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98" r:id="rId2"/>
    <p:sldMasterId id="2147483711" r:id="rId3"/>
  </p:sldMasterIdLst>
  <p:notesMasterIdLst>
    <p:notesMasterId r:id="rId5"/>
  </p:notesMasterIdLst>
  <p:handoutMasterIdLst>
    <p:handoutMasterId r:id="rId6"/>
  </p:handoutMasterIdLst>
  <p:sldIdLst>
    <p:sldId id="257" r:id="rId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 L. DEMATTEIS" initials="RLD" lastIdx="1" clrIdx="0">
    <p:extLst>
      <p:ext uri="{19B8F6BF-5375-455C-9EA6-DF929625EA0E}">
        <p15:presenceInfo xmlns:p15="http://schemas.microsoft.com/office/powerpoint/2012/main" userId="S-1-5-21-2181553726-3983338864-3444773421-200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17"/>
    <a:srgbClr val="A1A1A1"/>
    <a:srgbClr val="525051"/>
    <a:srgbClr val="73A5CC"/>
    <a:srgbClr val="FFBF0F"/>
    <a:srgbClr val="B5DC10"/>
    <a:srgbClr val="700017"/>
    <a:srgbClr val="C7C7C7"/>
    <a:srgbClr val="6DABE4"/>
    <a:srgbClr val="006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76663" autoAdjust="0"/>
  </p:normalViewPr>
  <p:slideViewPr>
    <p:cSldViewPr snapToGrid="0">
      <p:cViewPr varScale="1">
        <p:scale>
          <a:sx n="95" d="100"/>
          <a:sy n="95" d="100"/>
        </p:scale>
        <p:origin x="20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BA4859FB-F3EA-4AAF-B0F7-29113C1B1EE2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C1CBEC10-A712-4C6B-A0C4-4E0F6FBAE7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4F651E82-2611-465B-A627-6E8F4531FC5A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6F41F59A-C120-4C78-AAD9-BB6DCB3C76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7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76"/>
            <a:ext cx="9144000" cy="60351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321"/>
            <a:ext cx="6973248" cy="496783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86000" y="939800"/>
            <a:ext cx="7962900" cy="18923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lnSpc>
                <a:spcPts val="6000"/>
              </a:lnSpc>
              <a:defRPr sz="6000" b="1" cap="none" baseline="0"/>
            </a:lvl1pPr>
          </a:lstStyle>
          <a:p>
            <a:r>
              <a:rPr lang="en-US" dirty="0"/>
              <a:t>PPT title goes here, </a:t>
            </a:r>
            <a:br>
              <a:rPr lang="en-US" dirty="0"/>
            </a:br>
            <a:r>
              <a:rPr lang="en-US" dirty="0"/>
              <a:t>and even here.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8700" y="2781299"/>
            <a:ext cx="5130800" cy="41910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  <a:lvl2pPr marL="627063" indent="-28575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1143000" indent="-228600">
              <a:spcBef>
                <a:spcPts val="0"/>
              </a:spcBef>
              <a:buFont typeface="Calibri" panose="020F0502020204030204" pitchFamily="34" charset="0"/>
              <a:buChar char="-"/>
              <a:defRPr sz="1800"/>
            </a:lvl3pPr>
          </a:lstStyle>
          <a:p>
            <a:pPr lvl="0"/>
            <a:r>
              <a:rPr lang="en-US" dirty="0"/>
              <a:t>Click to edit Subtitle and/or author.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5"/>
          </p:nvPr>
        </p:nvSpPr>
        <p:spPr>
          <a:xfrm>
            <a:off x="6500302" y="7090204"/>
            <a:ext cx="10795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7"/>
          </p:nvPr>
        </p:nvSpPr>
        <p:spPr>
          <a:xfrm>
            <a:off x="7832854" y="7086599"/>
            <a:ext cx="381000" cy="365125"/>
          </a:xfrm>
        </p:spPr>
        <p:txBody>
          <a:bodyPr/>
          <a:lstStyle/>
          <a:p>
            <a:fld id="{05A08787-4EF8-4833-9B55-9E6593225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7409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919559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060547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230353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8433516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0488199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2970792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8869271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8" b="91837"/>
          <a:stretch/>
        </p:blipFill>
        <p:spPr>
          <a:xfrm>
            <a:off x="152400" y="127002"/>
            <a:ext cx="8822267" cy="5397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7" t="22466" r="5909" b="18124"/>
          <a:stretch/>
        </p:blipFill>
        <p:spPr>
          <a:xfrm>
            <a:off x="7244280" y="5568234"/>
            <a:ext cx="1509623" cy="106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18971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8" b="91837"/>
          <a:stretch/>
        </p:blipFill>
        <p:spPr>
          <a:xfrm>
            <a:off x="152400" y="127002"/>
            <a:ext cx="8822267" cy="5397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7" t="22466" r="5909" b="18124"/>
          <a:stretch/>
        </p:blipFill>
        <p:spPr>
          <a:xfrm>
            <a:off x="7244280" y="5568234"/>
            <a:ext cx="1509623" cy="106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19741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8787-4EF8-4833-9B55-9E65932258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46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2" y="6377258"/>
            <a:ext cx="1822708" cy="391364"/>
          </a:xfrm>
          <a:prstGeom prst="rect">
            <a:avLst/>
          </a:prstGeom>
        </p:spPr>
      </p:pic>
      <p:sp>
        <p:nvSpPr>
          <p:cNvPr id="12" name="Left Arrow 11"/>
          <p:cNvSpPr/>
          <p:nvPr userDrawn="1"/>
        </p:nvSpPr>
        <p:spPr>
          <a:xfrm>
            <a:off x="3251200" y="6184900"/>
            <a:ext cx="5892800" cy="598498"/>
          </a:xfrm>
          <a:prstGeom prst="leftArrow">
            <a:avLst/>
          </a:prstGeom>
          <a:solidFill>
            <a:srgbClr val="A1A1A1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 userDrawn="1"/>
        </p:nvSpPr>
        <p:spPr>
          <a:xfrm>
            <a:off x="-1" y="6179894"/>
            <a:ext cx="631565" cy="603504"/>
          </a:xfrm>
          <a:prstGeom prst="rightArrow">
            <a:avLst/>
          </a:prstGeom>
          <a:solidFill>
            <a:srgbClr val="A1A1A1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9717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7" y="2286000"/>
            <a:ext cx="8269513" cy="3840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1373188" indent="-228600">
              <a:spcBef>
                <a:spcPts val="0"/>
              </a:spcBef>
              <a:buFont typeface="Calibri" panose="020F0502020204030204" pitchFamily="34" charset="0"/>
              <a:buChar char="-"/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4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287" y="517634"/>
            <a:ext cx="8269513" cy="75674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2" y="6377258"/>
            <a:ext cx="1822708" cy="391364"/>
          </a:xfrm>
          <a:prstGeom prst="rect">
            <a:avLst/>
          </a:prstGeom>
        </p:spPr>
      </p:pic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501" y="6384516"/>
            <a:ext cx="444499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 sz="1200">
                <a:solidFill>
                  <a:srgbClr val="525051"/>
                </a:solidFill>
              </a:defRPr>
            </a:lvl1pPr>
          </a:lstStyle>
          <a:p>
            <a:fld id="{05A08787-4EF8-4833-9B55-9E65932258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Left Arrow 25"/>
          <p:cNvSpPr/>
          <p:nvPr userDrawn="1"/>
        </p:nvSpPr>
        <p:spPr>
          <a:xfrm>
            <a:off x="3251200" y="6184900"/>
            <a:ext cx="5892800" cy="598498"/>
          </a:xfrm>
          <a:prstGeom prst="leftArrow">
            <a:avLst/>
          </a:prstGeom>
          <a:solidFill>
            <a:srgbClr val="A1A1A1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 userDrawn="1"/>
        </p:nvSpPr>
        <p:spPr>
          <a:xfrm>
            <a:off x="-1" y="6179894"/>
            <a:ext cx="631565" cy="603504"/>
          </a:xfrm>
          <a:prstGeom prst="rightArrow">
            <a:avLst/>
          </a:prstGeom>
          <a:solidFill>
            <a:srgbClr val="A1A1A1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1235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3B0658-B507-41A5-9BBF-90BB744463B7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05A08787-4EF8-4833-9B55-9E6593225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60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8787-4EF8-4833-9B55-9E65932258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4664"/>
          </a:xfrm>
          <a:prstGeom prst="rect">
            <a:avLst/>
          </a:prstGeom>
        </p:spPr>
      </p:pic>
      <p:sp>
        <p:nvSpPr>
          <p:cNvPr id="9" name="Left Arrow 8"/>
          <p:cNvSpPr/>
          <p:nvPr userDrawn="1"/>
        </p:nvSpPr>
        <p:spPr>
          <a:xfrm>
            <a:off x="3251200" y="6184900"/>
            <a:ext cx="5892800" cy="598498"/>
          </a:xfrm>
          <a:prstGeom prst="leftArrow">
            <a:avLst/>
          </a:prstGeom>
          <a:solidFill>
            <a:srgbClr val="A1A1A1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 userDrawn="1"/>
        </p:nvSpPr>
        <p:spPr>
          <a:xfrm>
            <a:off x="-1" y="6179894"/>
            <a:ext cx="631565" cy="603504"/>
          </a:xfrm>
          <a:prstGeom prst="rightArrow">
            <a:avLst/>
          </a:prstGeom>
          <a:solidFill>
            <a:srgbClr val="A1A1A1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2" y="6377258"/>
            <a:ext cx="1822708" cy="39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4693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0658-B507-41A5-9BBF-90BB744463B7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8787-4EF8-4833-9B55-9E6593225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50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3B0658-B507-41A5-9BBF-90BB744463B7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8787-4EF8-4833-9B55-9E6593225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81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0658-B507-41A5-9BBF-90BB744463B7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8787-4EF8-4833-9B55-9E6593225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62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0658-B507-41A5-9BBF-90BB744463B7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8787-4EF8-4833-9B55-9E6593225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017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0658-B507-41A5-9BBF-90BB744463B7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8787-4EF8-4833-9B55-9E6593225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53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0658-B507-41A5-9BBF-90BB744463B7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8787-4EF8-4833-9B55-9E6593225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69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0658-B507-41A5-9BBF-90BB744463B7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8787-4EF8-4833-9B55-9E6593225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7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572721"/>
            <a:ext cx="9144000" cy="2327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300" y="2286000"/>
            <a:ext cx="7315200" cy="3840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1373188" indent="-228600">
              <a:spcBef>
                <a:spcPts val="0"/>
              </a:spcBef>
              <a:buFont typeface="Calibri" panose="020F0502020204030204" pitchFamily="34" charset="0"/>
              <a:buChar char="-"/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7000"/>
            <a:ext cx="7302500" cy="1600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6" y="6333716"/>
            <a:ext cx="1822708" cy="391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800"/>
            <a:ext cx="1225195" cy="7716899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6384516"/>
            <a:ext cx="444499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5A08787-4EF8-4833-9B55-9E65932258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965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idx="10"/>
          </p:nvPr>
        </p:nvSpPr>
        <p:spPr>
          <a:xfrm>
            <a:off x="417287" y="2286001"/>
            <a:ext cx="4081141" cy="365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627063" indent="-28575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1143000" indent="-228600">
              <a:spcBef>
                <a:spcPts val="0"/>
              </a:spcBef>
              <a:buFont typeface="Calibri" panose="020F0502020204030204" pitchFamily="34" charset="0"/>
              <a:buChar char="-"/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1"/>
          </p:nvPr>
        </p:nvSpPr>
        <p:spPr>
          <a:xfrm>
            <a:off x="4647701" y="2286001"/>
            <a:ext cx="4081141" cy="365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627063" indent="-28575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1143000" indent="-228600">
              <a:spcBef>
                <a:spcPts val="0"/>
              </a:spcBef>
              <a:buFont typeface="Calibri" panose="020F0502020204030204" pitchFamily="34" charset="0"/>
              <a:buChar char="-"/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4664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17287" y="517634"/>
            <a:ext cx="8269513" cy="75674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501" y="6384516"/>
            <a:ext cx="444499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 sz="1200">
                <a:solidFill>
                  <a:srgbClr val="525051"/>
                </a:solidFill>
              </a:defRPr>
            </a:lvl1pPr>
          </a:lstStyle>
          <a:p>
            <a:fld id="{05A08787-4EF8-4833-9B55-9E65932258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Left Arrow 27"/>
          <p:cNvSpPr/>
          <p:nvPr userDrawn="1"/>
        </p:nvSpPr>
        <p:spPr>
          <a:xfrm>
            <a:off x="3251200" y="6184900"/>
            <a:ext cx="5892800" cy="598498"/>
          </a:xfrm>
          <a:prstGeom prst="leftArrow">
            <a:avLst/>
          </a:prstGeom>
          <a:solidFill>
            <a:srgbClr val="A1A1A1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 userDrawn="1"/>
        </p:nvSpPr>
        <p:spPr>
          <a:xfrm>
            <a:off x="-1" y="6179894"/>
            <a:ext cx="631565" cy="603504"/>
          </a:xfrm>
          <a:prstGeom prst="rightArrow">
            <a:avLst/>
          </a:prstGeom>
          <a:solidFill>
            <a:srgbClr val="A1A1A1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2" y="6377258"/>
            <a:ext cx="1822708" cy="39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719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53000460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3204879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05467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4226343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836322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11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0658-B507-41A5-9BBF-90BB744463B7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8787-4EF8-4833-9B55-9E6593225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1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97" r:id="rId3"/>
    <p:sldLayoutId id="214748367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workforce_header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6450" y="295275"/>
            <a:ext cx="719455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903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3B0658-B507-41A5-9BBF-90BB744463B7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5A08787-4EF8-4833-9B55-9E6593225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3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4294967295"/>
          </p:nvPr>
        </p:nvSpPr>
        <p:spPr>
          <a:xfrm>
            <a:off x="338328" y="784479"/>
            <a:ext cx="8257032" cy="15065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Registered Apprenticeship</a:t>
            </a:r>
            <a:b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A Proven Workforce Strategy</a:t>
            </a:r>
            <a:endParaRPr lang="en-US" sz="5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type="subTitle" idx="4294967295"/>
          </p:nvPr>
        </p:nvSpPr>
        <p:spPr>
          <a:xfrm>
            <a:off x="1507617" y="4631839"/>
            <a:ext cx="5918454" cy="9000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Ohio Department of Job &amp; Family Services </a:t>
            </a:r>
          </a:p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ApprenticeOhio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7617" y="2600514"/>
            <a:ext cx="82697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Paid on-the-job training with classroom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Nationally recognized industry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Talent pipeline building for employers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employee productivity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employee retention and lower recruitment costs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39519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WIOA Template PPT">
  <a:themeElements>
    <a:clrScheme name="ODJFS-brand">
      <a:dk1>
        <a:srgbClr val="000000"/>
      </a:dk1>
      <a:lt1>
        <a:sysClr val="window" lastClr="FFFFFF"/>
      </a:lt1>
      <a:dk2>
        <a:srgbClr val="700017"/>
      </a:dk2>
      <a:lt2>
        <a:srgbClr val="FFFFFF"/>
      </a:lt2>
      <a:accent1>
        <a:srgbClr val="F20017"/>
      </a:accent1>
      <a:accent2>
        <a:srgbClr val="B5DC10"/>
      </a:accent2>
      <a:accent3>
        <a:srgbClr val="73A5CC"/>
      </a:accent3>
      <a:accent4>
        <a:srgbClr val="FFBF0F"/>
      </a:accent4>
      <a:accent5>
        <a:srgbClr val="525051"/>
      </a:accent5>
      <a:accent6>
        <a:srgbClr val="A1A1A1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WIOA Template PPT</Template>
  <TotalTime>650</TotalTime>
  <Words>35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Rockwell</vt:lpstr>
      <vt:lpstr>Rockwell Condensed</vt:lpstr>
      <vt:lpstr>Verdana</vt:lpstr>
      <vt:lpstr>Wingdings</vt:lpstr>
      <vt:lpstr>WIOA Template PPT</vt:lpstr>
      <vt:lpstr>Default Design</vt:lpstr>
      <vt:lpstr>Wood Type</vt:lpstr>
      <vt:lpstr>Registered Apprenticeship A Proven Workforce Strategy</vt:lpstr>
    </vt:vector>
  </TitlesOfParts>
  <Company>ODJFS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Registered Apprenticeship: A Proven Workforce Strategy</dc:title>
  <dc:creator>PATRICK REARDON</dc:creator>
  <cp:lastModifiedBy>Reardon, Patrick</cp:lastModifiedBy>
  <cp:revision>126</cp:revision>
  <cp:lastPrinted>2017-11-07T13:40:23Z</cp:lastPrinted>
  <dcterms:created xsi:type="dcterms:W3CDTF">2015-10-07T19:40:45Z</dcterms:created>
  <dcterms:modified xsi:type="dcterms:W3CDTF">2018-03-01T15:26:16Z</dcterms:modified>
</cp:coreProperties>
</file>