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75" r:id="rId4"/>
    <p:sldId id="257" r:id="rId5"/>
    <p:sldId id="259" r:id="rId6"/>
    <p:sldId id="267" r:id="rId7"/>
    <p:sldId id="265" r:id="rId8"/>
    <p:sldId id="262" r:id="rId9"/>
    <p:sldId id="260" r:id="rId10"/>
    <p:sldId id="263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1"/>
    <p:restoredTop sz="94969"/>
  </p:normalViewPr>
  <p:slideViewPr>
    <p:cSldViewPr snapToGrid="0" snapToObjects="1">
      <p:cViewPr varScale="1">
        <p:scale>
          <a:sx n="103" d="100"/>
          <a:sy n="103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7ADDE-2BC9-0B43-80CF-1EC4716BD837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EB7F8-94A5-7C4A-A4CB-1B3DD301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created the guide</a:t>
            </a:r>
          </a:p>
          <a:p>
            <a:r>
              <a:rPr lang="en-US" dirty="0"/>
              <a:t>The steps in the guide</a:t>
            </a:r>
          </a:p>
          <a:p>
            <a:r>
              <a:rPr lang="en-US" dirty="0"/>
              <a:t>Tips for using the guide</a:t>
            </a:r>
          </a:p>
          <a:p>
            <a:r>
              <a:rPr lang="en-US" dirty="0"/>
              <a:t>Where to find the guide</a:t>
            </a:r>
          </a:p>
          <a:p>
            <a:r>
              <a:rPr lang="en-US" dirty="0"/>
              <a:t>Self-Assessment exercise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FACILTATOR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48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Facilitation is not meant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are not novel, but they are all necessary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Hooper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Hooper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Hoff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Julisa</a:t>
            </a:r>
            <a:r>
              <a:rPr lang="en-US" dirty="0"/>
              <a:t> Cully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Jeanne Miller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less time on the barriers and more time on how to address.. PEGGY HALE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HUGH BRADSHAW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EB7F8-94A5-7C4A-A4CB-1B3DD3014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5F4A-4EF7-D949-BA6D-80BAB046EEA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731D-D29A-5241-9CEA-D4F0E3C8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lorevr.org/toolkits/customized-training-toolkit/workbased-learning/paid-work-experiences-toolk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2641E-80BA-534C-AEFE-2229FE2B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1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Step-by-Step Apprenticeship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6512FD-6FC1-D743-9967-E154D20B7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53" y="1825625"/>
            <a:ext cx="5613294" cy="4351338"/>
          </a:xfrm>
        </p:spPr>
      </p:pic>
    </p:spTree>
    <p:extLst>
      <p:ext uri="{BB962C8B-B14F-4D97-AF65-F5344CB8AC3E}">
        <p14:creationId xmlns:p14="http://schemas.microsoft.com/office/powerpoint/2010/main" val="109330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D159A3-0034-DB40-A556-003E061CAA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65" y="368300"/>
            <a:ext cx="5181600" cy="14573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E944FF-5CD3-5B4F-A3EF-75D787AB59D8}"/>
              </a:ext>
            </a:extLst>
          </p:cNvPr>
          <p:cNvSpPr txBox="1"/>
          <p:nvPr/>
        </p:nvSpPr>
        <p:spPr>
          <a:xfrm>
            <a:off x="1296785" y="2377440"/>
            <a:ext cx="2892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Establishing teams and roles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FB5A28E-3996-054F-BFE9-BE3B10AC83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74" y="2377440"/>
            <a:ext cx="7235102" cy="2909455"/>
          </a:xfrm>
        </p:spPr>
      </p:pic>
    </p:spTree>
    <p:extLst>
      <p:ext uri="{BB962C8B-B14F-4D97-AF65-F5344CB8AC3E}">
        <p14:creationId xmlns:p14="http://schemas.microsoft.com/office/powerpoint/2010/main" val="243747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D75DA7-4F2D-D54F-9727-0CA77830486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357981"/>
            <a:ext cx="5894388" cy="1258887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CDDF607-1C6B-AC4C-83B8-C83B6DB0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4" y="2127136"/>
            <a:ext cx="9543659" cy="3941155"/>
          </a:xfrm>
        </p:spPr>
      </p:pic>
    </p:spTree>
    <p:extLst>
      <p:ext uri="{BB962C8B-B14F-4D97-AF65-F5344CB8AC3E}">
        <p14:creationId xmlns:p14="http://schemas.microsoft.com/office/powerpoint/2010/main" val="218571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5B4B96-D17F-D54A-9811-94A884B66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09" y="331874"/>
            <a:ext cx="7639396" cy="164642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DE043F-091A-B047-ABBB-DEBB204CD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" y="2344506"/>
            <a:ext cx="10295891" cy="36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6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C462E-95AA-3346-978F-37CBB5606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69" y="365125"/>
            <a:ext cx="8484062" cy="16050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229BF-A5C1-2649-AD53-103F10FCA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167582"/>
            <a:ext cx="7527405" cy="4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B42CE-0C25-CF44-902F-8A59B9C1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365125"/>
            <a:ext cx="8379460" cy="15411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0F4FF-0695-0B43-A699-48B88A56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0" y="1906306"/>
            <a:ext cx="8484524" cy="46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C342A-8639-1648-928C-927A4FC2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5" y="365125"/>
            <a:ext cx="7525904" cy="17890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F45A7-859A-5D4A-B2D9-BDC891782039}"/>
              </a:ext>
            </a:extLst>
          </p:cNvPr>
          <p:cNvSpPr txBox="1"/>
          <p:nvPr/>
        </p:nvSpPr>
        <p:spPr>
          <a:xfrm>
            <a:off x="3192087" y="2776450"/>
            <a:ext cx="6051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continuous improvements based on the feedback and outcomes you receive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many benefits to registering your program according to national standards for registration with the U.S. Department of Labor (or an approved State Apprenticeship Agency).</a:t>
            </a:r>
          </a:p>
        </p:txBody>
      </p:sp>
    </p:spTree>
    <p:extLst>
      <p:ext uri="{BB962C8B-B14F-4D97-AF65-F5344CB8AC3E}">
        <p14:creationId xmlns:p14="http://schemas.microsoft.com/office/powerpoint/2010/main" val="126209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45BD41-581B-E341-9354-B4ECA36E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" y="2110798"/>
            <a:ext cx="10515600" cy="1325563"/>
          </a:xfrm>
        </p:spPr>
        <p:txBody>
          <a:bodyPr/>
          <a:lstStyle/>
          <a:p>
            <a:r>
              <a:rPr lang="en-US" b="1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41975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16C1A-D7C7-D741-A29E-24D0299C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21" y="1027906"/>
            <a:ext cx="8351958" cy="4859567"/>
          </a:xfrm>
        </p:spPr>
      </p:pic>
    </p:spTree>
    <p:extLst>
      <p:ext uri="{BB962C8B-B14F-4D97-AF65-F5344CB8AC3E}">
        <p14:creationId xmlns:p14="http://schemas.microsoft.com/office/powerpoint/2010/main" val="387042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4223-D35C-8F46-BA42-F1A136DA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asked… We listened!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50A3-754A-904F-B5CE-1DC2980A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learning resources in clear, plain language</a:t>
            </a:r>
          </a:p>
          <a:p>
            <a:r>
              <a:rPr lang="en-US" dirty="0"/>
              <a:t>Opportunities to connect with and learn from examples of other states</a:t>
            </a:r>
          </a:p>
          <a:p>
            <a:r>
              <a:rPr lang="en-US" dirty="0"/>
              <a:t>Focus on strategies that VR can use </a:t>
            </a:r>
          </a:p>
          <a:p>
            <a:r>
              <a:rPr lang="en-US" dirty="0"/>
              <a:t>Step-by-step implementation instructions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Paid Work Experiences Toolkit: </a:t>
            </a:r>
            <a:r>
              <a:rPr lang="en-US" dirty="0">
                <a:hlinkClick r:id="rId2"/>
              </a:rPr>
              <a:t>https://www.explorevr.org/toolkits/customized-training-toolkit/workbased-learning/paid-work-experiences-toolkit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3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E1137-2945-4D4D-8A49-FC2B46057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8" y="695751"/>
            <a:ext cx="4692316" cy="5789648"/>
          </a:xfrm>
        </p:spPr>
      </p:pic>
    </p:spTree>
    <p:extLst>
      <p:ext uri="{BB962C8B-B14F-4D97-AF65-F5344CB8AC3E}">
        <p14:creationId xmlns:p14="http://schemas.microsoft.com/office/powerpoint/2010/main" val="237780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393AF-2176-8044-B5CD-A96B78B15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81" y="2464938"/>
            <a:ext cx="8540819" cy="281236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101035-D36A-9546-B2DB-488F0F66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49475"/>
            <a:ext cx="2811393" cy="3661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are the standards set by your state’s office of apprenticeship training?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Consider your organizational capacity, resources, and strategic plan.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F2A3C-5942-7F46-B9B3-85A6B38C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44" y="365125"/>
            <a:ext cx="9118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055D-4DAB-EE4E-AA8C-5CCC145F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Presidential</a:t>
            </a:r>
            <a:r>
              <a:rPr lang="en-US" dirty="0"/>
              <a:t> </a:t>
            </a:r>
            <a:r>
              <a:rPr lang="en-US" b="1" dirty="0"/>
              <a:t>Executive Order Expanding Apprenticeships in America</a:t>
            </a:r>
            <a:br>
              <a:rPr lang="en-US" b="1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F557-AEC9-544C-A574-7C545895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purposes of this order:</a:t>
            </a:r>
          </a:p>
          <a:p>
            <a:r>
              <a:rPr lang="en-US" dirty="0"/>
              <a:t>(a)  the term “apprenticeship” means an arrangement that includes a paid-work component and an educational or instructional component, wherein an individual obtains workplace-relevant knowledge and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50E7-249B-ED4C-B9BD-36B6C492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Examples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AE9D-51E8-5144-AD0A-351D725F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WASHINGTON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2D07A-CC8C-BD45-A9F0-E3431EA4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Apprenticeship is a combination of on-the-job training (OJT) and related classroom instruction under the supervision of a journey-level craft person or trade professional in which workers learn the practical and theoretical aspects of a highly skilled occupation.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466CE-D4C9-8B47-B5B4-3B153FF4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GEORGIA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FB6C-557F-314B-B74F-E2A2BC9EC4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Apprenticeship is a work-based training method that combines formal instruction with on-site, occupation-related training.</a:t>
            </a:r>
          </a:p>
        </p:txBody>
      </p:sp>
    </p:spTree>
    <p:extLst>
      <p:ext uri="{BB962C8B-B14F-4D97-AF65-F5344CB8AC3E}">
        <p14:creationId xmlns:p14="http://schemas.microsoft.com/office/powerpoint/2010/main" val="112212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36950-2F8B-F944-8242-6AAB52DD0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98" y="2068333"/>
            <a:ext cx="5933902" cy="375499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D7851E-9AE7-F44B-972A-AC1386EBF3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4" y="275595"/>
            <a:ext cx="8206047" cy="155003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524D8-9B2C-D644-BD41-24D5CD01BD8D}"/>
              </a:ext>
            </a:extLst>
          </p:cNvPr>
          <p:cNvSpPr txBox="1"/>
          <p:nvPr/>
        </p:nvSpPr>
        <p:spPr>
          <a:xfrm>
            <a:off x="1403464" y="2310938"/>
            <a:ext cx="316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some growing, in-demand sectors as identified by LMI at the local, state, or national level?</a:t>
            </a:r>
          </a:p>
        </p:txBody>
      </p:sp>
    </p:spTree>
    <p:extLst>
      <p:ext uri="{BB962C8B-B14F-4D97-AF65-F5344CB8AC3E}">
        <p14:creationId xmlns:p14="http://schemas.microsoft.com/office/powerpoint/2010/main" val="323991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9B5498-8158-3F4E-B02A-D1A43DE16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437971"/>
            <a:ext cx="7768136" cy="53399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D4737-C6B0-B647-B0CD-34A0A890EC47}"/>
              </a:ext>
            </a:extLst>
          </p:cNvPr>
          <p:cNvSpPr txBox="1"/>
          <p:nvPr/>
        </p:nvSpPr>
        <p:spPr>
          <a:xfrm>
            <a:off x="2294313" y="6151418"/>
            <a:ext cx="5868785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AJC</a:t>
            </a:r>
          </a:p>
        </p:txBody>
      </p:sp>
    </p:spTree>
    <p:extLst>
      <p:ext uri="{BB962C8B-B14F-4D97-AF65-F5344CB8AC3E}">
        <p14:creationId xmlns:p14="http://schemas.microsoft.com/office/powerpoint/2010/main" val="118915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316</Words>
  <Application>Microsoft Macintosh PowerPoint</Application>
  <PresentationFormat>Widescreen</PresentationFormat>
  <Paragraphs>56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Step-by-Step Apprenticeship Guide</vt:lpstr>
      <vt:lpstr>PowerPoint Presentation</vt:lpstr>
      <vt:lpstr>We asked… We listened!</vt:lpstr>
      <vt:lpstr>PowerPoint Presentation</vt:lpstr>
      <vt:lpstr>PowerPoint Presentation</vt:lpstr>
      <vt:lpstr>Presidential Executive Order Expanding Apprenticeships in America  </vt:lpstr>
      <vt:lpstr>State 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Step-by-Step Apprenticeship Guide</dc:title>
  <dc:creator>DeBrittany  Mitchell</dc:creator>
  <cp:lastModifiedBy>DeBrittany  Mitchell</cp:lastModifiedBy>
  <cp:revision>14</cp:revision>
  <dcterms:created xsi:type="dcterms:W3CDTF">2018-03-15T12:12:07Z</dcterms:created>
  <dcterms:modified xsi:type="dcterms:W3CDTF">2018-03-21T14:40:42Z</dcterms:modified>
</cp:coreProperties>
</file>