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257" r:id="rId3"/>
    <p:sldId id="258" r:id="rId4"/>
    <p:sldId id="269" r:id="rId5"/>
    <p:sldId id="259" r:id="rId6"/>
    <p:sldId id="260" r:id="rId7"/>
    <p:sldId id="270" r:id="rId8"/>
    <p:sldId id="261" r:id="rId9"/>
    <p:sldId id="262" r:id="rId10"/>
    <p:sldId id="263" r:id="rId11"/>
    <p:sldId id="264" r:id="rId12"/>
    <p:sldId id="271" r:id="rId13"/>
    <p:sldId id="265" r:id="rId14"/>
    <p:sldId id="266" r:id="rId15"/>
    <p:sldId id="267" r:id="rId16"/>
    <p:sldId id="272" r:id="rId1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Adm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3" autoAdjust="0"/>
  </p:normalViewPr>
  <p:slideViewPr>
    <p:cSldViewPr>
      <p:cViewPr>
        <p:scale>
          <a:sx n="108" d="100"/>
          <a:sy n="108" d="100"/>
        </p:scale>
        <p:origin x="-107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08T12:55:05.454" idx="1">
    <p:pos x="10" y="10"/>
    <p:text>Will either/both Amy and Hugh explain the successful data collection methods at their agencies?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97930EF0-9D50-0244-BA8B-798E09ED8B03}" type="datetimeFigureOut">
              <a:rPr lang="en-US" smtClean="0"/>
              <a:t>9/28/15</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0CA7AB7E-7CA8-074E-81E2-83E78A8DFCEA}" type="slidenum">
              <a:rPr lang="en-US" smtClean="0"/>
              <a:t>‹#›</a:t>
            </a:fld>
            <a:endParaRPr lang="en-US"/>
          </a:p>
        </p:txBody>
      </p:sp>
    </p:spTree>
    <p:extLst>
      <p:ext uri="{BB962C8B-B14F-4D97-AF65-F5344CB8AC3E}">
        <p14:creationId xmlns:p14="http://schemas.microsoft.com/office/powerpoint/2010/main" val="5713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C0ABA27-AC1A-403D-95FE-E2BDEF120D70}" type="datetimeFigureOut">
              <a:rPr lang="en-US" smtClean="0"/>
              <a:t>9/28/15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FA869CA-7D65-42A2-B21F-1E23CF6AFFAA}" type="slidenum">
              <a:rPr lang="en-US" smtClean="0"/>
              <a:t>‹#›</a:t>
            </a:fld>
            <a:endParaRPr lang="en-US"/>
          </a:p>
        </p:txBody>
      </p:sp>
    </p:spTree>
    <p:extLst>
      <p:ext uri="{BB962C8B-B14F-4D97-AF65-F5344CB8AC3E}">
        <p14:creationId xmlns:p14="http://schemas.microsoft.com/office/powerpoint/2010/main" val="22306630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a:t>
            </a:fld>
            <a:endParaRPr lang="en-US"/>
          </a:p>
        </p:txBody>
      </p:sp>
    </p:spTree>
    <p:extLst>
      <p:ext uri="{BB962C8B-B14F-4D97-AF65-F5344CB8AC3E}">
        <p14:creationId xmlns:p14="http://schemas.microsoft.com/office/powerpoint/2010/main" val="419024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Hugh:  Talk about the </a:t>
            </a:r>
            <a:r>
              <a:rPr lang="en-US" dirty="0" err="1" smtClean="0"/>
              <a:t>Jobsville</a:t>
            </a:r>
            <a:r>
              <a:rPr lang="en-US" dirty="0" smtClean="0"/>
              <a:t> model, and how important</a:t>
            </a:r>
            <a:r>
              <a:rPr lang="en-US" baseline="0" dirty="0" smtClean="0"/>
              <a:t> it is to get the counselors to understand the labor market, and the employment staff to understand the pipeline and the needs of those in the pipeline.  How do you set clear expectations around what is delivered?</a:t>
            </a:r>
          </a:p>
          <a:p>
            <a:endParaRPr lang="en-US" baseline="0" dirty="0" smtClean="0"/>
          </a:p>
          <a:p>
            <a:r>
              <a:rPr lang="en-US" baseline="0" dirty="0" smtClean="0"/>
              <a:t>Amy:  Cover the information on Keys to communicating effectively. </a:t>
            </a:r>
            <a:endParaRPr lang="en-US" dirty="0"/>
          </a:p>
        </p:txBody>
      </p:sp>
      <p:sp>
        <p:nvSpPr>
          <p:cNvPr id="4" name="Slide Number Placeholder 3"/>
          <p:cNvSpPr>
            <a:spLocks noGrp="1"/>
          </p:cNvSpPr>
          <p:nvPr>
            <p:ph type="sldNum" sz="quarter" idx="10"/>
          </p:nvPr>
        </p:nvSpPr>
        <p:spPr/>
        <p:txBody>
          <a:bodyPr/>
          <a:lstStyle/>
          <a:p>
            <a:fld id="{4FA869CA-7D65-42A2-B21F-1E23CF6AFFAA}" type="slidenum">
              <a:rPr lang="en-US" smtClean="0"/>
              <a:t>10</a:t>
            </a:fld>
            <a:endParaRPr lang="en-US"/>
          </a:p>
        </p:txBody>
      </p:sp>
    </p:spTree>
    <p:extLst>
      <p:ext uri="{BB962C8B-B14F-4D97-AF65-F5344CB8AC3E}">
        <p14:creationId xmlns:p14="http://schemas.microsoft.com/office/powerpoint/2010/main" val="108788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11</a:t>
            </a:fld>
            <a:endParaRPr lang="en-US"/>
          </a:p>
        </p:txBody>
      </p:sp>
    </p:spTree>
    <p:extLst>
      <p:ext uri="{BB962C8B-B14F-4D97-AF65-F5344CB8AC3E}">
        <p14:creationId xmlns:p14="http://schemas.microsoft.com/office/powerpoint/2010/main" val="266320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12</a:t>
            </a:fld>
            <a:endParaRPr lang="en-US"/>
          </a:p>
        </p:txBody>
      </p:sp>
    </p:spTree>
    <p:extLst>
      <p:ext uri="{BB962C8B-B14F-4D97-AF65-F5344CB8AC3E}">
        <p14:creationId xmlns:p14="http://schemas.microsoft.com/office/powerpoint/2010/main" val="3472403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13</a:t>
            </a:fld>
            <a:endParaRPr lang="en-US"/>
          </a:p>
        </p:txBody>
      </p:sp>
    </p:spTree>
    <p:extLst>
      <p:ext uri="{BB962C8B-B14F-4D97-AF65-F5344CB8AC3E}">
        <p14:creationId xmlns:p14="http://schemas.microsoft.com/office/powerpoint/2010/main" val="116290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869CA-7D65-42A2-B21F-1E23CF6AFFAA}" type="slidenum">
              <a:rPr lang="en-US" smtClean="0"/>
              <a:t>14</a:t>
            </a:fld>
            <a:endParaRPr lang="en-US"/>
          </a:p>
        </p:txBody>
      </p:sp>
    </p:spTree>
    <p:extLst>
      <p:ext uri="{BB962C8B-B14F-4D97-AF65-F5344CB8AC3E}">
        <p14:creationId xmlns:p14="http://schemas.microsoft.com/office/powerpoint/2010/main" val="4202822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15</a:t>
            </a:fld>
            <a:endParaRPr lang="en-US"/>
          </a:p>
        </p:txBody>
      </p:sp>
    </p:spTree>
    <p:extLst>
      <p:ext uri="{BB962C8B-B14F-4D97-AF65-F5344CB8AC3E}">
        <p14:creationId xmlns:p14="http://schemas.microsoft.com/office/powerpoint/2010/main" val="3544579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16</a:t>
            </a:fld>
            <a:endParaRPr lang="en-US"/>
          </a:p>
        </p:txBody>
      </p:sp>
    </p:spTree>
    <p:extLst>
      <p:ext uri="{BB962C8B-B14F-4D97-AF65-F5344CB8AC3E}">
        <p14:creationId xmlns:p14="http://schemas.microsoft.com/office/powerpoint/2010/main" val="407069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2</a:t>
            </a:fld>
            <a:endParaRPr lang="en-US"/>
          </a:p>
        </p:txBody>
      </p:sp>
    </p:spTree>
    <p:extLst>
      <p:ext uri="{BB962C8B-B14F-4D97-AF65-F5344CB8AC3E}">
        <p14:creationId xmlns:p14="http://schemas.microsoft.com/office/powerpoint/2010/main" val="254445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3</a:t>
            </a:fld>
            <a:endParaRPr lang="en-US"/>
          </a:p>
        </p:txBody>
      </p:sp>
    </p:spTree>
    <p:extLst>
      <p:ext uri="{BB962C8B-B14F-4D97-AF65-F5344CB8AC3E}">
        <p14:creationId xmlns:p14="http://schemas.microsoft.com/office/powerpoint/2010/main" val="69101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4</a:t>
            </a:fld>
            <a:endParaRPr lang="en-US"/>
          </a:p>
        </p:txBody>
      </p:sp>
    </p:spTree>
    <p:extLst>
      <p:ext uri="{BB962C8B-B14F-4D97-AF65-F5344CB8AC3E}">
        <p14:creationId xmlns:p14="http://schemas.microsoft.com/office/powerpoint/2010/main" val="67831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5</a:t>
            </a:fld>
            <a:endParaRPr lang="en-US"/>
          </a:p>
        </p:txBody>
      </p:sp>
    </p:spTree>
    <p:extLst>
      <p:ext uri="{BB962C8B-B14F-4D97-AF65-F5344CB8AC3E}">
        <p14:creationId xmlns:p14="http://schemas.microsoft.com/office/powerpoint/2010/main" val="172054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6</a:t>
            </a:fld>
            <a:endParaRPr lang="en-US"/>
          </a:p>
        </p:txBody>
      </p:sp>
    </p:spTree>
    <p:extLst>
      <p:ext uri="{BB962C8B-B14F-4D97-AF65-F5344CB8AC3E}">
        <p14:creationId xmlns:p14="http://schemas.microsoft.com/office/powerpoint/2010/main" val="97762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A869CA-7D65-42A2-B21F-1E23CF6AFFAA}" type="slidenum">
              <a:rPr lang="en-US" smtClean="0"/>
              <a:t>7</a:t>
            </a:fld>
            <a:endParaRPr lang="en-US"/>
          </a:p>
        </p:txBody>
      </p:sp>
    </p:spTree>
    <p:extLst>
      <p:ext uri="{BB962C8B-B14F-4D97-AF65-F5344CB8AC3E}">
        <p14:creationId xmlns:p14="http://schemas.microsoft.com/office/powerpoint/2010/main" val="60362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Hugh:  Talk about VT’s commitment to the</a:t>
            </a:r>
            <a:r>
              <a:rPr lang="en-US" baseline="0" dirty="0" smtClean="0"/>
              <a:t> employer engagement strategies and the dual customer focus, and whether there was a strategic planning effort that led to this.</a:t>
            </a:r>
          </a:p>
          <a:p>
            <a:endParaRPr lang="en-US" baseline="0" dirty="0" smtClean="0"/>
          </a:p>
          <a:p>
            <a:r>
              <a:rPr lang="en-US" baseline="0" dirty="0" smtClean="0"/>
              <a:t>Amy:  Talk about CT’s commitment to the Employment Division, and how this relates to mission and strategic plan.  </a:t>
            </a:r>
          </a:p>
          <a:p>
            <a:endParaRPr lang="en-US" dirty="0"/>
          </a:p>
        </p:txBody>
      </p:sp>
      <p:sp>
        <p:nvSpPr>
          <p:cNvPr id="4" name="Slide Number Placeholder 3"/>
          <p:cNvSpPr>
            <a:spLocks noGrp="1"/>
          </p:cNvSpPr>
          <p:nvPr>
            <p:ph type="sldNum" sz="quarter" idx="10"/>
          </p:nvPr>
        </p:nvSpPr>
        <p:spPr/>
        <p:txBody>
          <a:bodyPr/>
          <a:lstStyle/>
          <a:p>
            <a:fld id="{4FA869CA-7D65-42A2-B21F-1E23CF6AFFAA}" type="slidenum">
              <a:rPr lang="en-US" smtClean="0"/>
              <a:t>8</a:t>
            </a:fld>
            <a:endParaRPr lang="en-US"/>
          </a:p>
        </p:txBody>
      </p:sp>
    </p:spTree>
    <p:extLst>
      <p:ext uri="{BB962C8B-B14F-4D97-AF65-F5344CB8AC3E}">
        <p14:creationId xmlns:p14="http://schemas.microsoft.com/office/powerpoint/2010/main" val="363199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869CA-7D65-42A2-B21F-1E23CF6AFFAA}" type="slidenum">
              <a:rPr lang="en-US" smtClean="0"/>
              <a:t>9</a:t>
            </a:fld>
            <a:endParaRPr lang="en-US"/>
          </a:p>
        </p:txBody>
      </p:sp>
    </p:spTree>
    <p:extLst>
      <p:ext uri="{BB962C8B-B14F-4D97-AF65-F5344CB8AC3E}">
        <p14:creationId xmlns:p14="http://schemas.microsoft.com/office/powerpoint/2010/main" val="20987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22770C2-2DD9-CE49-B83B-134377EB04F7}" type="datetime1">
              <a:rPr lang="en-US" smtClean="0"/>
              <a:t>9/28/15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15F958B-C0CB-4986-B801-AF686C6281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9FAF2-FFC4-DC49-B56A-CB5D53F4B61F}" type="datetime1">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9FE8A9-138E-B944-AA07-A3CB1B035163}" type="datetime1">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1164A8-790D-2F40-B1AC-D42C1201C636}" type="datetime1">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324236-B1EF-5146-A01B-D55FD65E803D}" type="datetime1">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F958B-C0CB-4986-B801-AF686C6281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0BDE68-477E-B542-B798-890997462D96}" type="datetime1">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03D127-60DB-4B4D-8C00-4212D69FB755}" type="datetime1">
              <a:rPr lang="en-US" smtClean="0"/>
              <a:t>9/28/15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A4F00E-7C67-2041-834F-2036C03FB795}" type="datetime1">
              <a:rPr lang="en-US" smtClean="0"/>
              <a:t>9/28/15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7C-1A95-DD4C-B8FC-5AF1E7A18AF4}" type="datetime1">
              <a:rPr lang="en-US" smtClean="0"/>
              <a:t>9/28/15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D8FABA-64E2-1F43-B59B-1E757D826EC7}" type="datetime1">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F958B-C0CB-4986-B801-AF686C6281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FB1F5C-A846-E143-B02C-B3F4639E6D0B}" type="datetime1">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15F958B-C0CB-4986-B801-AF686C62813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F45E4E-CC65-6B48-8AB2-89681905C57D}" type="datetime1">
              <a:rPr lang="en-US" smtClean="0"/>
              <a:t>9/28/15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15F958B-C0CB-4986-B801-AF686C62813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mailto:Hugh.bradshaw@vermont.gov" TargetMode="External"/><Relationship Id="rId4" Type="http://schemas.openxmlformats.org/officeDocument/2006/relationships/hyperlink" Target="mailto:Amy.porter@ct.gov"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981200"/>
          </a:xfrm>
        </p:spPr>
        <p:txBody>
          <a:bodyPr>
            <a:normAutofit fontScale="90000"/>
          </a:bodyPr>
          <a:lstStyle/>
          <a:p>
            <a:r>
              <a:rPr lang="en-US" dirty="0" smtClean="0"/>
              <a:t>RTAC Expert Summit </a:t>
            </a:r>
            <a:br>
              <a:rPr lang="en-US" dirty="0" smtClean="0"/>
            </a:br>
            <a:r>
              <a:rPr lang="en-US" dirty="0" smtClean="0"/>
              <a:t>Session 2:</a:t>
            </a:r>
            <a:br>
              <a:rPr lang="en-US" dirty="0" smtClean="0"/>
            </a:br>
            <a:r>
              <a:rPr lang="en-US" dirty="0" smtClean="0"/>
              <a:t>Employer Engagement</a:t>
            </a:r>
            <a:endParaRPr lang="en-US" dirty="0"/>
          </a:p>
        </p:txBody>
      </p:sp>
      <p:sp>
        <p:nvSpPr>
          <p:cNvPr id="3" name="Subtitle 2"/>
          <p:cNvSpPr>
            <a:spLocks noGrp="1"/>
          </p:cNvSpPr>
          <p:nvPr>
            <p:ph type="subTitle" idx="1"/>
          </p:nvPr>
        </p:nvSpPr>
        <p:spPr>
          <a:xfrm>
            <a:off x="533400" y="3505200"/>
            <a:ext cx="7854696" cy="1752600"/>
          </a:xfrm>
        </p:spPr>
        <p:txBody>
          <a:bodyPr>
            <a:normAutofit/>
          </a:bodyPr>
          <a:lstStyle/>
          <a:p>
            <a:r>
              <a:rPr lang="en-US" dirty="0" smtClean="0">
                <a:latin typeface="Arial"/>
                <a:cs typeface="Arial"/>
              </a:rPr>
              <a:t>Hugh Bradshaw, Vermont</a:t>
            </a:r>
          </a:p>
          <a:p>
            <a:r>
              <a:rPr lang="en-US" dirty="0" smtClean="0">
                <a:latin typeface="Arial"/>
                <a:cs typeface="Arial"/>
              </a:rPr>
              <a:t>Amy Porter, Connecticut</a:t>
            </a:r>
          </a:p>
          <a:p>
            <a:r>
              <a:rPr lang="en-US" dirty="0" smtClean="0">
                <a:latin typeface="Arial"/>
                <a:cs typeface="Arial"/>
              </a:rPr>
              <a:t>Brenda Moore, ICI</a:t>
            </a:r>
          </a:p>
          <a:p>
            <a:endParaRPr lang="en-US" dirty="0"/>
          </a:p>
        </p:txBody>
      </p:sp>
      <p:sp>
        <p:nvSpPr>
          <p:cNvPr id="4" name="Slide Number Placeholder 3"/>
          <p:cNvSpPr>
            <a:spLocks noGrp="1"/>
          </p:cNvSpPr>
          <p:nvPr>
            <p:ph type="sldNum" sz="quarter" idx="12"/>
          </p:nvPr>
        </p:nvSpPr>
        <p:spPr/>
        <p:txBody>
          <a:bodyPr/>
          <a:lstStyle/>
          <a:p>
            <a:fld id="{715F958B-C0CB-4986-B801-AF686C628138}" type="slidenum">
              <a:rPr lang="en-US" smtClean="0"/>
              <a:t>1</a:t>
            </a:fld>
            <a:endParaRPr lang="en-US"/>
          </a:p>
        </p:txBody>
      </p:sp>
    </p:spTree>
    <p:extLst>
      <p:ext uri="{BB962C8B-B14F-4D97-AF65-F5344CB8AC3E}">
        <p14:creationId xmlns:p14="http://schemas.microsoft.com/office/powerpoint/2010/main" val="207119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30000"/>
              </a:lnSpc>
            </a:pPr>
            <a:r>
              <a:rPr lang="en-US" dirty="0" smtClean="0">
                <a:latin typeface="Arial"/>
                <a:cs typeface="Arial"/>
              </a:rPr>
              <a:t>Multiple lines of communication – who needs to know what?  And when?</a:t>
            </a:r>
          </a:p>
          <a:p>
            <a:pPr lvl="1">
              <a:lnSpc>
                <a:spcPct val="130000"/>
              </a:lnSpc>
            </a:pPr>
            <a:r>
              <a:rPr lang="en-US" dirty="0" smtClean="0">
                <a:latin typeface="Arial"/>
                <a:cs typeface="Arial"/>
              </a:rPr>
              <a:t>Internal: Importance of communication between counselors and employment staff </a:t>
            </a:r>
          </a:p>
          <a:p>
            <a:pPr lvl="1">
              <a:lnSpc>
                <a:spcPct val="130000"/>
              </a:lnSpc>
            </a:pPr>
            <a:r>
              <a:rPr lang="en-US" dirty="0" smtClean="0">
                <a:latin typeface="Arial"/>
                <a:cs typeface="Arial"/>
              </a:rPr>
              <a:t>External: Communication with customers, partner agencies, workforce system, employers</a:t>
            </a:r>
          </a:p>
          <a:p>
            <a:pPr>
              <a:lnSpc>
                <a:spcPct val="130000"/>
              </a:lnSpc>
            </a:pPr>
            <a:r>
              <a:rPr lang="en-US" dirty="0" smtClean="0">
                <a:latin typeface="Arial"/>
                <a:cs typeface="Arial"/>
              </a:rPr>
              <a:t>Clear expectations around the services to be delivered to employers, and both the quantitative and qualitative outcomes that will be achieved</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10</a:t>
            </a:fld>
            <a:endParaRPr lang="en-US"/>
          </a:p>
        </p:txBody>
      </p:sp>
    </p:spTree>
    <p:extLst>
      <p:ext uri="{BB962C8B-B14F-4D97-AF65-F5344CB8AC3E}">
        <p14:creationId xmlns:p14="http://schemas.microsoft.com/office/powerpoint/2010/main" val="374981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and Processes</a:t>
            </a:r>
            <a:endParaRPr lang="en-US" dirty="0"/>
          </a:p>
        </p:txBody>
      </p:sp>
      <p:sp>
        <p:nvSpPr>
          <p:cNvPr id="3" name="Content Placeholder 2"/>
          <p:cNvSpPr>
            <a:spLocks noGrp="1"/>
          </p:cNvSpPr>
          <p:nvPr>
            <p:ph idx="1"/>
          </p:nvPr>
        </p:nvSpPr>
        <p:spPr/>
        <p:txBody>
          <a:bodyPr/>
          <a:lstStyle/>
          <a:p>
            <a:pPr>
              <a:lnSpc>
                <a:spcPct val="120000"/>
              </a:lnSpc>
            </a:pPr>
            <a:r>
              <a:rPr lang="en-US" dirty="0" smtClean="0">
                <a:latin typeface="Arial"/>
                <a:cs typeface="Arial"/>
              </a:rPr>
              <a:t>Models vary between states. Considerations:</a:t>
            </a:r>
          </a:p>
          <a:p>
            <a:pPr lvl="1">
              <a:lnSpc>
                <a:spcPct val="120000"/>
              </a:lnSpc>
            </a:pPr>
            <a:r>
              <a:rPr lang="en-US" dirty="0" smtClean="0">
                <a:latin typeface="Arial"/>
                <a:cs typeface="Arial"/>
              </a:rPr>
              <a:t>Alignment with core values</a:t>
            </a:r>
          </a:p>
          <a:p>
            <a:pPr lvl="1">
              <a:lnSpc>
                <a:spcPct val="120000"/>
              </a:lnSpc>
            </a:pPr>
            <a:r>
              <a:rPr lang="en-US" dirty="0" smtClean="0">
                <a:latin typeface="Arial"/>
                <a:cs typeface="Arial"/>
              </a:rPr>
              <a:t>Performance improvement approaches</a:t>
            </a:r>
          </a:p>
          <a:p>
            <a:pPr lvl="1">
              <a:lnSpc>
                <a:spcPct val="120000"/>
              </a:lnSpc>
            </a:pPr>
            <a:r>
              <a:rPr lang="en-US" dirty="0" smtClean="0">
                <a:latin typeface="Arial"/>
                <a:cs typeface="Arial"/>
              </a:rPr>
              <a:t>Quality measures</a:t>
            </a:r>
          </a:p>
          <a:p>
            <a:pPr lvl="1">
              <a:lnSpc>
                <a:spcPct val="120000"/>
              </a:lnSpc>
            </a:pPr>
            <a:r>
              <a:rPr lang="en-US" dirty="0" smtClean="0">
                <a:latin typeface="Arial"/>
                <a:cs typeface="Arial"/>
              </a:rPr>
              <a:t>Customer service</a:t>
            </a:r>
          </a:p>
          <a:p>
            <a:pPr lvl="1">
              <a:lnSpc>
                <a:spcPct val="120000"/>
              </a:lnSpc>
            </a:pPr>
            <a:r>
              <a:rPr lang="en-US" dirty="0" smtClean="0">
                <a:latin typeface="Arial"/>
                <a:cs typeface="Arial"/>
              </a:rPr>
              <a:t>Statewide consistency</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11</a:t>
            </a:fld>
            <a:endParaRPr lang="en-US"/>
          </a:p>
        </p:txBody>
      </p:sp>
    </p:spTree>
    <p:extLst>
      <p:ext uri="{BB962C8B-B14F-4D97-AF65-F5344CB8AC3E}">
        <p14:creationId xmlns:p14="http://schemas.microsoft.com/office/powerpoint/2010/main" val="77366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Services/Processes (cont’d)</a:t>
            </a:r>
            <a:endParaRPr lang="en-US" dirty="0"/>
          </a:p>
        </p:txBody>
      </p:sp>
      <p:sp>
        <p:nvSpPr>
          <p:cNvPr id="3" name="Content Placeholder 2"/>
          <p:cNvSpPr>
            <a:spLocks noGrp="1"/>
          </p:cNvSpPr>
          <p:nvPr>
            <p:ph idx="1"/>
          </p:nvPr>
        </p:nvSpPr>
        <p:spPr/>
        <p:txBody>
          <a:bodyPr>
            <a:normAutofit fontScale="85000" lnSpcReduction="10000"/>
          </a:bodyPr>
          <a:lstStyle/>
          <a:p>
            <a:pPr>
              <a:lnSpc>
                <a:spcPct val="140000"/>
              </a:lnSpc>
            </a:pPr>
            <a:r>
              <a:rPr lang="en-US" dirty="0" smtClean="0">
                <a:latin typeface="Arial"/>
                <a:cs typeface="Arial"/>
              </a:rPr>
              <a:t>Resource: Checklist*</a:t>
            </a:r>
          </a:p>
          <a:p>
            <a:pPr lvl="1">
              <a:lnSpc>
                <a:spcPct val="140000"/>
              </a:lnSpc>
            </a:pPr>
            <a:r>
              <a:rPr lang="en-US" dirty="0" smtClean="0">
                <a:latin typeface="Arial"/>
                <a:cs typeface="Arial"/>
              </a:rPr>
              <a:t>Recognize employers as end-customers</a:t>
            </a:r>
          </a:p>
          <a:p>
            <a:pPr lvl="1">
              <a:lnSpc>
                <a:spcPct val="140000"/>
              </a:lnSpc>
            </a:pPr>
            <a:r>
              <a:rPr lang="en-US" dirty="0" smtClean="0">
                <a:latin typeface="Arial"/>
                <a:cs typeface="Arial"/>
              </a:rPr>
              <a:t>Manage your employer partnerships</a:t>
            </a:r>
          </a:p>
          <a:p>
            <a:pPr lvl="1">
              <a:lnSpc>
                <a:spcPct val="140000"/>
              </a:lnSpc>
            </a:pPr>
            <a:r>
              <a:rPr lang="en-US" dirty="0" smtClean="0">
                <a:latin typeface="Arial"/>
                <a:cs typeface="Arial"/>
              </a:rPr>
              <a:t>Develop talent solutions for employer partners</a:t>
            </a:r>
          </a:p>
          <a:p>
            <a:pPr lvl="1">
              <a:lnSpc>
                <a:spcPct val="140000"/>
              </a:lnSpc>
            </a:pPr>
            <a:r>
              <a:rPr lang="en-US" dirty="0" smtClean="0">
                <a:latin typeface="Arial"/>
                <a:cs typeface="Arial"/>
              </a:rPr>
              <a:t>Align performance and incentives to employer measures</a:t>
            </a:r>
          </a:p>
          <a:p>
            <a:pPr lvl="1">
              <a:lnSpc>
                <a:spcPct val="140000"/>
              </a:lnSpc>
            </a:pPr>
            <a:r>
              <a:rPr lang="en-US" dirty="0" smtClean="0">
                <a:latin typeface="Arial"/>
                <a:cs typeface="Arial"/>
              </a:rPr>
              <a:t>Share performance data across network partners</a:t>
            </a:r>
          </a:p>
          <a:p>
            <a:pPr lvl="1">
              <a:lnSpc>
                <a:spcPct val="140000"/>
              </a:lnSpc>
            </a:pPr>
            <a:r>
              <a:rPr lang="en-US" dirty="0" smtClean="0">
                <a:latin typeface="Arial"/>
                <a:cs typeface="Arial"/>
              </a:rPr>
              <a:t>Develop recruitment strategies based on employer partnerships</a:t>
            </a:r>
            <a:endParaRPr lang="en-US" dirty="0">
              <a:latin typeface="Arial"/>
              <a:cs typeface="Arial"/>
            </a:endParaRPr>
          </a:p>
          <a:p>
            <a:pPr marL="457200" lvl="1" indent="0">
              <a:lnSpc>
                <a:spcPct val="140000"/>
              </a:lnSpc>
              <a:buNone/>
            </a:pPr>
            <a:r>
              <a:rPr lang="en-US" sz="2200" i="1" dirty="0" smtClean="0">
                <a:latin typeface="Arial"/>
                <a:cs typeface="Arial"/>
              </a:rPr>
              <a:t>*Source:  US Chamber of Commerce Foundations (2014). Managing the Talent Pipeline:  A New Approach to Closing the Skills Gap</a:t>
            </a:r>
            <a:r>
              <a:rPr lang="en-US" i="1" dirty="0" smtClean="0">
                <a:latin typeface="Arial"/>
                <a:cs typeface="Arial"/>
              </a:rPr>
              <a:t>.  </a:t>
            </a:r>
          </a:p>
        </p:txBody>
      </p:sp>
      <p:sp>
        <p:nvSpPr>
          <p:cNvPr id="4" name="Slide Number Placeholder 3"/>
          <p:cNvSpPr>
            <a:spLocks noGrp="1"/>
          </p:cNvSpPr>
          <p:nvPr>
            <p:ph type="sldNum" sz="quarter" idx="12"/>
          </p:nvPr>
        </p:nvSpPr>
        <p:spPr/>
        <p:txBody>
          <a:bodyPr/>
          <a:lstStyle/>
          <a:p>
            <a:fld id="{715F958B-C0CB-4986-B801-AF686C628138}" type="slidenum">
              <a:rPr lang="en-US" smtClean="0"/>
              <a:t>12</a:t>
            </a:fld>
            <a:endParaRPr lang="en-US"/>
          </a:p>
        </p:txBody>
      </p:sp>
    </p:spTree>
    <p:extLst>
      <p:ext uri="{BB962C8B-B14F-4D97-AF65-F5344CB8AC3E}">
        <p14:creationId xmlns:p14="http://schemas.microsoft.com/office/powerpoint/2010/main" val="284001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Partnerships</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smtClean="0">
                <a:latin typeface="Arial"/>
                <a:cs typeface="Arial"/>
              </a:rPr>
              <a:t>Mutual cooperation and responsibility</a:t>
            </a:r>
          </a:p>
          <a:p>
            <a:pPr lvl="1">
              <a:lnSpc>
                <a:spcPct val="120000"/>
              </a:lnSpc>
            </a:pPr>
            <a:r>
              <a:rPr lang="en-US" dirty="0" smtClean="0">
                <a:latin typeface="Arial"/>
                <a:cs typeface="Arial"/>
              </a:rPr>
              <a:t>Alignment with mission</a:t>
            </a:r>
          </a:p>
          <a:p>
            <a:pPr lvl="1">
              <a:lnSpc>
                <a:spcPct val="120000"/>
              </a:lnSpc>
            </a:pPr>
            <a:r>
              <a:rPr lang="en-US" dirty="0" smtClean="0">
                <a:latin typeface="Arial"/>
                <a:cs typeface="Arial"/>
              </a:rPr>
              <a:t>Mutual benefit</a:t>
            </a:r>
          </a:p>
          <a:p>
            <a:pPr lvl="1">
              <a:lnSpc>
                <a:spcPct val="120000"/>
              </a:lnSpc>
            </a:pPr>
            <a:r>
              <a:rPr lang="en-US" dirty="0" smtClean="0">
                <a:latin typeface="Arial"/>
                <a:cs typeface="Arial"/>
              </a:rPr>
              <a:t>Active engagement in decision making</a:t>
            </a:r>
          </a:p>
          <a:p>
            <a:pPr>
              <a:lnSpc>
                <a:spcPct val="120000"/>
              </a:lnSpc>
            </a:pPr>
            <a:r>
              <a:rPr lang="en-US" dirty="0" smtClean="0">
                <a:latin typeface="Arial"/>
                <a:cs typeface="Arial"/>
              </a:rPr>
              <a:t>Workforce partners are also working closely with employers, and the work needs to be coordinated and aligned in a way that benefits employers, job seekers, and the overall workforce system</a:t>
            </a:r>
          </a:p>
        </p:txBody>
      </p:sp>
      <p:sp>
        <p:nvSpPr>
          <p:cNvPr id="4" name="Slide Number Placeholder 3"/>
          <p:cNvSpPr>
            <a:spLocks noGrp="1"/>
          </p:cNvSpPr>
          <p:nvPr>
            <p:ph type="sldNum" sz="quarter" idx="12"/>
          </p:nvPr>
        </p:nvSpPr>
        <p:spPr/>
        <p:txBody>
          <a:bodyPr/>
          <a:lstStyle/>
          <a:p>
            <a:fld id="{715F958B-C0CB-4986-B801-AF686C628138}" type="slidenum">
              <a:rPr lang="en-US" smtClean="0"/>
              <a:t>13</a:t>
            </a:fld>
            <a:endParaRPr lang="en-US"/>
          </a:p>
        </p:txBody>
      </p:sp>
    </p:spTree>
    <p:extLst>
      <p:ext uri="{BB962C8B-B14F-4D97-AF65-F5344CB8AC3E}">
        <p14:creationId xmlns:p14="http://schemas.microsoft.com/office/powerpoint/2010/main" val="126177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smtClean="0">
                <a:latin typeface="Arial"/>
                <a:cs typeface="Arial"/>
              </a:rPr>
              <a:t>WIOA presents new performance accountability measures, and the system as a whole needs to be designed to meet these new targets </a:t>
            </a:r>
          </a:p>
          <a:p>
            <a:pPr>
              <a:lnSpc>
                <a:spcPct val="120000"/>
              </a:lnSpc>
            </a:pPr>
            <a:r>
              <a:rPr lang="en-US" dirty="0" smtClean="0">
                <a:latin typeface="Arial"/>
                <a:cs typeface="Arial"/>
              </a:rPr>
              <a:t>New outcome goals need to be developed within the system and then clearly communicated to all staff</a:t>
            </a:r>
          </a:p>
          <a:p>
            <a:pPr>
              <a:lnSpc>
                <a:spcPct val="120000"/>
              </a:lnSpc>
            </a:pPr>
            <a:r>
              <a:rPr lang="en-US" dirty="0" smtClean="0">
                <a:latin typeface="Arial"/>
                <a:cs typeface="Arial"/>
              </a:rPr>
              <a:t>Data needs to be relevant and inform decision making</a:t>
            </a:r>
          </a:p>
          <a:p>
            <a:endParaRPr lang="en-US" dirty="0"/>
          </a:p>
        </p:txBody>
      </p:sp>
      <p:sp>
        <p:nvSpPr>
          <p:cNvPr id="4" name="Slide Number Placeholder 3"/>
          <p:cNvSpPr>
            <a:spLocks noGrp="1"/>
          </p:cNvSpPr>
          <p:nvPr>
            <p:ph type="sldNum" sz="quarter" idx="12"/>
          </p:nvPr>
        </p:nvSpPr>
        <p:spPr/>
        <p:txBody>
          <a:bodyPr/>
          <a:lstStyle/>
          <a:p>
            <a:fld id="{715F958B-C0CB-4986-B801-AF686C628138}" type="slidenum">
              <a:rPr lang="en-US" smtClean="0"/>
              <a:t>14</a:t>
            </a:fld>
            <a:endParaRPr lang="en-US"/>
          </a:p>
        </p:txBody>
      </p:sp>
    </p:spTree>
    <p:extLst>
      <p:ext uri="{BB962C8B-B14F-4D97-AF65-F5344CB8AC3E}">
        <p14:creationId xmlns:p14="http://schemas.microsoft.com/office/powerpoint/2010/main" val="242254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lstStyle/>
          <a:p>
            <a:pPr>
              <a:lnSpc>
                <a:spcPct val="120000"/>
              </a:lnSpc>
            </a:pPr>
            <a:r>
              <a:rPr lang="en-US" dirty="0" smtClean="0">
                <a:latin typeface="Arial"/>
                <a:cs typeface="Arial"/>
              </a:rPr>
              <a:t>Summary</a:t>
            </a:r>
          </a:p>
          <a:p>
            <a:pPr>
              <a:lnSpc>
                <a:spcPct val="120000"/>
              </a:lnSpc>
            </a:pPr>
            <a:r>
              <a:rPr lang="en-US" dirty="0" smtClean="0">
                <a:latin typeface="Arial"/>
                <a:cs typeface="Arial"/>
              </a:rPr>
              <a:t>Questions?????</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15</a:t>
            </a:fld>
            <a:endParaRPr lang="en-US"/>
          </a:p>
        </p:txBody>
      </p:sp>
    </p:spTree>
    <p:extLst>
      <p:ext uri="{BB962C8B-B14F-4D97-AF65-F5344CB8AC3E}">
        <p14:creationId xmlns:p14="http://schemas.microsoft.com/office/powerpoint/2010/main" val="10308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Arial"/>
                <a:cs typeface="Arial"/>
              </a:rPr>
              <a:t>Hugh Bradshaw</a:t>
            </a:r>
          </a:p>
          <a:p>
            <a:pPr marL="0" indent="0">
              <a:buNone/>
            </a:pPr>
            <a:r>
              <a:rPr lang="en-US" dirty="0" smtClean="0">
                <a:latin typeface="Arial"/>
                <a:cs typeface="Arial"/>
                <a:hlinkClick r:id="rId3"/>
              </a:rPr>
              <a:t>Hugh.bradshaw@vermont.gov</a:t>
            </a:r>
            <a:r>
              <a:rPr lang="en-US" dirty="0" smtClean="0">
                <a:latin typeface="Arial"/>
                <a:cs typeface="Arial"/>
              </a:rPr>
              <a:t> </a:t>
            </a:r>
            <a:endParaRPr lang="en-US" dirty="0">
              <a:latin typeface="Arial"/>
              <a:cs typeface="Arial"/>
            </a:endParaRPr>
          </a:p>
          <a:p>
            <a:pPr marL="0" indent="0">
              <a:buNone/>
            </a:pPr>
            <a:r>
              <a:rPr lang="en-US" dirty="0" smtClean="0">
                <a:latin typeface="Arial"/>
                <a:cs typeface="Arial"/>
              </a:rPr>
              <a:t>(802) 871-3054</a:t>
            </a:r>
          </a:p>
          <a:p>
            <a:endParaRPr lang="en-US" dirty="0">
              <a:latin typeface="Arial"/>
              <a:cs typeface="Arial"/>
            </a:endParaRPr>
          </a:p>
          <a:p>
            <a:pPr marL="0" indent="0">
              <a:buNone/>
            </a:pPr>
            <a:r>
              <a:rPr lang="en-US" dirty="0" smtClean="0">
                <a:latin typeface="Arial"/>
                <a:cs typeface="Arial"/>
              </a:rPr>
              <a:t>Amy Porter</a:t>
            </a:r>
          </a:p>
          <a:p>
            <a:pPr marL="0" indent="0">
              <a:buNone/>
            </a:pPr>
            <a:r>
              <a:rPr lang="en-US" dirty="0" smtClean="0">
                <a:latin typeface="Arial"/>
                <a:cs typeface="Arial"/>
                <a:hlinkClick r:id="rId4"/>
              </a:rPr>
              <a:t>Amy.porter@ct.gov</a:t>
            </a:r>
            <a:endParaRPr lang="en-US" dirty="0" smtClean="0">
              <a:latin typeface="Arial"/>
              <a:cs typeface="Arial"/>
            </a:endParaRPr>
          </a:p>
          <a:p>
            <a:pPr marL="0" indent="0">
              <a:buNone/>
            </a:pPr>
            <a:r>
              <a:rPr lang="en-US" dirty="0" smtClean="0">
                <a:latin typeface="Arial"/>
                <a:cs typeface="Arial"/>
              </a:rPr>
              <a:t>(860) 424-4864</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16</a:t>
            </a:fld>
            <a:endParaRPr lang="en-US"/>
          </a:p>
        </p:txBody>
      </p:sp>
    </p:spTree>
    <p:extLst>
      <p:ext uri="{BB962C8B-B14F-4D97-AF65-F5344CB8AC3E}">
        <p14:creationId xmlns:p14="http://schemas.microsoft.com/office/powerpoint/2010/main" val="162274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WIOA</a:t>
            </a:r>
            <a:endParaRPr lang="en-US" dirty="0"/>
          </a:p>
        </p:txBody>
      </p:sp>
      <p:sp>
        <p:nvSpPr>
          <p:cNvPr id="3" name="Content Placeholder 2"/>
          <p:cNvSpPr>
            <a:spLocks noGrp="1"/>
          </p:cNvSpPr>
          <p:nvPr>
            <p:ph idx="1"/>
          </p:nvPr>
        </p:nvSpPr>
        <p:spPr/>
        <p:txBody>
          <a:bodyPr>
            <a:normAutofit fontScale="77500" lnSpcReduction="20000"/>
          </a:bodyPr>
          <a:lstStyle/>
          <a:p>
            <a:pPr>
              <a:lnSpc>
                <a:spcPct val="130000"/>
              </a:lnSpc>
            </a:pPr>
            <a:r>
              <a:rPr lang="en-US" dirty="0" smtClean="0">
                <a:latin typeface="Arial"/>
                <a:cs typeface="Arial"/>
              </a:rPr>
              <a:t>Increase access to and opportunities for employment, education, training, and support services </a:t>
            </a:r>
          </a:p>
          <a:p>
            <a:pPr>
              <a:lnSpc>
                <a:spcPct val="130000"/>
              </a:lnSpc>
            </a:pPr>
            <a:r>
              <a:rPr lang="en-US" dirty="0" smtClean="0">
                <a:latin typeface="Arial"/>
                <a:cs typeface="Arial"/>
              </a:rPr>
              <a:t>Support the alignment of workforce investment, education, and economic development systems</a:t>
            </a:r>
          </a:p>
          <a:p>
            <a:pPr>
              <a:lnSpc>
                <a:spcPct val="130000"/>
              </a:lnSpc>
            </a:pPr>
            <a:r>
              <a:rPr lang="en-US" dirty="0" smtClean="0">
                <a:latin typeface="Arial"/>
                <a:cs typeface="Arial"/>
              </a:rPr>
              <a:t>Improve the quality and labor market relevance of workforce investment, education, and economic development</a:t>
            </a:r>
          </a:p>
          <a:p>
            <a:pPr>
              <a:lnSpc>
                <a:spcPct val="130000"/>
              </a:lnSpc>
            </a:pPr>
            <a:r>
              <a:rPr lang="en-US" dirty="0" smtClean="0">
                <a:latin typeface="Arial"/>
                <a:cs typeface="Arial"/>
              </a:rPr>
              <a:t>Promote improvement in the structure and delivery of services through the workforce development system</a:t>
            </a:r>
          </a:p>
          <a:p>
            <a:pPr>
              <a:lnSpc>
                <a:spcPct val="130000"/>
              </a:lnSpc>
            </a:pPr>
            <a:r>
              <a:rPr lang="en-US" dirty="0" smtClean="0">
                <a:latin typeface="Arial"/>
                <a:cs typeface="Arial"/>
              </a:rPr>
              <a:t>Increase the prosperity of workers and employers</a:t>
            </a:r>
          </a:p>
          <a:p>
            <a:pPr>
              <a:lnSpc>
                <a:spcPct val="130000"/>
              </a:lnSpc>
            </a:pPr>
            <a:r>
              <a:rPr lang="en-US" dirty="0" smtClean="0">
                <a:latin typeface="Arial"/>
                <a:cs typeface="Arial"/>
              </a:rPr>
              <a:t>Increase employment, retention and earnings, skill, and credential attainment, improving the quality of the workforce</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2</a:t>
            </a:fld>
            <a:endParaRPr lang="en-US"/>
          </a:p>
        </p:txBody>
      </p:sp>
    </p:spTree>
    <p:extLst>
      <p:ext uri="{BB962C8B-B14F-4D97-AF65-F5344CB8AC3E}">
        <p14:creationId xmlns:p14="http://schemas.microsoft.com/office/powerpoint/2010/main" val="255972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Services Under WIOA</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smtClean="0">
                <a:latin typeface="Arial"/>
                <a:cs typeface="Arial"/>
              </a:rPr>
              <a:t>Providing training and Technical Assistance (TA) to employers regarding the employment of people with disabilities, including disability awareness and the requirements of Americas with Disabilities Act (ADA)</a:t>
            </a:r>
          </a:p>
          <a:p>
            <a:pPr>
              <a:lnSpc>
                <a:spcPct val="120000"/>
              </a:lnSpc>
            </a:pPr>
            <a:r>
              <a:rPr lang="en-US" dirty="0" smtClean="0">
                <a:latin typeface="Arial"/>
                <a:cs typeface="Arial"/>
              </a:rPr>
              <a:t>Providing consultation, TA, and support to employers on workplace accommodations, Assistive Technology, and facilities and workplace access</a:t>
            </a:r>
          </a:p>
          <a:p>
            <a:pPr>
              <a:lnSpc>
                <a:spcPct val="120000"/>
              </a:lnSpc>
            </a:pPr>
            <a:r>
              <a:rPr lang="en-US" dirty="0" smtClean="0">
                <a:latin typeface="Arial"/>
                <a:cs typeface="Arial"/>
              </a:rPr>
              <a:t>Assisting employers with utilizing available financial support for hiring or accommodating individuals with disabilities </a:t>
            </a:r>
          </a:p>
          <a:p>
            <a:endParaRPr lang="en-US" dirty="0" smtClean="0"/>
          </a:p>
        </p:txBody>
      </p:sp>
      <p:sp>
        <p:nvSpPr>
          <p:cNvPr id="4" name="Slide Number Placeholder 3"/>
          <p:cNvSpPr>
            <a:spLocks noGrp="1"/>
          </p:cNvSpPr>
          <p:nvPr>
            <p:ph type="sldNum" sz="quarter" idx="12"/>
          </p:nvPr>
        </p:nvSpPr>
        <p:spPr/>
        <p:txBody>
          <a:bodyPr/>
          <a:lstStyle/>
          <a:p>
            <a:fld id="{715F958B-C0CB-4986-B801-AF686C628138}" type="slidenum">
              <a:rPr lang="en-US" smtClean="0"/>
              <a:t>3</a:t>
            </a:fld>
            <a:endParaRPr lang="en-US"/>
          </a:p>
        </p:txBody>
      </p:sp>
    </p:spTree>
    <p:extLst>
      <p:ext uri="{BB962C8B-B14F-4D97-AF65-F5344CB8AC3E}">
        <p14:creationId xmlns:p14="http://schemas.microsoft.com/office/powerpoint/2010/main" val="308498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Services (cont’d)</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smtClean="0">
                <a:latin typeface="Arial"/>
                <a:cs typeface="Arial"/>
              </a:rPr>
              <a:t>Working with employers to: </a:t>
            </a:r>
          </a:p>
          <a:p>
            <a:pPr lvl="1">
              <a:lnSpc>
                <a:spcPct val="120000"/>
              </a:lnSpc>
            </a:pPr>
            <a:r>
              <a:rPr lang="en-US" dirty="0" smtClean="0">
                <a:latin typeface="Arial"/>
                <a:cs typeface="Arial"/>
              </a:rPr>
              <a:t>Provide opportunities for work-based learning experiences including internships, short-term employment, apprenticeships, and fellowships</a:t>
            </a:r>
          </a:p>
          <a:p>
            <a:pPr lvl="1">
              <a:lnSpc>
                <a:spcPct val="120000"/>
              </a:lnSpc>
            </a:pPr>
            <a:r>
              <a:rPr lang="en-US" dirty="0" smtClean="0">
                <a:latin typeface="Arial"/>
                <a:cs typeface="Arial"/>
              </a:rPr>
              <a:t>Provide opportunities for pre-employment transition services</a:t>
            </a:r>
          </a:p>
          <a:p>
            <a:pPr lvl="1">
              <a:lnSpc>
                <a:spcPct val="120000"/>
              </a:lnSpc>
            </a:pPr>
            <a:r>
              <a:rPr lang="en-US" dirty="0" smtClean="0">
                <a:latin typeface="Arial"/>
                <a:cs typeface="Arial"/>
              </a:rPr>
              <a:t>Recruit qualified applicants with disabilities</a:t>
            </a:r>
          </a:p>
          <a:p>
            <a:pPr lvl="1">
              <a:lnSpc>
                <a:spcPct val="120000"/>
              </a:lnSpc>
            </a:pPr>
            <a:r>
              <a:rPr lang="en-US" dirty="0" smtClean="0">
                <a:latin typeface="Arial"/>
                <a:cs typeface="Arial"/>
              </a:rPr>
              <a:t>Train employees who are individuals with disabilities</a:t>
            </a:r>
          </a:p>
          <a:p>
            <a:pPr lvl="1">
              <a:lnSpc>
                <a:spcPct val="120000"/>
              </a:lnSpc>
            </a:pPr>
            <a:r>
              <a:rPr lang="en-US" dirty="0" smtClean="0">
                <a:latin typeface="Arial"/>
                <a:cs typeface="Arial"/>
              </a:rPr>
              <a:t>Promote awareness of disability-related obstacles to continued employment</a:t>
            </a:r>
          </a:p>
          <a:p>
            <a:pPr lvl="1">
              <a:lnSpc>
                <a:spcPct val="120000"/>
              </a:lnSpc>
            </a:pPr>
            <a:endParaRPr lang="en-US" dirty="0" smtClean="0">
              <a:latin typeface="Arial"/>
              <a:cs typeface="Arial"/>
            </a:endParaRPr>
          </a:p>
          <a:p>
            <a:endParaRPr lang="en-US" dirty="0"/>
          </a:p>
        </p:txBody>
      </p:sp>
      <p:sp>
        <p:nvSpPr>
          <p:cNvPr id="4" name="Slide Number Placeholder 3"/>
          <p:cNvSpPr>
            <a:spLocks noGrp="1"/>
          </p:cNvSpPr>
          <p:nvPr>
            <p:ph type="sldNum" sz="quarter" idx="12"/>
          </p:nvPr>
        </p:nvSpPr>
        <p:spPr/>
        <p:txBody>
          <a:bodyPr/>
          <a:lstStyle/>
          <a:p>
            <a:fld id="{715F958B-C0CB-4986-B801-AF686C628138}" type="slidenum">
              <a:rPr lang="en-US" smtClean="0"/>
              <a:t>4</a:t>
            </a:fld>
            <a:endParaRPr lang="en-US"/>
          </a:p>
        </p:txBody>
      </p:sp>
    </p:spTree>
    <p:extLst>
      <p:ext uri="{BB962C8B-B14F-4D97-AF65-F5344CB8AC3E}">
        <p14:creationId xmlns:p14="http://schemas.microsoft.com/office/powerpoint/2010/main" val="26806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Challenge of Implementation</a:t>
            </a:r>
            <a:endParaRPr lang="en-US" dirty="0"/>
          </a:p>
        </p:txBody>
      </p:sp>
      <p:sp>
        <p:nvSpPr>
          <p:cNvPr id="3" name="Content Placeholder 2"/>
          <p:cNvSpPr>
            <a:spLocks noGrp="1"/>
          </p:cNvSpPr>
          <p:nvPr>
            <p:ph idx="1"/>
          </p:nvPr>
        </p:nvSpPr>
        <p:spPr/>
        <p:txBody>
          <a:bodyPr/>
          <a:lstStyle/>
          <a:p>
            <a:pPr>
              <a:lnSpc>
                <a:spcPct val="120000"/>
              </a:lnSpc>
            </a:pPr>
            <a:r>
              <a:rPr lang="en-US" dirty="0" smtClean="0">
                <a:latin typeface="Arial"/>
                <a:cs typeface="Arial"/>
              </a:rPr>
              <a:t>Need to define and communicate the change in philosophy to a dual customer approach</a:t>
            </a:r>
          </a:p>
          <a:p>
            <a:pPr>
              <a:lnSpc>
                <a:spcPct val="120000"/>
              </a:lnSpc>
            </a:pPr>
            <a:r>
              <a:rPr lang="en-US" dirty="0" smtClean="0">
                <a:latin typeface="Arial"/>
                <a:cs typeface="Arial"/>
              </a:rPr>
              <a:t>Need to create new employer-specific services</a:t>
            </a:r>
          </a:p>
          <a:p>
            <a:pPr>
              <a:lnSpc>
                <a:spcPct val="120000"/>
              </a:lnSpc>
            </a:pPr>
            <a:r>
              <a:rPr lang="en-US" dirty="0" smtClean="0">
                <a:latin typeface="Arial"/>
                <a:cs typeface="Arial"/>
              </a:rPr>
              <a:t>Need to partner with other components of the workforce system</a:t>
            </a:r>
          </a:p>
          <a:p>
            <a:pPr>
              <a:lnSpc>
                <a:spcPct val="120000"/>
              </a:lnSpc>
            </a:pPr>
            <a:r>
              <a:rPr lang="en-US" dirty="0" smtClean="0">
                <a:latin typeface="Arial"/>
                <a:cs typeface="Arial"/>
              </a:rPr>
              <a:t>How?</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5</a:t>
            </a:fld>
            <a:endParaRPr lang="en-US"/>
          </a:p>
        </p:txBody>
      </p:sp>
    </p:spTree>
    <p:extLst>
      <p:ext uri="{BB962C8B-B14F-4D97-AF65-F5344CB8AC3E}">
        <p14:creationId xmlns:p14="http://schemas.microsoft.com/office/powerpoint/2010/main" val="422849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Using the VR Program Management Framework</a:t>
            </a:r>
            <a:endParaRPr lang="en-US" dirty="0"/>
          </a:p>
        </p:txBody>
      </p:sp>
      <p:sp>
        <p:nvSpPr>
          <p:cNvPr id="3" name="Content Placeholder 2"/>
          <p:cNvSpPr>
            <a:spLocks noGrp="1"/>
          </p:cNvSpPr>
          <p:nvPr>
            <p:ph idx="1"/>
          </p:nvPr>
        </p:nvSpPr>
        <p:spPr>
          <a:xfrm>
            <a:off x="457200" y="2133600"/>
            <a:ext cx="8229600" cy="4389120"/>
          </a:xfrm>
        </p:spPr>
        <p:txBody>
          <a:bodyPr/>
          <a:lstStyle/>
          <a:p>
            <a:pPr>
              <a:lnSpc>
                <a:spcPct val="120000"/>
              </a:lnSpc>
            </a:pPr>
            <a:r>
              <a:rPr lang="en-US" dirty="0" smtClean="0">
                <a:latin typeface="Arial"/>
                <a:cs typeface="Arial"/>
              </a:rPr>
              <a:t>One approach is to use the Management Framework, which supports an integrated perspective for managing change </a:t>
            </a:r>
          </a:p>
          <a:p>
            <a:pPr>
              <a:lnSpc>
                <a:spcPct val="120000"/>
              </a:lnSpc>
            </a:pPr>
            <a:r>
              <a:rPr lang="en-US" dirty="0" smtClean="0">
                <a:latin typeface="Arial"/>
                <a:cs typeface="Arial"/>
              </a:rPr>
              <a:t>All VR programs operate in a unique context, and this framework promotes adaptability and flexibility, recognizing these differences</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6</a:t>
            </a:fld>
            <a:endParaRPr lang="en-US"/>
          </a:p>
        </p:txBody>
      </p:sp>
    </p:spTree>
    <p:extLst>
      <p:ext uri="{BB962C8B-B14F-4D97-AF65-F5344CB8AC3E}">
        <p14:creationId xmlns:p14="http://schemas.microsoft.com/office/powerpoint/2010/main" val="428068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The VR Program Management Framework</a:t>
            </a:r>
            <a:endParaRPr lang="en-US" dirty="0"/>
          </a:p>
        </p:txBody>
      </p:sp>
      <p:sp>
        <p:nvSpPr>
          <p:cNvPr id="3" name="Content Placeholder 2"/>
          <p:cNvSpPr>
            <a:spLocks noGrp="1"/>
          </p:cNvSpPr>
          <p:nvPr>
            <p:ph idx="1"/>
          </p:nvPr>
        </p:nvSpPr>
        <p:spPr>
          <a:xfrm>
            <a:off x="457200" y="2133600"/>
            <a:ext cx="8229600" cy="4389120"/>
          </a:xfrm>
        </p:spPr>
        <p:txBody>
          <a:bodyPr>
            <a:normAutofit fontScale="92500" lnSpcReduction="20000"/>
          </a:bodyPr>
          <a:lstStyle/>
          <a:p>
            <a:pPr>
              <a:lnSpc>
                <a:spcPct val="130000"/>
              </a:lnSpc>
            </a:pPr>
            <a:r>
              <a:rPr lang="en-US" dirty="0" smtClean="0">
                <a:latin typeface="Arial"/>
                <a:cs typeface="Arial"/>
              </a:rPr>
              <a:t>Leadership</a:t>
            </a:r>
          </a:p>
          <a:p>
            <a:pPr>
              <a:lnSpc>
                <a:spcPct val="130000"/>
              </a:lnSpc>
            </a:pPr>
            <a:r>
              <a:rPr lang="en-US" dirty="0">
                <a:latin typeface="Arial"/>
                <a:cs typeface="Arial"/>
              </a:rPr>
              <a:t>Mission &amp; Strategic Planning</a:t>
            </a:r>
          </a:p>
          <a:p>
            <a:pPr>
              <a:lnSpc>
                <a:spcPct val="130000"/>
              </a:lnSpc>
            </a:pPr>
            <a:r>
              <a:rPr lang="en-US" dirty="0" smtClean="0">
                <a:latin typeface="Arial"/>
                <a:cs typeface="Arial"/>
              </a:rPr>
              <a:t>Customers</a:t>
            </a:r>
          </a:p>
          <a:p>
            <a:pPr>
              <a:lnSpc>
                <a:spcPct val="130000"/>
              </a:lnSpc>
            </a:pPr>
            <a:r>
              <a:rPr lang="en-US" dirty="0" smtClean="0">
                <a:latin typeface="Arial"/>
                <a:cs typeface="Arial"/>
              </a:rPr>
              <a:t>Communication</a:t>
            </a:r>
          </a:p>
          <a:p>
            <a:pPr>
              <a:lnSpc>
                <a:spcPct val="130000"/>
              </a:lnSpc>
            </a:pPr>
            <a:r>
              <a:rPr lang="en-US" dirty="0" smtClean="0">
                <a:latin typeface="Arial"/>
                <a:cs typeface="Arial"/>
              </a:rPr>
              <a:t>Workforce &amp; Human Resources</a:t>
            </a:r>
          </a:p>
          <a:p>
            <a:pPr>
              <a:lnSpc>
                <a:spcPct val="130000"/>
              </a:lnSpc>
            </a:pPr>
            <a:r>
              <a:rPr lang="en-US" dirty="0" smtClean="0">
                <a:latin typeface="Arial"/>
                <a:cs typeface="Arial"/>
              </a:rPr>
              <a:t>Services &amp; Processes</a:t>
            </a:r>
          </a:p>
          <a:p>
            <a:pPr>
              <a:lnSpc>
                <a:spcPct val="130000"/>
              </a:lnSpc>
            </a:pPr>
            <a:r>
              <a:rPr lang="en-US" dirty="0" smtClean="0">
                <a:latin typeface="Arial"/>
                <a:cs typeface="Arial"/>
              </a:rPr>
              <a:t>Partnerships</a:t>
            </a:r>
          </a:p>
          <a:p>
            <a:pPr>
              <a:lnSpc>
                <a:spcPct val="130000"/>
              </a:lnSpc>
            </a:pPr>
            <a:r>
              <a:rPr lang="en-US" dirty="0" smtClean="0">
                <a:latin typeface="Arial"/>
                <a:cs typeface="Arial"/>
              </a:rPr>
              <a:t>Data, Quality Assurance, &amp; Metrics</a:t>
            </a:r>
          </a:p>
          <a:p>
            <a:pPr>
              <a:lnSpc>
                <a:spcPct val="130000"/>
              </a:lnSpc>
            </a:pPr>
            <a:r>
              <a:rPr lang="en-US" dirty="0" smtClean="0">
                <a:latin typeface="Arial"/>
                <a:cs typeface="Arial"/>
              </a:rPr>
              <a:t>Outcomes</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7</a:t>
            </a:fld>
            <a:endParaRPr lang="en-US"/>
          </a:p>
        </p:txBody>
      </p:sp>
    </p:spTree>
    <p:extLst>
      <p:ext uri="{BB962C8B-B14F-4D97-AF65-F5344CB8AC3E}">
        <p14:creationId xmlns:p14="http://schemas.microsoft.com/office/powerpoint/2010/main" val="203177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Leadership, Mission, Strategic Plan</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smtClean="0">
                <a:latin typeface="Arial"/>
                <a:cs typeface="Arial"/>
              </a:rPr>
              <a:t>Top level commitment to defined goals and values in relation to the role of employers and labor market information in the new world of WIOA</a:t>
            </a:r>
          </a:p>
          <a:p>
            <a:pPr>
              <a:lnSpc>
                <a:spcPct val="120000"/>
              </a:lnSpc>
            </a:pPr>
            <a:r>
              <a:rPr lang="en-US" dirty="0" smtClean="0">
                <a:latin typeface="Arial"/>
                <a:cs typeface="Arial"/>
              </a:rPr>
              <a:t>Mission needs to address the needs of both individuals with disabilities and employers</a:t>
            </a:r>
          </a:p>
          <a:p>
            <a:pPr>
              <a:lnSpc>
                <a:spcPct val="120000"/>
              </a:lnSpc>
            </a:pPr>
            <a:r>
              <a:rPr lang="en-US" dirty="0" smtClean="0">
                <a:latin typeface="Arial"/>
                <a:cs typeface="Arial"/>
              </a:rPr>
              <a:t>Strategic Plan should include the new dual customer approach and the short-term and long-term objectives by which the change will be measured</a:t>
            </a:r>
          </a:p>
          <a:p>
            <a:pPr marL="0" indent="0">
              <a:buNone/>
            </a:pPr>
            <a:endParaRPr lang="en-US" dirty="0" smtClean="0"/>
          </a:p>
        </p:txBody>
      </p:sp>
      <p:sp>
        <p:nvSpPr>
          <p:cNvPr id="4" name="Slide Number Placeholder 3"/>
          <p:cNvSpPr>
            <a:spLocks noGrp="1"/>
          </p:cNvSpPr>
          <p:nvPr>
            <p:ph type="sldNum" sz="quarter" idx="12"/>
          </p:nvPr>
        </p:nvSpPr>
        <p:spPr/>
        <p:txBody>
          <a:bodyPr/>
          <a:lstStyle/>
          <a:p>
            <a:fld id="{715F958B-C0CB-4986-B801-AF686C628138}" type="slidenum">
              <a:rPr lang="en-US" smtClean="0"/>
              <a:t>8</a:t>
            </a:fld>
            <a:endParaRPr lang="en-US"/>
          </a:p>
        </p:txBody>
      </p:sp>
    </p:spTree>
    <p:extLst>
      <p:ext uri="{BB962C8B-B14F-4D97-AF65-F5344CB8AC3E}">
        <p14:creationId xmlns:p14="http://schemas.microsoft.com/office/powerpoint/2010/main" val="55882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a:t>
            </a:r>
            <a:endParaRPr lang="en-US" dirty="0"/>
          </a:p>
        </p:txBody>
      </p:sp>
      <p:sp>
        <p:nvSpPr>
          <p:cNvPr id="3" name="Content Placeholder 2"/>
          <p:cNvSpPr>
            <a:spLocks noGrp="1"/>
          </p:cNvSpPr>
          <p:nvPr>
            <p:ph idx="1"/>
          </p:nvPr>
        </p:nvSpPr>
        <p:spPr/>
        <p:txBody>
          <a:bodyPr/>
          <a:lstStyle/>
          <a:p>
            <a:pPr>
              <a:lnSpc>
                <a:spcPct val="120000"/>
              </a:lnSpc>
            </a:pPr>
            <a:r>
              <a:rPr lang="en-US" dirty="0" smtClean="0">
                <a:latin typeface="Arial"/>
                <a:cs typeface="Arial"/>
              </a:rPr>
              <a:t>Responsive to the needs of multiple customers within the framework of the agency goals and values</a:t>
            </a:r>
          </a:p>
          <a:p>
            <a:pPr>
              <a:lnSpc>
                <a:spcPct val="120000"/>
              </a:lnSpc>
            </a:pPr>
            <a:r>
              <a:rPr lang="en-US" dirty="0" smtClean="0">
                <a:latin typeface="Arial"/>
                <a:cs typeface="Arial"/>
              </a:rPr>
              <a:t>Change in philosophy for some agencies to recognize the employer as an equal customer, which is where the agency values become increasingly important</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715F958B-C0CB-4986-B801-AF686C628138}" type="slidenum">
              <a:rPr lang="en-US" smtClean="0"/>
              <a:t>9</a:t>
            </a:fld>
            <a:endParaRPr lang="en-US"/>
          </a:p>
        </p:txBody>
      </p:sp>
    </p:spTree>
    <p:extLst>
      <p:ext uri="{BB962C8B-B14F-4D97-AF65-F5344CB8AC3E}">
        <p14:creationId xmlns:p14="http://schemas.microsoft.com/office/powerpoint/2010/main" val="3602001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TotalTime>
  <Words>883</Words>
  <Application>Microsoft Macintosh PowerPoint</Application>
  <PresentationFormat>On-screen Show (4:3)</PresentationFormat>
  <Paragraphs>127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RTAC Expert Summit  Session 2: Employer Engagement</vt:lpstr>
      <vt:lpstr>Purpose of WIOA</vt:lpstr>
      <vt:lpstr>New Services Under WIOA</vt:lpstr>
      <vt:lpstr>New Services (cont’d)</vt:lpstr>
      <vt:lpstr>The Challenge of Implementation</vt:lpstr>
      <vt:lpstr>Using the VR Program Management Framework</vt:lpstr>
      <vt:lpstr>The VR Program Management Framework</vt:lpstr>
      <vt:lpstr>Leadership, Mission, Strategic Plan</vt:lpstr>
      <vt:lpstr>Customers</vt:lpstr>
      <vt:lpstr>Communication</vt:lpstr>
      <vt:lpstr>Services and Processes</vt:lpstr>
      <vt:lpstr>Services/Processes (cont’d)</vt:lpstr>
      <vt:lpstr>Partnerships</vt:lpstr>
      <vt:lpstr>Outcomes</vt:lpstr>
      <vt:lpstr>Wrap Up</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 Expert Summit: Employer Engagement</dc:title>
  <dc:creator>PCS</dc:creator>
  <cp:lastModifiedBy>Katie Admin</cp:lastModifiedBy>
  <cp:revision>23</cp:revision>
  <cp:lastPrinted>2015-09-04T16:20:56Z</cp:lastPrinted>
  <dcterms:created xsi:type="dcterms:W3CDTF">2015-09-04T15:04:24Z</dcterms:created>
  <dcterms:modified xsi:type="dcterms:W3CDTF">2015-09-28T12:35:47Z</dcterms:modified>
</cp:coreProperties>
</file>