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43891200" cy="32918400"/>
  <p:notesSz cx="7010400" cy="9296400"/>
  <p:defaultTextStyle>
    <a:defPPr>
      <a:defRPr lang="en-US"/>
    </a:defPPr>
    <a:lvl1pPr marL="0" algn="l" defTabSz="3555187" rtl="0" eaLnBrk="1" latinLnBrk="0" hangingPunct="1">
      <a:defRPr sz="6998" kern="1200">
        <a:solidFill>
          <a:schemeClr val="tx1"/>
        </a:solidFill>
        <a:latin typeface="+mn-lt"/>
        <a:ea typeface="+mn-ea"/>
        <a:cs typeface="+mn-cs"/>
      </a:defRPr>
    </a:lvl1pPr>
    <a:lvl2pPr marL="1777594" algn="l" defTabSz="3555187" rtl="0" eaLnBrk="1" latinLnBrk="0" hangingPunct="1">
      <a:defRPr sz="6998" kern="1200">
        <a:solidFill>
          <a:schemeClr val="tx1"/>
        </a:solidFill>
        <a:latin typeface="+mn-lt"/>
        <a:ea typeface="+mn-ea"/>
        <a:cs typeface="+mn-cs"/>
      </a:defRPr>
    </a:lvl2pPr>
    <a:lvl3pPr marL="3555187" algn="l" defTabSz="3555187" rtl="0" eaLnBrk="1" latinLnBrk="0" hangingPunct="1">
      <a:defRPr sz="6998" kern="1200">
        <a:solidFill>
          <a:schemeClr val="tx1"/>
        </a:solidFill>
        <a:latin typeface="+mn-lt"/>
        <a:ea typeface="+mn-ea"/>
        <a:cs typeface="+mn-cs"/>
      </a:defRPr>
    </a:lvl3pPr>
    <a:lvl4pPr marL="5332781" algn="l" defTabSz="3555187" rtl="0" eaLnBrk="1" latinLnBrk="0" hangingPunct="1">
      <a:defRPr sz="6998" kern="1200">
        <a:solidFill>
          <a:schemeClr val="tx1"/>
        </a:solidFill>
        <a:latin typeface="+mn-lt"/>
        <a:ea typeface="+mn-ea"/>
        <a:cs typeface="+mn-cs"/>
      </a:defRPr>
    </a:lvl4pPr>
    <a:lvl5pPr marL="7110374" algn="l" defTabSz="3555187" rtl="0" eaLnBrk="1" latinLnBrk="0" hangingPunct="1">
      <a:defRPr sz="6998" kern="1200">
        <a:solidFill>
          <a:schemeClr val="tx1"/>
        </a:solidFill>
        <a:latin typeface="+mn-lt"/>
        <a:ea typeface="+mn-ea"/>
        <a:cs typeface="+mn-cs"/>
      </a:defRPr>
    </a:lvl5pPr>
    <a:lvl6pPr marL="8887968" algn="l" defTabSz="3555187" rtl="0" eaLnBrk="1" latinLnBrk="0" hangingPunct="1">
      <a:defRPr sz="6998" kern="1200">
        <a:solidFill>
          <a:schemeClr val="tx1"/>
        </a:solidFill>
        <a:latin typeface="+mn-lt"/>
        <a:ea typeface="+mn-ea"/>
        <a:cs typeface="+mn-cs"/>
      </a:defRPr>
    </a:lvl6pPr>
    <a:lvl7pPr marL="10665562" algn="l" defTabSz="3555187" rtl="0" eaLnBrk="1" latinLnBrk="0" hangingPunct="1">
      <a:defRPr sz="6998" kern="1200">
        <a:solidFill>
          <a:schemeClr val="tx1"/>
        </a:solidFill>
        <a:latin typeface="+mn-lt"/>
        <a:ea typeface="+mn-ea"/>
        <a:cs typeface="+mn-cs"/>
      </a:defRPr>
    </a:lvl7pPr>
    <a:lvl8pPr marL="12443155" algn="l" defTabSz="3555187" rtl="0" eaLnBrk="1" latinLnBrk="0" hangingPunct="1">
      <a:defRPr sz="6998" kern="1200">
        <a:solidFill>
          <a:schemeClr val="tx1"/>
        </a:solidFill>
        <a:latin typeface="+mn-lt"/>
        <a:ea typeface="+mn-ea"/>
        <a:cs typeface="+mn-cs"/>
      </a:defRPr>
    </a:lvl8pPr>
    <a:lvl9pPr marL="14220749" algn="l" defTabSz="3555187" rtl="0" eaLnBrk="1" latinLnBrk="0" hangingPunct="1">
      <a:defRPr sz="699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5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9" d="100"/>
          <a:sy n="19" d="100"/>
        </p:scale>
        <p:origin x="151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D6941E5-1A14-439C-AA98-C38BFF85CC23}" type="datetimeFigureOut">
              <a:rPr lang="en-US" smtClean="0"/>
              <a:t>3/1/2018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35FF830-7BDB-4A51-A876-845FA1D7A000}" type="slidenum">
              <a:rPr lang="en-US" smtClean="0"/>
              <a:t>‹#›</a:t>
            </a:fld>
            <a:endParaRPr lang="en-US"/>
          </a:p>
        </p:txBody>
      </p:sp>
    </p:spTree>
    <p:extLst>
      <p:ext uri="{BB962C8B-B14F-4D97-AF65-F5344CB8AC3E}">
        <p14:creationId xmlns:p14="http://schemas.microsoft.com/office/powerpoint/2010/main" val="2242838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172618" y="3698242"/>
            <a:ext cx="38816280" cy="16093440"/>
          </a:xfrm>
        </p:spPr>
        <p:txBody>
          <a:bodyPr anchor="b">
            <a:noAutofit/>
          </a:bodyPr>
          <a:lstStyle>
            <a:lvl1pPr algn="l">
              <a:lnSpc>
                <a:spcPct val="80000"/>
              </a:lnSpc>
              <a:defRPr sz="38400" spc="-576"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403047" y="20152363"/>
            <a:ext cx="33221526" cy="7900416"/>
          </a:xfrm>
        </p:spPr>
        <p:txBody>
          <a:bodyPr>
            <a:normAutofit/>
          </a:bodyPr>
          <a:lstStyle>
            <a:lvl1pPr marL="0" indent="0" algn="l">
              <a:buNone/>
              <a:defRPr sz="13440">
                <a:solidFill>
                  <a:schemeClr val="bg1"/>
                </a:solidFill>
                <a:latin typeface="+mj-lt"/>
              </a:defRPr>
            </a:lvl1pPr>
            <a:lvl2pPr marL="2194560" indent="0" algn="ctr">
              <a:buNone/>
              <a:defRPr sz="1344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F3D21ACC-9BFF-4B30-A7BF-86139A33C0AA}" type="datetimeFigureOut">
              <a:rPr lang="en-US" smtClean="0"/>
              <a:t>3/1/2018</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F8127D06-5FDF-4D21-86A2-A8D10603CBAE}" type="slidenum">
              <a:rPr lang="en-US" smtClean="0"/>
              <a:t>‹#›</a:t>
            </a:fld>
            <a:endParaRPr lang="en-US"/>
          </a:p>
        </p:txBody>
      </p:sp>
    </p:spTree>
    <p:extLst>
      <p:ext uri="{BB962C8B-B14F-4D97-AF65-F5344CB8AC3E}">
        <p14:creationId xmlns:p14="http://schemas.microsoft.com/office/powerpoint/2010/main" val="77972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D21ACC-9BFF-4B30-A7BF-86139A33C0A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127817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78226" y="3337560"/>
            <a:ext cx="9464040" cy="230428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77494" y="3429007"/>
            <a:ext cx="27843480" cy="25923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D21ACC-9BFF-4B30-A7BF-86139A33C0A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132350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D21ACC-9BFF-4B30-A7BF-86139A33C0A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264603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72615" y="3683611"/>
            <a:ext cx="38810794" cy="16108070"/>
          </a:xfrm>
        </p:spPr>
        <p:txBody>
          <a:bodyPr anchor="b">
            <a:normAutofit/>
          </a:bodyPr>
          <a:lstStyle>
            <a:lvl1pPr>
              <a:lnSpc>
                <a:spcPct val="80000"/>
              </a:lnSpc>
              <a:defRPr sz="384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03045" y="20098920"/>
            <a:ext cx="33214666" cy="7900416"/>
          </a:xfrm>
        </p:spPr>
        <p:txBody>
          <a:bodyPr anchor="t">
            <a:normAutofit/>
          </a:bodyPr>
          <a:lstStyle>
            <a:lvl1pPr marL="0" indent="0">
              <a:buNone/>
              <a:defRPr sz="13440">
                <a:solidFill>
                  <a:schemeClr val="tx1"/>
                </a:solidFill>
                <a:latin typeface="+mj-lt"/>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21ACC-9BFF-4B30-A7BF-86139A33C0A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291978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35962" y="9568282"/>
            <a:ext cx="18269712" cy="18083174"/>
          </a:xfrm>
        </p:spPr>
        <p:txBody>
          <a:bodyPr/>
          <a:lstStyle>
            <a:lvl1pPr>
              <a:defRPr sz="10560"/>
            </a:lvl1pPr>
            <a:lvl2pPr>
              <a:defRPr sz="9120"/>
            </a:lvl2pPr>
            <a:lvl3pPr>
              <a:defRPr sz="8160"/>
            </a:lvl3pPr>
            <a:lvl4pPr>
              <a:defRPr sz="720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837142" y="9568282"/>
            <a:ext cx="18269712" cy="18083174"/>
          </a:xfrm>
        </p:spPr>
        <p:txBody>
          <a:bodyPr/>
          <a:lstStyle>
            <a:lvl1pPr>
              <a:defRPr sz="10560"/>
            </a:lvl1pPr>
            <a:lvl2pPr>
              <a:defRPr sz="9120"/>
            </a:lvl2pPr>
            <a:lvl3pPr>
              <a:defRPr sz="8160"/>
            </a:lvl3pPr>
            <a:lvl4pPr>
              <a:defRPr sz="720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21ACC-9BFF-4B30-A7BF-86139A33C0A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198261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435962" y="9753600"/>
            <a:ext cx="18269712" cy="3472320"/>
          </a:xfrm>
        </p:spPr>
        <p:txBody>
          <a:bodyPr anchor="ctr">
            <a:normAutofit/>
          </a:bodyPr>
          <a:lstStyle>
            <a:lvl1pPr marL="0" indent="0">
              <a:spcBef>
                <a:spcPts val="0"/>
              </a:spcBef>
              <a:buNone/>
              <a:defRPr sz="9600" b="0" cap="all" baseline="0">
                <a:solidFill>
                  <a:schemeClr val="tx1">
                    <a:lumMod val="85000"/>
                    <a:lumOff val="15000"/>
                  </a:schemeClr>
                </a:solidFill>
                <a:latin typeface="+mj-lt"/>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2435962" y="13133520"/>
            <a:ext cx="18269712" cy="15361920"/>
          </a:xfrm>
        </p:spPr>
        <p:txBody>
          <a:bodyPr/>
          <a:lstStyle>
            <a:lvl1pPr>
              <a:defRPr sz="10080"/>
            </a:lvl1pPr>
            <a:lvl2pPr>
              <a:defRPr sz="8640"/>
            </a:lvl2pPr>
            <a:lvl3pPr>
              <a:defRPr sz="768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878288" y="9743848"/>
            <a:ext cx="18269712" cy="3467405"/>
          </a:xfrm>
        </p:spPr>
        <p:txBody>
          <a:bodyPr anchor="ctr">
            <a:normAutofit/>
          </a:bodyPr>
          <a:lstStyle>
            <a:lvl1pPr marL="0" indent="0">
              <a:spcBef>
                <a:spcPts val="0"/>
              </a:spcBef>
              <a:buNone/>
              <a:defRPr sz="9600" b="0" cap="all" baseline="0">
                <a:latin typeface="+mj-lt"/>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878288" y="13123469"/>
            <a:ext cx="18269712" cy="15361920"/>
          </a:xfrm>
        </p:spPr>
        <p:txBody>
          <a:bodyPr/>
          <a:lstStyle>
            <a:lvl1pPr>
              <a:defRPr sz="10080"/>
            </a:lvl1pPr>
            <a:lvl2pPr>
              <a:defRPr sz="8640"/>
            </a:lvl2pPr>
            <a:lvl3pPr>
              <a:defRPr sz="768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D21ACC-9BFF-4B30-A7BF-86139A33C0AA}"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384903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D21ACC-9BFF-4B30-A7BF-86139A33C0AA}"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239032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21ACC-9BFF-4B30-A7BF-86139A33C0AA}"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27D06-5FDF-4D21-86A2-A8D10603CBAE}" type="slidenum">
              <a:rPr lang="en-US" smtClean="0"/>
              <a:t>‹#›</a:t>
            </a:fld>
            <a:endParaRPr lang="en-US"/>
          </a:p>
        </p:txBody>
      </p:sp>
    </p:spTree>
    <p:extLst>
      <p:ext uri="{BB962C8B-B14F-4D97-AF65-F5344CB8AC3E}">
        <p14:creationId xmlns:p14="http://schemas.microsoft.com/office/powerpoint/2010/main" val="121653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27432000" y="0"/>
            <a:ext cx="16459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29741054" y="2602954"/>
            <a:ext cx="12179808" cy="9217152"/>
          </a:xfrm>
        </p:spPr>
        <p:txBody>
          <a:bodyPr anchor="b">
            <a:noAutofit/>
          </a:bodyPr>
          <a:lstStyle>
            <a:lvl1pPr>
              <a:lnSpc>
                <a:spcPct val="85000"/>
              </a:lnSpc>
              <a:defRPr sz="1728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743200" y="3657600"/>
            <a:ext cx="21945600" cy="21945600"/>
          </a:xfrm>
        </p:spPr>
        <p:txBody>
          <a:bodyPr/>
          <a:lstStyle>
            <a:lvl1pPr>
              <a:defRPr sz="10560"/>
            </a:lvl1pPr>
            <a:lvl2pPr>
              <a:defRPr sz="9120"/>
            </a:lvl2pPr>
            <a:lvl3pPr>
              <a:defRPr sz="8160"/>
            </a:lvl3pPr>
            <a:lvl4pPr>
              <a:defRPr sz="720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793538" y="12056705"/>
            <a:ext cx="12234672" cy="15009538"/>
          </a:xfrm>
        </p:spPr>
        <p:txBody>
          <a:bodyPr>
            <a:normAutofit/>
          </a:bodyPr>
          <a:lstStyle>
            <a:lvl1pPr marL="0" marR="0" indent="0" algn="l" defTabSz="4389120" rtl="0" eaLnBrk="1" fontAlgn="auto" latinLnBrk="0" hangingPunct="1">
              <a:lnSpc>
                <a:spcPct val="100000"/>
              </a:lnSpc>
              <a:spcBef>
                <a:spcPts val="5760"/>
              </a:spcBef>
              <a:spcAft>
                <a:spcPts val="0"/>
              </a:spcAft>
              <a:buClrTx/>
              <a:buSzTx/>
              <a:buFontTx/>
              <a:buNone/>
              <a:tabLst/>
              <a:defRPr sz="7200">
                <a:solidFill>
                  <a:srgbClr val="404040"/>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marL="0" marR="0" lvl="0" indent="0" algn="l" defTabSz="4389120" rtl="0" eaLnBrk="1" fontAlgn="auto" latinLnBrk="0" hangingPunct="1">
              <a:lnSpc>
                <a:spcPct val="100000"/>
              </a:lnSpc>
              <a:spcBef>
                <a:spcPts val="672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F3D21ACC-9BFF-4B30-A7BF-86139A33C0A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8127D06-5FDF-4D21-86A2-A8D10603CBAE}" type="slidenum">
              <a:rPr lang="en-US" smtClean="0"/>
              <a:t>‹#›</a:t>
            </a:fld>
            <a:endParaRPr lang="en-US"/>
          </a:p>
        </p:txBody>
      </p:sp>
    </p:spTree>
    <p:extLst>
      <p:ext uri="{BB962C8B-B14F-4D97-AF65-F5344CB8AC3E}">
        <p14:creationId xmlns:p14="http://schemas.microsoft.com/office/powerpoint/2010/main" val="319927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7207" y="26009609"/>
            <a:ext cx="38810794" cy="2943758"/>
          </a:xfrm>
        </p:spPr>
        <p:txBody>
          <a:bodyPr anchor="b">
            <a:normAutofit/>
          </a:bodyPr>
          <a:lstStyle>
            <a:lvl1pPr>
              <a:lnSpc>
                <a:spcPct val="85000"/>
              </a:lnSpc>
              <a:defRPr sz="1344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43891200" cy="25588570"/>
          </a:xfrm>
          <a:solidFill>
            <a:schemeClr val="accent1">
              <a:lumMod val="40000"/>
              <a:lumOff val="60000"/>
            </a:schemeClr>
          </a:solidFill>
        </p:spPr>
        <p:txBody>
          <a:bodyPr anchor="t"/>
          <a:lstStyle>
            <a:lvl1pPr marL="0" indent="0" algn="ctr">
              <a:spcBef>
                <a:spcPts val="3840"/>
              </a:spcBef>
              <a:buNone/>
              <a:defRPr sz="15360">
                <a:solidFill>
                  <a:srgbClr val="4D4D4D"/>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2435963" y="28366728"/>
            <a:ext cx="33225638" cy="2560320"/>
          </a:xfrm>
        </p:spPr>
        <p:txBody>
          <a:bodyPr>
            <a:normAutofit/>
          </a:bodyPr>
          <a:lstStyle>
            <a:lvl1pPr marL="0" indent="0">
              <a:lnSpc>
                <a:spcPct val="90000"/>
              </a:lnSpc>
              <a:spcBef>
                <a:spcPts val="5760"/>
              </a:spcBef>
              <a:buNone/>
              <a:defRPr sz="6720">
                <a:solidFill>
                  <a:srgbClr val="262626"/>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F3D21ACC-9BFF-4B30-A7BF-86139A33C0AA}" type="datetimeFigureOut">
              <a:rPr lang="en-US" smtClean="0"/>
              <a:t>3/1/2018</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8127D06-5FDF-4D21-86A2-A8D10603CBAE}" type="slidenum">
              <a:rPr lang="en-US" smtClean="0"/>
              <a:t>‹#›</a:t>
            </a:fld>
            <a:endParaRPr lang="en-US"/>
          </a:p>
        </p:txBody>
      </p:sp>
    </p:spTree>
    <p:extLst>
      <p:ext uri="{BB962C8B-B14F-4D97-AF65-F5344CB8AC3E}">
        <p14:creationId xmlns:p14="http://schemas.microsoft.com/office/powerpoint/2010/main" val="34423473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6015" y="2397759"/>
            <a:ext cx="38781990" cy="79593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34590" y="9568289"/>
            <a:ext cx="38713412" cy="180776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68880" y="30779746"/>
            <a:ext cx="14813280" cy="1097280"/>
          </a:xfrm>
          <a:prstGeom prst="rect">
            <a:avLst/>
          </a:prstGeom>
        </p:spPr>
        <p:txBody>
          <a:bodyPr vert="horz" lIns="91440" tIns="45720" rIns="91440" bIns="45720" rtlCol="0" anchor="ctr"/>
          <a:lstStyle>
            <a:lvl1pPr algn="l">
              <a:defRPr sz="4560">
                <a:solidFill>
                  <a:schemeClr val="tx1">
                    <a:alpha val="75000"/>
                  </a:schemeClr>
                </a:solidFill>
              </a:defRPr>
            </a:lvl1pPr>
          </a:lstStyle>
          <a:p>
            <a:fld id="{F3D21ACC-9BFF-4B30-A7BF-86139A33C0AA}" type="datetimeFigureOut">
              <a:rPr lang="en-US" smtClean="0"/>
              <a:t>3/1/2018</a:t>
            </a:fld>
            <a:endParaRPr lang="en-US"/>
          </a:p>
        </p:txBody>
      </p:sp>
      <p:sp>
        <p:nvSpPr>
          <p:cNvPr id="5" name="Footer Placeholder 4"/>
          <p:cNvSpPr>
            <a:spLocks noGrp="1"/>
          </p:cNvSpPr>
          <p:nvPr>
            <p:ph type="ftr" sz="quarter" idx="3"/>
          </p:nvPr>
        </p:nvSpPr>
        <p:spPr>
          <a:xfrm>
            <a:off x="2468880" y="31462546"/>
            <a:ext cx="18105120" cy="1097280"/>
          </a:xfrm>
          <a:prstGeom prst="rect">
            <a:avLst/>
          </a:prstGeom>
        </p:spPr>
        <p:txBody>
          <a:bodyPr vert="horz" lIns="91440" tIns="45720" rIns="91440" bIns="45720" rtlCol="0" anchor="ctr"/>
          <a:lstStyle>
            <a:lvl1pPr algn="l">
              <a:defRPr sz="456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31397726" y="27982795"/>
            <a:ext cx="10533888" cy="6705787"/>
          </a:xfrm>
          <a:prstGeom prst="rect">
            <a:avLst/>
          </a:prstGeom>
        </p:spPr>
        <p:txBody>
          <a:bodyPr vert="horz" lIns="91440" tIns="45720" rIns="91440" bIns="45720" rtlCol="0" anchor="b"/>
          <a:lstStyle>
            <a:lvl1pPr algn="r">
              <a:defRPr sz="43200" b="0">
                <a:ln>
                  <a:noFill/>
                </a:ln>
                <a:solidFill>
                  <a:schemeClr val="accent1">
                    <a:alpha val="20000"/>
                  </a:schemeClr>
                </a:solidFill>
                <a:latin typeface="+mj-lt"/>
              </a:defRPr>
            </a:lvl1pPr>
          </a:lstStyle>
          <a:p>
            <a:fld id="{F8127D06-5FDF-4D21-86A2-A8D10603CBAE}" type="slidenum">
              <a:rPr lang="en-US" smtClean="0"/>
              <a:t>‹#›</a:t>
            </a:fld>
            <a:endParaRPr lang="en-US"/>
          </a:p>
        </p:txBody>
      </p:sp>
    </p:spTree>
    <p:extLst>
      <p:ext uri="{BB962C8B-B14F-4D97-AF65-F5344CB8AC3E}">
        <p14:creationId xmlns:p14="http://schemas.microsoft.com/office/powerpoint/2010/main" val="32944916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3040" kern="1200" spc="-576" baseline="0">
          <a:solidFill>
            <a:schemeClr val="accent1"/>
          </a:solidFill>
          <a:latin typeface="+mj-lt"/>
          <a:ea typeface="+mj-ea"/>
          <a:cs typeface="+mj-cs"/>
        </a:defRPr>
      </a:lvl1pPr>
    </p:titleStyle>
    <p:bodyStyle>
      <a:lvl1pPr marL="438912" indent="-438912" algn="l" defTabSz="4389120" rtl="0" eaLnBrk="1" latinLnBrk="0" hangingPunct="1">
        <a:lnSpc>
          <a:spcPct val="85000"/>
        </a:lnSpc>
        <a:spcBef>
          <a:spcPts val="6240"/>
        </a:spcBef>
        <a:buFont typeface="Arial" pitchFamily="34" charset="0"/>
        <a:buChar char=" "/>
        <a:defRPr sz="11520" kern="1200">
          <a:solidFill>
            <a:schemeClr val="tx1">
              <a:lumMod val="85000"/>
              <a:lumOff val="15000"/>
            </a:schemeClr>
          </a:solidFill>
          <a:latin typeface="+mn-lt"/>
          <a:ea typeface="+mn-ea"/>
          <a:cs typeface="+mn-cs"/>
        </a:defRPr>
      </a:lvl1pPr>
      <a:lvl2pPr marL="1316736" indent="-1645920" algn="l" defTabSz="4389120" rtl="0" eaLnBrk="1" latinLnBrk="0" hangingPunct="1">
        <a:lnSpc>
          <a:spcPct val="85000"/>
        </a:lnSpc>
        <a:spcBef>
          <a:spcPts val="2880"/>
        </a:spcBef>
        <a:buFont typeface="Arial" pitchFamily="34" charset="0"/>
        <a:buChar char=" "/>
        <a:defRPr sz="11520" kern="1200">
          <a:solidFill>
            <a:schemeClr val="tx1">
              <a:lumMod val="85000"/>
              <a:lumOff val="15000"/>
            </a:schemeClr>
          </a:solidFill>
          <a:latin typeface="+mn-lt"/>
          <a:ea typeface="+mn-ea"/>
          <a:cs typeface="+mn-cs"/>
        </a:defRPr>
      </a:lvl2pPr>
      <a:lvl3pPr marL="2633472" indent="-2633472" algn="l" defTabSz="4389120" rtl="0" eaLnBrk="1" latinLnBrk="0" hangingPunct="1">
        <a:lnSpc>
          <a:spcPct val="85000"/>
        </a:lnSpc>
        <a:spcBef>
          <a:spcPts val="2880"/>
        </a:spcBef>
        <a:buFont typeface="Arial" pitchFamily="34" charset="0"/>
        <a:buChar char=" "/>
        <a:defRPr sz="9600" i="1" kern="1200">
          <a:solidFill>
            <a:schemeClr val="tx1">
              <a:lumMod val="85000"/>
              <a:lumOff val="15000"/>
            </a:schemeClr>
          </a:solidFill>
          <a:latin typeface="+mn-lt"/>
          <a:ea typeface="+mn-ea"/>
          <a:cs typeface="+mn-cs"/>
        </a:defRPr>
      </a:lvl3pPr>
      <a:lvl4pPr marL="3950208" indent="-3950208" algn="l" defTabSz="4389120" rtl="0" eaLnBrk="1" latinLnBrk="0" hangingPunct="1">
        <a:lnSpc>
          <a:spcPct val="85000"/>
        </a:lnSpc>
        <a:spcBef>
          <a:spcPts val="2880"/>
        </a:spcBef>
        <a:buFont typeface="Arial" pitchFamily="34" charset="0"/>
        <a:buChar char=" "/>
        <a:defRPr sz="8640" kern="1200">
          <a:solidFill>
            <a:schemeClr val="tx1">
              <a:lumMod val="85000"/>
              <a:lumOff val="15000"/>
            </a:schemeClr>
          </a:solidFill>
          <a:latin typeface="+mn-lt"/>
          <a:ea typeface="+mn-ea"/>
          <a:cs typeface="+mn-cs"/>
        </a:defRPr>
      </a:lvl4pPr>
      <a:lvl5pPr marL="5266944" indent="-5266944" algn="l" defTabSz="4389120" rtl="0" eaLnBrk="1" latinLnBrk="0" hangingPunct="1">
        <a:lnSpc>
          <a:spcPct val="85000"/>
        </a:lnSpc>
        <a:spcBef>
          <a:spcPts val="2880"/>
        </a:spcBef>
        <a:buFont typeface="Arial" pitchFamily="34" charset="0"/>
        <a:buChar char=" "/>
        <a:defRPr sz="8640" kern="1200">
          <a:solidFill>
            <a:schemeClr val="tx1">
              <a:lumMod val="85000"/>
              <a:lumOff val="15000"/>
            </a:schemeClr>
          </a:solidFill>
          <a:latin typeface="+mn-lt"/>
          <a:ea typeface="+mn-ea"/>
          <a:cs typeface="+mn-cs"/>
        </a:defRPr>
      </a:lvl5pPr>
      <a:lvl6pPr marL="5760000" indent="-1097280" algn="l" defTabSz="4389120" rtl="0" eaLnBrk="1" latinLnBrk="0" hangingPunct="1">
        <a:lnSpc>
          <a:spcPct val="85000"/>
        </a:lnSpc>
        <a:spcBef>
          <a:spcPts val="2880"/>
        </a:spcBef>
        <a:buFont typeface="Arial" pitchFamily="34" charset="0"/>
        <a:buChar char=" "/>
        <a:defRPr sz="8640" kern="1200">
          <a:solidFill>
            <a:schemeClr val="tx1">
              <a:lumMod val="85000"/>
              <a:lumOff val="15000"/>
            </a:schemeClr>
          </a:solidFill>
          <a:latin typeface="+mn-lt"/>
          <a:ea typeface="+mn-ea"/>
          <a:cs typeface="+mn-cs"/>
        </a:defRPr>
      </a:lvl6pPr>
      <a:lvl7pPr marL="6720000" indent="-1097280" algn="l" defTabSz="4389120" rtl="0" eaLnBrk="1" latinLnBrk="0" hangingPunct="1">
        <a:lnSpc>
          <a:spcPct val="85000"/>
        </a:lnSpc>
        <a:spcBef>
          <a:spcPts val="2880"/>
        </a:spcBef>
        <a:buFont typeface="Arial" pitchFamily="34" charset="0"/>
        <a:buChar char=" "/>
        <a:defRPr sz="8640" kern="1200">
          <a:solidFill>
            <a:schemeClr val="tx1">
              <a:lumMod val="85000"/>
              <a:lumOff val="15000"/>
            </a:schemeClr>
          </a:solidFill>
          <a:latin typeface="+mn-lt"/>
          <a:ea typeface="+mn-ea"/>
          <a:cs typeface="+mn-cs"/>
        </a:defRPr>
      </a:lvl7pPr>
      <a:lvl8pPr marL="7680000" indent="-1097280" algn="l" defTabSz="4389120" rtl="0" eaLnBrk="1" latinLnBrk="0" hangingPunct="1">
        <a:lnSpc>
          <a:spcPct val="85000"/>
        </a:lnSpc>
        <a:spcBef>
          <a:spcPts val="2880"/>
        </a:spcBef>
        <a:buFont typeface="Arial" pitchFamily="34" charset="0"/>
        <a:buChar char=" "/>
        <a:defRPr sz="8640" kern="1200">
          <a:solidFill>
            <a:schemeClr val="tx1">
              <a:lumMod val="85000"/>
              <a:lumOff val="15000"/>
            </a:schemeClr>
          </a:solidFill>
          <a:latin typeface="+mn-lt"/>
          <a:ea typeface="+mn-ea"/>
          <a:cs typeface="+mn-cs"/>
        </a:defRPr>
      </a:lvl8pPr>
      <a:lvl9pPr marL="8640000" indent="-1097280" algn="l" defTabSz="4389120" rtl="0" eaLnBrk="1" latinLnBrk="0" hangingPunct="1">
        <a:lnSpc>
          <a:spcPct val="85000"/>
        </a:lnSpc>
        <a:spcBef>
          <a:spcPts val="2880"/>
        </a:spcBef>
        <a:buFont typeface="Arial" pitchFamily="34" charset="0"/>
        <a:buChar char=" "/>
        <a:defRPr sz="8640" kern="1200">
          <a:solidFill>
            <a:schemeClr val="tx1">
              <a:lumMod val="85000"/>
              <a:lumOff val="15000"/>
            </a:schemeClr>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image" Target="../media/image4.png"/><Relationship Id="rId4" Type="http://schemas.openxmlformats.org/officeDocument/2006/relationships/image" Target="../media/image3.emf"/><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461" y="946210"/>
            <a:ext cx="8073346" cy="6949476"/>
          </a:xfrm>
          <a:prstGeom prst="rect">
            <a:avLst/>
          </a:prstGeom>
        </p:spPr>
      </p:pic>
      <p:sp>
        <p:nvSpPr>
          <p:cNvPr id="5" name="Rectangle 4"/>
          <p:cNvSpPr/>
          <p:nvPr/>
        </p:nvSpPr>
        <p:spPr>
          <a:xfrm>
            <a:off x="10442482" y="2197300"/>
            <a:ext cx="31629928" cy="44473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500" b="1" dirty="0">
                <a:ln w="0"/>
                <a:solidFill>
                  <a:schemeClr val="tx1"/>
                </a:solidFill>
                <a:effectLst>
                  <a:outerShdw blurRad="38100" dist="19050" dir="2700000" algn="tl" rotWithShape="0">
                    <a:schemeClr val="dk1">
                      <a:alpha val="40000"/>
                    </a:schemeClr>
                  </a:outerShdw>
                </a:effectLst>
              </a:rPr>
              <a:t>Transition Pathway Services Demonstration Grant</a:t>
            </a:r>
          </a:p>
          <a:p>
            <a:pPr algn="ctr"/>
            <a:r>
              <a:rPr lang="en-US" sz="9600" b="1" dirty="0">
                <a:ln w="0"/>
                <a:solidFill>
                  <a:schemeClr val="tx1"/>
                </a:solidFill>
                <a:effectLst>
                  <a:outerShdw blurRad="38100" dist="19050" dir="2700000" algn="tl" rotWithShape="0">
                    <a:schemeClr val="dk1">
                      <a:alpha val="40000"/>
                    </a:schemeClr>
                  </a:outerShdw>
                </a:effectLst>
              </a:rPr>
              <a:t>Massachusetts Rehabilitation Commission</a:t>
            </a:r>
          </a:p>
        </p:txBody>
      </p:sp>
      <p:sp>
        <p:nvSpPr>
          <p:cNvPr id="2" name="TextBox 1"/>
          <p:cNvSpPr txBox="1"/>
          <p:nvPr/>
        </p:nvSpPr>
        <p:spPr>
          <a:xfrm>
            <a:off x="997534" y="8586359"/>
            <a:ext cx="12011892" cy="1169231"/>
          </a:xfrm>
          <a:prstGeom prst="rect">
            <a:avLst/>
          </a:prstGeom>
          <a:solidFill>
            <a:schemeClr val="bg1"/>
          </a:solidFill>
          <a:ln w="50800" cmpd="sng">
            <a:solidFill>
              <a:schemeClr val="tx1"/>
            </a:solidFill>
          </a:ln>
        </p:spPr>
        <p:txBody>
          <a:bodyPr wrap="square" rtlCol="0">
            <a:spAutoFit/>
          </a:bodyPr>
          <a:lstStyle/>
          <a:p>
            <a:pPr algn="ctr"/>
            <a:r>
              <a:rPr lang="en-US" b="1" dirty="0"/>
              <a:t>Introduction</a:t>
            </a:r>
          </a:p>
        </p:txBody>
      </p:sp>
      <p:sp>
        <p:nvSpPr>
          <p:cNvPr id="7" name="TextBox 6"/>
          <p:cNvSpPr txBox="1"/>
          <p:nvPr/>
        </p:nvSpPr>
        <p:spPr>
          <a:xfrm>
            <a:off x="831276" y="22591882"/>
            <a:ext cx="12011892" cy="1169231"/>
          </a:xfrm>
          <a:prstGeom prst="rect">
            <a:avLst/>
          </a:prstGeom>
          <a:solidFill>
            <a:schemeClr val="bg1"/>
          </a:solidFill>
          <a:ln w="50800" cmpd="sng">
            <a:solidFill>
              <a:schemeClr val="tx1"/>
            </a:solidFill>
          </a:ln>
        </p:spPr>
        <p:txBody>
          <a:bodyPr wrap="square" rtlCol="0">
            <a:spAutoFit/>
          </a:bodyPr>
          <a:lstStyle/>
          <a:p>
            <a:pPr algn="ctr"/>
            <a:r>
              <a:rPr lang="en-US" b="1" dirty="0"/>
              <a:t>Project Goals</a:t>
            </a:r>
          </a:p>
        </p:txBody>
      </p:sp>
      <p:sp>
        <p:nvSpPr>
          <p:cNvPr id="10" name="TextBox 9"/>
          <p:cNvSpPr txBox="1"/>
          <p:nvPr/>
        </p:nvSpPr>
        <p:spPr>
          <a:xfrm>
            <a:off x="28469101" y="14550952"/>
            <a:ext cx="14097999" cy="1174035"/>
          </a:xfrm>
          <a:prstGeom prst="rect">
            <a:avLst/>
          </a:prstGeom>
          <a:solidFill>
            <a:schemeClr val="bg1"/>
          </a:solidFill>
          <a:ln w="50800" cmpd="sng">
            <a:solidFill>
              <a:schemeClr val="tx1"/>
            </a:solidFill>
          </a:ln>
        </p:spPr>
        <p:txBody>
          <a:bodyPr wrap="square" rtlCol="0">
            <a:spAutoFit/>
          </a:bodyPr>
          <a:lstStyle/>
          <a:p>
            <a:pPr algn="ctr"/>
            <a:r>
              <a:rPr lang="en-US" b="1" dirty="0"/>
              <a:t>Career Discovery Team Strategy</a:t>
            </a:r>
          </a:p>
        </p:txBody>
      </p:sp>
      <p:pic>
        <p:nvPicPr>
          <p:cNvPr id="12" name="Picture 11"/>
          <p:cNvPicPr>
            <a:picLocks noChangeAspect="1"/>
          </p:cNvPicPr>
          <p:nvPr/>
        </p:nvPicPr>
        <p:blipFill>
          <a:blip r:embed="rId4"/>
          <a:stretch>
            <a:fillRect/>
          </a:stretch>
        </p:blipFill>
        <p:spPr>
          <a:xfrm>
            <a:off x="1163785" y="24305458"/>
            <a:ext cx="11459022" cy="7394447"/>
          </a:xfrm>
          <a:prstGeom prst="rect">
            <a:avLst/>
          </a:prstGeom>
        </p:spPr>
      </p:pic>
      <p:sp>
        <p:nvSpPr>
          <p:cNvPr id="13" name="TextBox 12"/>
          <p:cNvSpPr txBox="1"/>
          <p:nvPr/>
        </p:nvSpPr>
        <p:spPr>
          <a:xfrm>
            <a:off x="1163785" y="10222626"/>
            <a:ext cx="11679378" cy="5019964"/>
          </a:xfrm>
          <a:prstGeom prst="rect">
            <a:avLst/>
          </a:prstGeom>
          <a:solidFill>
            <a:schemeClr val="bg1"/>
          </a:solidFill>
        </p:spPr>
        <p:txBody>
          <a:bodyPr wrap="square" rtlCol="0">
            <a:spAutoFit/>
          </a:bodyPr>
          <a:lstStyle/>
          <a:p>
            <a:pPr hangingPunct="0"/>
            <a:r>
              <a:rPr lang="en-US" sz="3202" b="1" dirty="0"/>
              <a:t>Massachusetts Rehabilitation Commission was awarded a 5 year, 5 million dollar federal grant from the Rehabilitation Services Administration in the Fall of 2016. </a:t>
            </a:r>
          </a:p>
          <a:p>
            <a:pPr hangingPunct="0"/>
            <a:endParaRPr lang="en-US" sz="3202" b="1" dirty="0"/>
          </a:p>
          <a:p>
            <a:pPr hangingPunct="0"/>
            <a:r>
              <a:rPr lang="en-US" sz="3202" b="1" dirty="0"/>
              <a:t>The Transition Pathway Services (TPS) Demonstration Grant develops a coordinated set of services provided by community partners including vocational rehabilitation, career centers, independent living centers, pre-employment transition vendors and local educational authorities to increase employment and/or post-secondary education opportunity for students with disabilities</a:t>
            </a:r>
            <a:r>
              <a:rPr lang="en-US" sz="3202" b="1" dirty="0" smtClean="0"/>
              <a:t>.</a:t>
            </a:r>
            <a:endParaRPr lang="en-US" sz="3202" b="1" dirty="0"/>
          </a:p>
        </p:txBody>
      </p:sp>
      <p:sp>
        <p:nvSpPr>
          <p:cNvPr id="17" name="TextBox 16"/>
          <p:cNvSpPr txBox="1"/>
          <p:nvPr/>
        </p:nvSpPr>
        <p:spPr>
          <a:xfrm>
            <a:off x="14245546" y="11151433"/>
            <a:ext cx="12753502" cy="1169231"/>
          </a:xfrm>
          <a:prstGeom prst="rect">
            <a:avLst/>
          </a:prstGeom>
          <a:solidFill>
            <a:schemeClr val="bg1"/>
          </a:solidFill>
          <a:ln w="50800" cmpd="sng">
            <a:solidFill>
              <a:schemeClr val="tx1"/>
            </a:solidFill>
          </a:ln>
        </p:spPr>
        <p:txBody>
          <a:bodyPr wrap="square" rtlCol="0">
            <a:spAutoFit/>
          </a:bodyPr>
          <a:lstStyle/>
          <a:p>
            <a:pPr algn="ctr"/>
            <a:r>
              <a:rPr lang="en-US" b="1" dirty="0"/>
              <a:t>Theory of Change</a:t>
            </a:r>
          </a:p>
        </p:txBody>
      </p:sp>
      <p:sp>
        <p:nvSpPr>
          <p:cNvPr id="16" name="TextBox 15"/>
          <p:cNvSpPr txBox="1"/>
          <p:nvPr/>
        </p:nvSpPr>
        <p:spPr>
          <a:xfrm>
            <a:off x="14632166" y="12885843"/>
            <a:ext cx="12147191" cy="3541675"/>
          </a:xfrm>
          <a:prstGeom prst="rect">
            <a:avLst/>
          </a:prstGeom>
          <a:solidFill>
            <a:schemeClr val="bg1"/>
          </a:solidFill>
        </p:spPr>
        <p:txBody>
          <a:bodyPr wrap="square" rtlCol="0">
            <a:spAutoFit/>
          </a:bodyPr>
          <a:lstStyle/>
          <a:p>
            <a:pPr hangingPunct="0"/>
            <a:r>
              <a:rPr lang="en-US" sz="3202" b="1" dirty="0"/>
              <a:t>Transition Pathway Services believes if students have access to a coordinated Career Discovery Team of transition services that this can improve academic and career planning along with skill development that will lead to improvements in employment outcomes and postsecondary educational opportunities. The field of transition can be fragmented and redundant, through TPS efforts, students will have a more seamless transition planning process preparing them for life after high school. </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85044" y="7976791"/>
            <a:ext cx="9753600" cy="5848350"/>
          </a:xfrm>
          <a:prstGeom prst="rect">
            <a:avLst/>
          </a:prstGeom>
          <a:noFill/>
        </p:spPr>
      </p:pic>
      <p:sp>
        <p:nvSpPr>
          <p:cNvPr id="22" name="TextBox 21"/>
          <p:cNvSpPr txBox="1"/>
          <p:nvPr/>
        </p:nvSpPr>
        <p:spPr>
          <a:xfrm>
            <a:off x="31057140" y="10113305"/>
            <a:ext cx="4815742" cy="1169231"/>
          </a:xfrm>
          <a:prstGeom prst="rect">
            <a:avLst/>
          </a:prstGeom>
          <a:solidFill>
            <a:schemeClr val="bg1"/>
          </a:solidFill>
        </p:spPr>
        <p:txBody>
          <a:bodyPr wrap="none" rtlCol="0">
            <a:spAutoFit/>
          </a:bodyPr>
          <a:lstStyle/>
          <a:p>
            <a:pPr marL="857274" indent="-857274">
              <a:buFont typeface="Wingdings" panose="05000000000000000000" pitchFamily="2" charset="2"/>
              <a:buChar char="v"/>
            </a:pPr>
            <a:r>
              <a:rPr lang="en-US" b="1" dirty="0"/>
              <a:t>Springfield</a:t>
            </a:r>
          </a:p>
        </p:txBody>
      </p:sp>
      <p:sp>
        <p:nvSpPr>
          <p:cNvPr id="23" name="TextBox 22"/>
          <p:cNvSpPr txBox="1"/>
          <p:nvPr/>
        </p:nvSpPr>
        <p:spPr>
          <a:xfrm>
            <a:off x="35617360" y="8298713"/>
            <a:ext cx="4435958" cy="1169231"/>
          </a:xfrm>
          <a:prstGeom prst="rect">
            <a:avLst/>
          </a:prstGeom>
          <a:solidFill>
            <a:schemeClr val="bg1"/>
          </a:solidFill>
        </p:spPr>
        <p:txBody>
          <a:bodyPr wrap="none" rtlCol="0">
            <a:spAutoFit/>
          </a:bodyPr>
          <a:lstStyle/>
          <a:p>
            <a:pPr marL="857274" indent="-857274">
              <a:buFont typeface="Wingdings" panose="05000000000000000000" pitchFamily="2" charset="2"/>
              <a:buChar char="v"/>
            </a:pPr>
            <a:r>
              <a:rPr lang="en-US" b="1" dirty="0"/>
              <a:t>Lawrence</a:t>
            </a:r>
          </a:p>
        </p:txBody>
      </p:sp>
      <p:sp>
        <p:nvSpPr>
          <p:cNvPr id="24" name="TextBox 23"/>
          <p:cNvSpPr txBox="1"/>
          <p:nvPr/>
        </p:nvSpPr>
        <p:spPr>
          <a:xfrm>
            <a:off x="36234826" y="9823859"/>
            <a:ext cx="3917226" cy="1169231"/>
          </a:xfrm>
          <a:prstGeom prst="rect">
            <a:avLst/>
          </a:prstGeom>
          <a:solidFill>
            <a:schemeClr val="bg1"/>
          </a:solidFill>
        </p:spPr>
        <p:txBody>
          <a:bodyPr wrap="none" rtlCol="0">
            <a:spAutoFit/>
          </a:bodyPr>
          <a:lstStyle/>
          <a:p>
            <a:pPr marL="857274" indent="-857274">
              <a:buFont typeface="Wingdings" panose="05000000000000000000" pitchFamily="2" charset="2"/>
              <a:buChar char="v"/>
            </a:pPr>
            <a:r>
              <a:rPr lang="en-US" b="1" dirty="0"/>
              <a:t>Roxbury</a:t>
            </a:r>
          </a:p>
        </p:txBody>
      </p:sp>
      <p:graphicFrame>
        <p:nvGraphicFramePr>
          <p:cNvPr id="29" name="Object 28"/>
          <p:cNvGraphicFramePr>
            <a:graphicFrameLocks noChangeAspect="1"/>
          </p:cNvGraphicFramePr>
          <p:nvPr>
            <p:extLst>
              <p:ext uri="{D42A27DB-BD31-4B8C-83A1-F6EECF244321}">
                <p14:modId xmlns:p14="http://schemas.microsoft.com/office/powerpoint/2010/main" val="1302331326"/>
              </p:ext>
            </p:extLst>
          </p:nvPr>
        </p:nvGraphicFramePr>
        <p:xfrm>
          <a:off x="-12992100" y="11772900"/>
          <a:ext cx="20269200" cy="2514600"/>
        </p:xfrm>
        <a:graphic>
          <a:graphicData uri="http://schemas.openxmlformats.org/presentationml/2006/ole">
            <mc:AlternateContent xmlns:mc="http://schemas.openxmlformats.org/markup-compatibility/2006">
              <mc:Choice xmlns:v="urn:schemas-microsoft-com:vml" Requires="v">
                <p:oleObj spid="_x0000_s1053" name="Document" r:id="rId6" imgW="4966690" imgH="622287" progId="Word.Document.12">
                  <p:embed/>
                </p:oleObj>
              </mc:Choice>
              <mc:Fallback>
                <p:oleObj name="Document" r:id="rId6" imgW="4966690" imgH="622287" progId="Word.Document.12">
                  <p:embed/>
                  <p:pic>
                    <p:nvPicPr>
                      <p:cNvPr id="0" name=""/>
                      <p:cNvPicPr/>
                      <p:nvPr/>
                    </p:nvPicPr>
                    <p:blipFill>
                      <a:blip r:embed="rId7"/>
                      <a:stretch>
                        <a:fillRect/>
                      </a:stretch>
                    </p:blipFill>
                    <p:spPr>
                      <a:xfrm>
                        <a:off x="-12992100" y="11772900"/>
                        <a:ext cx="20269200" cy="2514600"/>
                      </a:xfrm>
                      <a:prstGeom prst="rect">
                        <a:avLst/>
                      </a:prstGeom>
                    </p:spPr>
                  </p:pic>
                </p:oleObj>
              </mc:Fallback>
            </mc:AlternateContent>
          </a:graphicData>
        </a:graphic>
      </p:graphicFrame>
      <p:sp>
        <p:nvSpPr>
          <p:cNvPr id="6" name="Rounded Rectangle 5"/>
          <p:cNvSpPr/>
          <p:nvPr/>
        </p:nvSpPr>
        <p:spPr>
          <a:xfrm>
            <a:off x="1649445" y="15685861"/>
            <a:ext cx="10774617" cy="6424650"/>
          </a:xfrm>
          <a:prstGeom prst="roundRect">
            <a:avLst/>
          </a:prstGeom>
          <a:solidFill>
            <a:schemeClr val="accent2">
              <a:lumMod val="60000"/>
              <a:lumOff val="4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hangingPunct="0"/>
            <a:r>
              <a:rPr lang="en-US" sz="3600" b="1" dirty="0">
                <a:solidFill>
                  <a:srgbClr val="000000"/>
                </a:solidFill>
              </a:rPr>
              <a:t>The ten services components in the TPS model include: </a:t>
            </a:r>
          </a:p>
          <a:p>
            <a:pPr marL="457212" indent="-457212" hangingPunct="0">
              <a:buFont typeface="Arial" panose="020B0604020202020204" pitchFamily="34" charset="0"/>
              <a:buChar char="•"/>
            </a:pPr>
            <a:r>
              <a:rPr lang="en-US" sz="3202" b="1" dirty="0">
                <a:solidFill>
                  <a:srgbClr val="000000"/>
                </a:solidFill>
              </a:rPr>
              <a:t>2 Work Based Learning Experiences</a:t>
            </a:r>
          </a:p>
          <a:p>
            <a:pPr marL="457212" indent="-457212" hangingPunct="0">
              <a:buFont typeface="Arial" panose="020B0604020202020204" pitchFamily="34" charset="0"/>
              <a:buChar char="•"/>
            </a:pPr>
            <a:r>
              <a:rPr lang="en-US" sz="3202" b="1" dirty="0">
                <a:solidFill>
                  <a:srgbClr val="000000"/>
                </a:solidFill>
              </a:rPr>
              <a:t>Vocational Counseling</a:t>
            </a:r>
          </a:p>
          <a:p>
            <a:pPr marL="457212" indent="-457212" hangingPunct="0">
              <a:buFont typeface="Arial" panose="020B0604020202020204" pitchFamily="34" charset="0"/>
              <a:buChar char="•"/>
            </a:pPr>
            <a:r>
              <a:rPr lang="en-US" sz="3202" b="1" dirty="0">
                <a:solidFill>
                  <a:srgbClr val="000000"/>
                </a:solidFill>
              </a:rPr>
              <a:t>Workplace Readiness Training</a:t>
            </a:r>
          </a:p>
          <a:p>
            <a:pPr marL="457212" indent="-457212" hangingPunct="0">
              <a:buFont typeface="Arial" panose="020B0604020202020204" pitchFamily="34" charset="0"/>
              <a:buChar char="•"/>
            </a:pPr>
            <a:r>
              <a:rPr lang="en-US" sz="3202" b="1" dirty="0">
                <a:solidFill>
                  <a:srgbClr val="000000"/>
                </a:solidFill>
              </a:rPr>
              <a:t>Benefits Counseling</a:t>
            </a:r>
          </a:p>
          <a:p>
            <a:pPr marL="457212" indent="-457212" hangingPunct="0">
              <a:buFont typeface="Arial" panose="020B0604020202020204" pitchFamily="34" charset="0"/>
              <a:buChar char="•"/>
            </a:pPr>
            <a:r>
              <a:rPr lang="en-US" sz="3202" b="1" dirty="0">
                <a:solidFill>
                  <a:srgbClr val="000000"/>
                </a:solidFill>
              </a:rPr>
              <a:t>Assistive Technology</a:t>
            </a:r>
          </a:p>
          <a:p>
            <a:pPr marL="457212" indent="-457212" hangingPunct="0">
              <a:buFont typeface="Arial" panose="020B0604020202020204" pitchFamily="34" charset="0"/>
              <a:buChar char="•"/>
            </a:pPr>
            <a:r>
              <a:rPr lang="en-US" sz="3202" b="1" dirty="0">
                <a:solidFill>
                  <a:srgbClr val="000000"/>
                </a:solidFill>
              </a:rPr>
              <a:t>Transportation Coordination</a:t>
            </a:r>
          </a:p>
          <a:p>
            <a:pPr marL="457212" indent="-457212" hangingPunct="0">
              <a:buFont typeface="Arial" panose="020B0604020202020204" pitchFamily="34" charset="0"/>
              <a:buChar char="•"/>
            </a:pPr>
            <a:r>
              <a:rPr lang="en-US" sz="3202" b="1" dirty="0">
                <a:solidFill>
                  <a:srgbClr val="000000"/>
                </a:solidFill>
              </a:rPr>
              <a:t>Vocational Assessments</a:t>
            </a:r>
          </a:p>
          <a:p>
            <a:pPr marL="457212" indent="-457212" hangingPunct="0">
              <a:buFont typeface="Arial" panose="020B0604020202020204" pitchFamily="34" charset="0"/>
              <a:buChar char="•"/>
            </a:pPr>
            <a:r>
              <a:rPr lang="en-US" sz="3202" b="1" dirty="0">
                <a:solidFill>
                  <a:srgbClr val="000000"/>
                </a:solidFill>
              </a:rPr>
              <a:t>Peer Mentoring</a:t>
            </a:r>
          </a:p>
          <a:p>
            <a:pPr marL="457212" indent="-457212" hangingPunct="0">
              <a:buFont typeface="Arial" panose="020B0604020202020204" pitchFamily="34" charset="0"/>
              <a:buChar char="•"/>
            </a:pPr>
            <a:r>
              <a:rPr lang="en-US" sz="3202" b="1" dirty="0">
                <a:solidFill>
                  <a:srgbClr val="000000"/>
                </a:solidFill>
              </a:rPr>
              <a:t>Customized Job Placement</a:t>
            </a:r>
          </a:p>
          <a:p>
            <a:pPr marL="457212" indent="-457212" hangingPunct="0">
              <a:buFont typeface="Arial" panose="020B0604020202020204" pitchFamily="34" charset="0"/>
              <a:buChar char="•"/>
            </a:pPr>
            <a:r>
              <a:rPr lang="en-US" sz="3202" b="1" dirty="0">
                <a:solidFill>
                  <a:srgbClr val="000000"/>
                </a:solidFill>
              </a:rPr>
              <a:t>Family Support Transition Planning.</a:t>
            </a:r>
          </a:p>
        </p:txBody>
      </p:sp>
      <p:sp>
        <p:nvSpPr>
          <p:cNvPr id="25" name="TextBox 24"/>
          <p:cNvSpPr txBox="1"/>
          <p:nvPr/>
        </p:nvSpPr>
        <p:spPr>
          <a:xfrm>
            <a:off x="29611412" y="23762406"/>
            <a:ext cx="12011892" cy="1169231"/>
          </a:xfrm>
          <a:prstGeom prst="rect">
            <a:avLst/>
          </a:prstGeom>
          <a:solidFill>
            <a:schemeClr val="bg1"/>
          </a:solidFill>
          <a:ln w="50800" cmpd="sng">
            <a:solidFill>
              <a:schemeClr val="tx1"/>
            </a:solidFill>
          </a:ln>
        </p:spPr>
        <p:txBody>
          <a:bodyPr wrap="square" rtlCol="0">
            <a:spAutoFit/>
          </a:bodyPr>
          <a:lstStyle/>
          <a:p>
            <a:pPr algn="ctr"/>
            <a:r>
              <a:rPr lang="en-US" b="1" dirty="0"/>
              <a:t>Next Steps</a:t>
            </a:r>
          </a:p>
        </p:txBody>
      </p:sp>
      <p:sp>
        <p:nvSpPr>
          <p:cNvPr id="8" name="TextBox 7"/>
          <p:cNvSpPr txBox="1"/>
          <p:nvPr/>
        </p:nvSpPr>
        <p:spPr>
          <a:xfrm>
            <a:off x="29843478" y="25442682"/>
            <a:ext cx="11547760" cy="4527201"/>
          </a:xfrm>
          <a:prstGeom prst="rect">
            <a:avLst/>
          </a:prstGeom>
          <a:solidFill>
            <a:schemeClr val="bg1"/>
          </a:solidFill>
        </p:spPr>
        <p:txBody>
          <a:bodyPr wrap="square" rtlCol="0">
            <a:spAutoFit/>
          </a:bodyPr>
          <a:lstStyle/>
          <a:p>
            <a:pPr marL="457200" indent="-457200">
              <a:buFont typeface="Wingdings" panose="05000000000000000000" pitchFamily="2" charset="2"/>
              <a:buChar char="v"/>
            </a:pPr>
            <a:r>
              <a:rPr lang="en-US" sz="3202" b="1" dirty="0" smtClean="0"/>
              <a:t>Strengthen relationships with employers to support work readiness training and opportunities </a:t>
            </a:r>
          </a:p>
          <a:p>
            <a:pPr marL="457200" indent="-457200">
              <a:buFont typeface="Wingdings" panose="05000000000000000000" pitchFamily="2" charset="2"/>
              <a:buChar char="v"/>
            </a:pPr>
            <a:r>
              <a:rPr lang="en-US" sz="3202" b="1" dirty="0" smtClean="0"/>
              <a:t>Explore how the Career Discovery Team reduces barriers to services and information </a:t>
            </a:r>
          </a:p>
          <a:p>
            <a:pPr marL="457200" indent="-457200">
              <a:buFont typeface="Wingdings" panose="05000000000000000000" pitchFamily="2" charset="2"/>
              <a:buChar char="v"/>
            </a:pPr>
            <a:r>
              <a:rPr lang="en-US" sz="3202" b="1" dirty="0" smtClean="0"/>
              <a:t>Document promising </a:t>
            </a:r>
            <a:r>
              <a:rPr lang="en-US" sz="3202" b="1" dirty="0"/>
              <a:t>practices around </a:t>
            </a:r>
            <a:r>
              <a:rPr lang="en-US" sz="3202" b="1" dirty="0" smtClean="0"/>
              <a:t>engaging students in vocational rehabilitation and work based learning</a:t>
            </a:r>
          </a:p>
          <a:p>
            <a:pPr marL="457200" indent="-457200">
              <a:buFont typeface="Wingdings" panose="05000000000000000000" pitchFamily="2" charset="2"/>
              <a:buChar char="v"/>
            </a:pPr>
            <a:r>
              <a:rPr lang="en-US" sz="3202" b="1" dirty="0" smtClean="0"/>
              <a:t>Develop </a:t>
            </a:r>
            <a:r>
              <a:rPr lang="en-US" sz="3202" b="1" dirty="0"/>
              <a:t>trainings, </a:t>
            </a:r>
            <a:r>
              <a:rPr lang="en-US" sz="3202" b="1" dirty="0" smtClean="0"/>
              <a:t>guidance, </a:t>
            </a:r>
            <a:r>
              <a:rPr lang="en-US" sz="3202" b="1" dirty="0"/>
              <a:t>and tools </a:t>
            </a:r>
            <a:r>
              <a:rPr lang="en-US" sz="3202" b="1" dirty="0" smtClean="0"/>
              <a:t>for </a:t>
            </a:r>
            <a:r>
              <a:rPr lang="en-US" sz="3202" b="1" dirty="0"/>
              <a:t>all MRC Counselors working with </a:t>
            </a:r>
            <a:r>
              <a:rPr lang="en-US" sz="3202" b="1" dirty="0" smtClean="0"/>
              <a:t>students</a:t>
            </a:r>
          </a:p>
          <a:p>
            <a:pPr marL="457200" indent="-457200">
              <a:buFont typeface="Wingdings" panose="05000000000000000000" pitchFamily="2" charset="2"/>
              <a:buChar char="v"/>
            </a:pPr>
            <a:r>
              <a:rPr lang="en-US" sz="3202" b="1" dirty="0" smtClean="0"/>
              <a:t>Strategize about sustainability</a:t>
            </a:r>
          </a:p>
        </p:txBody>
      </p:sp>
      <p:pic>
        <p:nvPicPr>
          <p:cNvPr id="11" name="Picture 10"/>
          <p:cNvPicPr>
            <a:picLocks noChangeAspect="1"/>
          </p:cNvPicPr>
          <p:nvPr/>
        </p:nvPicPr>
        <p:blipFill>
          <a:blip r:embed="rId8"/>
          <a:stretch>
            <a:fillRect/>
          </a:stretch>
        </p:blipFill>
        <p:spPr>
          <a:xfrm>
            <a:off x="29925592" y="16527643"/>
            <a:ext cx="11133134" cy="6262389"/>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32162" y="17128062"/>
            <a:ext cx="15136939" cy="9964898"/>
          </a:xfrm>
          <a:prstGeom prst="rect">
            <a:avLst/>
          </a:prstGeom>
        </p:spPr>
      </p:pic>
    </p:spTree>
    <p:extLst>
      <p:ext uri="{BB962C8B-B14F-4D97-AF65-F5344CB8AC3E}">
        <p14:creationId xmlns:p14="http://schemas.microsoft.com/office/powerpoint/2010/main" val="1926122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1460</TotalTime>
  <Words>261</Words>
  <Application>Microsoft Office PowerPoint</Application>
  <PresentationFormat>Custom</PresentationFormat>
  <Paragraphs>30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Wingdings</vt:lpstr>
      <vt:lpstr>Metropolitan</vt:lpstr>
      <vt:lpstr>Document</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Jennifer (MRC)</dc:creator>
  <cp:lastModifiedBy>Stewart, Jennifer (MRC)</cp:lastModifiedBy>
  <cp:revision>37</cp:revision>
  <cp:lastPrinted>2018-01-30T19:44:02Z</cp:lastPrinted>
  <dcterms:created xsi:type="dcterms:W3CDTF">2018-01-19T14:58:56Z</dcterms:created>
  <dcterms:modified xsi:type="dcterms:W3CDTF">2018-03-01T20:50:09Z</dcterms:modified>
</cp:coreProperties>
</file>