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0"/>
  </p:notesMasterIdLst>
  <p:sldIdLst>
    <p:sldId id="256" r:id="rId2"/>
    <p:sldId id="265" r:id="rId3"/>
    <p:sldId id="267" r:id="rId4"/>
    <p:sldId id="258" r:id="rId5"/>
    <p:sldId id="273" r:id="rId6"/>
    <p:sldId id="261" r:id="rId7"/>
    <p:sldId id="259" r:id="rId8"/>
    <p:sldId id="262" r:id="rId9"/>
    <p:sldId id="260" r:id="rId10"/>
    <p:sldId id="275" r:id="rId11"/>
    <p:sldId id="263" r:id="rId12"/>
    <p:sldId id="264" r:id="rId13"/>
    <p:sldId id="266" r:id="rId14"/>
    <p:sldId id="274"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0" d="100"/>
          <a:sy n="90" d="100"/>
        </p:scale>
        <p:origin x="4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2729D-FF30-4633-9E4C-C45C72D42930}"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A6A35-5AC6-4161-A19D-EE6C424FDFAD}" type="slidenum">
              <a:rPr lang="en-US" smtClean="0"/>
              <a:t>‹#›</a:t>
            </a:fld>
            <a:endParaRPr lang="en-US"/>
          </a:p>
        </p:txBody>
      </p:sp>
    </p:spTree>
    <p:extLst>
      <p:ext uri="{BB962C8B-B14F-4D97-AF65-F5344CB8AC3E}">
        <p14:creationId xmlns:p14="http://schemas.microsoft.com/office/powerpoint/2010/main" val="33418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6:notes"/>
          <p:cNvSpPr txBox="1">
            <a:spLocks noGrp="1"/>
          </p:cNvSpPr>
          <p:nvPr>
            <p:ph type="body" idx="1"/>
          </p:nvPr>
        </p:nvSpPr>
        <p:spPr>
          <a:xfrm>
            <a:off x="710248" y="4518204"/>
            <a:ext cx="5681980" cy="3696712"/>
          </a:xfrm>
          <a:prstGeom prst="rect">
            <a:avLst/>
          </a:prstGeom>
          <a:noFill/>
          <a:ln>
            <a:noFill/>
          </a:ln>
        </p:spPr>
        <p:txBody>
          <a:bodyPr spcFirstLastPara="1" wrap="square" lIns="94200" tIns="47075" rIns="94200" bIns="4707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A sample slide from OE. </a:t>
            </a:r>
            <a:endParaRPr/>
          </a:p>
        </p:txBody>
      </p:sp>
      <p:sp>
        <p:nvSpPr>
          <p:cNvPr id="235" name="Google Shape;235;p16:notes"/>
          <p:cNvSpPr txBox="1">
            <a:spLocks noGrp="1"/>
          </p:cNvSpPr>
          <p:nvPr>
            <p:ph type="sldNum" idx="12"/>
          </p:nvPr>
        </p:nvSpPr>
        <p:spPr>
          <a:xfrm>
            <a:off x="4023092" y="8917422"/>
            <a:ext cx="3077739" cy="471053"/>
          </a:xfrm>
          <a:prstGeom prst="rect">
            <a:avLst/>
          </a:prstGeom>
          <a:noFill/>
          <a:ln>
            <a:noFill/>
          </a:ln>
        </p:spPr>
        <p:txBody>
          <a:bodyPr spcFirstLastPara="1" wrap="square" lIns="94200" tIns="47075" rIns="94200" bIns="47075"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24143-0135-40F5-A96D-79B193541469}" type="datetimeFigureOut">
              <a:rPr lang="en-US" smtClean="0"/>
              <a:t>5/8/2020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3F46A0C-8D14-4307-A5BF-ECECCD564F7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5770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24143-0135-40F5-A96D-79B193541469}"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46A0C-8D14-4307-A5BF-ECECCD564F7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56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24143-0135-40F5-A96D-79B193541469}"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46A0C-8D14-4307-A5BF-ECECCD564F7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632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24143-0135-40F5-A96D-79B193541469}"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46A0C-8D14-4307-A5BF-ECECCD564F7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36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E24143-0135-40F5-A96D-79B193541469}"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46A0C-8D14-4307-A5BF-ECECCD564F7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80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24143-0135-40F5-A96D-79B193541469}"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46A0C-8D14-4307-A5BF-ECECCD564F7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74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24143-0135-40F5-A96D-79B193541469}"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46A0C-8D14-4307-A5BF-ECECCD564F7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50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24143-0135-40F5-A96D-79B193541469}"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46A0C-8D14-4307-A5BF-ECECCD564F7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13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24143-0135-40F5-A96D-79B193541469}"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46A0C-8D14-4307-A5BF-ECECCD564F72}" type="slidenum">
              <a:rPr lang="en-US" smtClean="0"/>
              <a:t>‹#›</a:t>
            </a:fld>
            <a:endParaRPr lang="en-US"/>
          </a:p>
        </p:txBody>
      </p:sp>
    </p:spTree>
    <p:extLst>
      <p:ext uri="{BB962C8B-B14F-4D97-AF65-F5344CB8AC3E}">
        <p14:creationId xmlns:p14="http://schemas.microsoft.com/office/powerpoint/2010/main" val="71787642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24143-0135-40F5-A96D-79B193541469}"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46A0C-8D14-4307-A5BF-ECECCD564F7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3805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24143-0135-40F5-A96D-79B193541469}" type="datetimeFigureOut">
              <a:rPr lang="en-US" smtClean="0"/>
              <a:t>5/8/2020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3F46A0C-8D14-4307-A5BF-ECECCD564F7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211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E24143-0135-40F5-A96D-79B193541469}" type="datetimeFigureOut">
              <a:rPr lang="en-US" smtClean="0"/>
              <a:t>5/8/2020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F46A0C-8D14-4307-A5BF-ECECCD564F7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60805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2.ed.gov/policy/speced/leg/rehab/vr100/history.html?utm_content=&amp;utm_medium=email&amp;utm_name=&amp;utm_source=govdelivery&amp;utm_term=#vr100-video" TargetMode="External"/><Relationship Id="rId2" Type="http://schemas.openxmlformats.org/officeDocument/2006/relationships/hyperlink" Target="https://www.federalregister.gov/documents/2016/08/19/2016-15980/state-vocational-rehabilitation-services-program-state-supported-employment-services-progra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crtm.ed.gov/" TargetMode="External"/><Relationship Id="rId2" Type="http://schemas.openxmlformats.org/officeDocument/2006/relationships/hyperlink" Target="http://www.wintac.org/" TargetMode="External"/><Relationship Id="rId1" Type="http://schemas.openxmlformats.org/officeDocument/2006/relationships/slideLayout" Target="../slideLayouts/slideLayout2.xml"/><Relationship Id="rId4" Type="http://schemas.openxmlformats.org/officeDocument/2006/relationships/hyperlink" Target="https://ncrtm.ed.gov/Download.aspx?type=doc&amp;id=478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ransitionta.org/" TargetMode="External"/><Relationship Id="rId2" Type="http://schemas.openxmlformats.org/officeDocument/2006/relationships/hyperlink" Target="https://www.explorevr.org/content/research-projects-explorevr" TargetMode="External"/><Relationship Id="rId1" Type="http://schemas.openxmlformats.org/officeDocument/2006/relationships/slideLayout" Target="../slideLayouts/slideLayout2.xml"/><Relationship Id="rId6" Type="http://schemas.openxmlformats.org/officeDocument/2006/relationships/hyperlink" Target="https://y-tac.org/" TargetMode="External"/><Relationship Id="rId5" Type="http://schemas.openxmlformats.org/officeDocument/2006/relationships/hyperlink" Target="https://projecte3.com/" TargetMode="External"/><Relationship Id="rId4" Type="http://schemas.openxmlformats.org/officeDocument/2006/relationships/hyperlink" Target="https://peqatac.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Updated Tele-Work Guidance for VR Unit</a:t>
            </a:r>
          </a:p>
        </p:txBody>
      </p:sp>
      <p:sp>
        <p:nvSpPr>
          <p:cNvPr id="3" name="Subtitle 2"/>
          <p:cNvSpPr>
            <a:spLocks noGrp="1"/>
          </p:cNvSpPr>
          <p:nvPr>
            <p:ph type="subTitle" idx="1"/>
          </p:nvPr>
        </p:nvSpPr>
        <p:spPr/>
        <p:txBody>
          <a:bodyPr>
            <a:normAutofit fontScale="62500" lnSpcReduction="20000"/>
          </a:bodyPr>
          <a:lstStyle/>
          <a:p>
            <a:r>
              <a:rPr lang="en-US" dirty="0"/>
              <a:t>Adapted from presentation by Amanda Gerson</a:t>
            </a:r>
          </a:p>
          <a:p>
            <a:r>
              <a:rPr lang="en-US" dirty="0"/>
              <a:t>Coordinator of VR And Transition Services  </a:t>
            </a:r>
            <a:r>
              <a:rPr lang="en-US" dirty="0" err="1"/>
              <a:t>WINtac</a:t>
            </a:r>
            <a:endParaRPr lang="en-US" dirty="0"/>
          </a:p>
          <a:p>
            <a:r>
              <a:rPr lang="en-US" dirty="0"/>
              <a:t>may, 2020</a:t>
            </a:r>
          </a:p>
        </p:txBody>
      </p:sp>
    </p:spTree>
    <p:extLst>
      <p:ext uri="{BB962C8B-B14F-4D97-AF65-F5344CB8AC3E}">
        <p14:creationId xmlns:p14="http://schemas.microsoft.com/office/powerpoint/2010/main" val="177422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953-B518-4C1C-BA7D-E428C323E54B}"/>
              </a:ext>
            </a:extLst>
          </p:cNvPr>
          <p:cNvSpPr>
            <a:spLocks noGrp="1"/>
          </p:cNvSpPr>
          <p:nvPr>
            <p:ph type="title"/>
          </p:nvPr>
        </p:nvSpPr>
        <p:spPr/>
        <p:txBody>
          <a:bodyPr/>
          <a:lstStyle/>
          <a:p>
            <a:r>
              <a:rPr lang="en-US" dirty="0"/>
              <a:t>New Initiatives and tasks</a:t>
            </a:r>
          </a:p>
        </p:txBody>
      </p:sp>
      <p:sp>
        <p:nvSpPr>
          <p:cNvPr id="3" name="Content Placeholder 2">
            <a:extLst>
              <a:ext uri="{FF2B5EF4-FFF2-40B4-BE49-F238E27FC236}">
                <a16:creationId xmlns:a16="http://schemas.microsoft.com/office/drawing/2014/main" id="{810DC87E-21B1-4446-9C48-5C5704553DA4}"/>
              </a:ext>
            </a:extLst>
          </p:cNvPr>
          <p:cNvSpPr>
            <a:spLocks noGrp="1"/>
          </p:cNvSpPr>
          <p:nvPr>
            <p:ph idx="1"/>
          </p:nvPr>
        </p:nvSpPr>
        <p:spPr/>
        <p:txBody>
          <a:bodyPr>
            <a:normAutofit lnSpcReduction="10000"/>
          </a:bodyPr>
          <a:lstStyle/>
          <a:p>
            <a:pPr marL="0" indent="0">
              <a:buNone/>
            </a:pPr>
            <a:r>
              <a:rPr lang="en-US" dirty="0"/>
              <a:t>Telework can include:</a:t>
            </a:r>
            <a:br>
              <a:rPr lang="en-US" dirty="0"/>
            </a:br>
            <a:endParaRPr lang="en-US" dirty="0"/>
          </a:p>
          <a:p>
            <a:r>
              <a:rPr lang="en-US" dirty="0"/>
              <a:t>Business Engagement Activities: Reaching out to employers, Chambers of Commerce, etc. to get a pulse on post COVID-19 world</a:t>
            </a:r>
          </a:p>
          <a:p>
            <a:r>
              <a:rPr lang="en-US" dirty="0"/>
              <a:t>Job Club sessions: resume writing, interview skills/mock interviews, interest inventories</a:t>
            </a:r>
          </a:p>
          <a:p>
            <a:r>
              <a:rPr lang="en-US" dirty="0"/>
              <a:t>Obtaining updated records, information for better vocational planning</a:t>
            </a:r>
          </a:p>
          <a:p>
            <a:r>
              <a:rPr lang="en-US" dirty="0"/>
              <a:t>Assisting your region on new initiatives, agencies outreach, consultation and technical assistance provision for those businesses or CRPs that you cover</a:t>
            </a:r>
          </a:p>
          <a:p>
            <a:endParaRPr lang="en-US" dirty="0"/>
          </a:p>
          <a:p>
            <a:endParaRPr lang="en-US" dirty="0"/>
          </a:p>
        </p:txBody>
      </p:sp>
    </p:spTree>
    <p:extLst>
      <p:ext uri="{BB962C8B-B14F-4D97-AF65-F5344CB8AC3E}">
        <p14:creationId xmlns:p14="http://schemas.microsoft.com/office/powerpoint/2010/main" val="372447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35709"/>
            <a:ext cx="9603275" cy="1318045"/>
          </a:xfrm>
        </p:spPr>
        <p:txBody>
          <a:bodyPr>
            <a:normAutofit fontScale="90000"/>
          </a:bodyPr>
          <a:lstStyle/>
          <a:p>
            <a:r>
              <a:rPr lang="en-US" dirty="0"/>
              <a:t>Challenges &amp; Temporary solutions </a:t>
            </a:r>
            <a:br>
              <a:rPr lang="en-US" dirty="0"/>
            </a:br>
            <a:br>
              <a:rPr lang="en-US" dirty="0"/>
            </a:br>
            <a:r>
              <a:rPr lang="en-US" sz="1800" dirty="0"/>
              <a:t>Some aspects of tele-work will make it difficult to continue some of our standard procedures – here’s what you can do while we’re in this unique situation:</a:t>
            </a:r>
            <a:br>
              <a:rPr lang="en-US" sz="1800" dirty="0"/>
            </a:br>
            <a:endParaRPr lang="en-US" dirty="0"/>
          </a:p>
        </p:txBody>
      </p:sp>
      <p:sp>
        <p:nvSpPr>
          <p:cNvPr id="3" name="Content Placeholder 2"/>
          <p:cNvSpPr>
            <a:spLocks noGrp="1"/>
          </p:cNvSpPr>
          <p:nvPr>
            <p:ph idx="1"/>
          </p:nvPr>
        </p:nvSpPr>
        <p:spPr>
          <a:xfrm>
            <a:off x="1451579" y="1939636"/>
            <a:ext cx="9603275" cy="4193309"/>
          </a:xfrm>
        </p:spPr>
        <p:txBody>
          <a:bodyPr>
            <a:normAutofit fontScale="92500"/>
          </a:bodyPr>
          <a:lstStyle/>
          <a:p>
            <a:pPr marL="0" indent="0">
              <a:buNone/>
            </a:pPr>
            <a:r>
              <a:rPr lang="en-US" dirty="0"/>
              <a:t>Required consumer signatures – document the situation in a case note (i.e. “due to the social distancing policies resulting from the COVID-19 prevention plan…”)</a:t>
            </a:r>
          </a:p>
          <a:p>
            <a:r>
              <a:rPr lang="en-US" dirty="0"/>
              <a:t>If consumers have access to technology, have them review the documents on their computer or mobile device, and reply back to you in an email that they agree with and wish to sign the document, upload that email into the casefile, and facilitate “snail mail” copy.</a:t>
            </a:r>
          </a:p>
          <a:p>
            <a:r>
              <a:rPr lang="en-US" dirty="0"/>
              <a:t>If consumer is really savvy, have them drop a digital signature using Adobe, or print/sign/scan and email document or signature page back to you, which you can upload to the casefile</a:t>
            </a:r>
          </a:p>
          <a:p>
            <a:r>
              <a:rPr lang="en-US" dirty="0"/>
              <a:t>Obtain necessary signatures when things have returned to normal.  </a:t>
            </a:r>
          </a:p>
          <a:p>
            <a:r>
              <a:rPr lang="en-US" dirty="0"/>
              <a:t>Unfortunately, we don’t have a procedure or policy for “verbal” agreement.  Do your best!</a:t>
            </a:r>
          </a:p>
        </p:txBody>
      </p:sp>
    </p:spTree>
    <p:extLst>
      <p:ext uri="{BB962C8B-B14F-4D97-AF65-F5344CB8AC3E}">
        <p14:creationId xmlns:p14="http://schemas.microsoft.com/office/powerpoint/2010/main" val="820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&amp; Temporary solutions cont’d</a:t>
            </a:r>
          </a:p>
        </p:txBody>
      </p:sp>
      <p:sp>
        <p:nvSpPr>
          <p:cNvPr id="3" name="Content Placeholder 2"/>
          <p:cNvSpPr>
            <a:spLocks noGrp="1"/>
          </p:cNvSpPr>
          <p:nvPr>
            <p:ph idx="1"/>
          </p:nvPr>
        </p:nvSpPr>
        <p:spPr>
          <a:xfrm>
            <a:off x="1451579" y="2015732"/>
            <a:ext cx="9603275" cy="4205454"/>
          </a:xfrm>
        </p:spPr>
        <p:txBody>
          <a:bodyPr>
            <a:normAutofit/>
          </a:bodyPr>
          <a:lstStyle/>
          <a:p>
            <a:pPr marL="0" indent="0">
              <a:buNone/>
            </a:pPr>
            <a:r>
              <a:rPr lang="en-US" dirty="0"/>
              <a:t>Vendor authorizations - as mailing/faxing authorizations is not possible:</a:t>
            </a:r>
          </a:p>
          <a:p>
            <a:r>
              <a:rPr lang="en-US" dirty="0"/>
              <a:t>Send </a:t>
            </a:r>
            <a:r>
              <a:rPr lang="en-US" b="1" u="sng" dirty="0"/>
              <a:t>authorizations </a:t>
            </a:r>
            <a:r>
              <a:rPr lang="en-US" dirty="0"/>
              <a:t>to vendors electronically via email</a:t>
            </a:r>
          </a:p>
          <a:p>
            <a:pPr lvl="1"/>
            <a:r>
              <a:rPr lang="en-US" dirty="0"/>
              <a:t>*When in ANY document, web page, etc., you can convert it to a PDF by going to File, Print, and selecting “print to PDF.” A dialogue box will then pop up, and prompt you to save the PDF as a document. If you are not able to “Print to PDF” (some may not be able to due to ADOBE version)</a:t>
            </a:r>
          </a:p>
          <a:p>
            <a:pPr lvl="1"/>
            <a:r>
              <a:rPr lang="en-US" dirty="0"/>
              <a:t>If you cannot Print to PDF,  when in an authorization, go to file, send to, and enter their email address. In this case, you must also go to print preview, to send it to treasury.</a:t>
            </a:r>
          </a:p>
          <a:p>
            <a:r>
              <a:rPr lang="en-US" dirty="0"/>
              <a:t>Reach out and request that vendors send all invoices and signed authorizations electronically via email, which can then be saved and uploaded into ECF as appropriate.</a:t>
            </a:r>
          </a:p>
        </p:txBody>
      </p:sp>
    </p:spTree>
    <p:extLst>
      <p:ext uri="{BB962C8B-B14F-4D97-AF65-F5344CB8AC3E}">
        <p14:creationId xmlns:p14="http://schemas.microsoft.com/office/powerpoint/2010/main" val="353356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&amp; Temporary solutions cont’d</a:t>
            </a:r>
          </a:p>
        </p:txBody>
      </p:sp>
      <p:sp>
        <p:nvSpPr>
          <p:cNvPr id="3" name="Content Placeholder 2"/>
          <p:cNvSpPr>
            <a:spLocks noGrp="1"/>
          </p:cNvSpPr>
          <p:nvPr>
            <p:ph idx="1"/>
          </p:nvPr>
        </p:nvSpPr>
        <p:spPr/>
        <p:txBody>
          <a:bodyPr>
            <a:normAutofit/>
          </a:bodyPr>
          <a:lstStyle/>
          <a:p>
            <a:pPr marL="0" indent="0">
              <a:buNone/>
            </a:pPr>
            <a:r>
              <a:rPr lang="en-US" dirty="0"/>
              <a:t>Staff Supervision</a:t>
            </a:r>
          </a:p>
          <a:p>
            <a:r>
              <a:rPr lang="en-US" dirty="0"/>
              <a:t>Since in-person supervision is not possible, please make a conscious effort to maintain contact with your supervisor/staff.   </a:t>
            </a:r>
          </a:p>
          <a:p>
            <a:r>
              <a:rPr lang="en-US" dirty="0"/>
              <a:t>Similarly to remote counseling with consumers, supervisors and staff should be scheduling phone-based or virtual sessions to review any relevant items, check-ins, and provide supervision. </a:t>
            </a:r>
          </a:p>
          <a:p>
            <a:r>
              <a:rPr lang="en-US" dirty="0"/>
              <a:t>Communicate regularly via email with any challenges, updates, questions, and guidance.</a:t>
            </a:r>
          </a:p>
        </p:txBody>
      </p:sp>
    </p:spTree>
    <p:extLst>
      <p:ext uri="{BB962C8B-B14F-4D97-AF65-F5344CB8AC3E}">
        <p14:creationId xmlns:p14="http://schemas.microsoft.com/office/powerpoint/2010/main" val="284224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B1D3-0F5E-4D3B-9FD8-F52A3EC173BE}"/>
              </a:ext>
            </a:extLst>
          </p:cNvPr>
          <p:cNvSpPr>
            <a:spLocks noGrp="1"/>
          </p:cNvSpPr>
          <p:nvPr>
            <p:ph type="title"/>
          </p:nvPr>
        </p:nvSpPr>
        <p:spPr>
          <a:xfrm>
            <a:off x="1451579" y="804519"/>
            <a:ext cx="9603275" cy="800997"/>
          </a:xfrm>
        </p:spPr>
        <p:txBody>
          <a:bodyPr/>
          <a:lstStyle/>
          <a:p>
            <a:r>
              <a:rPr lang="en-US" dirty="0"/>
              <a:t>Brainstorming post-</a:t>
            </a:r>
            <a:r>
              <a:rPr lang="en-US" dirty="0" err="1"/>
              <a:t>covid</a:t>
            </a:r>
            <a:r>
              <a:rPr lang="en-US" dirty="0"/>
              <a:t> work</a:t>
            </a:r>
          </a:p>
        </p:txBody>
      </p:sp>
      <p:sp>
        <p:nvSpPr>
          <p:cNvPr id="3" name="Rectangle 2">
            <a:extLst>
              <a:ext uri="{FF2B5EF4-FFF2-40B4-BE49-F238E27FC236}">
                <a16:creationId xmlns:a16="http://schemas.microsoft.com/office/drawing/2014/main" id="{B2AA5ADE-F82F-4EDE-8788-859032FCF935}"/>
              </a:ext>
            </a:extLst>
          </p:cNvPr>
          <p:cNvSpPr/>
          <p:nvPr/>
        </p:nvSpPr>
        <p:spPr>
          <a:xfrm>
            <a:off x="861237" y="2275366"/>
            <a:ext cx="10111563" cy="3416320"/>
          </a:xfrm>
          <a:prstGeom prst="rect">
            <a:avLst/>
          </a:prstGeom>
        </p:spPr>
        <p:txBody>
          <a:bodyPr wrap="square">
            <a:spAutoFit/>
          </a:bodyPr>
          <a:lstStyle/>
          <a:p>
            <a:r>
              <a:rPr lang="en-US" sz="2400" dirty="0">
                <a:latin typeface="Gill Sans MT" panose="020B0502020104020203" pitchFamily="34" charset="0"/>
                <a:ea typeface="Calibri" panose="020F0502020204030204" pitchFamily="34" charset="0"/>
              </a:rPr>
              <a:t>We also need:</a:t>
            </a:r>
          </a:p>
          <a:p>
            <a:endParaRPr lang="en-US" sz="2400" dirty="0">
              <a:latin typeface="Gill Sans MT" panose="020B0502020104020203" pitchFamily="34" charset="0"/>
              <a:ea typeface="Calibri" panose="020F0502020204030204" pitchFamily="34" charset="0"/>
            </a:endParaRPr>
          </a:p>
          <a:p>
            <a:pPr marL="285750" indent="-285750">
              <a:buFont typeface="Arial" panose="020B0604020202020204" pitchFamily="34" charset="0"/>
              <a:buChar char="•"/>
            </a:pPr>
            <a:r>
              <a:rPr lang="en-US" sz="2400" dirty="0">
                <a:latin typeface="Gill Sans MT" panose="020B0502020104020203" pitchFamily="34" charset="0"/>
                <a:ea typeface="Calibri" panose="020F0502020204030204" pitchFamily="34" charset="0"/>
              </a:rPr>
              <a:t>to begin to think proactively about those clients we are unable to reach out to/meet with/speak with via technology and strategize how are we going to begin to service them.  </a:t>
            </a:r>
          </a:p>
          <a:p>
            <a:pPr marL="285750" indent="-285750">
              <a:buFont typeface="Arial" panose="020B0604020202020204" pitchFamily="34" charset="0"/>
              <a:buChar char="•"/>
            </a:pPr>
            <a:endParaRPr lang="en-US" sz="2400" dirty="0">
              <a:latin typeface="Gill Sans MT" panose="020B0502020104020203" pitchFamily="34" charset="0"/>
              <a:ea typeface="Calibri" panose="020F0502020204030204" pitchFamily="34" charset="0"/>
            </a:endParaRPr>
          </a:p>
          <a:p>
            <a:pPr marL="285750" indent="-285750">
              <a:buFont typeface="Arial" panose="020B0604020202020204" pitchFamily="34" charset="0"/>
              <a:buChar char="•"/>
            </a:pPr>
            <a:r>
              <a:rPr lang="en-US" sz="2400" dirty="0">
                <a:latin typeface="Gill Sans MT" panose="020B0502020104020203" pitchFamily="34" charset="0"/>
                <a:ea typeface="Calibri" panose="020F0502020204030204" pitchFamily="34" charset="0"/>
              </a:rPr>
              <a:t>Maybe we can develop a time-limited focus group on what </a:t>
            </a:r>
            <a:r>
              <a:rPr lang="en-US" sz="2400" b="1" dirty="0">
                <a:latin typeface="Gill Sans MT" panose="020B0502020104020203" pitchFamily="34" charset="0"/>
                <a:ea typeface="Calibri" panose="020F0502020204030204" pitchFamily="34" charset="0"/>
              </a:rPr>
              <a:t>is </a:t>
            </a:r>
            <a:r>
              <a:rPr lang="en-US" sz="2400" dirty="0">
                <a:latin typeface="Gill Sans MT" panose="020B0502020104020203" pitchFamily="34" charset="0"/>
                <a:ea typeface="Calibri" panose="020F0502020204030204" pitchFamily="34" charset="0"/>
              </a:rPr>
              <a:t>working, problem solving/strategies for what is </a:t>
            </a:r>
            <a:r>
              <a:rPr lang="en-US" sz="2400" b="1" dirty="0">
                <a:latin typeface="Gill Sans MT" panose="020B0502020104020203" pitchFamily="34" charset="0"/>
                <a:ea typeface="Calibri" panose="020F0502020204030204" pitchFamily="34" charset="0"/>
              </a:rPr>
              <a:t>not</a:t>
            </a:r>
            <a:r>
              <a:rPr lang="en-US" sz="2400" dirty="0">
                <a:latin typeface="Gill Sans MT" panose="020B0502020104020203" pitchFamily="34" charset="0"/>
                <a:ea typeface="Calibri" panose="020F0502020204030204" pitchFamily="34" charset="0"/>
              </a:rPr>
              <a:t> working and ideas for </a:t>
            </a:r>
            <a:r>
              <a:rPr lang="en-US" sz="2400" u="sng" dirty="0">
                <a:latin typeface="Gill Sans MT" panose="020B0502020104020203" pitchFamily="34" charset="0"/>
                <a:ea typeface="Calibri" panose="020F0502020204030204" pitchFamily="34" charset="0"/>
              </a:rPr>
              <a:t>going forward</a:t>
            </a:r>
            <a:r>
              <a:rPr lang="en-US" sz="2400" dirty="0">
                <a:latin typeface="Gill Sans MT" panose="020B0502020104020203" pitchFamily="34" charset="0"/>
                <a:ea typeface="Calibri" panose="020F0502020204030204" pitchFamily="34" charset="0"/>
              </a:rPr>
              <a:t>.   </a:t>
            </a:r>
            <a:endParaRPr lang="en-US" sz="2400" dirty="0">
              <a:latin typeface="Gill Sans MT" panose="020B0502020104020203" pitchFamily="34" charset="0"/>
            </a:endParaRPr>
          </a:p>
        </p:txBody>
      </p:sp>
    </p:spTree>
    <p:extLst>
      <p:ext uri="{BB962C8B-B14F-4D97-AF65-F5344CB8AC3E}">
        <p14:creationId xmlns:p14="http://schemas.microsoft.com/office/powerpoint/2010/main" val="49715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Training resources</a:t>
            </a:r>
          </a:p>
        </p:txBody>
      </p:sp>
      <p:sp>
        <p:nvSpPr>
          <p:cNvPr id="3" name="Content Placeholder 2"/>
          <p:cNvSpPr>
            <a:spLocks noGrp="1"/>
          </p:cNvSpPr>
          <p:nvPr>
            <p:ph idx="1"/>
          </p:nvPr>
        </p:nvSpPr>
        <p:spPr>
          <a:xfrm>
            <a:off x="1451579" y="2015732"/>
            <a:ext cx="9603275" cy="4172797"/>
          </a:xfrm>
        </p:spPr>
        <p:txBody>
          <a:bodyPr>
            <a:normAutofit/>
          </a:bodyPr>
          <a:lstStyle/>
          <a:p>
            <a:r>
              <a:rPr lang="en-US" dirty="0"/>
              <a:t>Federal Regulations for WIOA – VR and Supported Employment</a:t>
            </a:r>
          </a:p>
          <a:p>
            <a:pPr lvl="1"/>
            <a:r>
              <a:rPr lang="en-US" dirty="0">
                <a:hlinkClick r:id="rId2"/>
              </a:rPr>
              <a:t>https://www.federalregister.gov/documents/2016/08/19/2016-15980/state-vocational-rehabilitation-services-program-state-supported-employment-services-program</a:t>
            </a:r>
            <a:endParaRPr lang="en-US" dirty="0"/>
          </a:p>
          <a:p>
            <a:r>
              <a:rPr lang="en-US" dirty="0"/>
              <a:t>RSA’s 100 Year History of the VR program - </a:t>
            </a:r>
            <a:r>
              <a:rPr lang="en-US" dirty="0">
                <a:hlinkClick r:id="rId3"/>
              </a:rPr>
              <a:t>https://www2.ed.gov/policy/speced/leg/rehab/vr100/history.html?utm_content=&amp;utm_medium=email&amp;utm_name=&amp;utm_source=govdelivery&amp;utm_term=#vr100-video</a:t>
            </a:r>
            <a:r>
              <a:rPr lang="en-US" dirty="0"/>
              <a:t> </a:t>
            </a:r>
          </a:p>
        </p:txBody>
      </p:sp>
    </p:spTree>
    <p:extLst>
      <p:ext uri="{BB962C8B-B14F-4D97-AF65-F5344CB8AC3E}">
        <p14:creationId xmlns:p14="http://schemas.microsoft.com/office/powerpoint/2010/main" val="72271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Training resources</a:t>
            </a:r>
          </a:p>
        </p:txBody>
      </p:sp>
      <p:sp>
        <p:nvSpPr>
          <p:cNvPr id="3" name="Content Placeholder 2"/>
          <p:cNvSpPr>
            <a:spLocks noGrp="1"/>
          </p:cNvSpPr>
          <p:nvPr>
            <p:ph idx="1"/>
          </p:nvPr>
        </p:nvSpPr>
        <p:spPr>
          <a:xfrm>
            <a:off x="1451579" y="2015732"/>
            <a:ext cx="9603275" cy="4140139"/>
          </a:xfrm>
        </p:spPr>
        <p:txBody>
          <a:bodyPr>
            <a:normAutofit fontScale="85000" lnSpcReduction="10000"/>
          </a:bodyPr>
          <a:lstStyle/>
          <a:p>
            <a:pPr marL="228600" lvl="1">
              <a:spcBef>
                <a:spcPts val="1000"/>
              </a:spcBef>
            </a:pPr>
            <a:r>
              <a:rPr lang="en-US" dirty="0"/>
              <a:t>Workforce Innovation Technical Assistance Center (WINTAC) - </a:t>
            </a:r>
            <a:r>
              <a:rPr lang="en-US" dirty="0">
                <a:hlinkClick r:id="rId2"/>
              </a:rPr>
              <a:t>http://www.wintac.org/</a:t>
            </a:r>
            <a:r>
              <a:rPr lang="en-US" dirty="0"/>
              <a:t> </a:t>
            </a:r>
          </a:p>
          <a:p>
            <a:pPr lvl="1"/>
            <a:r>
              <a:rPr lang="en-US" dirty="0"/>
              <a:t>Serves as the central Technical Assistance Center for new focus areas under WIOA. Key topic areas include:  Pre-ETS, Strategies for Competitive Integrated Employment, Business Engagement, and Labor Market Information</a:t>
            </a:r>
          </a:p>
          <a:p>
            <a:pPr lvl="1"/>
            <a:r>
              <a:rPr lang="en-US" dirty="0"/>
              <a:t>Resources are organized by topical area, but all recorded webinars can be found under the training link at the top of the page.</a:t>
            </a:r>
          </a:p>
          <a:p>
            <a:r>
              <a:rPr lang="en-US" dirty="0"/>
              <a:t>National Clearinghouse of Rehabilitation Training Materials (NCRTM) - </a:t>
            </a:r>
            <a:r>
              <a:rPr lang="en-US" dirty="0">
                <a:hlinkClick r:id="rId3"/>
              </a:rPr>
              <a:t>https://ncrtm.ed.gov/</a:t>
            </a:r>
            <a:r>
              <a:rPr lang="en-US" dirty="0"/>
              <a:t> </a:t>
            </a:r>
          </a:p>
          <a:p>
            <a:pPr lvl="1"/>
            <a:r>
              <a:rPr lang="en-US" dirty="0"/>
              <a:t>Centralized site for ALL training and resources coming out of RSA, or RSA-funded Technical Assistance Centers.  Also includes peer-reviewed resources, as well as best practices developed by state agencies.</a:t>
            </a:r>
          </a:p>
          <a:p>
            <a:pPr lvl="1"/>
            <a:r>
              <a:rPr lang="en-US" dirty="0"/>
              <a:t>May be challenging to find what you’re looking for, as there is so much information available, it may be difficult to filter and find </a:t>
            </a:r>
            <a:r>
              <a:rPr lang="en-US" dirty="0" err="1"/>
              <a:t>relevavnt</a:t>
            </a:r>
            <a:r>
              <a:rPr lang="en-US" dirty="0"/>
              <a:t> information unless you know specifically what you’re looking for.</a:t>
            </a:r>
          </a:p>
          <a:p>
            <a:pPr lvl="1"/>
            <a:r>
              <a:rPr lang="en-US" dirty="0"/>
              <a:t>Of particular interest may be resources for Motivational Interviewing, including a training series developed by Oregon VR. </a:t>
            </a:r>
            <a:r>
              <a:rPr lang="en-US" dirty="0">
                <a:hlinkClick r:id="rId4"/>
              </a:rPr>
              <a:t>https://ncrtm.ed.gov/Download.aspx?type=doc&amp;id=4783</a:t>
            </a:r>
            <a:r>
              <a:rPr lang="en-US" dirty="0"/>
              <a:t> </a:t>
            </a:r>
          </a:p>
        </p:txBody>
      </p:sp>
    </p:spTree>
    <p:extLst>
      <p:ext uri="{BB962C8B-B14F-4D97-AF65-F5344CB8AC3E}">
        <p14:creationId xmlns:p14="http://schemas.microsoft.com/office/powerpoint/2010/main" val="161686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Training Resources cont’d </a:t>
            </a:r>
          </a:p>
        </p:txBody>
      </p:sp>
      <p:sp>
        <p:nvSpPr>
          <p:cNvPr id="3" name="Content Placeholder 2"/>
          <p:cNvSpPr>
            <a:spLocks noGrp="1"/>
          </p:cNvSpPr>
          <p:nvPr>
            <p:ph idx="1"/>
          </p:nvPr>
        </p:nvSpPr>
        <p:spPr>
          <a:xfrm>
            <a:off x="1451579" y="2015732"/>
            <a:ext cx="9603275" cy="4074825"/>
          </a:xfrm>
        </p:spPr>
        <p:txBody>
          <a:bodyPr>
            <a:normAutofit lnSpcReduction="10000"/>
          </a:bodyPr>
          <a:lstStyle/>
          <a:p>
            <a:r>
              <a:rPr lang="en-US" dirty="0"/>
              <a:t>Other RSA Technical Assistance Centers</a:t>
            </a:r>
          </a:p>
          <a:p>
            <a:pPr lvl="1"/>
            <a:r>
              <a:rPr lang="en-US" dirty="0"/>
              <a:t>Job-Driven Vocational Rehabilitation Technical Assistance Center (JD-VRTAC)</a:t>
            </a:r>
          </a:p>
          <a:p>
            <a:pPr lvl="2"/>
            <a:r>
              <a:rPr lang="en-US" dirty="0">
                <a:hlinkClick r:id="rId2"/>
              </a:rPr>
              <a:t>https://www.explorevr.org/content/research-projects-explorevr</a:t>
            </a:r>
            <a:endParaRPr lang="en-US" dirty="0"/>
          </a:p>
          <a:p>
            <a:pPr lvl="1"/>
            <a:r>
              <a:rPr lang="en-US" dirty="0"/>
              <a:t>National Technical Assistance Center on Transition (NTACT)</a:t>
            </a:r>
          </a:p>
          <a:p>
            <a:pPr lvl="2"/>
            <a:r>
              <a:rPr lang="en-US" dirty="0">
                <a:hlinkClick r:id="rId3"/>
              </a:rPr>
              <a:t>https://www.transitionta.org/</a:t>
            </a:r>
            <a:endParaRPr lang="en-US" dirty="0"/>
          </a:p>
          <a:p>
            <a:pPr lvl="1"/>
            <a:r>
              <a:rPr lang="en-US" dirty="0"/>
              <a:t>Program Evaluation and Quality Assurance Technical Assistance Center (PEQATAC)</a:t>
            </a:r>
          </a:p>
          <a:p>
            <a:pPr lvl="2"/>
            <a:r>
              <a:rPr lang="en-US" dirty="0">
                <a:hlinkClick r:id="rId4"/>
              </a:rPr>
              <a:t>https://peqatac.org</a:t>
            </a:r>
            <a:endParaRPr lang="en-US" dirty="0"/>
          </a:p>
          <a:p>
            <a:pPr lvl="1"/>
            <a:r>
              <a:rPr lang="en-US" dirty="0"/>
              <a:t>Targeted Communities Technical Assistance Center (TC-TAC)</a:t>
            </a:r>
          </a:p>
          <a:p>
            <a:pPr lvl="2"/>
            <a:r>
              <a:rPr lang="en-US" dirty="0">
                <a:hlinkClick r:id="rId5"/>
              </a:rPr>
              <a:t>https://projecte3.com</a:t>
            </a:r>
            <a:endParaRPr lang="en-US" dirty="0"/>
          </a:p>
          <a:p>
            <a:pPr lvl="1"/>
            <a:r>
              <a:rPr lang="en-US" dirty="0"/>
              <a:t>Youth Technical Assistance Center (Y-TAC)</a:t>
            </a:r>
          </a:p>
          <a:p>
            <a:pPr lvl="2"/>
            <a:r>
              <a:rPr lang="en-US" dirty="0">
                <a:hlinkClick r:id="rId6"/>
              </a:rPr>
              <a:t>https://y-tac.org/</a:t>
            </a:r>
            <a:endParaRPr lang="en-US" dirty="0"/>
          </a:p>
          <a:p>
            <a:pPr lvl="1"/>
            <a:endParaRPr lang="en-US" dirty="0"/>
          </a:p>
        </p:txBody>
      </p:sp>
    </p:spTree>
    <p:extLst>
      <p:ext uri="{BB962C8B-B14F-4D97-AF65-F5344CB8AC3E}">
        <p14:creationId xmlns:p14="http://schemas.microsoft.com/office/powerpoint/2010/main" val="12228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pPr marL="0" indent="0">
              <a:buNone/>
            </a:pPr>
            <a:r>
              <a:rPr lang="en-US" dirty="0"/>
              <a:t>Again, thank you all for your patience, flexibility, and understanding. </a:t>
            </a:r>
          </a:p>
          <a:p>
            <a:pPr marL="0" indent="0">
              <a:buNone/>
            </a:pPr>
            <a:r>
              <a:rPr lang="en-US" dirty="0"/>
              <a:t>We will continue to provide guidance, resources, and support throughout this process. </a:t>
            </a:r>
          </a:p>
          <a:p>
            <a:pPr marL="0" indent="0">
              <a:buNone/>
            </a:pPr>
            <a:r>
              <a:rPr lang="en-US" dirty="0"/>
              <a:t>Please keep in touch </a:t>
            </a:r>
            <a:r>
              <a:rPr lang="en-US"/>
              <a:t>with supervisors </a:t>
            </a:r>
            <a:r>
              <a:rPr lang="en-US" dirty="0"/>
              <a:t>and administrators, as appropriate, so that we can support your needs, and adjust or develop further guidance as necessary.</a:t>
            </a:r>
          </a:p>
          <a:p>
            <a:pPr marL="0" indent="0">
              <a:buNone/>
            </a:pPr>
            <a:endParaRPr lang="en-US" dirty="0"/>
          </a:p>
          <a:p>
            <a:pPr marL="0" indent="0">
              <a:buNone/>
            </a:pPr>
            <a:r>
              <a:rPr lang="en-US" dirty="0"/>
              <a:t>BE WELL AND STAY HEALTHY!</a:t>
            </a:r>
          </a:p>
        </p:txBody>
      </p:sp>
    </p:spTree>
    <p:extLst>
      <p:ext uri="{BB962C8B-B14F-4D97-AF65-F5344CB8AC3E}">
        <p14:creationId xmlns:p14="http://schemas.microsoft.com/office/powerpoint/2010/main" val="91988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1747"/>
            <a:ext cx="9603275" cy="1049235"/>
          </a:xfrm>
        </p:spPr>
        <p:txBody>
          <a:bodyPr/>
          <a:lstStyle/>
          <a:p>
            <a:r>
              <a:rPr lang="en-US" dirty="0"/>
              <a:t>Adjusting to our “new Normal”</a:t>
            </a:r>
          </a:p>
        </p:txBody>
      </p:sp>
      <p:sp>
        <p:nvSpPr>
          <p:cNvPr id="3" name="Content Placeholder 2"/>
          <p:cNvSpPr>
            <a:spLocks noGrp="1"/>
          </p:cNvSpPr>
          <p:nvPr>
            <p:ph idx="1"/>
          </p:nvPr>
        </p:nvSpPr>
        <p:spPr>
          <a:xfrm>
            <a:off x="1474116" y="1813714"/>
            <a:ext cx="9603275" cy="4254439"/>
          </a:xfrm>
        </p:spPr>
        <p:txBody>
          <a:bodyPr>
            <a:normAutofit fontScale="92500" lnSpcReduction="10000"/>
          </a:bodyPr>
          <a:lstStyle/>
          <a:p>
            <a:pPr marL="0" indent="0">
              <a:buNone/>
            </a:pPr>
            <a:r>
              <a:rPr lang="en-US" dirty="0"/>
              <a:t>Thank you everyone for your continued flexibility and understanding during this unique time! </a:t>
            </a:r>
          </a:p>
          <a:p>
            <a:pPr marL="0" indent="0">
              <a:buNone/>
            </a:pPr>
            <a:r>
              <a:rPr lang="en-US" dirty="0"/>
              <a:t>While many of us are used to working from the field, we acknowledge that full-time tele-working is a new experience for most of us. Face-to-Face contact with consumers is suspended due to the Social Distancing policy, implemented to slow the spread of COVID-19, which drastically changes our direct service provision. </a:t>
            </a:r>
          </a:p>
          <a:p>
            <a:pPr marL="0" indent="0">
              <a:buNone/>
            </a:pPr>
            <a:r>
              <a:rPr lang="en-US" dirty="0"/>
              <a:t>As such, this document outlines how we can proceed with providing services remotely, some priorities, tips, and resources for accomplishing your work, as well as other tasks to focus on that can be receiving enhanced focus right now.  This is opening service delivery avenues that may be around after COVID-19 crisis has diminished.</a:t>
            </a:r>
          </a:p>
          <a:p>
            <a:pPr marL="0" indent="0">
              <a:buNone/>
            </a:pPr>
            <a:r>
              <a:rPr lang="en-US" dirty="0"/>
              <a:t>We </a:t>
            </a:r>
            <a:r>
              <a:rPr lang="en-US" dirty="0" err="1"/>
              <a:t>cal</a:t>
            </a:r>
            <a:r>
              <a:rPr lang="en-US" dirty="0"/>
              <a:t> all share additional resources and guidance as we navigate this new process… stay tuned!</a:t>
            </a:r>
          </a:p>
        </p:txBody>
      </p:sp>
    </p:spTree>
    <p:extLst>
      <p:ext uri="{BB962C8B-B14F-4D97-AF65-F5344CB8AC3E}">
        <p14:creationId xmlns:p14="http://schemas.microsoft.com/office/powerpoint/2010/main" val="245840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an upside!</a:t>
            </a:r>
          </a:p>
        </p:txBody>
      </p:sp>
      <p:sp>
        <p:nvSpPr>
          <p:cNvPr id="3" name="Content Placeholder 2"/>
          <p:cNvSpPr>
            <a:spLocks noGrp="1"/>
          </p:cNvSpPr>
          <p:nvPr>
            <p:ph idx="1"/>
          </p:nvPr>
        </p:nvSpPr>
        <p:spPr/>
        <p:txBody>
          <a:bodyPr>
            <a:normAutofit lnSpcReduction="10000"/>
          </a:bodyPr>
          <a:lstStyle/>
          <a:p>
            <a:r>
              <a:rPr lang="en-US" dirty="0"/>
              <a:t>Tele-working means that staff could have more time to complete work, as they will not be spending time traveling between field appointments. </a:t>
            </a:r>
          </a:p>
          <a:p>
            <a:r>
              <a:rPr lang="en-US" dirty="0"/>
              <a:t>This “found” time will allow us to work on the necessary work tasks that we may have fallen behind on:</a:t>
            </a:r>
          </a:p>
          <a:p>
            <a:pPr lvl="1"/>
            <a:r>
              <a:rPr lang="en-US" dirty="0"/>
              <a:t>Caseload management</a:t>
            </a:r>
          </a:p>
          <a:p>
            <a:pPr lvl="1"/>
            <a:r>
              <a:rPr lang="en-US" dirty="0"/>
              <a:t>Documentation</a:t>
            </a:r>
          </a:p>
          <a:p>
            <a:pPr lvl="1"/>
            <a:r>
              <a:rPr lang="en-US" dirty="0"/>
              <a:t>Professional Development</a:t>
            </a:r>
          </a:p>
          <a:p>
            <a:pPr lvl="1"/>
            <a:r>
              <a:rPr lang="en-US" dirty="0"/>
              <a:t>Data clean-up</a:t>
            </a:r>
          </a:p>
          <a:p>
            <a:pPr lvl="1"/>
            <a:r>
              <a:rPr lang="en-US" dirty="0"/>
              <a:t>Business Engagement Activities</a:t>
            </a:r>
          </a:p>
        </p:txBody>
      </p:sp>
    </p:spTree>
    <p:extLst>
      <p:ext uri="{BB962C8B-B14F-4D97-AF65-F5344CB8AC3E}">
        <p14:creationId xmlns:p14="http://schemas.microsoft.com/office/powerpoint/2010/main" val="165679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Ideas for Continuing Client Services Virtually</a:t>
            </a:r>
          </a:p>
        </p:txBody>
      </p:sp>
      <p:sp>
        <p:nvSpPr>
          <p:cNvPr id="3" name="Content Placeholder 2"/>
          <p:cNvSpPr>
            <a:spLocks noGrp="1"/>
          </p:cNvSpPr>
          <p:nvPr>
            <p:ph idx="1"/>
          </p:nvPr>
        </p:nvSpPr>
        <p:spPr>
          <a:xfrm>
            <a:off x="838200" y="1853754"/>
            <a:ext cx="10515600" cy="4214537"/>
          </a:xfrm>
        </p:spPr>
        <p:txBody>
          <a:bodyPr>
            <a:normAutofit fontScale="92500" lnSpcReduction="20000"/>
          </a:bodyPr>
          <a:lstStyle/>
          <a:p>
            <a:r>
              <a:rPr lang="en-US" dirty="0"/>
              <a:t>Schedule virtual Counseling and Guidance sessions with your consumers</a:t>
            </a:r>
          </a:p>
          <a:p>
            <a:pPr lvl="1"/>
            <a:r>
              <a:rPr lang="en-US" dirty="0"/>
              <a:t>Reach out to consumers to schedule a phone-based or virtual session.  Just because we can’t do face to face, doesn’t mean we can’t call</a:t>
            </a:r>
          </a:p>
          <a:p>
            <a:pPr lvl="1"/>
            <a:r>
              <a:rPr lang="en-US" dirty="0"/>
              <a:t>Plan what you will be reviewing with your consumer, and share the intent with them so that they can be prepared to discuss</a:t>
            </a:r>
          </a:p>
          <a:p>
            <a:pPr lvl="1"/>
            <a:r>
              <a:rPr lang="en-US" dirty="0"/>
              <a:t>Have the consumer take an online career assessment (work values, interest, transferrable skills, etc.), and review the results with them and how it relates to their goals and progress</a:t>
            </a:r>
          </a:p>
          <a:p>
            <a:r>
              <a:rPr lang="en-US" dirty="0"/>
              <a:t>Review consumers’ progress with on-going services or training (job development, job coaching, AT training, etc.)</a:t>
            </a:r>
          </a:p>
          <a:p>
            <a:pPr lvl="1"/>
            <a:r>
              <a:rPr lang="en-US" dirty="0"/>
              <a:t>Review the latest reports available, and request an updated report from the vendor, if necessary</a:t>
            </a:r>
          </a:p>
          <a:p>
            <a:pPr lvl="1"/>
            <a:r>
              <a:rPr lang="en-US" dirty="0"/>
              <a:t>Get the consumers’ feedback on the reports and what they see as still remaining</a:t>
            </a:r>
          </a:p>
          <a:p>
            <a:pPr lvl="1"/>
            <a:r>
              <a:rPr lang="en-US" dirty="0"/>
              <a:t>Discuss alternative options for services that may be suspended during this time (practicing existing skills, free online resources to advance their current skills, etc.)</a:t>
            </a:r>
          </a:p>
        </p:txBody>
      </p:sp>
    </p:spTree>
    <p:extLst>
      <p:ext uri="{BB962C8B-B14F-4D97-AF65-F5344CB8AC3E}">
        <p14:creationId xmlns:p14="http://schemas.microsoft.com/office/powerpoint/2010/main" val="280688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itle 1">
            <a:extLst>
              <a:ext uri="{FF2B5EF4-FFF2-40B4-BE49-F238E27FC236}">
                <a16:creationId xmlns:a16="http://schemas.microsoft.com/office/drawing/2014/main" id="{6EF5B982-F8D4-4388-9FFD-7DF993DBA12C}"/>
              </a:ext>
            </a:extLst>
          </p:cNvPr>
          <p:cNvSpPr>
            <a:spLocks noGrp="1"/>
          </p:cNvSpPr>
          <p:nvPr>
            <p:ph type="title" idx="4294967295"/>
          </p:nvPr>
        </p:nvSpPr>
        <p:spPr>
          <a:xfrm>
            <a:off x="374753" y="-87280"/>
            <a:ext cx="8833338" cy="1036850"/>
          </a:xfrm>
        </p:spPr>
        <p:txBody>
          <a:bodyPr spcFirstLastPara="1" wrap="square" lIns="91425" tIns="45700" rIns="91425" bIns="45700" anchor="b" anchorCtr="0">
            <a:noAutofit/>
          </a:bodyPr>
          <a:lstStyle/>
          <a:p>
            <a:r>
              <a:rPr lang="en-US" sz="3600" b="1" dirty="0">
                <a:solidFill>
                  <a:schemeClr val="accent3">
                    <a:lumMod val="75000"/>
                  </a:schemeClr>
                </a:solidFill>
                <a:latin typeface="+mj-lt"/>
              </a:rPr>
              <a:t>Other Remote activity ideas:</a:t>
            </a:r>
            <a:endParaRPr lang="en-US" sz="3600" dirty="0">
              <a:latin typeface="+mj-lt"/>
            </a:endParaRPr>
          </a:p>
        </p:txBody>
      </p:sp>
      <p:sp>
        <p:nvSpPr>
          <p:cNvPr id="239" name="Google Shape;239;p16" descr="Virtual college tours&#10;Discuss vocational skills/programs&#10;Virtual interviews with professionals&#10;Career inventory quizzes &#10;Create resumes, cover letters, list of references &#10;Teach organizational skills&#10;Teach/encourage self-advocacy skills &#10;Complete FAFSA&#10;Discuss VR/complete referrals with students &#10;Create a &quot;virtual classroom&quot; using Google Meets. Invite students depending on interest and teach groups this way.&#10;Teach students how to use job search tools online &#10;Go through scenarios students may encounter in the workplace and discuss best actions to take in these scenarios &#10;Practice mock interviews&#10;&#10;"/>
          <p:cNvSpPr txBox="1"/>
          <p:nvPr/>
        </p:nvSpPr>
        <p:spPr>
          <a:xfrm>
            <a:off x="374753" y="1074421"/>
            <a:ext cx="11572407" cy="4308872"/>
          </a:xfrm>
          <a:prstGeom prst="rect">
            <a:avLst/>
          </a:prstGeom>
          <a:noFill/>
          <a:ln>
            <a:noFill/>
          </a:ln>
        </p:spPr>
        <p:txBody>
          <a:bodyPr spcFirstLastPara="1" wrap="square" lIns="0" tIns="0" rIns="0" bIns="0" anchor="t" anchorCtr="0">
            <a:spAutoFit/>
          </a:bodyPr>
          <a:lstStyle/>
          <a:p>
            <a:pPr marL="231140"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Virtual college tours</a:t>
            </a:r>
            <a:endParaRPr sz="2000" dirty="0">
              <a:latin typeface="Gill Sans MT" panose="020B0502020104020203" pitchFamily="34" charset="0"/>
              <a:ea typeface="Calibri"/>
              <a:cs typeface="Arial" panose="020B0604020202020204" pitchFamily="34" charset="0"/>
              <a:sym typeface="Calibri"/>
            </a:endParaRPr>
          </a:p>
          <a:p>
            <a:pPr marL="231140"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Discuss vocational skills/programs</a:t>
            </a:r>
            <a:endParaRPr sz="2000" dirty="0">
              <a:latin typeface="Gill Sans MT" panose="020B0502020104020203" pitchFamily="34" charset="0"/>
              <a:ea typeface="Calibri"/>
              <a:cs typeface="Arial" panose="020B0604020202020204" pitchFamily="34" charset="0"/>
              <a:sym typeface="Calibri"/>
            </a:endParaRPr>
          </a:p>
          <a:p>
            <a:pPr marL="231140"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Virtual interviews with professionals</a:t>
            </a:r>
            <a:endParaRPr sz="2000" dirty="0">
              <a:latin typeface="Gill Sans MT" panose="020B0502020104020203" pitchFamily="34" charset="0"/>
              <a:ea typeface="Calibri"/>
              <a:cs typeface="Arial" panose="020B0604020202020204" pitchFamily="34" charset="0"/>
              <a:sym typeface="Calibri"/>
            </a:endParaRPr>
          </a:p>
          <a:p>
            <a:pPr marL="231140"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Career inventory quizzes </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Create resumes, cover letters, list of references </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Teach organizational skills</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Teach/encourage self-advocacy skills </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Complete FAFSA</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Discuss VR/complete referrals with students </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Create a "virtual classroom" </a:t>
            </a:r>
            <a:r>
              <a:rPr lang="en-US" sz="2000" i="0" u="none" strike="noStrike" cap="none">
                <a:latin typeface="Gill Sans MT" panose="020B0502020104020203" pitchFamily="34" charset="0"/>
                <a:ea typeface="Calibri"/>
                <a:cs typeface="Arial" panose="020B0604020202020204" pitchFamily="34" charset="0"/>
                <a:sym typeface="Calibri"/>
              </a:rPr>
              <a:t>using Zoom. </a:t>
            </a:r>
            <a:r>
              <a:rPr lang="en-US" sz="2000" i="0" u="none" strike="noStrike" cap="none" dirty="0">
                <a:latin typeface="Gill Sans MT" panose="020B0502020104020203" pitchFamily="34" charset="0"/>
                <a:ea typeface="Calibri"/>
                <a:cs typeface="Arial" panose="020B0604020202020204" pitchFamily="34" charset="0"/>
                <a:sym typeface="Calibri"/>
              </a:rPr>
              <a:t>Invite students depending on interest and teach groups this way.</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Teach students how to use job search tools online </a:t>
            </a:r>
            <a:endParaRPr sz="2000" dirty="0">
              <a:latin typeface="Gill Sans MT" panose="020B0502020104020203" pitchFamily="34" charset="0"/>
              <a:ea typeface="Calibri"/>
              <a:cs typeface="Arial" panose="020B0604020202020204" pitchFamily="34" charset="0"/>
              <a:sym typeface="Calibri"/>
            </a:endParaRPr>
          </a:p>
          <a:p>
            <a:pPr marL="231141"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Go through scenarios students may encounter in the workplace and discuss best actions to take in these scenarios </a:t>
            </a:r>
            <a:endParaRPr sz="2000" dirty="0">
              <a:latin typeface="Gill Sans MT" panose="020B0502020104020203" pitchFamily="34" charset="0"/>
              <a:ea typeface="Calibri"/>
              <a:cs typeface="Arial" panose="020B0604020202020204" pitchFamily="34" charset="0"/>
              <a:sym typeface="Calibri"/>
            </a:endParaRPr>
          </a:p>
          <a:p>
            <a:pPr marL="231140" marR="0" lvl="1" indent="-115570" algn="l" rtl="0">
              <a:lnSpc>
                <a:spcPct val="100000"/>
              </a:lnSpc>
              <a:spcBef>
                <a:spcPts val="0"/>
              </a:spcBef>
              <a:spcAft>
                <a:spcPts val="0"/>
              </a:spcAft>
              <a:buClr>
                <a:srgbClr val="000000"/>
              </a:buClr>
              <a:buSzPts val="1600"/>
              <a:buFont typeface="Calibri"/>
              <a:buChar char="•"/>
            </a:pPr>
            <a:r>
              <a:rPr lang="en-US" sz="2000" i="0" u="none" strike="noStrike" cap="none" dirty="0">
                <a:latin typeface="Gill Sans MT" panose="020B0502020104020203" pitchFamily="34" charset="0"/>
                <a:ea typeface="Calibri"/>
                <a:cs typeface="Arial" panose="020B0604020202020204" pitchFamily="34" charset="0"/>
                <a:sym typeface="Calibri"/>
              </a:rPr>
              <a:t>Practice mock interviews</a:t>
            </a:r>
            <a:endParaRPr sz="2000" dirty="0">
              <a:latin typeface="Gill Sans MT" panose="020B0502020104020203" pitchFamily="34" charset="0"/>
              <a:ea typeface="Calibri"/>
              <a:cs typeface="Arial" panose="020B0604020202020204" pitchFamily="34" charset="0"/>
              <a:sym typeface="Calibri"/>
            </a:endParaRPr>
          </a:p>
        </p:txBody>
      </p:sp>
      <p:pic>
        <p:nvPicPr>
          <p:cNvPr id="241" name="Google Shape;241;p16" descr="Pink Quote Bubble Illustration" title="Box illustrating comments"/>
          <p:cNvPicPr preferRelativeResize="0"/>
          <p:nvPr/>
        </p:nvPicPr>
        <p:blipFill rotWithShape="1">
          <a:blip r:embed="rId3">
            <a:alphaModFix/>
          </a:blip>
          <a:srcRect/>
          <a:stretch/>
        </p:blipFill>
        <p:spPr>
          <a:xfrm>
            <a:off x="8930012" y="656785"/>
            <a:ext cx="2476500" cy="23896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consumer-oriented ideas…</a:t>
            </a:r>
          </a:p>
        </p:txBody>
      </p:sp>
      <p:sp>
        <p:nvSpPr>
          <p:cNvPr id="3" name="Content Placeholder 2"/>
          <p:cNvSpPr>
            <a:spLocks noGrp="1"/>
          </p:cNvSpPr>
          <p:nvPr>
            <p:ph idx="1"/>
          </p:nvPr>
        </p:nvSpPr>
        <p:spPr/>
        <p:txBody>
          <a:bodyPr>
            <a:normAutofit fontScale="85000" lnSpcReduction="10000"/>
          </a:bodyPr>
          <a:lstStyle/>
          <a:p>
            <a:r>
              <a:rPr lang="en-US" dirty="0"/>
              <a:t>Review the consumers’ IPE with them, and update the document</a:t>
            </a:r>
          </a:p>
          <a:p>
            <a:pPr lvl="1"/>
            <a:r>
              <a:rPr lang="en-US" dirty="0"/>
              <a:t>Identify any services that are complete or no longer relevant</a:t>
            </a:r>
          </a:p>
          <a:p>
            <a:pPr lvl="1"/>
            <a:r>
              <a:rPr lang="en-US" dirty="0"/>
              <a:t>Add any new services that may be necessary moving forward</a:t>
            </a:r>
          </a:p>
          <a:p>
            <a:r>
              <a:rPr lang="en-US" dirty="0"/>
              <a:t>Work collaboratively on the consumer’s resume and cover letter</a:t>
            </a:r>
          </a:p>
          <a:p>
            <a:pPr lvl="1"/>
            <a:r>
              <a:rPr lang="en-US" dirty="0"/>
              <a:t>Have them develop multiple versions for different types of jobs, and provide feedback</a:t>
            </a:r>
          </a:p>
          <a:p>
            <a:pPr lvl="1"/>
            <a:r>
              <a:rPr lang="en-US" dirty="0"/>
              <a:t>Consider virtual job readiness programming done by VR Staff or Provider agencies</a:t>
            </a:r>
          </a:p>
          <a:p>
            <a:r>
              <a:rPr lang="en-US" dirty="0"/>
              <a:t>Conduct mock job interviews over the phone to help consumer practice answering common questions and provide feedback</a:t>
            </a:r>
          </a:p>
          <a:p>
            <a:r>
              <a:rPr lang="en-US" dirty="0"/>
              <a:t>Review Labor Market Information with the consumer related to their vocational goal, including related jobs to expand search opportunities, if appropriate</a:t>
            </a:r>
          </a:p>
        </p:txBody>
      </p:sp>
    </p:spTree>
    <p:extLst>
      <p:ext uri="{BB962C8B-B14F-4D97-AF65-F5344CB8AC3E}">
        <p14:creationId xmlns:p14="http://schemas.microsoft.com/office/powerpoint/2010/main" val="51459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Management Tasks</a:t>
            </a:r>
          </a:p>
        </p:txBody>
      </p:sp>
      <p:sp>
        <p:nvSpPr>
          <p:cNvPr id="3" name="Content Placeholder 2"/>
          <p:cNvSpPr>
            <a:spLocks noGrp="1"/>
          </p:cNvSpPr>
          <p:nvPr>
            <p:ph idx="1"/>
          </p:nvPr>
        </p:nvSpPr>
        <p:spPr>
          <a:xfrm>
            <a:off x="838200" y="1958109"/>
            <a:ext cx="10515600" cy="4128655"/>
          </a:xfrm>
        </p:spPr>
        <p:txBody>
          <a:bodyPr>
            <a:normAutofit fontScale="85000" lnSpcReduction="20000"/>
          </a:bodyPr>
          <a:lstStyle/>
          <a:p>
            <a:r>
              <a:rPr lang="en-US" dirty="0"/>
              <a:t>Verify that all consumer contact information is up to date, including email address; remove any old contact information</a:t>
            </a:r>
          </a:p>
          <a:p>
            <a:r>
              <a:rPr lang="en-US" dirty="0"/>
              <a:t>Update WIOA Quarterly Documentation Forms</a:t>
            </a:r>
          </a:p>
          <a:p>
            <a:r>
              <a:rPr lang="en-US" dirty="0"/>
              <a:t>Work with consumer to obtain any documentation required, such as school grades/schedule, pay stubs (or other employment and wage verification), SSI/SSDI verification, etc. </a:t>
            </a:r>
          </a:p>
          <a:p>
            <a:r>
              <a:rPr lang="en-US" dirty="0"/>
              <a:t>Remember to obtain documentation of Measurable Skills Gains</a:t>
            </a:r>
          </a:p>
          <a:p>
            <a:r>
              <a:rPr lang="en-US" dirty="0"/>
              <a:t>Reach out to vendors to obtain outstanding invoices, and certify for payment</a:t>
            </a:r>
          </a:p>
          <a:p>
            <a:r>
              <a:rPr lang="en-US" dirty="0"/>
              <a:t>Cancel any old authorizations that are no longer needed</a:t>
            </a:r>
          </a:p>
          <a:p>
            <a:r>
              <a:rPr lang="en-US" dirty="0"/>
              <a:t>Close any consumers eligible for closure</a:t>
            </a:r>
          </a:p>
          <a:p>
            <a:r>
              <a:rPr lang="en-US" dirty="0"/>
              <a:t>Do a caseload review on yourself</a:t>
            </a:r>
          </a:p>
          <a:p>
            <a:r>
              <a:rPr lang="en-US" dirty="0"/>
              <a:t>Review 60 day eligibility AND 90 day plan compliance </a:t>
            </a:r>
          </a:p>
        </p:txBody>
      </p:sp>
    </p:spTree>
    <p:extLst>
      <p:ext uri="{BB962C8B-B14F-4D97-AF65-F5344CB8AC3E}">
        <p14:creationId xmlns:p14="http://schemas.microsoft.com/office/powerpoint/2010/main" val="343966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Supervisors: some useful PDQs For supervision</a:t>
            </a:r>
          </a:p>
        </p:txBody>
      </p:sp>
      <p:sp>
        <p:nvSpPr>
          <p:cNvPr id="3" name="Content Placeholder 2"/>
          <p:cNvSpPr>
            <a:spLocks noGrp="1"/>
          </p:cNvSpPr>
          <p:nvPr>
            <p:ph idx="1"/>
          </p:nvPr>
        </p:nvSpPr>
        <p:spPr/>
        <p:txBody>
          <a:bodyPr>
            <a:normAutofit fontScale="92500" lnSpcReduction="20000"/>
          </a:bodyPr>
          <a:lstStyle/>
          <a:p>
            <a:r>
              <a:rPr lang="en-US" dirty="0"/>
              <a:t>View Authorizations Not Certified for Payment – Shows approved authorizations with a remaining balance to be paid.</a:t>
            </a:r>
          </a:p>
          <a:p>
            <a:r>
              <a:rPr lang="en-US" dirty="0"/>
              <a:t>Action Alert List – This will give you a list, grouped by status, of all clients that require action based on the length of time that client has been in that status. By selecting the client, you can access the ECF.</a:t>
            </a:r>
          </a:p>
          <a:p>
            <a:r>
              <a:rPr lang="en-US" dirty="0"/>
              <a:t>View All People who are about to close in Status 26 for VR – After entering the number of days until close, you will get a list of VR Clients that meet your selected criteria. Selecting the client will open the ECF.</a:t>
            </a:r>
          </a:p>
          <a:p>
            <a:r>
              <a:rPr lang="en-US" dirty="0"/>
              <a:t>View Clients with no case note for X months – Enter a number. Returns a list of clients who have had no new case notes in that many months and are assigned to you. </a:t>
            </a:r>
          </a:p>
        </p:txBody>
      </p:sp>
    </p:spTree>
    <p:extLst>
      <p:ext uri="{BB962C8B-B14F-4D97-AF65-F5344CB8AC3E}">
        <p14:creationId xmlns:p14="http://schemas.microsoft.com/office/powerpoint/2010/main" val="207231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 in Professional Development</a:t>
            </a:r>
          </a:p>
        </p:txBody>
      </p:sp>
      <p:sp>
        <p:nvSpPr>
          <p:cNvPr id="3" name="Content Placeholder 2"/>
          <p:cNvSpPr>
            <a:spLocks noGrp="1"/>
          </p:cNvSpPr>
          <p:nvPr>
            <p:ph idx="1"/>
          </p:nvPr>
        </p:nvSpPr>
        <p:spPr>
          <a:xfrm>
            <a:off x="1451579" y="1935126"/>
            <a:ext cx="9603275" cy="4225529"/>
          </a:xfrm>
        </p:spPr>
        <p:txBody>
          <a:bodyPr>
            <a:normAutofit fontScale="92500" lnSpcReduction="20000"/>
          </a:bodyPr>
          <a:lstStyle/>
          <a:p>
            <a:r>
              <a:rPr lang="en-US" dirty="0"/>
              <a:t>Take advantage of free online webinars (live and recorded)</a:t>
            </a:r>
          </a:p>
          <a:p>
            <a:r>
              <a:rPr lang="en-US" dirty="0"/>
              <a:t>Catch up on research and best practices in the VR field</a:t>
            </a:r>
          </a:p>
          <a:p>
            <a:r>
              <a:rPr lang="en-US" dirty="0"/>
              <a:t>Build your counselor toolbox by learning about ways to motivate and assist consumers in meeting their goals</a:t>
            </a:r>
          </a:p>
          <a:p>
            <a:r>
              <a:rPr lang="en-US" dirty="0"/>
              <a:t>Search online and learn more about the resources available in your coverage area that may assist consumers in obtaining and maintaining employment</a:t>
            </a:r>
          </a:p>
          <a:p>
            <a:r>
              <a:rPr lang="en-US" dirty="0"/>
              <a:t>Complete any mandatory online training that is outstanding (i.e., “HIPPA Privacy and Security Awareness” – available in the RI Learning Center)</a:t>
            </a:r>
          </a:p>
          <a:p>
            <a:r>
              <a:rPr lang="en-US" dirty="0"/>
              <a:t>Read the WIOA federal regulations</a:t>
            </a:r>
          </a:p>
          <a:p>
            <a:pPr marL="0" indent="0">
              <a:buNone/>
            </a:pPr>
            <a:endParaRPr lang="en-US" dirty="0"/>
          </a:p>
          <a:p>
            <a:pPr marL="0" indent="0">
              <a:buNone/>
            </a:pPr>
            <a:r>
              <a:rPr lang="en-US" dirty="0"/>
              <a:t>*** See slides at the end for online training resources***</a:t>
            </a:r>
          </a:p>
        </p:txBody>
      </p:sp>
    </p:spTree>
    <p:extLst>
      <p:ext uri="{BB962C8B-B14F-4D97-AF65-F5344CB8AC3E}">
        <p14:creationId xmlns:p14="http://schemas.microsoft.com/office/powerpoint/2010/main" val="574238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1870</TotalTime>
  <Words>1842</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Updated Tele-Work Guidance for VR Unit</vt:lpstr>
      <vt:lpstr>Adjusting to our “new Normal”</vt:lpstr>
      <vt:lpstr>There is an upside!</vt:lpstr>
      <vt:lpstr>Ideas for Continuing Client Services Virtually</vt:lpstr>
      <vt:lpstr>Other Remote activity ideas:</vt:lpstr>
      <vt:lpstr>More consumer-oriented ideas…</vt:lpstr>
      <vt:lpstr>Case Management Tasks</vt:lpstr>
      <vt:lpstr>Supervisors: some useful PDQs For supervision</vt:lpstr>
      <vt:lpstr>Engage in Professional Development</vt:lpstr>
      <vt:lpstr>New Initiatives and tasks</vt:lpstr>
      <vt:lpstr>Challenges &amp; Temporary solutions   Some aspects of tele-work will make it difficult to continue some of our standard procedures – here’s what you can do while we’re in this unique situation: </vt:lpstr>
      <vt:lpstr>Challenges &amp; Temporary solutions cont’d</vt:lpstr>
      <vt:lpstr>Challenges &amp; Temporary solutions cont’d</vt:lpstr>
      <vt:lpstr>Brainstorming post-covid work</vt:lpstr>
      <vt:lpstr>Online Training resources</vt:lpstr>
      <vt:lpstr>Online Training resources</vt:lpstr>
      <vt:lpstr>Online Training Resources cont’d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Tele-Working as a VRC</dc:title>
  <dc:creator>Amanda Gerson</dc:creator>
  <cp:lastModifiedBy>Murphy, Joseph</cp:lastModifiedBy>
  <cp:revision>35</cp:revision>
  <dcterms:created xsi:type="dcterms:W3CDTF">2020-03-16T19:33:57Z</dcterms:created>
  <dcterms:modified xsi:type="dcterms:W3CDTF">2020-05-08T18:05:21Z</dcterms:modified>
</cp:coreProperties>
</file>