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475" r:id="rId3"/>
    <p:sldId id="455" r:id="rId4"/>
    <p:sldId id="456" r:id="rId5"/>
    <p:sldId id="464" r:id="rId6"/>
    <p:sldId id="466" r:id="rId7"/>
    <p:sldId id="468" r:id="rId8"/>
    <p:sldId id="470" r:id="rId9"/>
    <p:sldId id="471" r:id="rId10"/>
    <p:sldId id="472" r:id="rId11"/>
    <p:sldId id="476" r:id="rId12"/>
    <p:sldId id="477" r:id="rId13"/>
    <p:sldId id="365" r:id="rId14"/>
    <p:sldId id="444" r:id="rId15"/>
    <p:sldId id="441" r:id="rId16"/>
    <p:sldId id="412" r:id="rId17"/>
    <p:sldId id="431" r:id="rId18"/>
    <p:sldId id="428" r:id="rId19"/>
    <p:sldId id="417" r:id="rId20"/>
    <p:sldId id="445"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14D413-BF66-4F61-82FC-DAF1F6A8D975}">
          <p14:sldIdLst>
            <p14:sldId id="256"/>
            <p14:sldId id="475"/>
            <p14:sldId id="455"/>
            <p14:sldId id="456"/>
            <p14:sldId id="464"/>
            <p14:sldId id="466"/>
            <p14:sldId id="468"/>
            <p14:sldId id="470"/>
            <p14:sldId id="471"/>
            <p14:sldId id="472"/>
            <p14:sldId id="476"/>
            <p14:sldId id="477"/>
            <p14:sldId id="365"/>
            <p14:sldId id="444"/>
            <p14:sldId id="441"/>
          </p14:sldIdLst>
        </p14:section>
        <p14:section name="Untitled Section" id="{509DB3D5-FE65-4CA7-800C-58972AC8E79F}">
          <p14:sldIdLst>
            <p14:sldId id="412"/>
            <p14:sldId id="431"/>
            <p14:sldId id="428"/>
            <p14:sldId id="417"/>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816">
          <p15:clr>
            <a:srgbClr val="A4A3A4"/>
          </p15:clr>
        </p15:guide>
        <p15:guide id="4" pos="273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initials="ASL" lastIdx="2" clrIdx="0"/>
  <p:cmAuthor id="1" name="Levy, Alison" initials="LA" lastIdx="1" clrIdx="1"/>
  <p:cmAuthor id="2" name="Levy, Alison - DM" initials="LA-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89" autoAdjust="0"/>
    <p:restoredTop sz="99767" autoAdjust="0"/>
  </p:normalViewPr>
  <p:slideViewPr>
    <p:cSldViewPr>
      <p:cViewPr varScale="1">
        <p:scale>
          <a:sx n="100" d="100"/>
          <a:sy n="100" d="100"/>
        </p:scale>
        <p:origin x="184" y="336"/>
      </p:cViewPr>
      <p:guideLst>
        <p:guide orient="horz" pos="2160"/>
        <p:guide pos="2880"/>
        <p:guide orient="horz" pos="816"/>
        <p:guide pos="2736"/>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66" d="100"/>
        <a:sy n="66" d="100"/>
      </p:scale>
      <p:origin x="0" y="18"/>
    </p:cViewPr>
  </p:sorterViewPr>
  <p:notesViewPr>
    <p:cSldViewPr>
      <p:cViewPr varScale="1">
        <p:scale>
          <a:sx n="53" d="100"/>
          <a:sy n="53" d="100"/>
        </p:scale>
        <p:origin x="-2166" y="-90"/>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64001-CEA5-4A31-8696-17D8650F139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72413FB-F4C3-4CD7-B559-AE37ED44031E}">
      <dgm:prSet phldrT="[Text]" custT="1"/>
      <dgm:spPr/>
      <dgm:t>
        <a:bodyPr/>
        <a:lstStyle/>
        <a:p>
          <a:r>
            <a:rPr lang="en-US" sz="2000" b="1" dirty="0" smtClean="0"/>
            <a:t>Outreach &amp; Recruitment</a:t>
          </a:r>
          <a:endParaRPr lang="en-US" sz="2000" b="1" dirty="0"/>
        </a:p>
      </dgm:t>
    </dgm:pt>
    <dgm:pt modelId="{359C46B9-2888-48CE-8E3D-F42901B22B99}" type="parTrans" cxnId="{BAD5B4B7-5906-4ECF-8DAD-0EF6F7A3282C}">
      <dgm:prSet/>
      <dgm:spPr/>
      <dgm:t>
        <a:bodyPr/>
        <a:lstStyle/>
        <a:p>
          <a:endParaRPr lang="en-US"/>
        </a:p>
      </dgm:t>
    </dgm:pt>
    <dgm:pt modelId="{DEB9090C-775E-4E10-9216-75EB68997FD2}" type="sibTrans" cxnId="{BAD5B4B7-5906-4ECF-8DAD-0EF6F7A3282C}">
      <dgm:prSet/>
      <dgm:spPr>
        <a:solidFill>
          <a:srgbClr val="FFC000"/>
        </a:solidFill>
      </dgm:spPr>
      <dgm:t>
        <a:bodyPr/>
        <a:lstStyle/>
        <a:p>
          <a:endParaRPr lang="en-US" dirty="0"/>
        </a:p>
      </dgm:t>
    </dgm:pt>
    <dgm:pt modelId="{BCDB4A49-723E-4DF9-9AC0-E5E7E485C455}">
      <dgm:prSet phldrT="[Text]" custT="1"/>
      <dgm:spPr/>
      <dgm:t>
        <a:bodyPr/>
        <a:lstStyle/>
        <a:p>
          <a:r>
            <a:rPr lang="en-US" sz="2000" b="1" dirty="0" smtClean="0"/>
            <a:t>Engagement &amp; Inclusion</a:t>
          </a:r>
          <a:endParaRPr lang="en-US" sz="2000" b="1" dirty="0"/>
        </a:p>
      </dgm:t>
    </dgm:pt>
    <dgm:pt modelId="{6DFEE9B4-7EF5-4711-904D-644FF203A2B4}" type="parTrans" cxnId="{F9FC86F4-F358-434E-9C6A-13E03DCA8A9B}">
      <dgm:prSet/>
      <dgm:spPr/>
      <dgm:t>
        <a:bodyPr/>
        <a:lstStyle/>
        <a:p>
          <a:endParaRPr lang="en-US"/>
        </a:p>
      </dgm:t>
    </dgm:pt>
    <dgm:pt modelId="{AF99C03B-76BB-4AE8-AAEE-B07F12F819EC}" type="sibTrans" cxnId="{F9FC86F4-F358-434E-9C6A-13E03DCA8A9B}">
      <dgm:prSet/>
      <dgm:spPr/>
      <dgm:t>
        <a:bodyPr/>
        <a:lstStyle/>
        <a:p>
          <a:endParaRPr lang="en-US"/>
        </a:p>
      </dgm:t>
    </dgm:pt>
    <dgm:pt modelId="{C090E2DE-DB18-48C5-A7F2-BFB522AE6165}">
      <dgm:prSet phldrT="[Text]" custT="1"/>
      <dgm:spPr/>
      <dgm:t>
        <a:bodyPr/>
        <a:lstStyle/>
        <a:p>
          <a:r>
            <a:rPr lang="en-US" sz="2000" b="1" dirty="0" smtClean="0"/>
            <a:t>Professional Development &amp; Advancement</a:t>
          </a:r>
          <a:endParaRPr lang="en-US" sz="2000" b="1" dirty="0"/>
        </a:p>
      </dgm:t>
    </dgm:pt>
    <dgm:pt modelId="{8D482CC2-550F-4EF0-A74D-A8DB66978993}" type="parTrans" cxnId="{6F7B543B-93FF-4FD9-B6D2-0F843EBD32A2}">
      <dgm:prSet/>
      <dgm:spPr/>
      <dgm:t>
        <a:bodyPr/>
        <a:lstStyle/>
        <a:p>
          <a:endParaRPr lang="en-US"/>
        </a:p>
      </dgm:t>
    </dgm:pt>
    <dgm:pt modelId="{524E3536-A051-4B59-92A8-014A0ECDF06E}" type="sibTrans" cxnId="{6F7B543B-93FF-4FD9-B6D2-0F843EBD32A2}">
      <dgm:prSet/>
      <dgm:spPr/>
      <dgm:t>
        <a:bodyPr/>
        <a:lstStyle/>
        <a:p>
          <a:endParaRPr lang="en-US"/>
        </a:p>
      </dgm:t>
    </dgm:pt>
    <dgm:pt modelId="{9327ADE1-ECD3-4343-982C-3CD32AA78BDA}">
      <dgm:prSet phldrT="[Text]" custT="1"/>
      <dgm:spPr/>
      <dgm:t>
        <a:bodyPr/>
        <a:lstStyle/>
        <a:p>
          <a:r>
            <a:rPr lang="en-US" sz="2000" b="1" dirty="0" smtClean="0"/>
            <a:t>Retention</a:t>
          </a:r>
          <a:endParaRPr lang="en-US" sz="2000" b="1" dirty="0"/>
        </a:p>
      </dgm:t>
    </dgm:pt>
    <dgm:pt modelId="{CC604EDE-354F-4FB1-8653-70B9F094046E}" type="parTrans" cxnId="{FF4992CA-5013-4094-BB56-858B85E1F1B1}">
      <dgm:prSet/>
      <dgm:spPr/>
      <dgm:t>
        <a:bodyPr/>
        <a:lstStyle/>
        <a:p>
          <a:endParaRPr lang="en-US"/>
        </a:p>
      </dgm:t>
    </dgm:pt>
    <dgm:pt modelId="{413252AC-FE97-449C-852F-AA1A7EE8C9B8}" type="sibTrans" cxnId="{FF4992CA-5013-4094-BB56-858B85E1F1B1}">
      <dgm:prSet/>
      <dgm:spPr/>
      <dgm:t>
        <a:bodyPr/>
        <a:lstStyle/>
        <a:p>
          <a:endParaRPr lang="en-US"/>
        </a:p>
      </dgm:t>
    </dgm:pt>
    <dgm:pt modelId="{0805446E-B103-46B5-AC32-C23EDE9E0DE7}">
      <dgm:prSet phldrT="[Text]" custT="1"/>
      <dgm:spPr/>
      <dgm:t>
        <a:bodyPr/>
        <a:lstStyle/>
        <a:p>
          <a:r>
            <a:rPr lang="en-US" sz="2000" b="1" dirty="0" smtClean="0"/>
            <a:t>Hiring &amp; On Boarding</a:t>
          </a:r>
          <a:endParaRPr lang="en-US" sz="2000" b="1" dirty="0"/>
        </a:p>
      </dgm:t>
    </dgm:pt>
    <dgm:pt modelId="{0B8CBBBF-8FC1-4657-ADA0-3142449D1B4C}" type="sibTrans" cxnId="{AC7AA5BD-E525-490D-88D9-3E7415582EE6}">
      <dgm:prSet/>
      <dgm:spPr/>
      <dgm:t>
        <a:bodyPr/>
        <a:lstStyle/>
        <a:p>
          <a:endParaRPr lang="en-US"/>
        </a:p>
      </dgm:t>
    </dgm:pt>
    <dgm:pt modelId="{007814C8-71FB-4C63-A619-0ABBE8C863A3}" type="parTrans" cxnId="{AC7AA5BD-E525-490D-88D9-3E7415582EE6}">
      <dgm:prSet/>
      <dgm:spPr/>
      <dgm:t>
        <a:bodyPr/>
        <a:lstStyle/>
        <a:p>
          <a:endParaRPr lang="en-US"/>
        </a:p>
      </dgm:t>
    </dgm:pt>
    <dgm:pt modelId="{BF570D17-E6BA-4C24-90B5-B5C7769D6D63}" type="pres">
      <dgm:prSet presAssocID="{DC464001-CEA5-4A31-8696-17D8650F1396}" presName="Name0" presStyleCnt="0">
        <dgm:presLayoutVars>
          <dgm:dir/>
          <dgm:resizeHandles val="exact"/>
        </dgm:presLayoutVars>
      </dgm:prSet>
      <dgm:spPr/>
      <dgm:t>
        <a:bodyPr/>
        <a:lstStyle/>
        <a:p>
          <a:endParaRPr lang="en-US"/>
        </a:p>
      </dgm:t>
    </dgm:pt>
    <dgm:pt modelId="{11AA6DC2-04AB-47DB-B155-CA1A2236D26C}" type="pres">
      <dgm:prSet presAssocID="{DC464001-CEA5-4A31-8696-17D8650F1396}" presName="cycle" presStyleCnt="0"/>
      <dgm:spPr/>
      <dgm:t>
        <a:bodyPr/>
        <a:lstStyle/>
        <a:p>
          <a:endParaRPr lang="en-US"/>
        </a:p>
      </dgm:t>
    </dgm:pt>
    <dgm:pt modelId="{F72E8FC1-A97D-4D65-B2E4-5A56EAD20681}" type="pres">
      <dgm:prSet presAssocID="{F72413FB-F4C3-4CD7-B559-AE37ED44031E}" presName="nodeFirstNode" presStyleLbl="node1" presStyleIdx="0" presStyleCnt="5" custScaleX="120380" custScaleY="112355">
        <dgm:presLayoutVars>
          <dgm:bulletEnabled val="1"/>
        </dgm:presLayoutVars>
      </dgm:prSet>
      <dgm:spPr/>
      <dgm:t>
        <a:bodyPr/>
        <a:lstStyle/>
        <a:p>
          <a:endParaRPr lang="en-US"/>
        </a:p>
      </dgm:t>
    </dgm:pt>
    <dgm:pt modelId="{62633A77-6136-404B-B8E1-8BBAE567D9CA}" type="pres">
      <dgm:prSet presAssocID="{DEB9090C-775E-4E10-9216-75EB68997FD2}" presName="sibTransFirstNode" presStyleLbl="bgShp" presStyleIdx="0" presStyleCnt="1"/>
      <dgm:spPr/>
      <dgm:t>
        <a:bodyPr/>
        <a:lstStyle/>
        <a:p>
          <a:endParaRPr lang="en-US"/>
        </a:p>
      </dgm:t>
    </dgm:pt>
    <dgm:pt modelId="{54DFC1D9-CB58-4FF2-BC8D-01008D804CA7}" type="pres">
      <dgm:prSet presAssocID="{0805446E-B103-46B5-AC32-C23EDE9E0DE7}" presName="nodeFollowingNodes" presStyleLbl="node1" presStyleIdx="1" presStyleCnt="5" custScaleX="120380" custScaleY="112355" custRadScaleRad="133475" custRadScaleInc="11439">
        <dgm:presLayoutVars>
          <dgm:bulletEnabled val="1"/>
        </dgm:presLayoutVars>
      </dgm:prSet>
      <dgm:spPr/>
      <dgm:t>
        <a:bodyPr/>
        <a:lstStyle/>
        <a:p>
          <a:endParaRPr lang="en-US"/>
        </a:p>
      </dgm:t>
    </dgm:pt>
    <dgm:pt modelId="{E101EF97-EB91-4E60-9F0D-F745910CFF99}" type="pres">
      <dgm:prSet presAssocID="{BCDB4A49-723E-4DF9-9AC0-E5E7E485C455}" presName="nodeFollowingNodes" presStyleLbl="node1" presStyleIdx="2" presStyleCnt="5" custScaleX="120380" custScaleY="112355" custRadScaleRad="117790" custRadScaleInc="-33490">
        <dgm:presLayoutVars>
          <dgm:bulletEnabled val="1"/>
        </dgm:presLayoutVars>
      </dgm:prSet>
      <dgm:spPr/>
      <dgm:t>
        <a:bodyPr/>
        <a:lstStyle/>
        <a:p>
          <a:endParaRPr lang="en-US"/>
        </a:p>
      </dgm:t>
    </dgm:pt>
    <dgm:pt modelId="{C358DE79-9A36-4442-B071-759286C379BE}" type="pres">
      <dgm:prSet presAssocID="{C090E2DE-DB18-48C5-A7F2-BFB522AE6165}" presName="nodeFollowingNodes" presStyleLbl="node1" presStyleIdx="3" presStyleCnt="5" custScaleX="120380" custScaleY="112355" custRadScaleRad="120869" custRadScaleInc="35116">
        <dgm:presLayoutVars>
          <dgm:bulletEnabled val="1"/>
        </dgm:presLayoutVars>
      </dgm:prSet>
      <dgm:spPr/>
      <dgm:t>
        <a:bodyPr/>
        <a:lstStyle/>
        <a:p>
          <a:endParaRPr lang="en-US"/>
        </a:p>
      </dgm:t>
    </dgm:pt>
    <dgm:pt modelId="{F6223887-AB7C-4E54-9EDE-390A0AA7160D}" type="pres">
      <dgm:prSet presAssocID="{9327ADE1-ECD3-4343-982C-3CD32AA78BDA}" presName="nodeFollowingNodes" presStyleLbl="node1" presStyleIdx="4" presStyleCnt="5" custScaleX="120380" custScaleY="112355" custRadScaleRad="137096" custRadScaleInc="-11935">
        <dgm:presLayoutVars>
          <dgm:bulletEnabled val="1"/>
        </dgm:presLayoutVars>
      </dgm:prSet>
      <dgm:spPr/>
      <dgm:t>
        <a:bodyPr/>
        <a:lstStyle/>
        <a:p>
          <a:endParaRPr lang="en-US"/>
        </a:p>
      </dgm:t>
    </dgm:pt>
  </dgm:ptLst>
  <dgm:cxnLst>
    <dgm:cxn modelId="{193303B0-97C7-4942-A2B1-F345C576F262}" type="presOf" srcId="{DC464001-CEA5-4A31-8696-17D8650F1396}" destId="{BF570D17-E6BA-4C24-90B5-B5C7769D6D63}" srcOrd="0" destOrd="0" presId="urn:microsoft.com/office/officeart/2005/8/layout/cycle3"/>
    <dgm:cxn modelId="{3510DAF0-8FCD-4BB5-9349-0EB61ADEC597}" type="presOf" srcId="{DEB9090C-775E-4E10-9216-75EB68997FD2}" destId="{62633A77-6136-404B-B8E1-8BBAE567D9CA}" srcOrd="0" destOrd="0" presId="urn:microsoft.com/office/officeart/2005/8/layout/cycle3"/>
    <dgm:cxn modelId="{AC7AA5BD-E525-490D-88D9-3E7415582EE6}" srcId="{DC464001-CEA5-4A31-8696-17D8650F1396}" destId="{0805446E-B103-46B5-AC32-C23EDE9E0DE7}" srcOrd="1" destOrd="0" parTransId="{007814C8-71FB-4C63-A619-0ABBE8C863A3}" sibTransId="{0B8CBBBF-8FC1-4657-ADA0-3142449D1B4C}"/>
    <dgm:cxn modelId="{BAD5B4B7-5906-4ECF-8DAD-0EF6F7A3282C}" srcId="{DC464001-CEA5-4A31-8696-17D8650F1396}" destId="{F72413FB-F4C3-4CD7-B559-AE37ED44031E}" srcOrd="0" destOrd="0" parTransId="{359C46B9-2888-48CE-8E3D-F42901B22B99}" sibTransId="{DEB9090C-775E-4E10-9216-75EB68997FD2}"/>
    <dgm:cxn modelId="{9A48D1FA-9B28-463B-9C57-FA960D31782D}" type="presOf" srcId="{F72413FB-F4C3-4CD7-B559-AE37ED44031E}" destId="{F72E8FC1-A97D-4D65-B2E4-5A56EAD20681}" srcOrd="0" destOrd="0" presId="urn:microsoft.com/office/officeart/2005/8/layout/cycle3"/>
    <dgm:cxn modelId="{6F7B543B-93FF-4FD9-B6D2-0F843EBD32A2}" srcId="{DC464001-CEA5-4A31-8696-17D8650F1396}" destId="{C090E2DE-DB18-48C5-A7F2-BFB522AE6165}" srcOrd="3" destOrd="0" parTransId="{8D482CC2-550F-4EF0-A74D-A8DB66978993}" sibTransId="{524E3536-A051-4B59-92A8-014A0ECDF06E}"/>
    <dgm:cxn modelId="{FF4992CA-5013-4094-BB56-858B85E1F1B1}" srcId="{DC464001-CEA5-4A31-8696-17D8650F1396}" destId="{9327ADE1-ECD3-4343-982C-3CD32AA78BDA}" srcOrd="4" destOrd="0" parTransId="{CC604EDE-354F-4FB1-8653-70B9F094046E}" sibTransId="{413252AC-FE97-449C-852F-AA1A7EE8C9B8}"/>
    <dgm:cxn modelId="{29F1DC4B-5D17-483F-BE8E-5F3085CBC149}" type="presOf" srcId="{9327ADE1-ECD3-4343-982C-3CD32AA78BDA}" destId="{F6223887-AB7C-4E54-9EDE-390A0AA7160D}" srcOrd="0" destOrd="0" presId="urn:microsoft.com/office/officeart/2005/8/layout/cycle3"/>
    <dgm:cxn modelId="{EE46FFD4-C295-44C2-BC07-E96926C3A0C3}" type="presOf" srcId="{C090E2DE-DB18-48C5-A7F2-BFB522AE6165}" destId="{C358DE79-9A36-4442-B071-759286C379BE}" srcOrd="0" destOrd="0" presId="urn:microsoft.com/office/officeart/2005/8/layout/cycle3"/>
    <dgm:cxn modelId="{3CFDD09D-57F7-41CA-B7E4-3D005298A679}" type="presOf" srcId="{0805446E-B103-46B5-AC32-C23EDE9E0DE7}" destId="{54DFC1D9-CB58-4FF2-BC8D-01008D804CA7}" srcOrd="0" destOrd="0" presId="urn:microsoft.com/office/officeart/2005/8/layout/cycle3"/>
    <dgm:cxn modelId="{C36A6444-A3C8-4137-ADC7-712D0C342B61}" type="presOf" srcId="{BCDB4A49-723E-4DF9-9AC0-E5E7E485C455}" destId="{E101EF97-EB91-4E60-9F0D-F745910CFF99}" srcOrd="0" destOrd="0" presId="urn:microsoft.com/office/officeart/2005/8/layout/cycle3"/>
    <dgm:cxn modelId="{F9FC86F4-F358-434E-9C6A-13E03DCA8A9B}" srcId="{DC464001-CEA5-4A31-8696-17D8650F1396}" destId="{BCDB4A49-723E-4DF9-9AC0-E5E7E485C455}" srcOrd="2" destOrd="0" parTransId="{6DFEE9B4-7EF5-4711-904D-644FF203A2B4}" sibTransId="{AF99C03B-76BB-4AE8-AAEE-B07F12F819EC}"/>
    <dgm:cxn modelId="{66116110-CF2A-40BC-A029-C2659B0EC1EE}" type="presParOf" srcId="{BF570D17-E6BA-4C24-90B5-B5C7769D6D63}" destId="{11AA6DC2-04AB-47DB-B155-CA1A2236D26C}" srcOrd="0" destOrd="0" presId="urn:microsoft.com/office/officeart/2005/8/layout/cycle3"/>
    <dgm:cxn modelId="{8CFC5CD4-F430-4C87-9884-B1A0A2FF5EBA}" type="presParOf" srcId="{11AA6DC2-04AB-47DB-B155-CA1A2236D26C}" destId="{F72E8FC1-A97D-4D65-B2E4-5A56EAD20681}" srcOrd="0" destOrd="0" presId="urn:microsoft.com/office/officeart/2005/8/layout/cycle3"/>
    <dgm:cxn modelId="{3605E58B-C157-4F7B-AF54-34DDAE641F3E}" type="presParOf" srcId="{11AA6DC2-04AB-47DB-B155-CA1A2236D26C}" destId="{62633A77-6136-404B-B8E1-8BBAE567D9CA}" srcOrd="1" destOrd="0" presId="urn:microsoft.com/office/officeart/2005/8/layout/cycle3"/>
    <dgm:cxn modelId="{E929A9E2-FEA5-4253-A47F-B3475BCE91FB}" type="presParOf" srcId="{11AA6DC2-04AB-47DB-B155-CA1A2236D26C}" destId="{54DFC1D9-CB58-4FF2-BC8D-01008D804CA7}" srcOrd="2" destOrd="0" presId="urn:microsoft.com/office/officeart/2005/8/layout/cycle3"/>
    <dgm:cxn modelId="{9B3EB9E3-AC62-4B9F-8D7F-C5483938A1DD}" type="presParOf" srcId="{11AA6DC2-04AB-47DB-B155-CA1A2236D26C}" destId="{E101EF97-EB91-4E60-9F0D-F745910CFF99}" srcOrd="3" destOrd="0" presId="urn:microsoft.com/office/officeart/2005/8/layout/cycle3"/>
    <dgm:cxn modelId="{250E5BCE-8B0C-43ED-9950-72036AC3D8F6}" type="presParOf" srcId="{11AA6DC2-04AB-47DB-B155-CA1A2236D26C}" destId="{C358DE79-9A36-4442-B071-759286C379BE}" srcOrd="4" destOrd="0" presId="urn:microsoft.com/office/officeart/2005/8/layout/cycle3"/>
    <dgm:cxn modelId="{3803CA6E-EEB5-4217-B55D-2BEFBB3839CA}" type="presParOf" srcId="{11AA6DC2-04AB-47DB-B155-CA1A2236D26C}" destId="{F6223887-AB7C-4E54-9EDE-390A0AA7160D}"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33A77-6136-404B-B8E1-8BBAE567D9CA}">
      <dsp:nvSpPr>
        <dsp:cNvPr id="0" name=""/>
        <dsp:cNvSpPr/>
      </dsp:nvSpPr>
      <dsp:spPr>
        <a:xfrm>
          <a:off x="1883415" y="-198493"/>
          <a:ext cx="4843768" cy="4843768"/>
        </a:xfrm>
        <a:prstGeom prst="circularArrow">
          <a:avLst>
            <a:gd name="adj1" fmla="val 5544"/>
            <a:gd name="adj2" fmla="val 330680"/>
            <a:gd name="adj3" fmla="val 13269070"/>
            <a:gd name="adj4" fmla="val 17702768"/>
            <a:gd name="adj5" fmla="val 5757"/>
          </a:avLst>
        </a:prstGeom>
        <a:solidFill>
          <a:srgbClr val="FFC000"/>
        </a:solidFill>
        <a:ln>
          <a:noFill/>
        </a:ln>
        <a:effectLst/>
      </dsp:spPr>
      <dsp:style>
        <a:lnRef idx="0">
          <a:scrgbClr r="0" g="0" b="0"/>
        </a:lnRef>
        <a:fillRef idx="1">
          <a:scrgbClr r="0" g="0" b="0"/>
        </a:fillRef>
        <a:effectRef idx="0">
          <a:scrgbClr r="0" g="0" b="0"/>
        </a:effectRef>
        <a:fontRef idx="minor"/>
      </dsp:style>
    </dsp:sp>
    <dsp:sp modelId="{F72E8FC1-A97D-4D65-B2E4-5A56EAD20681}">
      <dsp:nvSpPr>
        <dsp:cNvPr id="0" name=""/>
        <dsp:cNvSpPr/>
      </dsp:nvSpPr>
      <dsp:spPr>
        <a:xfrm>
          <a:off x="2933701" y="-70009"/>
          <a:ext cx="2743197" cy="128016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Outreach &amp; Recruitment</a:t>
          </a:r>
          <a:endParaRPr lang="en-US" sz="2000" b="1" kern="1200" dirty="0"/>
        </a:p>
      </dsp:txBody>
      <dsp:txXfrm>
        <a:off x="2996193" y="-7517"/>
        <a:ext cx="2618213" cy="1155178"/>
      </dsp:txXfrm>
    </dsp:sp>
    <dsp:sp modelId="{54DFC1D9-CB58-4FF2-BC8D-01008D804CA7}">
      <dsp:nvSpPr>
        <dsp:cNvPr id="0" name=""/>
        <dsp:cNvSpPr/>
      </dsp:nvSpPr>
      <dsp:spPr>
        <a:xfrm>
          <a:off x="5638808" y="1463047"/>
          <a:ext cx="2743197" cy="128016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Hiring &amp; On Boarding</a:t>
          </a:r>
          <a:endParaRPr lang="en-US" sz="2000" b="1" kern="1200" dirty="0"/>
        </a:p>
      </dsp:txBody>
      <dsp:txXfrm>
        <a:off x="5701300" y="1525539"/>
        <a:ext cx="2618213" cy="1155178"/>
      </dsp:txXfrm>
    </dsp:sp>
    <dsp:sp modelId="{E101EF97-EB91-4E60-9F0D-F745910CFF99}">
      <dsp:nvSpPr>
        <dsp:cNvPr id="0" name=""/>
        <dsp:cNvSpPr/>
      </dsp:nvSpPr>
      <dsp:spPr>
        <a:xfrm>
          <a:off x="4953010" y="3352789"/>
          <a:ext cx="2743197" cy="128016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Engagement &amp; Inclusion</a:t>
          </a:r>
          <a:endParaRPr lang="en-US" sz="2000" b="1" kern="1200" dirty="0"/>
        </a:p>
      </dsp:txBody>
      <dsp:txXfrm>
        <a:off x="5015502" y="3415281"/>
        <a:ext cx="2618213" cy="1155178"/>
      </dsp:txXfrm>
    </dsp:sp>
    <dsp:sp modelId="{C358DE79-9A36-4442-B071-759286C379BE}">
      <dsp:nvSpPr>
        <dsp:cNvPr id="0" name=""/>
        <dsp:cNvSpPr/>
      </dsp:nvSpPr>
      <dsp:spPr>
        <a:xfrm>
          <a:off x="838194" y="3352784"/>
          <a:ext cx="2743197" cy="128016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Professional Development &amp; Advancement</a:t>
          </a:r>
          <a:endParaRPr lang="en-US" sz="2000" b="1" kern="1200" dirty="0"/>
        </a:p>
      </dsp:txBody>
      <dsp:txXfrm>
        <a:off x="900686" y="3415276"/>
        <a:ext cx="2618213" cy="1155178"/>
      </dsp:txXfrm>
    </dsp:sp>
    <dsp:sp modelId="{F6223887-AB7C-4E54-9EDE-390A0AA7160D}">
      <dsp:nvSpPr>
        <dsp:cNvPr id="0" name=""/>
        <dsp:cNvSpPr/>
      </dsp:nvSpPr>
      <dsp:spPr>
        <a:xfrm>
          <a:off x="152404" y="1463040"/>
          <a:ext cx="2743197" cy="128016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Retention</a:t>
          </a:r>
          <a:endParaRPr lang="en-US" sz="2000" b="1" kern="1200" dirty="0"/>
        </a:p>
      </dsp:txBody>
      <dsp:txXfrm>
        <a:off x="214896" y="1525532"/>
        <a:ext cx="2618213" cy="115517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1427" tIns="45713" rIns="91427" bIns="45713" rtlCol="0"/>
          <a:lstStyle>
            <a:lvl1pPr algn="l">
              <a:defRPr sz="1200"/>
            </a:lvl1pPr>
          </a:lstStyle>
          <a:p>
            <a:endParaRPr lang="en-US"/>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4229102C-EAED-487B-ACCC-51131AB65C80}" type="datetimeFigureOut">
              <a:rPr lang="en-US" smtClean="0"/>
              <a:pPr/>
              <a:t>8/1/17</a:t>
            </a:fld>
            <a:endParaRPr lang="en-US"/>
          </a:p>
        </p:txBody>
      </p:sp>
      <p:sp>
        <p:nvSpPr>
          <p:cNvPr id="4" name="Footer Placeholder 3"/>
          <p:cNvSpPr>
            <a:spLocks noGrp="1"/>
          </p:cNvSpPr>
          <p:nvPr>
            <p:ph type="ftr" sz="quarter" idx="2"/>
          </p:nvPr>
        </p:nvSpPr>
        <p:spPr>
          <a:xfrm>
            <a:off x="2" y="8829675"/>
            <a:ext cx="3038475" cy="465138"/>
          </a:xfrm>
          <a:prstGeom prst="rect">
            <a:avLst/>
          </a:prstGeom>
        </p:spPr>
        <p:txBody>
          <a:bodyPr vert="horz" lIns="91427" tIns="45713" rIns="91427" bIns="45713"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2F7D9AE8-6B32-4225-B74D-2F816DBB64BF}" type="slidenum">
              <a:rPr lang="en-US" smtClean="0"/>
              <a:pPr/>
              <a:t>‹#›</a:t>
            </a:fld>
            <a:endParaRPr lang="en-US"/>
          </a:p>
        </p:txBody>
      </p:sp>
    </p:spTree>
    <p:extLst>
      <p:ext uri="{BB962C8B-B14F-4D97-AF65-F5344CB8AC3E}">
        <p14:creationId xmlns:p14="http://schemas.microsoft.com/office/powerpoint/2010/main" val="403842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3164" tIns="46582" rIns="93164" bIns="46582" rtlCol="0"/>
          <a:lstStyle>
            <a:lvl1pPr algn="r">
              <a:defRPr sz="1200"/>
            </a:lvl1pPr>
          </a:lstStyle>
          <a:p>
            <a:fld id="{76762F49-C13B-4B20-87BA-3595BB4D41B5}" type="datetimeFigureOut">
              <a:rPr lang="en-US" smtClean="0"/>
              <a:pPr/>
              <a:t>8/1/17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3164" tIns="46582" rIns="93164" bIns="465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64" tIns="46582" rIns="93164" bIns="46582" rtlCol="0" anchor="b"/>
          <a:lstStyle>
            <a:lvl1pPr algn="r">
              <a:defRPr sz="1200"/>
            </a:lvl1pPr>
          </a:lstStyle>
          <a:p>
            <a:fld id="{69E257AA-76D1-4FA9-92D9-803F04D4D409}" type="slidenum">
              <a:rPr lang="en-US" smtClean="0"/>
              <a:pPr/>
              <a:t>‹#›</a:t>
            </a:fld>
            <a:endParaRPr lang="en-US"/>
          </a:p>
        </p:txBody>
      </p:sp>
    </p:spTree>
    <p:extLst>
      <p:ext uri="{BB962C8B-B14F-4D97-AF65-F5344CB8AC3E}">
        <p14:creationId xmlns:p14="http://schemas.microsoft.com/office/powerpoint/2010/main" val="3179110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www.usda.gov/wps/portal/usda/usdahome?contentidonly=true&amp;contentid=missionarea_MRP.x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rd.usda.gov/about-rd/initiatives/american-indian-and-alaska-native-programs" TargetMode="External"/><Relationship Id="rId4" Type="http://schemas.openxmlformats.org/officeDocument/2006/relationships/hyperlink" Target="https://www.rd.usda.gov/about-rd/initiatives/substantially-underserved-trust-area-suta" TargetMode="External"/><Relationship Id="rId5" Type="http://schemas.openxmlformats.org/officeDocument/2006/relationships/hyperlink" Target="https://www.rd.usda.gov/about-rd/initiatives/sustainable-rural-downtowns-case-studie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solidFill>
                <a:schemeClr val="tx1"/>
              </a:solidFill>
            </a:endParaRPr>
          </a:p>
        </p:txBody>
      </p:sp>
      <p:sp>
        <p:nvSpPr>
          <p:cNvPr id="4" name="Slide Number Placeholder 3"/>
          <p:cNvSpPr>
            <a:spLocks noGrp="1"/>
          </p:cNvSpPr>
          <p:nvPr>
            <p:ph type="sldNum" sz="quarter" idx="10"/>
          </p:nvPr>
        </p:nvSpPr>
        <p:spPr/>
        <p:txBody>
          <a:bodyPr/>
          <a:lstStyle/>
          <a:p>
            <a:fld id="{69E257AA-76D1-4FA9-92D9-803F04D4D409}" type="slidenum">
              <a:rPr lang="en-US" smtClean="0"/>
              <a:pPr/>
              <a:t>1</a:t>
            </a:fld>
            <a:endParaRPr lang="en-US"/>
          </a:p>
        </p:txBody>
      </p:sp>
    </p:spTree>
    <p:extLst>
      <p:ext uri="{BB962C8B-B14F-4D97-AF65-F5344CB8AC3E}">
        <p14:creationId xmlns:p14="http://schemas.microsoft.com/office/powerpoint/2010/main" val="235768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r>
              <a:rPr lang="en-US" dirty="0" smtClean="0"/>
              <a:t>Recruitment</a:t>
            </a:r>
          </a:p>
          <a:p>
            <a:r>
              <a:rPr lang="en-US" dirty="0" smtClean="0"/>
              <a:t>Employment</a:t>
            </a:r>
          </a:p>
          <a:p>
            <a:r>
              <a:rPr lang="en-US" dirty="0" smtClean="0"/>
              <a:t>Inclusive Work Environment</a:t>
            </a:r>
          </a:p>
          <a:p>
            <a:r>
              <a:rPr lang="en-US" dirty="0" smtClean="0"/>
              <a:t>Advancement</a:t>
            </a:r>
          </a:p>
          <a:p>
            <a:r>
              <a:rPr lang="en-US" dirty="0" smtClean="0"/>
              <a:t>Return</a:t>
            </a:r>
            <a:r>
              <a:rPr lang="en-US" baseline="0" dirty="0" smtClean="0"/>
              <a:t> to Work/Retention</a:t>
            </a:r>
            <a:endParaRPr lang="en-US" dirty="0" smtClean="0"/>
          </a:p>
        </p:txBody>
      </p:sp>
      <p:sp>
        <p:nvSpPr>
          <p:cNvPr id="22532" name="Slide Number Placeholder 3"/>
          <p:cNvSpPr>
            <a:spLocks noGrp="1"/>
          </p:cNvSpPr>
          <p:nvPr>
            <p:ph type="sldNum" sz="quarter" idx="5"/>
          </p:nvPr>
        </p:nvSpPr>
        <p:spPr>
          <a:noFill/>
        </p:spPr>
        <p:txBody>
          <a:bodyPr/>
          <a:lstStyle/>
          <a:p>
            <a:fld id="{DA4825F7-BEA9-48A6-9239-3A7C5BD204CD}" type="slidenum">
              <a:rPr lang="en-US" smtClean="0"/>
              <a:pPr/>
              <a:t>14</a:t>
            </a:fld>
            <a:endParaRPr lang="en-US" smtClean="0"/>
          </a:p>
        </p:txBody>
      </p:sp>
    </p:spTree>
    <p:extLst>
      <p:ext uri="{BB962C8B-B14F-4D97-AF65-F5344CB8AC3E}">
        <p14:creationId xmlns:p14="http://schemas.microsoft.com/office/powerpoint/2010/main" val="5267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35897" indent="-524091">
              <a:buFont typeface="+mj-lt"/>
              <a:buAutoNum type="arabicPeriod"/>
            </a:pPr>
            <a:r>
              <a:rPr lang="en-US" dirty="0" smtClean="0"/>
              <a:t>Schedule A Letter</a:t>
            </a:r>
          </a:p>
          <a:p>
            <a:pPr marL="896778" lvl="1" indent="-524091"/>
            <a:r>
              <a:rPr lang="en-US" dirty="0" smtClean="0"/>
              <a:t>Regulation changed in 2006</a:t>
            </a:r>
          </a:p>
          <a:p>
            <a:pPr marL="896778" lvl="1" indent="-524091"/>
            <a:r>
              <a:rPr lang="en-US" dirty="0" smtClean="0"/>
              <a:t>See sample letter</a:t>
            </a:r>
          </a:p>
          <a:p>
            <a:endParaRPr lang="en-US" dirty="0"/>
          </a:p>
        </p:txBody>
      </p:sp>
      <p:sp>
        <p:nvSpPr>
          <p:cNvPr id="4" name="Slide Number Placeholder 3"/>
          <p:cNvSpPr>
            <a:spLocks noGrp="1"/>
          </p:cNvSpPr>
          <p:nvPr>
            <p:ph type="sldNum" sz="quarter" idx="10"/>
          </p:nvPr>
        </p:nvSpPr>
        <p:spPr/>
        <p:txBody>
          <a:bodyPr/>
          <a:lstStyle/>
          <a:p>
            <a:fld id="{69E257AA-76D1-4FA9-92D9-803F04D4D409}" type="slidenum">
              <a:rPr lang="en-US" smtClean="0"/>
              <a:pPr/>
              <a:t>16</a:t>
            </a:fld>
            <a:endParaRPr lang="en-US"/>
          </a:p>
        </p:txBody>
      </p:sp>
    </p:spTree>
    <p:extLst>
      <p:ext uri="{BB962C8B-B14F-4D97-AF65-F5344CB8AC3E}">
        <p14:creationId xmlns:p14="http://schemas.microsoft.com/office/powerpoint/2010/main" val="354229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solidFill>
                  <a:schemeClr val="bg1"/>
                </a:solidFill>
              </a:rPr>
              <a:t>Demographics</a:t>
            </a:r>
          </a:p>
          <a:p>
            <a:r>
              <a:rPr lang="en-US" dirty="0" smtClean="0">
                <a:solidFill>
                  <a:schemeClr val="bg1"/>
                </a:solidFill>
              </a:rPr>
              <a:t>Approximately 2,205 students </a:t>
            </a:r>
          </a:p>
          <a:p>
            <a:r>
              <a:rPr lang="en-US" dirty="0" smtClean="0">
                <a:solidFill>
                  <a:schemeClr val="bg1"/>
                </a:solidFill>
              </a:rPr>
              <a:t>119 students are veterans</a:t>
            </a:r>
          </a:p>
          <a:p>
            <a:r>
              <a:rPr lang="en-US" dirty="0" smtClean="0">
                <a:solidFill>
                  <a:schemeClr val="bg1"/>
                </a:solidFill>
              </a:rPr>
              <a:t>62% of students (1,364) self identified as Schedule A eligible</a:t>
            </a:r>
          </a:p>
          <a:p>
            <a:endParaRPr lang="en-US" dirty="0"/>
          </a:p>
        </p:txBody>
      </p:sp>
      <p:sp>
        <p:nvSpPr>
          <p:cNvPr id="4" name="Slide Number Placeholder 3"/>
          <p:cNvSpPr>
            <a:spLocks noGrp="1"/>
          </p:cNvSpPr>
          <p:nvPr>
            <p:ph type="sldNum" sz="quarter" idx="10"/>
          </p:nvPr>
        </p:nvSpPr>
        <p:spPr/>
        <p:txBody>
          <a:bodyPr/>
          <a:lstStyle/>
          <a:p>
            <a:fld id="{69E257AA-76D1-4FA9-92D9-803F04D4D409}" type="slidenum">
              <a:rPr lang="en-US" smtClean="0"/>
              <a:pPr/>
              <a:t>20</a:t>
            </a:fld>
            <a:endParaRPr lang="en-US"/>
          </a:p>
        </p:txBody>
      </p:sp>
    </p:spTree>
    <p:extLst>
      <p:ext uri="{BB962C8B-B14F-4D97-AF65-F5344CB8AC3E}">
        <p14:creationId xmlns:p14="http://schemas.microsoft.com/office/powerpoint/2010/main" val="82558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800" b="1" dirty="0" smtClean="0"/>
          </a:p>
          <a:p>
            <a:r>
              <a:rPr lang="en-US" sz="1800" b="1" dirty="0" smtClean="0">
                <a:solidFill>
                  <a:schemeClr val="tx1"/>
                </a:solidFill>
              </a:rPr>
              <a:t>Food, Nutrition and Consumer Services</a:t>
            </a:r>
            <a:endParaRPr lang="en-US" sz="1800" dirty="0" smtClean="0">
              <a:solidFill>
                <a:schemeClr val="tx1"/>
              </a:solidFill>
            </a:endParaRPr>
          </a:p>
          <a:p>
            <a:pPr marL="365760" lvl="1" indent="0">
              <a:buNone/>
            </a:pPr>
            <a:r>
              <a:rPr lang="en-US" sz="1800" dirty="0" smtClean="0">
                <a:solidFill>
                  <a:schemeClr val="tx1"/>
                </a:solidFill>
              </a:rPr>
              <a:t>Dietary guidance, nutrition policy coordination, nutrition education...</a:t>
            </a:r>
          </a:p>
          <a:p>
            <a:r>
              <a:rPr lang="en-US" sz="1800" b="1" u="sng" dirty="0" smtClean="0">
                <a:solidFill>
                  <a:schemeClr val="tx1"/>
                </a:solidFill>
              </a:rPr>
              <a:t>Food Safety</a:t>
            </a:r>
            <a:endParaRPr lang="en-US" sz="1800" dirty="0" smtClean="0">
              <a:solidFill>
                <a:schemeClr val="tx1"/>
              </a:solidFill>
            </a:endParaRPr>
          </a:p>
          <a:p>
            <a:pPr marL="365760" lvl="1" indent="0">
              <a:buNone/>
            </a:pPr>
            <a:r>
              <a:rPr lang="en-US" sz="1800" dirty="0" smtClean="0">
                <a:solidFill>
                  <a:schemeClr val="tx1"/>
                </a:solidFill>
              </a:rPr>
              <a:t>Meat, poultry, and egg inspection, food recalls, food labeling, packaging...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dirty="0" smtClean="0">
                <a:solidFill>
                  <a:schemeClr val="tx1"/>
                </a:solidFill>
              </a:rPr>
              <a:t>Marketing and Regulatory Programs</a:t>
            </a:r>
            <a:endParaRPr lang="en-US" sz="1200" b="1" u="sng" dirty="0" smtClean="0">
              <a:solidFill>
                <a:schemeClr val="tx1"/>
              </a:solidFill>
              <a:hlinkClick r:id="rId3"/>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Organic program, animal and plant health, grain inspection...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r>
              <a:rPr lang="en-US" sz="2000" b="1" u="sng" dirty="0" smtClean="0">
                <a:solidFill>
                  <a:schemeClr val="tx1"/>
                </a:solidFill>
              </a:rPr>
              <a:t>Natural Resources and Environment</a:t>
            </a:r>
            <a:endParaRPr lang="en-US" sz="2000" dirty="0" smtClean="0">
              <a:solidFill>
                <a:schemeClr val="tx1"/>
              </a:solidFill>
            </a:endParaRPr>
          </a:p>
          <a:p>
            <a:pPr marL="365760" lvl="1" indent="0">
              <a:buNone/>
            </a:pPr>
            <a:r>
              <a:rPr lang="en-US" dirty="0" smtClean="0">
                <a:solidFill>
                  <a:schemeClr val="tx1"/>
                </a:solidFill>
              </a:rPr>
              <a:t>Forestry, conservation, damage prevention, land management, sustainable land management...</a:t>
            </a:r>
          </a:p>
          <a:p>
            <a:r>
              <a:rPr lang="en-US" sz="2000" b="1" u="sng" dirty="0" smtClean="0">
                <a:solidFill>
                  <a:schemeClr val="tx1"/>
                </a:solidFill>
              </a:rPr>
              <a:t>Research, Education and Economics</a:t>
            </a:r>
            <a:endParaRPr lang="en-US" sz="2000" dirty="0" smtClean="0">
              <a:solidFill>
                <a:schemeClr val="tx1"/>
              </a:solidFill>
            </a:endParaRPr>
          </a:p>
          <a:p>
            <a:pPr marL="365760" lvl="1" indent="0">
              <a:buNone/>
            </a:pPr>
            <a:r>
              <a:rPr lang="en-US" dirty="0" smtClean="0">
                <a:solidFill>
                  <a:schemeClr val="tx1"/>
                </a:solidFill>
              </a:rPr>
              <a:t>U.S. food and fibers system, library, statistics, research, analysis, education...</a:t>
            </a:r>
          </a:p>
          <a:p>
            <a:r>
              <a:rPr lang="en-US" sz="2000" b="1" u="sng" dirty="0" smtClean="0">
                <a:solidFill>
                  <a:schemeClr val="tx1"/>
                </a:solidFill>
              </a:rPr>
              <a:t>Rural Development</a:t>
            </a:r>
            <a:endParaRPr lang="en-US" sz="2000" dirty="0" smtClean="0">
              <a:solidFill>
                <a:schemeClr val="tx1"/>
              </a:solidFill>
            </a:endParaRPr>
          </a:p>
          <a:p>
            <a:pPr marL="365760" lvl="1" indent="0">
              <a:buNone/>
            </a:pPr>
            <a:r>
              <a:rPr lang="en-US" dirty="0" smtClean="0">
                <a:solidFill>
                  <a:schemeClr val="tx1"/>
                </a:solidFill>
              </a:rPr>
              <a:t>Financial programs, water and sewer systems, housing, health clinics, economic development, loans, lending pools…</a:t>
            </a:r>
          </a:p>
          <a:p>
            <a:endParaRPr lang="en-US" sz="2000" dirty="0" smtClean="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69E257AA-76D1-4FA9-92D9-803F04D4D409}" type="slidenum">
              <a:rPr lang="en-US" smtClean="0"/>
              <a:pPr/>
              <a:t>2</a:t>
            </a:fld>
            <a:endParaRPr lang="en-US"/>
          </a:p>
        </p:txBody>
      </p:sp>
    </p:spTree>
    <p:extLst>
      <p:ext uri="{BB962C8B-B14F-4D97-AF65-F5344CB8AC3E}">
        <p14:creationId xmlns:p14="http://schemas.microsoft.com/office/powerpoint/2010/main" val="338022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Mission Critical Jobs</a:t>
            </a:r>
          </a:p>
          <a:p>
            <a:pPr marL="385763" indent="-385763">
              <a:buFont typeface="+mj-lt"/>
              <a:buAutoNum type="arabicPeriod"/>
            </a:pPr>
            <a:r>
              <a:rPr lang="en-US" dirty="0" smtClean="0"/>
              <a:t>Forestry Technician, GS-0462 = 8,224</a:t>
            </a:r>
          </a:p>
          <a:p>
            <a:pPr marL="385763" indent="-385763">
              <a:buFont typeface="+mj-lt"/>
              <a:buAutoNum type="arabicPeriod"/>
            </a:pPr>
            <a:r>
              <a:rPr lang="en-US" dirty="0" smtClean="0"/>
              <a:t>General Biological Science, GS-0401 = 4,375</a:t>
            </a:r>
          </a:p>
          <a:p>
            <a:pPr marL="385763" indent="-385763">
              <a:buFont typeface="+mj-lt"/>
              <a:buAutoNum type="arabicPeriod"/>
            </a:pPr>
            <a:r>
              <a:rPr lang="en-US" dirty="0" smtClean="0"/>
              <a:t>Soil Conservation, GS-0457 = 4,140</a:t>
            </a:r>
          </a:p>
          <a:p>
            <a:pPr marL="385763" indent="-385763">
              <a:buFont typeface="+mj-lt"/>
              <a:buAutoNum type="arabicPeriod"/>
            </a:pPr>
            <a:r>
              <a:rPr lang="en-US" dirty="0" smtClean="0"/>
              <a:t>Consumer Safety Inspection, GS-1862 = 3,774</a:t>
            </a:r>
          </a:p>
          <a:p>
            <a:pPr marL="385763" indent="-385763">
              <a:buFont typeface="+mj-lt"/>
              <a:buAutoNum type="arabicPeriod"/>
            </a:pPr>
            <a:r>
              <a:rPr lang="en-US" dirty="0" smtClean="0"/>
              <a:t>Miscellaneous Administration and Program, GS-0301 = 3,733</a:t>
            </a:r>
          </a:p>
          <a:p>
            <a:endParaRPr lang="en-US" dirty="0"/>
          </a:p>
        </p:txBody>
      </p:sp>
      <p:sp>
        <p:nvSpPr>
          <p:cNvPr id="4" name="Slide Number Placeholder 3"/>
          <p:cNvSpPr>
            <a:spLocks noGrp="1"/>
          </p:cNvSpPr>
          <p:nvPr>
            <p:ph type="sldNum" sz="quarter" idx="10"/>
          </p:nvPr>
        </p:nvSpPr>
        <p:spPr/>
        <p:txBody>
          <a:bodyPr/>
          <a:lstStyle/>
          <a:p>
            <a:fld id="{69E257AA-76D1-4FA9-92D9-803F04D4D409}" type="slidenum">
              <a:rPr lang="en-US" smtClean="0"/>
              <a:pPr/>
              <a:t>3</a:t>
            </a:fld>
            <a:endParaRPr lang="en-US"/>
          </a:p>
        </p:txBody>
      </p:sp>
    </p:spTree>
    <p:extLst>
      <p:ext uri="{BB962C8B-B14F-4D97-AF65-F5344CB8AC3E}">
        <p14:creationId xmlns:p14="http://schemas.microsoft.com/office/powerpoint/2010/main" val="375754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E257AA-76D1-4FA9-92D9-803F04D4D409}" type="slidenum">
              <a:rPr lang="en-US" smtClean="0"/>
              <a:pPr/>
              <a:t>4</a:t>
            </a:fld>
            <a:endParaRPr lang="en-US"/>
          </a:p>
        </p:txBody>
      </p:sp>
    </p:spTree>
    <p:extLst>
      <p:ext uri="{BB962C8B-B14F-4D97-AF65-F5344CB8AC3E}">
        <p14:creationId xmlns:p14="http://schemas.microsoft.com/office/powerpoint/2010/main" val="63815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Time Home Owner Age 81 in Mississippi</a:t>
            </a:r>
          </a:p>
          <a:p>
            <a:endParaRPr lang="en-US" dirty="0" smtClean="0"/>
          </a:p>
          <a:p>
            <a:pPr lvl="0"/>
            <a:r>
              <a:rPr lang="en-US" sz="1200" b="1" u="none" strike="noStrike" kern="1200" dirty="0" smtClean="0">
                <a:solidFill>
                  <a:schemeClr val="tx1"/>
                </a:solidFill>
                <a:effectLst/>
                <a:latin typeface="+mn-lt"/>
                <a:ea typeface="+mn-ea"/>
                <a:cs typeface="+mn-cs"/>
                <a:hlinkClick r:id="rId3"/>
              </a:rPr>
              <a:t>American Indian and Alaska Native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USDA Rural Development can help American Indian and Alaska Natives become full partners in the American economy, so their children and grandchildren can have an equal opportunity at pursuing the...</a:t>
            </a:r>
            <a:r>
              <a:rPr lang="en-US" sz="1200" b="1" u="none" strike="noStrike" kern="1200" dirty="0" smtClean="0">
                <a:solidFill>
                  <a:schemeClr val="tx1"/>
                </a:solidFill>
                <a:effectLst/>
                <a:latin typeface="+mn-lt"/>
                <a:ea typeface="+mn-ea"/>
                <a:cs typeface="+mn-cs"/>
                <a:hlinkClick r:id="rId3"/>
              </a:rPr>
              <a:t>Learn More &gt;</a:t>
            </a:r>
            <a:endParaRPr lang="en-US" sz="1200" kern="1200" dirty="0" smtClean="0">
              <a:solidFill>
                <a:schemeClr val="tx1"/>
              </a:solidFill>
              <a:effectLst/>
              <a:latin typeface="+mn-lt"/>
              <a:ea typeface="+mn-ea"/>
              <a:cs typeface="+mn-cs"/>
            </a:endParaRPr>
          </a:p>
          <a:p>
            <a:pPr lvl="0"/>
            <a:r>
              <a:rPr lang="en-US" sz="1200" b="1" u="none" strike="noStrike" kern="1200" dirty="0" smtClean="0">
                <a:solidFill>
                  <a:schemeClr val="tx1"/>
                </a:solidFill>
                <a:effectLst/>
                <a:latin typeface="+mn-lt"/>
                <a:ea typeface="+mn-ea"/>
                <a:cs typeface="+mn-cs"/>
                <a:hlinkClick r:id="rId4"/>
              </a:rPr>
              <a:t>Substantially Underserved Trust Area (SUTA)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Rural Utilities Service (RUS), a Rural Development policy, planning and lending agency of the USDA is implementing the Substantially Underserved Trust Area ("SUTA") provisions of the Food,...</a:t>
            </a:r>
            <a:r>
              <a:rPr lang="en-US" sz="1200" b="1" u="none" strike="noStrike" kern="1200" dirty="0" smtClean="0">
                <a:solidFill>
                  <a:schemeClr val="tx1"/>
                </a:solidFill>
                <a:effectLst/>
                <a:latin typeface="+mn-lt"/>
                <a:ea typeface="+mn-ea"/>
                <a:cs typeface="+mn-cs"/>
                <a:hlinkClick r:id="rId4"/>
              </a:rPr>
              <a:t>Learn More &gt;</a:t>
            </a:r>
            <a:endParaRPr lang="en-US" sz="1200" kern="1200" dirty="0" smtClean="0">
              <a:solidFill>
                <a:schemeClr val="tx1"/>
              </a:solidFill>
              <a:effectLst/>
              <a:latin typeface="+mn-lt"/>
              <a:ea typeface="+mn-ea"/>
              <a:cs typeface="+mn-cs"/>
            </a:endParaRPr>
          </a:p>
          <a:p>
            <a:pPr lvl="0"/>
            <a:r>
              <a:rPr lang="en-US" sz="1200" b="1" u="none" strike="noStrike" kern="1200" dirty="0" smtClean="0">
                <a:solidFill>
                  <a:schemeClr val="tx1"/>
                </a:solidFill>
                <a:effectLst/>
                <a:latin typeface="+mn-lt"/>
                <a:ea typeface="+mn-ea"/>
                <a:cs typeface="+mn-cs"/>
                <a:hlinkClick r:id="rId5"/>
              </a:rPr>
              <a:t>Sustainable Rural Downtowns Case Studies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a new downtown senior housing development in California to the creation of a value-added production facility in Vermont, rural communities across the United States are using USDA financing...</a:t>
            </a:r>
            <a:r>
              <a:rPr lang="en-US" sz="1200" b="1" u="none" strike="noStrike" kern="1200" dirty="0" smtClean="0">
                <a:solidFill>
                  <a:schemeClr val="tx1"/>
                </a:solidFill>
                <a:effectLst/>
                <a:latin typeface="+mn-lt"/>
                <a:ea typeface="+mn-ea"/>
                <a:cs typeface="+mn-cs"/>
                <a:hlinkClick r:id="rId5"/>
              </a:rPr>
              <a:t>Learn More &gt;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9E257AA-76D1-4FA9-92D9-803F04D4D409}" type="slidenum">
              <a:rPr lang="en-US" smtClean="0"/>
              <a:pPr/>
              <a:t>7</a:t>
            </a:fld>
            <a:endParaRPr lang="en-US"/>
          </a:p>
        </p:txBody>
      </p:sp>
    </p:spTree>
    <p:extLst>
      <p:ext uri="{BB962C8B-B14F-4D97-AF65-F5344CB8AC3E}">
        <p14:creationId xmlns:p14="http://schemas.microsoft.com/office/powerpoint/2010/main" val="157275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Food Safety and Inspection Service (FSIS) is the public health agency in the U.S. Department of Agriculture responsible for ensuring that the nation's commercial supply of meat, poultry, and egg products is safe, wholesome and correctly labeled and packaged.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Consumer Safety Inspector</a:t>
            </a:r>
          </a:p>
          <a:p>
            <a:r>
              <a:rPr lang="en-US" sz="1200" kern="1200" dirty="0" smtClean="0">
                <a:solidFill>
                  <a:schemeClr val="tx1"/>
                </a:solidFill>
                <a:effectLst/>
                <a:latin typeface="+mn-lt"/>
                <a:ea typeface="+mn-ea"/>
                <a:cs typeface="+mn-cs"/>
              </a:rPr>
              <a:t>Consumer Safety Inspector</a:t>
            </a:r>
          </a:p>
          <a:p>
            <a:pPr lvl="0"/>
            <a:r>
              <a:rPr lang="en-US" sz="1200" kern="1200" dirty="0" smtClean="0">
                <a:solidFill>
                  <a:schemeClr val="tx1"/>
                </a:solidFill>
                <a:effectLst/>
                <a:latin typeface="+mn-lt"/>
                <a:ea typeface="+mn-ea"/>
                <a:cs typeface="+mn-cs"/>
              </a:rPr>
              <a:t>Verify that meat and poultry slaughter and/or processing establishments’ Sanitation Standard Operating Procedures (SSOP) and Hazard Analysis and Critical Control Point (HACCP) Plans meet regulatory requirements and are being executed effectively to prevent unsanitary conditions and adulteration of product.</a:t>
            </a:r>
          </a:p>
          <a:p>
            <a:pPr lvl="0"/>
            <a:r>
              <a:rPr lang="en-US" sz="1200" kern="1200" dirty="0" smtClean="0">
                <a:solidFill>
                  <a:schemeClr val="tx1"/>
                </a:solidFill>
                <a:effectLst/>
                <a:latin typeface="+mn-lt"/>
                <a:ea typeface="+mn-ea"/>
                <a:cs typeface="+mn-cs"/>
              </a:rPr>
              <a:t>GS-9 (SJ-518): Independently performs Hazard Analysis Verification (HAV). HAV is an analytical review of establishments' production process in order to ensure regulatory obligations to conduct a food safety hazard analysis.</a:t>
            </a:r>
          </a:p>
          <a:p>
            <a:pPr lvl="0"/>
            <a:r>
              <a:rPr lang="en-US" sz="1200" kern="1200" dirty="0" smtClean="0">
                <a:solidFill>
                  <a:schemeClr val="tx1"/>
                </a:solidFill>
                <a:effectLst/>
                <a:latin typeface="+mn-lt"/>
                <a:ea typeface="+mn-ea"/>
                <a:cs typeface="+mn-cs"/>
              </a:rPr>
              <a:t>Review records, observe plant operations and conduct hands-on verification to ensure compliance with regulatory requirements. You will prepare detailed documentation (Non-Compliance Records) of noncompliance with regulatory requirements. You will determine when regulatory control action is necessary. You will assess whether the plants corrective or preventative actions are acceptable and effective, if there are trends in noncompliance, or if enforcement action is warranted.</a:t>
            </a:r>
          </a:p>
          <a:p>
            <a:pPr lvl="0"/>
            <a:r>
              <a:rPr lang="en-US" sz="1200" kern="1200" dirty="0" smtClean="0">
                <a:solidFill>
                  <a:schemeClr val="tx1"/>
                </a:solidFill>
                <a:effectLst/>
                <a:latin typeface="+mn-lt"/>
                <a:ea typeface="+mn-ea"/>
                <a:cs typeface="+mn-cs"/>
              </a:rPr>
              <a:t>Have contact with plant managers, owners and others to explain legal and regulatory requirements, discuss operation of the plants SSOP, HACCP plan and other food safety programs. You will communicate on and defend determinations on noncompliance issues and discuss plans for addressing non-compliance. You may conduct various samplings, surveys and tests to obtain pertinent data on potential problem areas, industry trends, or other issues of current interest to the Agency.</a:t>
            </a:r>
          </a:p>
          <a:p>
            <a:pPr lvl="0"/>
            <a:r>
              <a:rPr lang="en-US" sz="1200" kern="1200" dirty="0" smtClean="0">
                <a:solidFill>
                  <a:schemeClr val="tx1"/>
                </a:solidFill>
                <a:effectLst/>
                <a:latin typeface="+mn-lt"/>
                <a:ea typeface="+mn-ea"/>
                <a:cs typeface="+mn-cs"/>
              </a:rPr>
              <a:t>You may be involved in performing health and safety verification sampling and tests for detection of specific microbes (e.g., salmonella, listeria, etc.), residues or contaminants. You may also perform direct, structured sampling involving Protein Fat Free (PFF), undeclared species, undeclared ingredients or suspected economic violations involving net weight 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Entry-level Food Inspector positions filled through this job announcement generally work in slaughter plants. Our Food Inspectors:</a:t>
            </a:r>
          </a:p>
          <a:p>
            <a:pPr marL="171450" lvl="0" indent="-171450">
              <a:buFont typeface="Arial"/>
              <a:buChar char="•"/>
            </a:pPr>
            <a:r>
              <a:rPr lang="en-US" sz="1200" kern="1200" dirty="0" smtClean="0">
                <a:solidFill>
                  <a:schemeClr val="tx1"/>
                </a:solidFill>
                <a:effectLst/>
                <a:latin typeface="+mn-lt"/>
                <a:ea typeface="+mn-ea"/>
                <a:cs typeface="+mn-cs"/>
              </a:rPr>
              <a:t>Examine food animals in privately-owned meat or poultry plants</a:t>
            </a:r>
          </a:p>
          <a:p>
            <a:pPr marL="171450" lvl="0" indent="-171450">
              <a:buFont typeface="Arial"/>
              <a:buChar char="•"/>
            </a:pPr>
            <a:r>
              <a:rPr lang="en-US" sz="1200" kern="1200" dirty="0" smtClean="0">
                <a:solidFill>
                  <a:schemeClr val="tx1"/>
                </a:solidFill>
                <a:effectLst/>
                <a:latin typeface="+mn-lt"/>
                <a:ea typeface="+mn-ea"/>
                <a:cs typeface="+mn-cs"/>
              </a:rPr>
              <a:t>Perform their duties before and after slaughter, guaranteeing that the product is not contaminated</a:t>
            </a:r>
          </a:p>
          <a:p>
            <a:pPr marL="171450" lvl="0" indent="-171450">
              <a:buFont typeface="Arial"/>
              <a:buChar char="•"/>
            </a:pPr>
            <a:r>
              <a:rPr lang="en-US" sz="1200" kern="1200" dirty="0" smtClean="0">
                <a:solidFill>
                  <a:schemeClr val="tx1"/>
                </a:solidFill>
                <a:effectLst/>
                <a:latin typeface="+mn-lt"/>
                <a:ea typeface="+mn-ea"/>
                <a:cs typeface="+mn-cs"/>
              </a:rPr>
              <a:t>Maintain sanitation procedures</a:t>
            </a:r>
          </a:p>
          <a:p>
            <a:pPr marL="171450" lvl="0" indent="-171450">
              <a:buFont typeface="Arial"/>
              <a:buChar char="•"/>
            </a:pPr>
            <a:r>
              <a:rPr lang="en-US" sz="1200" kern="1200" dirty="0" smtClean="0">
                <a:solidFill>
                  <a:schemeClr val="tx1"/>
                </a:solidFill>
                <a:effectLst/>
                <a:latin typeface="+mn-lt"/>
                <a:ea typeface="+mn-ea"/>
                <a:cs typeface="+mn-cs"/>
              </a:rPr>
              <a:t>Are a valued member of a dynamic team that ensures the product is fit to eat and compliant with Federal laws</a:t>
            </a:r>
          </a:p>
          <a:p>
            <a:endParaRPr lang="en-US" dirty="0"/>
          </a:p>
        </p:txBody>
      </p:sp>
      <p:sp>
        <p:nvSpPr>
          <p:cNvPr id="4" name="Slide Number Placeholder 3"/>
          <p:cNvSpPr>
            <a:spLocks noGrp="1"/>
          </p:cNvSpPr>
          <p:nvPr>
            <p:ph type="sldNum" sz="quarter" idx="10"/>
          </p:nvPr>
        </p:nvSpPr>
        <p:spPr/>
        <p:txBody>
          <a:bodyPr/>
          <a:lstStyle/>
          <a:p>
            <a:fld id="{69E257AA-76D1-4FA9-92D9-803F04D4D409}" type="slidenum">
              <a:rPr lang="en-US" smtClean="0"/>
              <a:pPr/>
              <a:t>9</a:t>
            </a:fld>
            <a:endParaRPr lang="en-US"/>
          </a:p>
        </p:txBody>
      </p:sp>
    </p:spTree>
    <p:extLst>
      <p:ext uri="{BB962C8B-B14F-4D97-AF65-F5344CB8AC3E}">
        <p14:creationId xmlns:p14="http://schemas.microsoft.com/office/powerpoint/2010/main" val="361954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257AA-76D1-4FA9-92D9-803F04D4D409}" type="slidenum">
              <a:rPr lang="en-US" smtClean="0"/>
              <a:pPr/>
              <a:t>11</a:t>
            </a:fld>
            <a:endParaRPr lang="en-US"/>
          </a:p>
        </p:txBody>
      </p:sp>
    </p:spTree>
    <p:extLst>
      <p:ext uri="{BB962C8B-B14F-4D97-AF65-F5344CB8AC3E}">
        <p14:creationId xmlns:p14="http://schemas.microsoft.com/office/powerpoint/2010/main" val="111746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F4104-DA1B-4A1C-97E5-9F649F0A72DD}" type="slidenum">
              <a:rPr lang="en-US"/>
              <a:pPr/>
              <a:t>12</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pPr lvl="1">
              <a:lnSpc>
                <a:spcPct val="110000"/>
              </a:lnSpc>
            </a:pPr>
            <a:r>
              <a:rPr lang="en-US" sz="1200" b="0" i="0" kern="1200" dirty="0" smtClean="0">
                <a:solidFill>
                  <a:schemeClr val="tx1"/>
                </a:solidFill>
                <a:effectLst/>
                <a:latin typeface="+mn-lt"/>
                <a:ea typeface="+mn-ea"/>
                <a:cs typeface="+mn-cs"/>
              </a:rPr>
              <a:t>The purpose of focusing on targeted disabilities is to encourage the hiring, placement, and advancement of selected individuals with disabilities in affirmative action planning.  </a:t>
            </a:r>
          </a:p>
          <a:p>
            <a:pPr lvl="1">
              <a:lnSpc>
                <a:spcPct val="110000"/>
              </a:lnSpc>
            </a:pPr>
            <a:endParaRPr lang="en-US" dirty="0" smtClean="0"/>
          </a:p>
          <a:p>
            <a:pPr lvl="1">
              <a:lnSpc>
                <a:spcPct val="110000"/>
              </a:lnSpc>
            </a:pPr>
            <a:r>
              <a:rPr lang="en-US" dirty="0" smtClean="0"/>
              <a:t>The </a:t>
            </a:r>
            <a:r>
              <a:rPr lang="en-US" dirty="0"/>
              <a:t>Federal government, as a matter of policy, has identified persons with targeted disabilities for special emphasis in recruitment and hiring.</a:t>
            </a:r>
          </a:p>
          <a:p>
            <a:pPr lvl="1"/>
            <a:r>
              <a:rPr lang="en-US" sz="2300" dirty="0">
                <a:cs typeface="Times New Roman" pitchFamily="18" charset="0"/>
              </a:rPr>
              <a:t>Deafness			- Blindness</a:t>
            </a:r>
          </a:p>
          <a:p>
            <a:pPr lvl="1"/>
            <a:r>
              <a:rPr lang="en-US" sz="2300" dirty="0">
                <a:cs typeface="Times New Roman" pitchFamily="18" charset="0"/>
              </a:rPr>
              <a:t>Missing extremities 		- Partial paralysis</a:t>
            </a:r>
          </a:p>
          <a:p>
            <a:pPr lvl="1"/>
            <a:r>
              <a:rPr lang="en-US" sz="2300" dirty="0">
                <a:cs typeface="Times New Roman" pitchFamily="18" charset="0"/>
              </a:rPr>
              <a:t>Complete paralysis		- Convulsive disorders</a:t>
            </a:r>
          </a:p>
          <a:p>
            <a:pPr lvl="1"/>
            <a:r>
              <a:rPr lang="en-US" sz="2300" dirty="0">
                <a:cs typeface="Times New Roman" pitchFamily="18" charset="0"/>
              </a:rPr>
              <a:t>Psychiatric disabilities	- Intellectual disabilities</a:t>
            </a:r>
          </a:p>
          <a:p>
            <a:pPr lvl="1"/>
            <a:r>
              <a:rPr lang="en-US" sz="2300" dirty="0">
                <a:cs typeface="Times New Roman" pitchFamily="18" charset="0"/>
              </a:rPr>
              <a:t>Distortion of limb and/or spine</a:t>
            </a:r>
          </a:p>
        </p:txBody>
      </p:sp>
    </p:spTree>
    <p:extLst>
      <p:ext uri="{BB962C8B-B14F-4D97-AF65-F5344CB8AC3E}">
        <p14:creationId xmlns:p14="http://schemas.microsoft.com/office/powerpoint/2010/main" val="345724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Executive Order 13548 signed on July 26, 2010</a:t>
            </a:r>
          </a:p>
          <a:p>
            <a:pPr lvl="1" eaLnBrk="1" hangingPunct="1"/>
            <a:r>
              <a:rPr lang="en-US" dirty="0" smtClean="0"/>
              <a:t>Requires Departmental Plans with regular reports to OPM and OMB</a:t>
            </a:r>
          </a:p>
        </p:txBody>
      </p:sp>
      <p:sp>
        <p:nvSpPr>
          <p:cNvPr id="4" name="Slide Number Placeholder 3"/>
          <p:cNvSpPr>
            <a:spLocks noGrp="1"/>
          </p:cNvSpPr>
          <p:nvPr>
            <p:ph type="sldNum" sz="quarter" idx="5"/>
          </p:nvPr>
        </p:nvSpPr>
        <p:spPr/>
        <p:txBody>
          <a:bodyPr/>
          <a:lstStyle/>
          <a:p>
            <a:pPr>
              <a:defRPr/>
            </a:pPr>
            <a:fld id="{719AA4A2-7726-485B-BCE3-DBF9E27F958A}" type="slidenum">
              <a:rPr lang="en-US" smtClean="0"/>
              <a:pPr>
                <a:defRPr/>
              </a:pPr>
              <a:t>13</a:t>
            </a:fld>
            <a:endParaRPr lang="en-US"/>
          </a:p>
        </p:txBody>
      </p:sp>
    </p:spTree>
    <p:extLst>
      <p:ext uri="{BB962C8B-B14F-4D97-AF65-F5344CB8AC3E}">
        <p14:creationId xmlns:p14="http://schemas.microsoft.com/office/powerpoint/2010/main" val="174727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baseline="0">
                <a:solidFill>
                  <a:schemeClr val="bg2">
                    <a:lumMod val="50000"/>
                  </a:schemeClr>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baseline="0">
                <a:solidFill>
                  <a:schemeClr val="bg2">
                    <a:lumMod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smtClean="0"/>
              <a:t>Click to edit Master subtitle style</a:t>
            </a:r>
            <a:endParaRPr kumimoji="0" lang="en-US" dirty="0"/>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A79A010-C415-4FBF-A25B-6245B25A6653}" type="datetime1">
              <a:rPr lang="en-US" smtClean="0"/>
              <a:pPr/>
              <a:t>8/1/17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The People’s Department</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593683E-E056-4F2B-9CD3-9A7B90FC0012}" type="slidenum">
              <a:rPr lang="en-US" smtClean="0"/>
              <a:pPr/>
              <a:t>‹#›</a:t>
            </a:fld>
            <a:endParaRPr lang="en-US" dirty="0"/>
          </a:p>
        </p:txBody>
      </p:sp>
      <p:pic>
        <p:nvPicPr>
          <p:cNvPr id="13" name="Picture 2" descr="H:\Formats\USDA.jpg"/>
          <p:cNvPicPr>
            <a:picLocks noChangeAspect="1" noChangeArrowheads="1"/>
          </p:cNvPicPr>
          <p:nvPr userDrawn="1"/>
        </p:nvPicPr>
        <p:blipFill>
          <a:blip r:embed="rId3" cstate="print"/>
          <a:srcRect/>
          <a:stretch>
            <a:fillRect/>
          </a:stretch>
        </p:blipFill>
        <p:spPr bwMode="auto">
          <a:xfrm>
            <a:off x="228600" y="381000"/>
            <a:ext cx="1257300" cy="8191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02F0DC-C7BE-41BF-8461-35072BA3A348}" type="datetime1">
              <a:rPr lang="en-US" smtClean="0"/>
              <a:pPr/>
              <a:t>8/1/17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The People’s Department</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593683E-E056-4F2B-9CD3-9A7B90FC001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700BFAD-1FE6-441F-9047-A09D5D3EE970}" type="datetime1">
              <a:rPr lang="en-US" smtClean="0"/>
              <a:pPr/>
              <a:t>8/1/17</a:t>
            </a:fld>
            <a:endParaRPr lang="en-US"/>
          </a:p>
        </p:txBody>
      </p:sp>
      <p:sp>
        <p:nvSpPr>
          <p:cNvPr id="5" name="Footer Placeholder 4"/>
          <p:cNvSpPr>
            <a:spLocks noGrp="1"/>
          </p:cNvSpPr>
          <p:nvPr>
            <p:ph type="ftr" sz="quarter" idx="11"/>
          </p:nvPr>
        </p:nvSpPr>
        <p:spPr/>
        <p:txBody>
          <a:bodyPr/>
          <a:lstStyle>
            <a:extLst/>
          </a:lstStyle>
          <a:p>
            <a:r>
              <a:rPr lang="en-US" smtClean="0"/>
              <a:t>The People’s Department</a:t>
            </a:r>
            <a:endParaRPr lang="en-US"/>
          </a:p>
        </p:txBody>
      </p:sp>
      <p:sp>
        <p:nvSpPr>
          <p:cNvPr id="6" name="Slide Number Placeholder 5"/>
          <p:cNvSpPr>
            <a:spLocks noGrp="1"/>
          </p:cNvSpPr>
          <p:nvPr>
            <p:ph type="sldNum" sz="quarter" idx="12"/>
          </p:nvPr>
        </p:nvSpPr>
        <p:spPr/>
        <p:txBody>
          <a:bodyPr/>
          <a:lstStyle>
            <a:extLst/>
          </a:lstStyle>
          <a:p>
            <a:fld id="{0593683E-E056-4F2B-9CD3-9A7B90FC001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7DAE12-AF37-4BFF-9F67-8EE6D0636C79}" type="datetime1">
              <a:rPr lang="en-US" smtClean="0"/>
              <a:pPr/>
              <a:t>8/1/17</a:t>
            </a:fld>
            <a:endParaRPr lang="en-US"/>
          </a:p>
        </p:txBody>
      </p:sp>
      <p:sp>
        <p:nvSpPr>
          <p:cNvPr id="5" name="Footer Placeholder 4"/>
          <p:cNvSpPr>
            <a:spLocks noGrp="1"/>
          </p:cNvSpPr>
          <p:nvPr>
            <p:ph type="ftr" sz="quarter" idx="11"/>
          </p:nvPr>
        </p:nvSpPr>
        <p:spPr/>
        <p:txBody>
          <a:bodyPr/>
          <a:lstStyle>
            <a:extLst/>
          </a:lstStyle>
          <a:p>
            <a:r>
              <a:rPr lang="en-US" smtClean="0"/>
              <a:t>The People’s Department</a:t>
            </a:r>
            <a:endParaRPr lang="en-US"/>
          </a:p>
        </p:txBody>
      </p:sp>
      <p:sp>
        <p:nvSpPr>
          <p:cNvPr id="6" name="Slide Number Placeholder 5"/>
          <p:cNvSpPr>
            <a:spLocks noGrp="1"/>
          </p:cNvSpPr>
          <p:nvPr>
            <p:ph type="sldNum" sz="quarter" idx="12"/>
          </p:nvPr>
        </p:nvSpPr>
        <p:spPr/>
        <p:txBody>
          <a:bodyPr/>
          <a:lstStyle>
            <a:extLst/>
          </a:lstStyle>
          <a:p>
            <a:fld id="{0593683E-E056-4F2B-9CD3-9A7B90FC001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8839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600200"/>
            <a:ext cx="42291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600200"/>
            <a:ext cx="4229100" cy="4495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580BE85A-419B-491B-A23D-E8240EBED7D1}" type="datetime1">
              <a:rPr lang="en-US"/>
              <a:pPr>
                <a:defRPr/>
              </a:pPr>
              <a:t>8/1/17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09D922-8B75-451E-B7DC-F51828CB2B6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901FB9C2-411A-4105-ADDD-F591D1AA4D9B}" type="datetime1">
              <a:rPr lang="en-US" smtClean="0"/>
              <a:pPr/>
              <a:t>8/1/17</a:t>
            </a:fld>
            <a:endParaRPr lang="en-US" dirty="0"/>
          </a:p>
        </p:txBody>
      </p:sp>
      <p:sp>
        <p:nvSpPr>
          <p:cNvPr id="5" name="Footer Placeholder 4"/>
          <p:cNvSpPr>
            <a:spLocks noGrp="1"/>
          </p:cNvSpPr>
          <p:nvPr>
            <p:ph type="ftr" sz="quarter" idx="11"/>
          </p:nvPr>
        </p:nvSpPr>
        <p:spPr>
          <a:xfrm>
            <a:off x="3886200" y="6248400"/>
            <a:ext cx="3124200" cy="365125"/>
          </a:xfrm>
        </p:spPr>
        <p:txBody>
          <a:bodyPr/>
          <a:lstStyle>
            <a:lvl1pPr algn="ctr">
              <a:defRPr sz="1800" b="1" i="1">
                <a:solidFill>
                  <a:schemeClr val="bg1">
                    <a:lumMod val="50000"/>
                  </a:schemeClr>
                </a:solidFill>
              </a:defRPr>
            </a:lvl1pPr>
            <a:extLst/>
          </a:lstStyle>
          <a:p>
            <a:r>
              <a:rPr lang="en-US" smtClean="0"/>
              <a:t>The People’s Department</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extLst/>
          </a:lstStyle>
          <a:p>
            <a:fld id="{0593683E-E056-4F2B-9CD3-9A7B90FC0012}"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pic>
        <p:nvPicPr>
          <p:cNvPr id="8" name="Picture 2" descr="H:\Formats\USDA.jpg"/>
          <p:cNvPicPr>
            <a:picLocks noChangeAspect="1" noChangeArrowheads="1"/>
          </p:cNvPicPr>
          <p:nvPr userDrawn="1"/>
        </p:nvPicPr>
        <p:blipFill>
          <a:blip r:embed="rId2" cstate="print"/>
          <a:srcRect/>
          <a:stretch>
            <a:fillRect/>
          </a:stretch>
        </p:blipFill>
        <p:spPr bwMode="auto">
          <a:xfrm>
            <a:off x="533400" y="457200"/>
            <a:ext cx="1257300" cy="81915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593683E-E056-4F2B-9CD3-9A7B90FC0012}" type="slidenum">
              <a:rPr lang="en-US" smtClean="0"/>
              <a:pPr/>
              <a:t>‹#›</a:t>
            </a:fld>
            <a:endParaRPr lang="en-US"/>
          </a:p>
        </p:txBody>
      </p:sp>
    </p:spTree>
    <p:extLst>
      <p:ext uri="{BB962C8B-B14F-4D97-AF65-F5344CB8AC3E}">
        <p14:creationId xmlns:p14="http://schemas.microsoft.com/office/powerpoint/2010/main" val="382865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96BA85D-395E-42EA-B5DD-94ACCECC5211}" type="datetime1">
              <a:rPr lang="en-US" smtClean="0"/>
              <a:pPr/>
              <a:t>8/1/17</a:t>
            </a:fld>
            <a:endParaRPr lang="en-US"/>
          </a:p>
        </p:txBody>
      </p:sp>
      <p:sp>
        <p:nvSpPr>
          <p:cNvPr id="5" name="Footer Placeholder 4"/>
          <p:cNvSpPr>
            <a:spLocks noGrp="1"/>
          </p:cNvSpPr>
          <p:nvPr>
            <p:ph type="ftr" sz="quarter" idx="11"/>
          </p:nvPr>
        </p:nvSpPr>
        <p:spPr/>
        <p:txBody>
          <a:bodyPr/>
          <a:lstStyle>
            <a:extLst/>
          </a:lstStyle>
          <a:p>
            <a:r>
              <a:rPr lang="en-US" smtClean="0"/>
              <a:t>The People’s Department</a:t>
            </a:r>
            <a:endParaRPr lang="en-US"/>
          </a:p>
        </p:txBody>
      </p:sp>
      <p:sp>
        <p:nvSpPr>
          <p:cNvPr id="6" name="Slide Number Placeholder 5"/>
          <p:cNvSpPr>
            <a:spLocks noGrp="1"/>
          </p:cNvSpPr>
          <p:nvPr>
            <p:ph type="sldNum" sz="quarter" idx="12"/>
          </p:nvPr>
        </p:nvSpPr>
        <p:spPr/>
        <p:txBody>
          <a:bodyPr/>
          <a:lstStyle>
            <a:extLst/>
          </a:lstStyle>
          <a:p>
            <a:fld id="{0593683E-E056-4F2B-9CD3-9A7B90FC001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CC9EE1-9CA2-4913-8C8C-F2C5C1B7E5CE}" type="datetime1">
              <a:rPr lang="en-US" smtClean="0"/>
              <a:pPr/>
              <a:t>8/1/17</a:t>
            </a:fld>
            <a:endParaRPr lang="en-US"/>
          </a:p>
        </p:txBody>
      </p:sp>
      <p:sp>
        <p:nvSpPr>
          <p:cNvPr id="6" name="Footer Placeholder 5"/>
          <p:cNvSpPr>
            <a:spLocks noGrp="1"/>
          </p:cNvSpPr>
          <p:nvPr>
            <p:ph type="ftr" sz="quarter" idx="11"/>
          </p:nvPr>
        </p:nvSpPr>
        <p:spPr/>
        <p:txBody>
          <a:bodyPr/>
          <a:lstStyle>
            <a:extLst/>
          </a:lstStyle>
          <a:p>
            <a:r>
              <a:rPr lang="en-US" smtClean="0"/>
              <a:t>The People’s Department</a:t>
            </a:r>
            <a:endParaRPr lang="en-US"/>
          </a:p>
        </p:txBody>
      </p:sp>
      <p:sp>
        <p:nvSpPr>
          <p:cNvPr id="7" name="Slide Number Placeholder 6"/>
          <p:cNvSpPr>
            <a:spLocks noGrp="1"/>
          </p:cNvSpPr>
          <p:nvPr>
            <p:ph type="sldNum" sz="quarter" idx="12"/>
          </p:nvPr>
        </p:nvSpPr>
        <p:spPr/>
        <p:txBody>
          <a:bodyPr/>
          <a:lstStyle>
            <a:extLst/>
          </a:lstStyle>
          <a:p>
            <a:fld id="{0593683E-E056-4F2B-9CD3-9A7B90FC001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771B88-4A87-4C7B-87A9-F407E899B5D1}" type="datetime1">
              <a:rPr lang="en-US" smtClean="0"/>
              <a:pPr/>
              <a:t>8/1/17</a:t>
            </a:fld>
            <a:endParaRPr lang="en-US"/>
          </a:p>
        </p:txBody>
      </p:sp>
      <p:sp>
        <p:nvSpPr>
          <p:cNvPr id="8" name="Footer Placeholder 7"/>
          <p:cNvSpPr>
            <a:spLocks noGrp="1"/>
          </p:cNvSpPr>
          <p:nvPr>
            <p:ph type="ftr" sz="quarter" idx="11"/>
          </p:nvPr>
        </p:nvSpPr>
        <p:spPr/>
        <p:txBody>
          <a:bodyPr/>
          <a:lstStyle>
            <a:extLst/>
          </a:lstStyle>
          <a:p>
            <a:r>
              <a:rPr lang="en-US" smtClean="0"/>
              <a:t>The People’s Department</a:t>
            </a:r>
            <a:endParaRPr lang="en-US"/>
          </a:p>
        </p:txBody>
      </p:sp>
      <p:sp>
        <p:nvSpPr>
          <p:cNvPr id="9" name="Slide Number Placeholder 8"/>
          <p:cNvSpPr>
            <a:spLocks noGrp="1"/>
          </p:cNvSpPr>
          <p:nvPr>
            <p:ph type="sldNum" sz="quarter" idx="12"/>
          </p:nvPr>
        </p:nvSpPr>
        <p:spPr/>
        <p:txBody>
          <a:bodyPr/>
          <a:lstStyle>
            <a:extLst/>
          </a:lstStyle>
          <a:p>
            <a:fld id="{0593683E-E056-4F2B-9CD3-9A7B90FC001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BA95E68-D737-40DD-8AC7-D83A96C468BB}" type="datetime1">
              <a:rPr lang="en-US" smtClean="0"/>
              <a:pPr/>
              <a:t>8/1/17</a:t>
            </a:fld>
            <a:endParaRPr lang="en-US"/>
          </a:p>
        </p:txBody>
      </p:sp>
      <p:sp>
        <p:nvSpPr>
          <p:cNvPr id="4" name="Footer Placeholder 3"/>
          <p:cNvSpPr>
            <a:spLocks noGrp="1"/>
          </p:cNvSpPr>
          <p:nvPr>
            <p:ph type="ftr" sz="quarter" idx="11"/>
          </p:nvPr>
        </p:nvSpPr>
        <p:spPr/>
        <p:txBody>
          <a:bodyPr/>
          <a:lstStyle>
            <a:extLst/>
          </a:lstStyle>
          <a:p>
            <a:r>
              <a:rPr lang="en-US" smtClean="0"/>
              <a:t>The People’s Department</a:t>
            </a:r>
            <a:endParaRPr lang="en-US"/>
          </a:p>
        </p:txBody>
      </p:sp>
      <p:sp>
        <p:nvSpPr>
          <p:cNvPr id="5" name="Slide Number Placeholder 4"/>
          <p:cNvSpPr>
            <a:spLocks noGrp="1"/>
          </p:cNvSpPr>
          <p:nvPr>
            <p:ph type="sldNum" sz="quarter" idx="12"/>
          </p:nvPr>
        </p:nvSpPr>
        <p:spPr/>
        <p:txBody>
          <a:bodyPr/>
          <a:lstStyle>
            <a:extLst/>
          </a:lstStyle>
          <a:p>
            <a:fld id="{0593683E-E056-4F2B-9CD3-9A7B90FC001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1C7762C-430C-4219-82A7-6DE3C7ECAED4}" type="datetime1">
              <a:rPr lang="en-US" smtClean="0"/>
              <a:pPr/>
              <a:t>8/1/17</a:t>
            </a:fld>
            <a:endParaRPr lang="en-US"/>
          </a:p>
        </p:txBody>
      </p:sp>
      <p:sp>
        <p:nvSpPr>
          <p:cNvPr id="3" name="Footer Placeholder 2"/>
          <p:cNvSpPr>
            <a:spLocks noGrp="1"/>
          </p:cNvSpPr>
          <p:nvPr>
            <p:ph type="ftr" sz="quarter" idx="11"/>
          </p:nvPr>
        </p:nvSpPr>
        <p:spPr/>
        <p:txBody>
          <a:bodyPr/>
          <a:lstStyle>
            <a:extLst/>
          </a:lstStyle>
          <a:p>
            <a:r>
              <a:rPr lang="en-US" smtClean="0"/>
              <a:t>The People’s Department</a:t>
            </a:r>
            <a:endParaRPr lang="en-US"/>
          </a:p>
        </p:txBody>
      </p:sp>
      <p:sp>
        <p:nvSpPr>
          <p:cNvPr id="4" name="Slide Number Placeholder 3"/>
          <p:cNvSpPr>
            <a:spLocks noGrp="1"/>
          </p:cNvSpPr>
          <p:nvPr>
            <p:ph type="sldNum" sz="quarter" idx="12"/>
          </p:nvPr>
        </p:nvSpPr>
        <p:spPr/>
        <p:txBody>
          <a:bodyPr/>
          <a:lstStyle>
            <a:lvl1pPr>
              <a:defRPr>
                <a:solidFill>
                  <a:schemeClr val="accent1"/>
                </a:solidFill>
              </a:defRPr>
            </a:lvl1pPr>
            <a:extLst/>
          </a:lstStyle>
          <a:p>
            <a:fld id="{0593683E-E056-4F2B-9CD3-9A7B90FC0012}" type="slidenum">
              <a:rPr lang="en-US" smtClean="0"/>
              <a:pPr/>
              <a:t>‹#›</a:t>
            </a:fld>
            <a:endParaRPr lang="en-US"/>
          </a:p>
        </p:txBody>
      </p:sp>
      <p:pic>
        <p:nvPicPr>
          <p:cNvPr id="4098" name="Picture 2" descr="H:\Formats\USDA.jpg"/>
          <p:cNvPicPr>
            <a:picLocks noChangeAspect="1" noChangeArrowheads="1"/>
          </p:cNvPicPr>
          <p:nvPr userDrawn="1"/>
        </p:nvPicPr>
        <p:blipFill>
          <a:blip r:embed="rId2" cstate="print"/>
          <a:srcRect/>
          <a:stretch>
            <a:fillRect/>
          </a:stretch>
        </p:blipFill>
        <p:spPr bwMode="auto">
          <a:xfrm>
            <a:off x="228600" y="304800"/>
            <a:ext cx="1257300" cy="81915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F5AF124-EC7A-4B9F-90EC-CA88E5D9F8B4}" type="datetime1">
              <a:rPr lang="en-US" smtClean="0"/>
              <a:pPr/>
              <a:t>8/1/17</a:t>
            </a:fld>
            <a:endParaRPr lang="en-US"/>
          </a:p>
        </p:txBody>
      </p:sp>
      <p:sp>
        <p:nvSpPr>
          <p:cNvPr id="6" name="Footer Placeholder 5"/>
          <p:cNvSpPr>
            <a:spLocks noGrp="1"/>
          </p:cNvSpPr>
          <p:nvPr>
            <p:ph type="ftr" sz="quarter" idx="11"/>
          </p:nvPr>
        </p:nvSpPr>
        <p:spPr/>
        <p:txBody>
          <a:bodyPr/>
          <a:lstStyle>
            <a:extLst/>
          </a:lstStyle>
          <a:p>
            <a:r>
              <a:rPr lang="en-US" smtClean="0"/>
              <a:t>The People’s Department</a:t>
            </a:r>
            <a:endParaRPr lang="en-US"/>
          </a:p>
        </p:txBody>
      </p:sp>
      <p:sp>
        <p:nvSpPr>
          <p:cNvPr id="7" name="Slide Number Placeholder 6"/>
          <p:cNvSpPr>
            <a:spLocks noGrp="1"/>
          </p:cNvSpPr>
          <p:nvPr>
            <p:ph type="sldNum" sz="quarter" idx="12"/>
          </p:nvPr>
        </p:nvSpPr>
        <p:spPr/>
        <p:txBody>
          <a:bodyPr/>
          <a:lstStyle>
            <a:extLst/>
          </a:lstStyle>
          <a:p>
            <a:fld id="{0593683E-E056-4F2B-9CD3-9A7B90FC001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99D0290-C15F-4D4C-B878-35D0FF1C8C7F}" type="datetime1">
              <a:rPr lang="en-US" smtClean="0"/>
              <a:pPr/>
              <a:t>8/1/17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The People’s Department</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593683E-E056-4F2B-9CD3-9A7B90FC00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jpg"/><Relationship Id="rId5" Type="http://schemas.openxmlformats.org/officeDocument/2006/relationships/image" Target="../media/image21.jp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usajobs.go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opm.gov/policy-data-oversight/pay-leave/salaries-wages/2017/general-schedule/" TargetMode="Externa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usda.gov/wps/portal/usda/usdahome?contentidonly=true&amp;contentid=missionarea_MRP.x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8.jp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jpg"/><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jp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jp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52600"/>
            <a:ext cx="8458200" cy="1524000"/>
          </a:xfrm>
        </p:spPr>
        <p:txBody>
          <a:bodyPr>
            <a:noAutofit/>
          </a:bodyPr>
          <a:lstStyle/>
          <a:p>
            <a:pPr algn="ctr"/>
            <a:r>
              <a:rPr lang="en-US" sz="4000" dirty="0">
                <a:solidFill>
                  <a:schemeClr val="accent1">
                    <a:lumMod val="50000"/>
                  </a:schemeClr>
                </a:solidFill>
                <a:effectLst/>
              </a:rPr>
              <a:t>Meeting Employer Demand in a Job-Driven </a:t>
            </a:r>
            <a:r>
              <a:rPr lang="en-US" sz="4000" dirty="0" smtClean="0">
                <a:solidFill>
                  <a:schemeClr val="accent1">
                    <a:lumMod val="50000"/>
                  </a:schemeClr>
                </a:solidFill>
                <a:effectLst/>
              </a:rPr>
              <a:t>Economy</a:t>
            </a:r>
            <a:endParaRPr lang="en-US" sz="4000" dirty="0">
              <a:solidFill>
                <a:schemeClr val="accent1">
                  <a:lumMod val="50000"/>
                </a:schemeClr>
              </a:solidFill>
              <a:effectLst/>
            </a:endParaRPr>
          </a:p>
        </p:txBody>
      </p:sp>
      <p:sp>
        <p:nvSpPr>
          <p:cNvPr id="3" name="Subtitle 2"/>
          <p:cNvSpPr>
            <a:spLocks noGrp="1"/>
          </p:cNvSpPr>
          <p:nvPr>
            <p:ph type="subTitle" idx="1"/>
          </p:nvPr>
        </p:nvSpPr>
        <p:spPr>
          <a:xfrm>
            <a:off x="685800" y="3657600"/>
            <a:ext cx="7772400" cy="1828800"/>
          </a:xfrm>
        </p:spPr>
        <p:txBody>
          <a:bodyPr>
            <a:noAutofit/>
          </a:bodyPr>
          <a:lstStyle/>
          <a:p>
            <a:pPr algn="ctr"/>
            <a:r>
              <a:rPr lang="en-US" sz="2000" dirty="0" smtClean="0">
                <a:solidFill>
                  <a:schemeClr val="tx1"/>
                </a:solidFill>
              </a:rPr>
              <a:t>Alison S. Levy</a:t>
            </a:r>
          </a:p>
          <a:p>
            <a:pPr algn="ctr"/>
            <a:r>
              <a:rPr lang="en-US" sz="2000" dirty="0" smtClean="0">
                <a:solidFill>
                  <a:schemeClr val="tx1"/>
                </a:solidFill>
              </a:rPr>
              <a:t>Disability Employment Program Manager</a:t>
            </a:r>
          </a:p>
          <a:p>
            <a:pPr algn="ctr"/>
            <a:r>
              <a:rPr lang="en-US" sz="2000" dirty="0" smtClean="0">
                <a:solidFill>
                  <a:schemeClr val="tx1"/>
                </a:solidFill>
              </a:rPr>
              <a:t>Office of Human Resources Management</a:t>
            </a:r>
          </a:p>
          <a:p>
            <a:pPr algn="ctr"/>
            <a:r>
              <a:rPr lang="en-US" sz="2000" dirty="0" smtClean="0">
                <a:solidFill>
                  <a:schemeClr val="tx1"/>
                </a:solidFill>
              </a:rPr>
              <a:t>Alison.Levy@dm.usda.gov</a:t>
            </a:r>
            <a:endParaRPr lang="en-US" sz="2000" dirty="0">
              <a:solidFill>
                <a:schemeClr val="tx1"/>
              </a:solidFill>
            </a:endParaRPr>
          </a:p>
        </p:txBody>
      </p:sp>
      <p:sp>
        <p:nvSpPr>
          <p:cNvPr id="4" name="TextBox 3"/>
          <p:cNvSpPr txBox="1"/>
          <p:nvPr/>
        </p:nvSpPr>
        <p:spPr>
          <a:xfrm>
            <a:off x="685800" y="6305490"/>
            <a:ext cx="8153400" cy="400110"/>
          </a:xfrm>
          <a:prstGeom prst="rect">
            <a:avLst/>
          </a:prstGeom>
          <a:noFill/>
        </p:spPr>
        <p:txBody>
          <a:bodyPr wrap="square" rtlCol="0">
            <a:spAutoFit/>
          </a:bodyPr>
          <a:lstStyle/>
          <a:p>
            <a:pPr algn="r"/>
            <a:r>
              <a:rPr lang="en-US" sz="2000" dirty="0" smtClean="0">
                <a:solidFill>
                  <a:schemeClr val="bg1"/>
                </a:solidFill>
              </a:rPr>
              <a:t>August 2, 2017</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t>Food Safety and Inspection Service</a:t>
            </a: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10</a:t>
            </a:fld>
            <a:endParaRPr lang="en-US"/>
          </a:p>
        </p:txBody>
      </p:sp>
      <p:sp>
        <p:nvSpPr>
          <p:cNvPr id="3" name="Text Placeholder 2"/>
          <p:cNvSpPr>
            <a:spLocks noGrp="1"/>
          </p:cNvSpPr>
          <p:nvPr>
            <p:ph type="body" idx="2"/>
          </p:nvPr>
        </p:nvSpPr>
        <p:spPr>
          <a:xfrm>
            <a:off x="914400" y="5562600"/>
            <a:ext cx="7467600" cy="914400"/>
          </a:xfrm>
        </p:spPr>
        <p:txBody>
          <a:bodyPr>
            <a:noAutofit/>
          </a:bodyPr>
          <a:lstStyle/>
          <a:p>
            <a:pPr algn="ctr"/>
            <a:r>
              <a:rPr lang="en-US" sz="2400" b="1" dirty="0"/>
              <a:t>Consumer Safety Inspector, GS-1862</a:t>
            </a:r>
          </a:p>
          <a:p>
            <a:pPr algn="ctr"/>
            <a:endParaRPr lang="en-US" sz="2800" dirty="0"/>
          </a:p>
        </p:txBody>
      </p:sp>
      <p:pic>
        <p:nvPicPr>
          <p:cNvPr id="5" name="Content Placeholder 4" descr="Picture of milk, eggs, bread, cheese, bagels, meat" title="Picture of milk, eggs, bread, cheese, bagels, meat"/>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9440" b="28725"/>
          <a:stretch/>
        </p:blipFill>
        <p:spPr>
          <a:xfrm>
            <a:off x="228600" y="152400"/>
            <a:ext cx="8672505" cy="4495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0368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7481776" cy="457200"/>
          </a:xfrm>
        </p:spPr>
        <p:txBody>
          <a:bodyPr/>
          <a:lstStyle/>
          <a:p>
            <a:pPr algn="ctr"/>
            <a:r>
              <a:rPr lang="en-US" sz="3200" b="1" dirty="0" smtClean="0"/>
              <a:t>All Agencies</a:t>
            </a: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11</a:t>
            </a:fld>
            <a:endParaRPr lang="en-US"/>
          </a:p>
        </p:txBody>
      </p:sp>
      <p:sp>
        <p:nvSpPr>
          <p:cNvPr id="3" name="Text Placeholder 2"/>
          <p:cNvSpPr>
            <a:spLocks noGrp="1"/>
          </p:cNvSpPr>
          <p:nvPr>
            <p:ph type="body" idx="2"/>
          </p:nvPr>
        </p:nvSpPr>
        <p:spPr>
          <a:xfrm>
            <a:off x="609600" y="5410200"/>
            <a:ext cx="7403592" cy="914400"/>
          </a:xfrm>
        </p:spPr>
        <p:txBody>
          <a:bodyPr/>
          <a:lstStyle/>
          <a:p>
            <a:pPr algn="ctr"/>
            <a:r>
              <a:rPr lang="en-US" sz="2400" dirty="0"/>
              <a:t>Information Technology Management, GS-</a:t>
            </a:r>
            <a:r>
              <a:rPr lang="en-US" sz="2400" dirty="0" smtClean="0"/>
              <a:t>2210</a:t>
            </a:r>
            <a:endParaRPr lang="en-US" sz="2400" dirty="0"/>
          </a:p>
          <a:p>
            <a:endParaRPr lang="en-US" dirty="0"/>
          </a:p>
        </p:txBody>
      </p:sp>
      <p:pic>
        <p:nvPicPr>
          <p:cNvPr id="10" name="Picture 9" descr="Male Students wearing backpacks viewing IT room with a wall of computer hardware." title="Male Students wearing backpacks viewing IT room with a wall of computer hardwa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98412">
            <a:off x="161848" y="1494062"/>
            <a:ext cx="4268534" cy="304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Female standing and presenting" title="Female standing and presenting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92670">
            <a:off x="5856446" y="803270"/>
            <a:ext cx="2938225"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descr="Female talking into a microphone" title="Female talking into a microphone"/>
          <p:cNvPicPr>
            <a:picLocks noGrp="1" noChangeAspect="1"/>
          </p:cNvPicPr>
          <p:nvPr>
            <p:ph sz="half" idx="1"/>
          </p:nvPr>
        </p:nvPicPr>
        <p:blipFill>
          <a:blip r:embed="rId5">
            <a:extLst>
              <a:ext uri="{28A0092B-C50C-407E-A947-70E740481C1C}">
                <a14:useLocalDpi xmlns:a14="http://schemas.microsoft.com/office/drawing/2010/main" val="0"/>
              </a:ext>
            </a:extLst>
          </a:blip>
          <a:srcRect l="-23839" r="-23839"/>
          <a:stretch>
            <a:fillRect/>
          </a:stretch>
        </p:blipFill>
        <p:spPr>
          <a:xfrm>
            <a:off x="3505200" y="602955"/>
            <a:ext cx="2819400" cy="2673645"/>
          </a:xfrm>
          <a:prstGeom prst="rect">
            <a:avLst/>
          </a:prstGeom>
          <a:ln>
            <a:noFill/>
          </a:ln>
          <a:effectLst>
            <a:softEdge rad="112500"/>
          </a:effectLst>
        </p:spPr>
      </p:pic>
    </p:spTree>
    <p:extLst>
      <p:ext uri="{BB962C8B-B14F-4D97-AF65-F5344CB8AC3E}">
        <p14:creationId xmlns:p14="http://schemas.microsoft.com/office/powerpoint/2010/main" val="4006666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417672" y="338328"/>
            <a:ext cx="8229600" cy="1143000"/>
          </a:xfrm>
        </p:spPr>
        <p:txBody>
          <a:bodyPr>
            <a:noAutofit/>
          </a:bodyPr>
          <a:lstStyle/>
          <a:p>
            <a:pPr algn="r"/>
            <a:r>
              <a:rPr lang="en-US" sz="3400" dirty="0" smtClean="0">
                <a:solidFill>
                  <a:schemeClr val="tx1"/>
                </a:solidFill>
                <a:effectLst/>
                <a:cs typeface="Times New Roman" pitchFamily="18" charset="0"/>
              </a:rPr>
              <a:t>What are Targeted Disabilities?</a:t>
            </a:r>
            <a:endParaRPr lang="en-US" sz="3400" dirty="0">
              <a:solidFill>
                <a:schemeClr val="tx1"/>
              </a:solidFill>
              <a:effectLst/>
              <a:cs typeface="Times New Roman" pitchFamily="18" charset="0"/>
            </a:endParaRPr>
          </a:p>
        </p:txBody>
      </p:sp>
      <p:sp>
        <p:nvSpPr>
          <p:cNvPr id="4" name="Slide Number Placeholder 5"/>
          <p:cNvSpPr>
            <a:spLocks noGrp="1"/>
          </p:cNvSpPr>
          <p:nvPr>
            <p:ph type="sldNum" sz="quarter" idx="12"/>
          </p:nvPr>
        </p:nvSpPr>
        <p:spPr/>
        <p:txBody>
          <a:bodyPr/>
          <a:lstStyle/>
          <a:p>
            <a:fld id="{4B77AF87-37B7-4509-926C-1637145FCFA3}" type="slidenum">
              <a:rPr lang="en-US"/>
              <a:pPr/>
              <a:t>12</a:t>
            </a:fld>
            <a:endParaRPr lang="en-US"/>
          </a:p>
        </p:txBody>
      </p:sp>
      <p:sp>
        <p:nvSpPr>
          <p:cNvPr id="311299" name="Rectangle 3"/>
          <p:cNvSpPr>
            <a:spLocks noGrp="1" noChangeArrowheads="1"/>
          </p:cNvSpPr>
          <p:nvPr>
            <p:ph idx="1"/>
          </p:nvPr>
        </p:nvSpPr>
        <p:spPr>
          <a:xfrm>
            <a:off x="457200" y="1481328"/>
            <a:ext cx="8229600" cy="1961572"/>
          </a:xfrm>
        </p:spPr>
        <p:txBody>
          <a:bodyPr>
            <a:noAutofit/>
          </a:bodyPr>
          <a:lstStyle/>
          <a:p>
            <a:pPr>
              <a:lnSpc>
                <a:spcPct val="110000"/>
              </a:lnSpc>
            </a:pPr>
            <a:r>
              <a:rPr lang="en-US" sz="2800" dirty="0" smtClean="0">
                <a:cs typeface="Times New Roman" pitchFamily="18" charset="0"/>
              </a:rPr>
              <a:t>The most </a:t>
            </a:r>
            <a:r>
              <a:rPr lang="en-US" sz="2800" dirty="0">
                <a:cs typeface="Times New Roman" pitchFamily="18" charset="0"/>
              </a:rPr>
              <a:t>severe </a:t>
            </a:r>
            <a:r>
              <a:rPr lang="en-US" sz="2800" dirty="0" smtClean="0">
                <a:cs typeface="Times New Roman" pitchFamily="18" charset="0"/>
              </a:rPr>
              <a:t>disabilities</a:t>
            </a:r>
          </a:p>
          <a:p>
            <a:pPr>
              <a:lnSpc>
                <a:spcPct val="110000"/>
              </a:lnSpc>
            </a:pPr>
            <a:r>
              <a:rPr lang="en-US" sz="2800" dirty="0" smtClean="0">
                <a:cs typeface="Times New Roman" pitchFamily="18" charset="0"/>
              </a:rPr>
              <a:t>People </a:t>
            </a:r>
            <a:r>
              <a:rPr lang="en-US" sz="2800" dirty="0">
                <a:cs typeface="Times New Roman" pitchFamily="18" charset="0"/>
              </a:rPr>
              <a:t>with targeted disabilities have the lowest participation rate in Federal service. </a:t>
            </a:r>
          </a:p>
          <a:p>
            <a:r>
              <a:rPr lang="en-US" sz="2800" dirty="0" smtClean="0">
                <a:cs typeface="Times New Roman" pitchFamily="18" charset="0"/>
              </a:rPr>
              <a:t>There are now 11 categories, including:</a:t>
            </a:r>
          </a:p>
        </p:txBody>
      </p:sp>
      <p:sp>
        <p:nvSpPr>
          <p:cNvPr id="2" name="TextBox 1"/>
          <p:cNvSpPr txBox="1"/>
          <p:nvPr/>
        </p:nvSpPr>
        <p:spPr>
          <a:xfrm>
            <a:off x="1066800" y="3719899"/>
            <a:ext cx="39624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Deafness</a:t>
            </a:r>
          </a:p>
          <a:p>
            <a:pPr marL="342900" indent="-342900">
              <a:buFont typeface="Arial" panose="020B0604020202020204" pitchFamily="34" charset="0"/>
              <a:buChar char="•"/>
            </a:pPr>
            <a:r>
              <a:rPr lang="en-US" sz="2400" dirty="0" smtClean="0"/>
              <a:t>Missing extremities</a:t>
            </a:r>
          </a:p>
          <a:p>
            <a:pPr marL="342900" indent="-342900">
              <a:buFont typeface="Arial" panose="020B0604020202020204" pitchFamily="34" charset="0"/>
              <a:buChar char="•"/>
            </a:pPr>
            <a:r>
              <a:rPr lang="en-US" sz="2400" dirty="0" smtClean="0"/>
              <a:t>Complete paralysis</a:t>
            </a:r>
          </a:p>
          <a:p>
            <a:pPr marL="342900" indent="-342900">
              <a:buFont typeface="Arial" panose="020B0604020202020204" pitchFamily="34" charset="0"/>
              <a:buChar char="•"/>
            </a:pPr>
            <a:r>
              <a:rPr lang="en-US" sz="2400" dirty="0" smtClean="0"/>
              <a:t>Psychiatric disabilities</a:t>
            </a:r>
          </a:p>
          <a:p>
            <a:pPr marL="342900" indent="-342900">
              <a:buFont typeface="Arial" panose="020B0604020202020204" pitchFamily="34" charset="0"/>
              <a:buChar char="•"/>
            </a:pPr>
            <a:r>
              <a:rPr lang="en-US" sz="2400" dirty="0" smtClean="0"/>
              <a:t>Distortion of limb and/or spine</a:t>
            </a:r>
            <a:endParaRPr lang="en-US" sz="2400" dirty="0"/>
          </a:p>
        </p:txBody>
      </p:sp>
      <p:sp>
        <p:nvSpPr>
          <p:cNvPr id="3" name="TextBox 2"/>
          <p:cNvSpPr txBox="1"/>
          <p:nvPr/>
        </p:nvSpPr>
        <p:spPr>
          <a:xfrm>
            <a:off x="4918552" y="3719899"/>
            <a:ext cx="3886200" cy="258532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Blindness</a:t>
            </a:r>
          </a:p>
          <a:p>
            <a:pPr marL="342900" indent="-342900">
              <a:buFont typeface="Arial" panose="020B0604020202020204" pitchFamily="34" charset="0"/>
              <a:buChar char="•"/>
            </a:pPr>
            <a:r>
              <a:rPr lang="en-US" sz="2400" dirty="0" smtClean="0"/>
              <a:t>Convulsive disorders</a:t>
            </a:r>
          </a:p>
          <a:p>
            <a:pPr marL="342900" indent="-342900">
              <a:buFont typeface="Arial" panose="020B0604020202020204" pitchFamily="34" charset="0"/>
              <a:buChar char="•"/>
            </a:pPr>
            <a:r>
              <a:rPr lang="en-US" sz="2400" dirty="0" smtClean="0"/>
              <a:t>Intellectual Disabilities</a:t>
            </a:r>
          </a:p>
          <a:p>
            <a:pPr marL="342900" indent="-342900">
              <a:buFont typeface="Arial" panose="020B0604020202020204" pitchFamily="34" charset="0"/>
              <a:buChar char="•"/>
            </a:pPr>
            <a:r>
              <a:rPr lang="en-US" sz="2400" dirty="0" smtClean="0"/>
              <a:t>Developmental Disabilities</a:t>
            </a:r>
          </a:p>
          <a:p>
            <a:pPr marL="342900" indent="-342900">
              <a:buFont typeface="Arial" panose="020B0604020202020204" pitchFamily="34" charset="0"/>
              <a:buChar char="•"/>
            </a:pPr>
            <a:r>
              <a:rPr lang="en-US" sz="2400" dirty="0" smtClean="0"/>
              <a:t>Traumatic Brain Injury </a:t>
            </a:r>
          </a:p>
          <a:p>
            <a:endParaRPr lang="en-US" dirty="0"/>
          </a:p>
        </p:txBody>
      </p:sp>
    </p:spTree>
    <p:extLst>
      <p:ext uri="{BB962C8B-B14F-4D97-AF65-F5344CB8AC3E}">
        <p14:creationId xmlns:p14="http://schemas.microsoft.com/office/powerpoint/2010/main" val="2940104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8839200" cy="990600"/>
          </a:xfrm>
        </p:spPr>
        <p:txBody>
          <a:bodyPr>
            <a:noAutofit/>
          </a:bodyPr>
          <a:lstStyle/>
          <a:p>
            <a:pPr algn="ctr" eaLnBrk="1" hangingPunct="1">
              <a:defRPr/>
            </a:pPr>
            <a:r>
              <a:rPr lang="en-US" sz="3600" dirty="0" smtClean="0">
                <a:solidFill>
                  <a:schemeClr val="tx1"/>
                </a:solidFill>
                <a:effectLst/>
                <a:cs typeface="Times New Roman" pitchFamily="18" charset="0"/>
              </a:rPr>
              <a:t>FY 2017 USDA Goals to Hire </a:t>
            </a:r>
            <a:r>
              <a:rPr lang="en-US" sz="3600" dirty="0">
                <a:solidFill>
                  <a:schemeClr val="tx1"/>
                </a:solidFill>
                <a:effectLst/>
                <a:cs typeface="Times New Roman" pitchFamily="18" charset="0"/>
              </a:rPr>
              <a:t/>
            </a:r>
            <a:br>
              <a:rPr lang="en-US" sz="3600" dirty="0">
                <a:solidFill>
                  <a:schemeClr val="tx1"/>
                </a:solidFill>
                <a:effectLst/>
                <a:cs typeface="Times New Roman" pitchFamily="18" charset="0"/>
              </a:rPr>
            </a:br>
            <a:r>
              <a:rPr lang="en-US" sz="3600" dirty="0" smtClean="0">
                <a:solidFill>
                  <a:schemeClr val="tx1"/>
                </a:solidFill>
                <a:effectLst/>
                <a:cs typeface="Times New Roman" pitchFamily="18" charset="0"/>
              </a:rPr>
              <a:t>Individuals with Disabilities</a:t>
            </a:r>
            <a:endParaRPr lang="en-US" sz="3600" dirty="0">
              <a:solidFill>
                <a:schemeClr val="tx1"/>
              </a:solidFill>
              <a:effectLst/>
              <a:cs typeface="Times New Roman" pitchFamily="18" charset="0"/>
            </a:endParaRPr>
          </a:p>
        </p:txBody>
      </p:sp>
      <p:sp>
        <p:nvSpPr>
          <p:cNvPr id="4" name="Slide Number Placeholder 3"/>
          <p:cNvSpPr>
            <a:spLocks noGrp="1"/>
          </p:cNvSpPr>
          <p:nvPr>
            <p:ph type="sldNum" sz="quarter" idx="12"/>
          </p:nvPr>
        </p:nvSpPr>
        <p:spPr/>
        <p:txBody>
          <a:bodyPr/>
          <a:lstStyle/>
          <a:p>
            <a:pPr>
              <a:defRPr/>
            </a:pPr>
            <a:fld id="{542CBDF6-49B6-4B8E-97A2-8D0AEAA7388A}" type="slidenum">
              <a:rPr lang="en-US" smtClean="0"/>
              <a:pPr>
                <a:defRPr/>
              </a:pPr>
              <a:t>13</a:t>
            </a:fld>
            <a:endParaRPr lang="en-US" dirty="0"/>
          </a:p>
        </p:txBody>
      </p:sp>
      <p:sp>
        <p:nvSpPr>
          <p:cNvPr id="7" name="Content Placeholder 1"/>
          <p:cNvSpPr txBox="1">
            <a:spLocks/>
          </p:cNvSpPr>
          <p:nvPr/>
        </p:nvSpPr>
        <p:spPr>
          <a:xfrm>
            <a:off x="228600" y="1600200"/>
            <a:ext cx="8496300" cy="3728816"/>
          </a:xfrm>
          <a:prstGeom prst="rect">
            <a:avLst/>
          </a:prstGeom>
          <a:noFill/>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ctr">
              <a:buFont typeface="Wingdings 3"/>
              <a:buNone/>
            </a:pPr>
            <a:endParaRPr lang="en-US" sz="3800" dirty="0" smtClean="0"/>
          </a:p>
          <a:p>
            <a:pPr algn="ctr">
              <a:buFont typeface="Wingdings 3"/>
              <a:buNone/>
            </a:pPr>
            <a:r>
              <a:rPr lang="en-US" sz="3200" b="1" dirty="0" smtClean="0"/>
              <a:t>Reportable Disabilities: </a:t>
            </a:r>
          </a:p>
          <a:p>
            <a:pPr algn="ctr">
              <a:buFont typeface="Wingdings 3"/>
              <a:buNone/>
            </a:pPr>
            <a:r>
              <a:rPr lang="en-US" sz="3200" dirty="0" smtClean="0"/>
              <a:t>*USDA: 10.23% (10%)</a:t>
            </a:r>
          </a:p>
          <a:p>
            <a:pPr algn="ctr">
              <a:buFont typeface="Wingdings 3"/>
              <a:buNone/>
            </a:pPr>
            <a:endParaRPr lang="en-US" sz="2800" dirty="0" smtClean="0"/>
          </a:p>
          <a:p>
            <a:pPr algn="ctr">
              <a:buFont typeface="Wingdings 3"/>
              <a:buNone/>
            </a:pPr>
            <a:r>
              <a:rPr lang="en-US" sz="3200" b="1" dirty="0" smtClean="0"/>
              <a:t>Targeted Disabilities:</a:t>
            </a:r>
          </a:p>
          <a:p>
            <a:pPr algn="ctr">
              <a:buFont typeface="Wingdings 3"/>
              <a:buNone/>
            </a:pPr>
            <a:r>
              <a:rPr lang="en-US" sz="3200" dirty="0" smtClean="0"/>
              <a:t>*USDA:  1.12% (4%)</a:t>
            </a:r>
          </a:p>
          <a:p>
            <a:pPr>
              <a:buFont typeface="Wingdings 3"/>
              <a:buNone/>
            </a:pPr>
            <a:endParaRPr lang="en-US" sz="1400" dirty="0" smtClean="0"/>
          </a:p>
        </p:txBody>
      </p:sp>
      <p:sp>
        <p:nvSpPr>
          <p:cNvPr id="5" name="TextBox 4"/>
          <p:cNvSpPr txBox="1"/>
          <p:nvPr/>
        </p:nvSpPr>
        <p:spPr>
          <a:xfrm>
            <a:off x="1447800" y="5715000"/>
            <a:ext cx="6553200" cy="646331"/>
          </a:xfrm>
          <a:prstGeom prst="rect">
            <a:avLst/>
          </a:prstGeom>
          <a:noFill/>
        </p:spPr>
        <p:txBody>
          <a:bodyPr wrap="square" rtlCol="0">
            <a:spAutoFit/>
          </a:bodyPr>
          <a:lstStyle/>
          <a:p>
            <a:pPr algn="ctr"/>
            <a:r>
              <a:rPr lang="en-US" dirty="0" smtClean="0"/>
              <a:t>As per USDA Metrics and Milestones Report </a:t>
            </a:r>
          </a:p>
          <a:p>
            <a:pPr algn="ctr"/>
            <a:r>
              <a:rPr lang="en-US" dirty="0" smtClean="0"/>
              <a:t>FYTD March 2017</a:t>
            </a:r>
            <a:endParaRPr lang="en-US" dirty="0"/>
          </a:p>
        </p:txBody>
      </p:sp>
    </p:spTree>
    <p:extLst>
      <p:ext uri="{BB962C8B-B14F-4D97-AF65-F5344CB8AC3E}">
        <p14:creationId xmlns:p14="http://schemas.microsoft.com/office/powerpoint/2010/main" val="241818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752600" y="304800"/>
            <a:ext cx="7010400" cy="1143000"/>
          </a:xfrm>
        </p:spPr>
        <p:txBody>
          <a:bodyPr>
            <a:noAutofit/>
          </a:bodyPr>
          <a:lstStyle/>
          <a:p>
            <a:pPr algn="ctr"/>
            <a:r>
              <a:rPr lang="en-US" sz="3600" dirty="0" smtClean="0">
                <a:solidFill>
                  <a:schemeClr val="tx1"/>
                </a:solidFill>
                <a:effectLst/>
              </a:rPr>
              <a:t>A </a:t>
            </a:r>
            <a:r>
              <a:rPr lang="en-US" sz="3600" dirty="0" err="1" smtClean="0">
                <a:solidFill>
                  <a:schemeClr val="tx1"/>
                </a:solidFill>
                <a:effectLst/>
              </a:rPr>
              <a:t>Wholistic</a:t>
            </a:r>
            <a:r>
              <a:rPr lang="en-US" sz="3600" dirty="0" smtClean="0">
                <a:solidFill>
                  <a:schemeClr val="tx1"/>
                </a:solidFill>
                <a:effectLst/>
              </a:rPr>
              <a:t> </a:t>
            </a:r>
            <a:br>
              <a:rPr lang="en-US" sz="3600" dirty="0" smtClean="0">
                <a:solidFill>
                  <a:schemeClr val="tx1"/>
                </a:solidFill>
                <a:effectLst/>
              </a:rPr>
            </a:br>
            <a:r>
              <a:rPr lang="en-US" sz="3600" dirty="0" smtClean="0">
                <a:solidFill>
                  <a:schemeClr val="tx1"/>
                </a:solidFill>
                <a:effectLst/>
              </a:rPr>
              <a:t>Approach to Federal Careers</a:t>
            </a:r>
          </a:p>
        </p:txBody>
      </p:sp>
      <p:sp>
        <p:nvSpPr>
          <p:cNvPr id="9220" name="Slide Number Placeholder 4"/>
          <p:cNvSpPr>
            <a:spLocks noGrp="1"/>
          </p:cNvSpPr>
          <p:nvPr>
            <p:ph type="sldNum" sz="quarter" idx="12"/>
          </p:nvPr>
        </p:nvSpPr>
        <p:spPr>
          <a:noFill/>
        </p:spPr>
        <p:txBody>
          <a:bodyPr/>
          <a:lstStyle/>
          <a:p>
            <a:fld id="{F369A94B-A8CA-4DA6-885A-39160E8383EB}" type="slidenum">
              <a:rPr lang="en-US" smtClean="0"/>
              <a:pPr/>
              <a:t>14</a:t>
            </a:fld>
            <a:endParaRPr lang="en-US" smtClean="0"/>
          </a:p>
        </p:txBody>
      </p:sp>
      <p:graphicFrame>
        <p:nvGraphicFramePr>
          <p:cNvPr id="4" name="Content Placeholder 3" descr="A circular diagram showing the different stages of the employment life cycle, including, outreach and recruitment, hiring and on boarding, engagment and inclusion, professional development and advancement, and retention.  " title="A circular diagram showing the employment life cycle"/>
          <p:cNvGraphicFramePr>
            <a:graphicFrameLocks noGrp="1"/>
          </p:cNvGraphicFramePr>
          <p:nvPr>
            <p:ph idx="1"/>
            <p:extLst>
              <p:ext uri="{D42A27DB-BD31-4B8C-83A1-F6EECF244321}">
                <p14:modId xmlns:p14="http://schemas.microsoft.com/office/powerpoint/2010/main" val="717547239"/>
              </p:ext>
            </p:extLst>
          </p:nvPr>
        </p:nvGraphicFramePr>
        <p:xfrm>
          <a:off x="381000" y="1600200"/>
          <a:ext cx="8610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683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7239000" cy="1143000"/>
          </a:xfrm>
        </p:spPr>
        <p:txBody>
          <a:bodyPr>
            <a:noAutofit/>
          </a:bodyPr>
          <a:lstStyle/>
          <a:p>
            <a:pPr algn="ctr"/>
            <a:r>
              <a:rPr lang="en-US" sz="3600" dirty="0" smtClean="0">
                <a:solidFill>
                  <a:schemeClr val="tx1"/>
                </a:solidFill>
                <a:effectLst/>
              </a:rPr>
              <a:t>Fed. Gov’t Tracks Hiring: </a:t>
            </a:r>
            <a:br>
              <a:rPr lang="en-US" sz="3600" dirty="0" smtClean="0">
                <a:solidFill>
                  <a:schemeClr val="tx1"/>
                </a:solidFill>
                <a:effectLst/>
              </a:rPr>
            </a:br>
            <a:r>
              <a:rPr lang="en-US" sz="3600" dirty="0" smtClean="0">
                <a:solidFill>
                  <a:schemeClr val="tx1"/>
                </a:solidFill>
                <a:effectLst/>
              </a:rPr>
              <a:t>Standard Form 256</a:t>
            </a:r>
            <a:endParaRPr lang="en-US" sz="3600" dirty="0">
              <a:solidFill>
                <a:schemeClr val="tx1"/>
              </a:solidFill>
              <a:effectLst/>
            </a:endParaRPr>
          </a:p>
        </p:txBody>
      </p:sp>
      <p:sp>
        <p:nvSpPr>
          <p:cNvPr id="3" name="Slide Number Placeholder 2"/>
          <p:cNvSpPr>
            <a:spLocks noGrp="1"/>
          </p:cNvSpPr>
          <p:nvPr>
            <p:ph type="sldNum" sz="quarter" idx="12"/>
          </p:nvPr>
        </p:nvSpPr>
        <p:spPr/>
        <p:txBody>
          <a:bodyPr/>
          <a:lstStyle/>
          <a:p>
            <a:fld id="{0593683E-E056-4F2B-9CD3-9A7B90FC0012}" type="slidenum">
              <a:rPr lang="en-US" smtClean="0"/>
              <a:pPr/>
              <a:t>15</a:t>
            </a:fld>
            <a:endParaRPr lang="en-US"/>
          </a:p>
        </p:txBody>
      </p:sp>
      <p:sp>
        <p:nvSpPr>
          <p:cNvPr id="5" name="Rectangular Callout 4"/>
          <p:cNvSpPr/>
          <p:nvPr/>
        </p:nvSpPr>
        <p:spPr>
          <a:xfrm>
            <a:off x="6705600" y="838200"/>
            <a:ext cx="1676400" cy="1506986"/>
          </a:xfrm>
          <a:prstGeom prst="wedgeRectCallout">
            <a:avLst>
              <a:gd name="adj1" fmla="val -99488"/>
              <a:gd name="adj2" fmla="val -3675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Times New Roman" panose="02020603050405020304" pitchFamily="18" charset="0"/>
                <a:cs typeface="Times New Roman" panose="02020603050405020304" pitchFamily="18" charset="0"/>
              </a:rPr>
              <a:t>Mandatory for Schedule A Hires</a:t>
            </a:r>
            <a:endParaRPr lang="en-US" sz="2400" b="1" i="1" dirty="0">
              <a:solidFill>
                <a:schemeClr val="tx1"/>
              </a:solidFill>
              <a:latin typeface="Times New Roman" panose="02020603050405020304" pitchFamily="18" charset="0"/>
              <a:cs typeface="Times New Roman" panose="02020603050405020304" pitchFamily="18" charset="0"/>
            </a:endParaRPr>
          </a:p>
        </p:txBody>
      </p:sp>
      <p:pic>
        <p:nvPicPr>
          <p:cNvPr id="4" name="Picture 3" descr="Screen shot of the OPM Standard Form for Self Identification of Disability" title="Screen shot of the OPM Standard Form for Self Identification of Disability"/>
          <p:cNvPicPr>
            <a:picLocks noChangeAspect="1"/>
          </p:cNvPicPr>
          <p:nvPr/>
        </p:nvPicPr>
        <p:blipFill rotWithShape="1">
          <a:blip r:embed="rId2"/>
          <a:srcRect l="19375" t="20001" r="21250" b="11110"/>
          <a:stretch/>
        </p:blipFill>
        <p:spPr>
          <a:xfrm>
            <a:off x="-14748" y="1447800"/>
            <a:ext cx="9158748" cy="5257800"/>
          </a:xfrm>
          <a:prstGeom prst="rect">
            <a:avLst/>
          </a:prstGeom>
        </p:spPr>
      </p:pic>
    </p:spTree>
    <p:extLst>
      <p:ext uri="{BB962C8B-B14F-4D97-AF65-F5344CB8AC3E}">
        <p14:creationId xmlns:p14="http://schemas.microsoft.com/office/powerpoint/2010/main" val="2000258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noAutofit/>
          </a:bodyPr>
          <a:lstStyle/>
          <a:p>
            <a:pPr algn="ctr"/>
            <a:r>
              <a:rPr lang="en-US" sz="3600" dirty="0" smtClean="0">
                <a:solidFill>
                  <a:schemeClr val="tx1"/>
                </a:solidFill>
                <a:effectLst/>
              </a:rPr>
              <a:t>Tips for Landing a Federal Job</a:t>
            </a:r>
            <a:endParaRPr lang="en-US" sz="3600" dirty="0">
              <a:solidFill>
                <a:schemeClr val="tx1"/>
              </a:solidFill>
              <a:effectLst/>
            </a:endParaRPr>
          </a:p>
        </p:txBody>
      </p:sp>
      <p:sp>
        <p:nvSpPr>
          <p:cNvPr id="4" name="Slide Number Placeholder 3"/>
          <p:cNvSpPr>
            <a:spLocks noGrp="1"/>
          </p:cNvSpPr>
          <p:nvPr>
            <p:ph type="sldNum" sz="quarter" idx="12"/>
          </p:nvPr>
        </p:nvSpPr>
        <p:spPr/>
        <p:txBody>
          <a:bodyPr/>
          <a:lstStyle/>
          <a:p>
            <a:fld id="{0593683E-E056-4F2B-9CD3-9A7B90FC0012}" type="slidenum">
              <a:rPr lang="en-US" smtClean="0"/>
              <a:pPr/>
              <a:t>16</a:t>
            </a:fld>
            <a:endParaRPr lang="en-US" dirty="0"/>
          </a:p>
        </p:txBody>
      </p:sp>
      <p:sp>
        <p:nvSpPr>
          <p:cNvPr id="2" name="Content Placeholder 1"/>
          <p:cNvSpPr>
            <a:spLocks noGrp="1"/>
          </p:cNvSpPr>
          <p:nvPr>
            <p:ph idx="4294967295"/>
          </p:nvPr>
        </p:nvSpPr>
        <p:spPr>
          <a:xfrm>
            <a:off x="152400" y="1295400"/>
            <a:ext cx="8915400" cy="4525962"/>
          </a:xfrm>
        </p:spPr>
        <p:txBody>
          <a:bodyPr>
            <a:noAutofit/>
          </a:bodyPr>
          <a:lstStyle/>
          <a:p>
            <a:pPr marL="109728" indent="0">
              <a:buNone/>
            </a:pPr>
            <a:r>
              <a:rPr lang="en-US" sz="3000" dirty="0" smtClean="0"/>
              <a:t>Client Homework:</a:t>
            </a:r>
          </a:p>
          <a:p>
            <a:pPr marL="624078" indent="-514350">
              <a:buFont typeface="+mj-lt"/>
              <a:buAutoNum type="arabicPeriod"/>
            </a:pPr>
            <a:r>
              <a:rPr lang="en-US" sz="2800" dirty="0" smtClean="0"/>
              <a:t>Identify Possible Job Titles/Series</a:t>
            </a:r>
          </a:p>
          <a:p>
            <a:pPr marL="624078" indent="-514350">
              <a:buFont typeface="+mj-lt"/>
              <a:buAutoNum type="arabicPeriod"/>
            </a:pPr>
            <a:r>
              <a:rPr lang="en-US" sz="2800" dirty="0" smtClean="0"/>
              <a:t>Identify GS Level </a:t>
            </a:r>
          </a:p>
          <a:p>
            <a:pPr marL="624078" indent="-514350">
              <a:buFont typeface="+mj-lt"/>
              <a:buAutoNum type="arabicPeriod" startAt="3"/>
            </a:pPr>
            <a:r>
              <a:rPr lang="en-US" sz="2800" dirty="0" smtClean="0"/>
              <a:t>Obtain signed/scanned Schedule A Letter</a:t>
            </a:r>
          </a:p>
          <a:p>
            <a:pPr marL="624078" indent="-514350">
              <a:buFont typeface="+mj-lt"/>
              <a:buAutoNum type="arabicPeriod" startAt="3"/>
            </a:pPr>
            <a:r>
              <a:rPr lang="en-US" sz="2800" dirty="0"/>
              <a:t>Review and understand the job announcement</a:t>
            </a:r>
          </a:p>
          <a:p>
            <a:pPr marL="624078" indent="-514350">
              <a:buFont typeface="+mj-lt"/>
              <a:buAutoNum type="arabicPeriod" startAt="3"/>
            </a:pPr>
            <a:r>
              <a:rPr lang="en-US" sz="2800" dirty="0" smtClean="0"/>
              <a:t>Create </a:t>
            </a:r>
            <a:r>
              <a:rPr lang="en-US" sz="2800" dirty="0"/>
              <a:t>a Detailed </a:t>
            </a:r>
            <a:r>
              <a:rPr lang="en-US" sz="2800" u="sng" dirty="0"/>
              <a:t>Federal</a:t>
            </a:r>
            <a:r>
              <a:rPr lang="en-US" sz="2800" dirty="0"/>
              <a:t> Resume </a:t>
            </a:r>
          </a:p>
          <a:p>
            <a:pPr marL="880110" lvl="1" indent="-514350"/>
            <a:r>
              <a:rPr lang="en-US" sz="2800" dirty="0"/>
              <a:t>Save in </a:t>
            </a:r>
            <a:r>
              <a:rPr lang="en-US" sz="2800" dirty="0">
                <a:hlinkClick r:id="rId3"/>
              </a:rPr>
              <a:t>www.USAJobs.gov</a:t>
            </a:r>
            <a:r>
              <a:rPr lang="en-US" sz="2800" dirty="0"/>
              <a:t>  </a:t>
            </a:r>
          </a:p>
          <a:p>
            <a:pPr marL="624078" indent="-514350">
              <a:buFont typeface="+mj-lt"/>
              <a:buAutoNum type="arabicPeriod" startAt="3"/>
            </a:pPr>
            <a:r>
              <a:rPr lang="en-US" sz="2800" dirty="0" smtClean="0"/>
              <a:t>Apply on line and via Agency SPPM</a:t>
            </a:r>
          </a:p>
        </p:txBody>
      </p:sp>
      <p:sp>
        <p:nvSpPr>
          <p:cNvPr id="3" name="Footer Placeholder 2"/>
          <p:cNvSpPr>
            <a:spLocks noGrp="1"/>
          </p:cNvSpPr>
          <p:nvPr>
            <p:ph type="ftr" sz="quarter" idx="4294967295"/>
          </p:nvPr>
        </p:nvSpPr>
        <p:spPr>
          <a:xfrm>
            <a:off x="5981700" y="6042819"/>
            <a:ext cx="3124200" cy="365125"/>
          </a:xfrm>
        </p:spPr>
        <p:txBody>
          <a:bodyPr/>
          <a:lstStyle/>
          <a:p>
            <a:r>
              <a:rPr lang="en-US" smtClean="0"/>
              <a:t>The People’s Department</a:t>
            </a:r>
            <a:endParaRPr lang="en-US" dirty="0"/>
          </a:p>
        </p:txBody>
      </p:sp>
    </p:spTree>
    <p:extLst>
      <p:ext uri="{BB962C8B-B14F-4D97-AF65-F5344CB8AC3E}">
        <p14:creationId xmlns:p14="http://schemas.microsoft.com/office/powerpoint/2010/main" val="75683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1162"/>
            <a:ext cx="8686800" cy="1935162"/>
          </a:xfrm>
        </p:spPr>
        <p:txBody>
          <a:bodyPr>
            <a:normAutofit/>
          </a:bodyPr>
          <a:lstStyle/>
          <a:p>
            <a:pPr algn="ctr"/>
            <a:r>
              <a:rPr lang="en-US" sz="3600" dirty="0" smtClean="0">
                <a:solidFill>
                  <a:schemeClr val="tx1"/>
                </a:solidFill>
                <a:effectLst/>
              </a:rPr>
              <a:t>Guidelines for Grade Level Equivalents</a:t>
            </a:r>
            <a:endParaRPr lang="en-US" sz="3600" dirty="0">
              <a:solidFill>
                <a:schemeClr val="tx1"/>
              </a:solidFill>
              <a:effectLst/>
            </a:endParaRPr>
          </a:p>
        </p:txBody>
      </p:sp>
      <p:sp>
        <p:nvSpPr>
          <p:cNvPr id="3" name="Slide Number Placeholder 2"/>
          <p:cNvSpPr>
            <a:spLocks noGrp="1"/>
          </p:cNvSpPr>
          <p:nvPr>
            <p:ph type="sldNum" sz="quarter" idx="12"/>
          </p:nvPr>
        </p:nvSpPr>
        <p:spPr/>
        <p:txBody>
          <a:bodyPr/>
          <a:lstStyle/>
          <a:p>
            <a:fld id="{0593683E-E056-4F2B-9CD3-9A7B90FC0012}" type="slidenum">
              <a:rPr lang="en-US" smtClean="0"/>
              <a:pPr/>
              <a:t>17</a:t>
            </a:fld>
            <a:endParaRPr lang="en-US"/>
          </a:p>
        </p:txBody>
      </p:sp>
      <p:sp>
        <p:nvSpPr>
          <p:cNvPr id="5" name="TextBox 4"/>
          <p:cNvSpPr txBox="1"/>
          <p:nvPr/>
        </p:nvSpPr>
        <p:spPr>
          <a:xfrm>
            <a:off x="76200" y="990600"/>
            <a:ext cx="8991600" cy="5016758"/>
          </a:xfrm>
          <a:prstGeom prst="rect">
            <a:avLst/>
          </a:prstGeom>
          <a:noFill/>
        </p:spPr>
        <p:txBody>
          <a:bodyPr wrap="square" rtlCol="0">
            <a:spAutoFit/>
          </a:bodyPr>
          <a:lstStyle/>
          <a:p>
            <a:pPr lvl="1"/>
            <a:r>
              <a:rPr lang="en-US" sz="2000" dirty="0" smtClean="0"/>
              <a:t>GS </a:t>
            </a:r>
            <a:r>
              <a:rPr lang="en-US" sz="2000" dirty="0"/>
              <a:t>2 = High school graduation or equivalent</a:t>
            </a:r>
          </a:p>
          <a:p>
            <a:endParaRPr lang="en-US" sz="2000" dirty="0" smtClean="0"/>
          </a:p>
          <a:p>
            <a:pPr lvl="1"/>
            <a:r>
              <a:rPr lang="en-US" sz="2000" dirty="0" smtClean="0"/>
              <a:t>GS </a:t>
            </a:r>
            <a:r>
              <a:rPr lang="en-US" sz="2000" dirty="0"/>
              <a:t>3 = One academic year above high school</a:t>
            </a:r>
          </a:p>
          <a:p>
            <a:endParaRPr lang="en-US" sz="2000" dirty="0" smtClean="0"/>
          </a:p>
          <a:p>
            <a:pPr lvl="1"/>
            <a:r>
              <a:rPr lang="en-US" sz="2000" dirty="0" smtClean="0"/>
              <a:t>GS </a:t>
            </a:r>
            <a:r>
              <a:rPr lang="en-US" sz="2000" dirty="0"/>
              <a:t>4 = Two academic years above high school OR </a:t>
            </a:r>
            <a:endParaRPr lang="en-US" sz="2000" dirty="0" smtClean="0"/>
          </a:p>
          <a:p>
            <a:pPr lvl="3"/>
            <a:r>
              <a:rPr lang="en-US" sz="2000" dirty="0" smtClean="0"/>
              <a:t>90</a:t>
            </a:r>
            <a:r>
              <a:rPr lang="en-US" sz="2000" dirty="0"/>
              <a:t>+ Associate’s degree</a:t>
            </a:r>
          </a:p>
          <a:p>
            <a:endParaRPr lang="en-US" sz="2000" dirty="0" smtClean="0"/>
          </a:p>
          <a:p>
            <a:pPr lvl="1"/>
            <a:r>
              <a:rPr lang="en-US" sz="2000" dirty="0" smtClean="0"/>
              <a:t>GS </a:t>
            </a:r>
            <a:r>
              <a:rPr lang="en-US" sz="2000" dirty="0"/>
              <a:t>5 = Four academic years above high school leading to </a:t>
            </a:r>
            <a:r>
              <a:rPr lang="en-US" sz="2000" dirty="0" smtClean="0"/>
              <a:t>a</a:t>
            </a:r>
          </a:p>
          <a:p>
            <a:pPr lvl="3"/>
            <a:r>
              <a:rPr lang="en-US" sz="2000" dirty="0" smtClean="0"/>
              <a:t>bachelor’s </a:t>
            </a:r>
            <a:r>
              <a:rPr lang="en-US" sz="2000" dirty="0"/>
              <a:t>Degree OR a Bachelor’s degree</a:t>
            </a:r>
          </a:p>
          <a:p>
            <a:endParaRPr lang="en-US" sz="2000" dirty="0" smtClean="0"/>
          </a:p>
          <a:p>
            <a:pPr lvl="1"/>
            <a:r>
              <a:rPr lang="en-US" sz="2000" dirty="0" smtClean="0"/>
              <a:t>GS </a:t>
            </a:r>
            <a:r>
              <a:rPr lang="en-US" sz="2000" dirty="0"/>
              <a:t>7 = Bachelor’s degree with Superior Academic Achievement </a:t>
            </a:r>
            <a:endParaRPr lang="en-US" sz="2000" dirty="0" smtClean="0"/>
          </a:p>
          <a:p>
            <a:pPr lvl="3"/>
            <a:r>
              <a:rPr lang="en-US" sz="2000" dirty="0" smtClean="0"/>
              <a:t>for two </a:t>
            </a:r>
            <a:r>
              <a:rPr lang="en-US" sz="2000" dirty="0"/>
              <a:t>grade interval positions OR 1 academic year of </a:t>
            </a:r>
            <a:r>
              <a:rPr lang="en-US" sz="2000" dirty="0" smtClean="0"/>
              <a:t>graduate education </a:t>
            </a:r>
            <a:r>
              <a:rPr lang="en-US" sz="2000" dirty="0"/>
              <a:t>(or law school, as specified in qualification </a:t>
            </a:r>
            <a:r>
              <a:rPr lang="en-US" sz="2000" dirty="0" smtClean="0"/>
              <a:t>standards or </a:t>
            </a:r>
            <a:r>
              <a:rPr lang="en-US" sz="2000" dirty="0"/>
              <a:t>individual occupational requirements)</a:t>
            </a:r>
          </a:p>
          <a:p>
            <a:endParaRPr lang="en-US" sz="2000" dirty="0" smtClean="0"/>
          </a:p>
        </p:txBody>
      </p:sp>
      <p:sp>
        <p:nvSpPr>
          <p:cNvPr id="6" name="TextBox 5"/>
          <p:cNvSpPr txBox="1"/>
          <p:nvPr/>
        </p:nvSpPr>
        <p:spPr>
          <a:xfrm>
            <a:off x="533400" y="5791200"/>
            <a:ext cx="7848600" cy="646331"/>
          </a:xfrm>
          <a:prstGeom prst="rect">
            <a:avLst/>
          </a:prstGeom>
          <a:solidFill>
            <a:srgbClr val="F2EF81"/>
          </a:solidFill>
        </p:spPr>
        <p:txBody>
          <a:bodyPr wrap="square" rtlCol="0">
            <a:spAutoFit/>
          </a:bodyPr>
          <a:lstStyle/>
          <a:p>
            <a:pPr algn="ctr"/>
            <a:r>
              <a:rPr lang="en-US" dirty="0"/>
              <a:t>Note: Grades higher than 7 are determined based on advanced education, and/or </a:t>
            </a:r>
            <a:r>
              <a:rPr lang="en-US" dirty="0" smtClean="0"/>
              <a:t>work experience</a:t>
            </a:r>
            <a:r>
              <a:rPr lang="en-US" dirty="0"/>
              <a:t>.</a:t>
            </a:r>
          </a:p>
        </p:txBody>
      </p:sp>
    </p:spTree>
    <p:extLst>
      <p:ext uri="{BB962C8B-B14F-4D97-AF65-F5344CB8AC3E}">
        <p14:creationId xmlns:p14="http://schemas.microsoft.com/office/powerpoint/2010/main" val="4258900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400" dirty="0" smtClean="0">
                <a:solidFill>
                  <a:schemeClr val="tx1"/>
                </a:solidFill>
              </a:rPr>
              <a:t>Salary Table 2017</a:t>
            </a:r>
            <a:endParaRPr lang="en-US" sz="3400" dirty="0">
              <a:solidFill>
                <a:schemeClr val="tx1"/>
              </a:solidFill>
            </a:endParaRPr>
          </a:p>
        </p:txBody>
      </p:sp>
      <p:sp>
        <p:nvSpPr>
          <p:cNvPr id="3" name="Slide Number Placeholder 2"/>
          <p:cNvSpPr>
            <a:spLocks noGrp="1"/>
          </p:cNvSpPr>
          <p:nvPr>
            <p:ph type="sldNum" sz="quarter" idx="12"/>
          </p:nvPr>
        </p:nvSpPr>
        <p:spPr/>
        <p:txBody>
          <a:bodyPr/>
          <a:lstStyle/>
          <a:p>
            <a:fld id="{0593683E-E056-4F2B-9CD3-9A7B90FC0012}" type="slidenum">
              <a:rPr lang="en-US" smtClean="0"/>
              <a:pPr/>
              <a:t>18</a:t>
            </a:fld>
            <a:endParaRPr lang="en-US"/>
          </a:p>
        </p:txBody>
      </p:sp>
      <p:sp>
        <p:nvSpPr>
          <p:cNvPr id="6" name="Content Placeholder 5"/>
          <p:cNvSpPr>
            <a:spLocks noGrp="1"/>
          </p:cNvSpPr>
          <p:nvPr>
            <p:ph idx="1"/>
          </p:nvPr>
        </p:nvSpPr>
        <p:spPr/>
        <p:txBody>
          <a:bodyPr/>
          <a:lstStyle/>
          <a:p>
            <a:endParaRPr lang="en-US" dirty="0"/>
          </a:p>
        </p:txBody>
      </p:sp>
      <p:sp>
        <p:nvSpPr>
          <p:cNvPr id="4" name="TextBox 3"/>
          <p:cNvSpPr txBox="1"/>
          <p:nvPr/>
        </p:nvSpPr>
        <p:spPr>
          <a:xfrm>
            <a:off x="5334000" y="6221174"/>
            <a:ext cx="3352800" cy="369332"/>
          </a:xfrm>
          <a:prstGeom prst="rect">
            <a:avLst/>
          </a:prstGeom>
          <a:noFill/>
        </p:spPr>
        <p:txBody>
          <a:bodyPr wrap="square" rtlCol="0">
            <a:spAutoFit/>
          </a:bodyPr>
          <a:lstStyle/>
          <a:p>
            <a:r>
              <a:rPr lang="en-US" smtClean="0">
                <a:hlinkClick r:id="rId2"/>
              </a:rPr>
              <a:t>National </a:t>
            </a:r>
            <a:r>
              <a:rPr lang="en-US" dirty="0" smtClean="0">
                <a:hlinkClick r:id="rId2"/>
              </a:rPr>
              <a:t>Locality </a:t>
            </a:r>
            <a:r>
              <a:rPr lang="en-US" smtClean="0">
                <a:hlinkClick r:id="rId2"/>
              </a:rPr>
              <a:t>Pay </a:t>
            </a:r>
            <a:r>
              <a:rPr lang="en-US" smtClean="0">
                <a:hlinkClick r:id="rId2"/>
              </a:rPr>
              <a:t>Tables</a:t>
            </a:r>
            <a:endParaRPr lang="en-US" dirty="0" smtClean="0"/>
          </a:p>
        </p:txBody>
      </p:sp>
      <p:pic>
        <p:nvPicPr>
          <p:cNvPr id="2" name="Picture 1" descr="Screen shot of Federal Pay Table for FY 2017" title="Screen shot of Federal Pay Table for FY 2017"/>
          <p:cNvPicPr>
            <a:picLocks noChangeAspect="1"/>
          </p:cNvPicPr>
          <p:nvPr/>
        </p:nvPicPr>
        <p:blipFill rotWithShape="1">
          <a:blip r:embed="rId3">
            <a:extLst>
              <a:ext uri="{28A0092B-C50C-407E-A947-70E740481C1C}">
                <a14:useLocalDpi xmlns:a14="http://schemas.microsoft.com/office/drawing/2010/main" val="0"/>
              </a:ext>
            </a:extLst>
          </a:blip>
          <a:srcRect l="10517" t="23651" r="9128" b="13174"/>
          <a:stretch/>
        </p:blipFill>
        <p:spPr>
          <a:xfrm>
            <a:off x="595486" y="1550749"/>
            <a:ext cx="7953028" cy="4038729"/>
          </a:xfrm>
          <a:prstGeom prst="rect">
            <a:avLst/>
          </a:prstGeom>
        </p:spPr>
      </p:pic>
    </p:spTree>
    <p:extLst>
      <p:ext uri="{BB962C8B-B14F-4D97-AF65-F5344CB8AC3E}">
        <p14:creationId xmlns:p14="http://schemas.microsoft.com/office/powerpoint/2010/main" val="300479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a:bodyPr>
          <a:lstStyle/>
          <a:p>
            <a:pPr algn="ctr"/>
            <a:r>
              <a:rPr lang="en-US" sz="3600" dirty="0" smtClean="0">
                <a:solidFill>
                  <a:schemeClr val="tx1"/>
                </a:solidFill>
                <a:effectLst/>
              </a:rPr>
              <a:t>Resume</a:t>
            </a:r>
            <a:r>
              <a:rPr lang="en-US" sz="4000" dirty="0" smtClean="0">
                <a:solidFill>
                  <a:schemeClr val="tx1"/>
                </a:solidFill>
                <a:effectLst/>
              </a:rPr>
              <a:t> Tips</a:t>
            </a:r>
            <a:endParaRPr lang="en-US" sz="4000" dirty="0">
              <a:solidFill>
                <a:schemeClr val="tx1"/>
              </a:solidFill>
              <a:effectLst/>
            </a:endParaRPr>
          </a:p>
        </p:txBody>
      </p:sp>
      <p:sp>
        <p:nvSpPr>
          <p:cNvPr id="3" name="Slide Number Placeholder 2"/>
          <p:cNvSpPr>
            <a:spLocks noGrp="1"/>
          </p:cNvSpPr>
          <p:nvPr>
            <p:ph type="sldNum" sz="quarter" idx="12"/>
          </p:nvPr>
        </p:nvSpPr>
        <p:spPr/>
        <p:txBody>
          <a:bodyPr/>
          <a:lstStyle/>
          <a:p>
            <a:fld id="{0593683E-E056-4F2B-9CD3-9A7B90FC0012}" type="slidenum">
              <a:rPr lang="en-US" smtClean="0"/>
              <a:pPr/>
              <a:t>19</a:t>
            </a:fld>
            <a:endParaRPr lang="en-US"/>
          </a:p>
        </p:txBody>
      </p:sp>
      <p:sp>
        <p:nvSpPr>
          <p:cNvPr id="5" name="Content Placeholder 4"/>
          <p:cNvSpPr>
            <a:spLocks noGrp="1"/>
          </p:cNvSpPr>
          <p:nvPr>
            <p:ph idx="4294967295"/>
          </p:nvPr>
        </p:nvSpPr>
        <p:spPr>
          <a:xfrm>
            <a:off x="152400" y="1066800"/>
            <a:ext cx="8915400" cy="5257800"/>
          </a:xfrm>
        </p:spPr>
        <p:txBody>
          <a:bodyPr>
            <a:normAutofit/>
          </a:bodyPr>
          <a:lstStyle/>
          <a:p>
            <a:pPr marL="624078" indent="-514350">
              <a:buFont typeface="+mj-lt"/>
              <a:buAutoNum type="arabicPeriod"/>
            </a:pPr>
            <a:r>
              <a:rPr lang="en-US" sz="2800" dirty="0" smtClean="0"/>
              <a:t>Modify </a:t>
            </a:r>
            <a:r>
              <a:rPr lang="en-US" sz="2800" dirty="0"/>
              <a:t>every application </a:t>
            </a:r>
            <a:r>
              <a:rPr lang="en-US" sz="2800" dirty="0" smtClean="0"/>
              <a:t>to match each specific job. </a:t>
            </a:r>
          </a:p>
          <a:p>
            <a:pPr marL="624078" indent="-514350">
              <a:buFont typeface="+mj-lt"/>
              <a:buAutoNum type="arabicPeriod"/>
            </a:pPr>
            <a:r>
              <a:rPr lang="en-US" sz="2800" dirty="0" smtClean="0"/>
              <a:t>Review “specialized skills” and “how applications are evaluated” for each job.</a:t>
            </a:r>
          </a:p>
          <a:p>
            <a:pPr marL="624078" indent="-514350">
              <a:buFont typeface="+mj-lt"/>
              <a:buAutoNum type="arabicPeriod"/>
            </a:pPr>
            <a:r>
              <a:rPr lang="en-US" sz="2800" dirty="0" smtClean="0"/>
              <a:t>Questionnaires replace former KSAs essays.</a:t>
            </a:r>
          </a:p>
          <a:p>
            <a:pPr marL="880110" lvl="1" indent="-514350"/>
            <a:r>
              <a:rPr lang="en-US" sz="2800" dirty="0" smtClean="0"/>
              <a:t>Ensure answers are supported in resume.</a:t>
            </a:r>
            <a:endParaRPr lang="en-US" sz="2800" dirty="0"/>
          </a:p>
          <a:p>
            <a:pPr marL="624078" indent="-514350">
              <a:buFont typeface="+mj-lt"/>
              <a:buAutoNum type="arabicPeriod"/>
            </a:pPr>
            <a:r>
              <a:rPr lang="en-US" sz="2800" dirty="0"/>
              <a:t>Include volunteer work and school </a:t>
            </a:r>
            <a:r>
              <a:rPr lang="en-US" sz="2800" dirty="0" smtClean="0"/>
              <a:t>activities.</a:t>
            </a:r>
          </a:p>
          <a:p>
            <a:pPr marL="624078" indent="-514350">
              <a:buFont typeface="+mj-lt"/>
              <a:buAutoNum type="arabicPeriod"/>
            </a:pPr>
            <a:r>
              <a:rPr lang="en-US" sz="2800" dirty="0" smtClean="0"/>
              <a:t>Include pay/salary for each job.</a:t>
            </a:r>
          </a:p>
          <a:p>
            <a:pPr marL="624078" indent="-514350">
              <a:buFont typeface="+mj-lt"/>
              <a:buAutoNum type="arabicPeriod"/>
            </a:pPr>
            <a:r>
              <a:rPr lang="en-US" sz="2800" dirty="0" smtClean="0"/>
              <a:t>Add a skills summary at the top of the resume.</a:t>
            </a:r>
            <a:endParaRPr lang="en-US" sz="2800" dirty="0"/>
          </a:p>
        </p:txBody>
      </p:sp>
    </p:spTree>
    <p:extLst>
      <p:ext uri="{BB962C8B-B14F-4D97-AF65-F5344CB8AC3E}">
        <p14:creationId xmlns:p14="http://schemas.microsoft.com/office/powerpoint/2010/main" val="3918953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a:r>
              <a:rPr lang="en-US" sz="3600" dirty="0" smtClean="0">
                <a:solidFill>
                  <a:schemeClr val="tx1"/>
                </a:solidFill>
                <a:effectLst/>
              </a:rPr>
              <a:t>U.S. Department of Agriculture</a:t>
            </a:r>
            <a:br>
              <a:rPr lang="en-US" sz="3600" dirty="0" smtClean="0">
                <a:solidFill>
                  <a:schemeClr val="tx1"/>
                </a:solidFill>
                <a:effectLst/>
              </a:rPr>
            </a:br>
            <a:r>
              <a:rPr lang="en-US" sz="3200" dirty="0" smtClean="0">
                <a:solidFill>
                  <a:schemeClr val="tx1"/>
                </a:solidFill>
                <a:effectLst/>
              </a:rPr>
              <a:t>Mission Areas</a:t>
            </a:r>
            <a:br>
              <a:rPr lang="en-US" sz="3200" dirty="0" smtClean="0">
                <a:solidFill>
                  <a:schemeClr val="tx1"/>
                </a:solidFill>
                <a:effectLst/>
              </a:rPr>
            </a:br>
            <a:endParaRPr lang="en-US" sz="3200" dirty="0">
              <a:solidFill>
                <a:schemeClr val="tx1"/>
              </a:solidFill>
              <a:effectLst/>
            </a:endParaRPr>
          </a:p>
        </p:txBody>
      </p:sp>
      <p:sp>
        <p:nvSpPr>
          <p:cNvPr id="4" name="Slide Number Placeholder 3"/>
          <p:cNvSpPr>
            <a:spLocks noGrp="1"/>
          </p:cNvSpPr>
          <p:nvPr>
            <p:ph type="sldNum" sz="quarter" idx="12"/>
          </p:nvPr>
        </p:nvSpPr>
        <p:spPr/>
        <p:txBody>
          <a:bodyPr/>
          <a:lstStyle/>
          <a:p>
            <a:fld id="{0593683E-E056-4F2B-9CD3-9A7B90FC0012}" type="slidenum">
              <a:rPr lang="en-US" smtClean="0"/>
              <a:pPr/>
              <a:t>2</a:t>
            </a:fld>
            <a:endParaRPr lang="en-US" dirty="0"/>
          </a:p>
        </p:txBody>
      </p:sp>
      <p:sp>
        <p:nvSpPr>
          <p:cNvPr id="14" name="TextBox 13"/>
          <p:cNvSpPr txBox="1"/>
          <p:nvPr/>
        </p:nvSpPr>
        <p:spPr>
          <a:xfrm>
            <a:off x="304800" y="1534180"/>
            <a:ext cx="8494872" cy="523220"/>
          </a:xfrm>
          <a:prstGeom prst="rect">
            <a:avLst/>
          </a:prstGeom>
          <a:noFill/>
        </p:spPr>
        <p:txBody>
          <a:bodyPr wrap="square" rtlCol="0">
            <a:spAutoFit/>
          </a:bodyPr>
          <a:lstStyle/>
          <a:p>
            <a:pPr algn="ctr"/>
            <a:r>
              <a:rPr lang="en-US" sz="2800" i="1" dirty="0"/>
              <a:t>Approximately 100,000 employees </a:t>
            </a:r>
          </a:p>
        </p:txBody>
      </p:sp>
      <p:sp>
        <p:nvSpPr>
          <p:cNvPr id="8" name="Content Placeholder 7"/>
          <p:cNvSpPr>
            <a:spLocks noGrp="1"/>
          </p:cNvSpPr>
          <p:nvPr>
            <p:ph sz="quarter" idx="4294967295"/>
          </p:nvPr>
        </p:nvSpPr>
        <p:spPr>
          <a:xfrm>
            <a:off x="304800" y="2286000"/>
            <a:ext cx="4267200" cy="3352800"/>
          </a:xfrm>
        </p:spPr>
        <p:txBody>
          <a:bodyPr>
            <a:normAutofit/>
          </a:bodyPr>
          <a:lstStyle/>
          <a:p>
            <a:r>
              <a:rPr lang="en-US" sz="2800" dirty="0"/>
              <a:t>Farm Production and Conservation</a:t>
            </a:r>
          </a:p>
          <a:p>
            <a:r>
              <a:rPr lang="en-US" sz="2800" dirty="0" smtClean="0"/>
              <a:t>Food</a:t>
            </a:r>
            <a:r>
              <a:rPr lang="en-US" sz="2800" dirty="0"/>
              <a:t>, Nutrition and Consumer </a:t>
            </a:r>
            <a:r>
              <a:rPr lang="en-US" sz="2800" dirty="0" smtClean="0"/>
              <a:t>Services</a:t>
            </a:r>
            <a:endParaRPr lang="en-US" sz="2800" dirty="0"/>
          </a:p>
          <a:p>
            <a:r>
              <a:rPr lang="en-US" sz="2800" dirty="0" smtClean="0"/>
              <a:t>Food Safety</a:t>
            </a:r>
            <a:endParaRPr lang="en-US" sz="2800" dirty="0"/>
          </a:p>
          <a:p>
            <a:r>
              <a:rPr lang="en-US" sz="2800" dirty="0"/>
              <a:t>Marketing and Regulatory Programs</a:t>
            </a:r>
            <a:endParaRPr lang="en-US" sz="2800" dirty="0">
              <a:hlinkClick r:id="rId3"/>
            </a:endParaRPr>
          </a:p>
          <a:p>
            <a:endParaRPr lang="en-US" sz="2800" dirty="0" smtClean="0"/>
          </a:p>
          <a:p>
            <a:endParaRPr lang="en-US" sz="1800" dirty="0"/>
          </a:p>
        </p:txBody>
      </p:sp>
      <p:sp>
        <p:nvSpPr>
          <p:cNvPr id="10" name="Content Placeholder 9"/>
          <p:cNvSpPr>
            <a:spLocks noGrp="1"/>
          </p:cNvSpPr>
          <p:nvPr>
            <p:ph sz="quarter" idx="4294967295"/>
          </p:nvPr>
        </p:nvSpPr>
        <p:spPr>
          <a:xfrm>
            <a:off x="4419600" y="2282825"/>
            <a:ext cx="4593432" cy="3355975"/>
          </a:xfrm>
        </p:spPr>
        <p:txBody>
          <a:bodyPr>
            <a:noAutofit/>
          </a:bodyPr>
          <a:lstStyle/>
          <a:p>
            <a:r>
              <a:rPr lang="en-US" sz="2800" dirty="0" smtClean="0"/>
              <a:t>Natural </a:t>
            </a:r>
            <a:r>
              <a:rPr lang="en-US" sz="2800" dirty="0"/>
              <a:t>Resources and Environment</a:t>
            </a:r>
          </a:p>
          <a:p>
            <a:r>
              <a:rPr lang="en-US" sz="2800" dirty="0" smtClean="0"/>
              <a:t>Research</a:t>
            </a:r>
            <a:r>
              <a:rPr lang="en-US" sz="2800" dirty="0"/>
              <a:t>, Education and Economics</a:t>
            </a:r>
          </a:p>
          <a:p>
            <a:r>
              <a:rPr lang="en-US" sz="2800" dirty="0" smtClean="0"/>
              <a:t>Rural Development</a:t>
            </a:r>
          </a:p>
          <a:p>
            <a:r>
              <a:rPr lang="en-US" sz="2800" dirty="0"/>
              <a:t>Trade and Foreign Agricultural Affairs</a:t>
            </a:r>
          </a:p>
          <a:p>
            <a:pPr marL="109728" indent="0">
              <a:buNone/>
            </a:pPr>
            <a:endParaRPr lang="en-US" sz="2800" dirty="0" smtClean="0"/>
          </a:p>
        </p:txBody>
      </p:sp>
      <p:sp>
        <p:nvSpPr>
          <p:cNvPr id="2" name="TextBox 1"/>
          <p:cNvSpPr txBox="1"/>
          <p:nvPr/>
        </p:nvSpPr>
        <p:spPr>
          <a:xfrm>
            <a:off x="381000" y="5715000"/>
            <a:ext cx="8077200" cy="369332"/>
          </a:xfrm>
          <a:prstGeom prst="rect">
            <a:avLst/>
          </a:prstGeom>
          <a:noFill/>
        </p:spPr>
        <p:txBody>
          <a:bodyPr wrap="square" rtlCol="0">
            <a:spAutoFit/>
          </a:bodyPr>
          <a:lstStyle/>
          <a:p>
            <a:pPr algn="ctr"/>
            <a:r>
              <a:rPr lang="en-US" b="1" dirty="0" smtClean="0"/>
              <a:t>+ 18 Additional Staff Offices</a:t>
            </a:r>
            <a:endParaRPr lang="en-US" b="1" dirty="0"/>
          </a:p>
        </p:txBody>
      </p:sp>
    </p:spTree>
    <p:extLst>
      <p:ext uri="{BB962C8B-B14F-4D97-AF65-F5344CB8AC3E}">
        <p14:creationId xmlns:p14="http://schemas.microsoft.com/office/powerpoint/2010/main" val="1164370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7800" y="304800"/>
            <a:ext cx="6781800" cy="1143000"/>
          </a:xfrm>
        </p:spPr>
        <p:txBody>
          <a:bodyPr>
            <a:noAutofit/>
          </a:bodyPr>
          <a:lstStyle/>
          <a:p>
            <a:pPr algn="ctr"/>
            <a:r>
              <a:rPr lang="en-US" sz="4000" b="1" dirty="0" smtClean="0">
                <a:solidFill>
                  <a:schemeClr val="tx1"/>
                </a:solidFill>
                <a:effectLst/>
                <a:cs typeface="Times New Roman" pitchFamily="18" charset="0"/>
              </a:rPr>
              <a:t>Agency </a:t>
            </a:r>
            <a:br>
              <a:rPr lang="en-US" sz="4000" b="1" dirty="0" smtClean="0">
                <a:solidFill>
                  <a:schemeClr val="tx1"/>
                </a:solidFill>
                <a:effectLst/>
                <a:cs typeface="Times New Roman" pitchFamily="18" charset="0"/>
              </a:rPr>
            </a:br>
            <a:r>
              <a:rPr lang="en-US" sz="4000" b="1" dirty="0" smtClean="0">
                <a:solidFill>
                  <a:schemeClr val="tx1"/>
                </a:solidFill>
                <a:effectLst/>
                <a:cs typeface="Times New Roman" pitchFamily="18" charset="0"/>
              </a:rPr>
              <a:t>Points of Contact</a:t>
            </a:r>
            <a:endParaRPr lang="en-US" sz="4000" b="1" dirty="0">
              <a:solidFill>
                <a:schemeClr val="tx1"/>
              </a:solidFill>
              <a:effectLst/>
              <a:cs typeface="Times New Roman" pitchFamily="18" charset="0"/>
            </a:endParaRPr>
          </a:p>
        </p:txBody>
      </p:sp>
      <p:sp>
        <p:nvSpPr>
          <p:cNvPr id="6" name="Slide Number Placeholder 5"/>
          <p:cNvSpPr>
            <a:spLocks noGrp="1"/>
          </p:cNvSpPr>
          <p:nvPr>
            <p:ph type="sldNum" sz="quarter" idx="12"/>
          </p:nvPr>
        </p:nvSpPr>
        <p:spPr/>
        <p:txBody>
          <a:bodyPr/>
          <a:lstStyle/>
          <a:p>
            <a:fld id="{A61ECB35-E5B8-4E8F-AB99-EF4E9DB80F91}" type="slidenum">
              <a:rPr lang="en-US" smtClean="0"/>
              <a:pPr/>
              <a:t>20</a:t>
            </a:fld>
            <a:endParaRPr lang="en-US" dirty="0"/>
          </a:p>
        </p:txBody>
      </p:sp>
      <p:sp>
        <p:nvSpPr>
          <p:cNvPr id="8" name="Content Placeholder 7"/>
          <p:cNvSpPr>
            <a:spLocks noGrp="1"/>
          </p:cNvSpPr>
          <p:nvPr>
            <p:ph idx="1"/>
          </p:nvPr>
        </p:nvSpPr>
        <p:spPr>
          <a:xfrm>
            <a:off x="457200" y="1600200"/>
            <a:ext cx="8610600" cy="4419600"/>
          </a:xfrm>
        </p:spPr>
        <p:txBody>
          <a:bodyPr>
            <a:normAutofit/>
          </a:bodyPr>
          <a:lstStyle/>
          <a:p>
            <a:r>
              <a:rPr lang="en-US" dirty="0" smtClean="0">
                <a:cs typeface="Times New Roman" pitchFamily="18" charset="0"/>
              </a:rPr>
              <a:t>Disability Employment Program Manager</a:t>
            </a:r>
          </a:p>
          <a:p>
            <a:pPr lvl="1"/>
            <a:r>
              <a:rPr lang="en-US" dirty="0" smtClean="0"/>
              <a:t>Helps with overall program</a:t>
            </a:r>
            <a:endParaRPr lang="en-US" dirty="0" smtClean="0">
              <a:cs typeface="Times New Roman" pitchFamily="18" charset="0"/>
            </a:endParaRPr>
          </a:p>
          <a:p>
            <a:endParaRPr lang="en-US" sz="800" dirty="0" smtClean="0">
              <a:cs typeface="Times New Roman" pitchFamily="18" charset="0"/>
            </a:endParaRPr>
          </a:p>
          <a:p>
            <a:r>
              <a:rPr lang="en-US" dirty="0" smtClean="0">
                <a:cs typeface="Times New Roman" pitchFamily="18" charset="0"/>
              </a:rPr>
              <a:t>Selective Placement Program Manager</a:t>
            </a:r>
          </a:p>
          <a:p>
            <a:pPr lvl="1"/>
            <a:r>
              <a:rPr lang="en-US" dirty="0" smtClean="0"/>
              <a:t>Helps with recruitment, hiring, and on boarding</a:t>
            </a:r>
            <a:endParaRPr lang="en-US" dirty="0" smtClean="0">
              <a:cs typeface="Times New Roman" pitchFamily="18" charset="0"/>
            </a:endParaRPr>
          </a:p>
          <a:p>
            <a:endParaRPr lang="en-US" sz="800" dirty="0" smtClean="0">
              <a:cs typeface="Times New Roman" pitchFamily="18" charset="0"/>
            </a:endParaRPr>
          </a:p>
          <a:p>
            <a:r>
              <a:rPr lang="en-US" dirty="0" smtClean="0">
                <a:cs typeface="Times New Roman" pitchFamily="18" charset="0"/>
              </a:rPr>
              <a:t>Reasonable Accommodation Specialist</a:t>
            </a:r>
          </a:p>
          <a:p>
            <a:pPr lvl="1"/>
            <a:r>
              <a:rPr lang="en-US" dirty="0" smtClean="0"/>
              <a:t>Helps with needs assessments and guidance on providing effective accommodations.</a:t>
            </a:r>
            <a:endParaRPr lang="en-US" dirty="0" smtClean="0">
              <a:cs typeface="Times New Roman" pitchFamily="18" charset="0"/>
            </a:endParaRPr>
          </a:p>
          <a:p>
            <a:endParaRPr lang="en-US" sz="800" dirty="0" smtClean="0">
              <a:cs typeface="Times New Roman" pitchFamily="18" charset="0"/>
            </a:endParaRPr>
          </a:p>
          <a:p>
            <a:r>
              <a:rPr lang="en-US" dirty="0" smtClean="0">
                <a:cs typeface="Times New Roman" pitchFamily="18" charset="0"/>
              </a:rPr>
              <a:t>Student Employment Coordinator</a:t>
            </a:r>
          </a:p>
          <a:p>
            <a:pPr lvl="1"/>
            <a:r>
              <a:rPr lang="en-US" dirty="0" smtClean="0"/>
              <a:t>Helps recruit students into internship opportunities</a:t>
            </a:r>
          </a:p>
        </p:txBody>
      </p:sp>
    </p:spTree>
    <p:extLst>
      <p:ext uri="{BB962C8B-B14F-4D97-AF65-F5344CB8AC3E}">
        <p14:creationId xmlns:p14="http://schemas.microsoft.com/office/powerpoint/2010/main" val="3270214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576" y="4953000"/>
            <a:ext cx="7481776" cy="457200"/>
          </a:xfrm>
        </p:spPr>
        <p:txBody>
          <a:bodyPr/>
          <a:lstStyle/>
          <a:p>
            <a:pPr algn="ctr"/>
            <a:r>
              <a:rPr lang="en-US" sz="3200" b="1" dirty="0" smtClean="0"/>
              <a:t>Forest Service</a:t>
            </a: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3</a:t>
            </a:fld>
            <a:endParaRPr lang="en-US"/>
          </a:p>
        </p:txBody>
      </p:sp>
      <p:pic>
        <p:nvPicPr>
          <p:cNvPr id="8" name="Content Placeholder 11" descr="Firefighters in field with smoke in distant trees" title="Fire Fighters in Field with Smoke in trees"/>
          <p:cNvPicPr>
            <a:picLocks noChangeAspect="1"/>
          </p:cNvPicPr>
          <p:nvPr/>
        </p:nvPicPr>
        <p:blipFill>
          <a:blip r:embed="rId3">
            <a:extLst>
              <a:ext uri="{28A0092B-C50C-407E-A947-70E740481C1C}">
                <a14:useLocalDpi xmlns:a14="http://schemas.microsoft.com/office/drawing/2010/main" val="0"/>
              </a:ext>
            </a:extLst>
          </a:blip>
          <a:srcRect t="9253" b="9253"/>
          <a:stretch>
            <a:fillRect/>
          </a:stretch>
        </p:blipFill>
        <p:spPr>
          <a:xfrm>
            <a:off x="3886200" y="2371820"/>
            <a:ext cx="4869790" cy="2976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p:cNvSpPr>
            <a:spLocks noGrp="1"/>
          </p:cNvSpPr>
          <p:nvPr>
            <p:ph type="body" idx="2"/>
          </p:nvPr>
        </p:nvSpPr>
        <p:spPr>
          <a:xfrm>
            <a:off x="-1309576" y="5431302"/>
            <a:ext cx="7479792" cy="914400"/>
          </a:xfrm>
        </p:spPr>
        <p:txBody>
          <a:bodyPr/>
          <a:lstStyle/>
          <a:p>
            <a:pPr algn="ctr"/>
            <a:r>
              <a:rPr lang="en-US" sz="2400" dirty="0"/>
              <a:t>Forestry Technician, GS-</a:t>
            </a:r>
            <a:r>
              <a:rPr lang="en-US" sz="2400" dirty="0" smtClean="0"/>
              <a:t>0462</a:t>
            </a:r>
            <a:endParaRPr lang="en-US" sz="2400" dirty="0"/>
          </a:p>
          <a:p>
            <a:endParaRPr lang="en-US" dirty="0"/>
          </a:p>
        </p:txBody>
      </p:sp>
      <p:pic>
        <p:nvPicPr>
          <p:cNvPr id="7" name="Content Placeholder 6" descr="forest firefighter in full gear" title="Firefighter in full gear"/>
          <p:cNvPicPr>
            <a:picLocks noGrp="1" noChangeAspect="1"/>
          </p:cNvPicPr>
          <p:nvPr>
            <p:ph sz="half" idx="1"/>
          </p:nvPr>
        </p:nvPicPr>
        <p:blipFill>
          <a:blip r:embed="rId4">
            <a:extLst>
              <a:ext uri="{28A0092B-C50C-407E-A947-70E740481C1C}">
                <a14:useLocalDpi xmlns:a14="http://schemas.microsoft.com/office/drawing/2010/main" val="0"/>
              </a:ext>
            </a:extLst>
          </a:blip>
          <a:srcRect t="6604" b="6604"/>
          <a:stretch>
            <a:fillRect/>
          </a:stretch>
        </p:blipFill>
        <p:spPr>
          <a:xfrm rot="21333668">
            <a:off x="261943" y="493196"/>
            <a:ext cx="4986529" cy="304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Smokey Bear &quot;Remember Only You Can Preent Forest Fires!&quot; " title="Smokey Be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03082">
            <a:off x="5974367" y="465400"/>
            <a:ext cx="2139540" cy="27222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23706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05400"/>
            <a:ext cx="8382000" cy="1600200"/>
          </a:xfrm>
        </p:spPr>
        <p:txBody>
          <a:bodyPr/>
          <a:lstStyle/>
          <a:p>
            <a:pPr algn="ctr"/>
            <a:r>
              <a:rPr lang="en-US" sz="3200" b="1" dirty="0" smtClean="0"/>
              <a:t>National Institute of Food and Agriculture (NIFA)</a:t>
            </a:r>
            <a:r>
              <a:rPr lang="en-US" sz="3200" b="1" dirty="0"/>
              <a:t> </a:t>
            </a:r>
            <a:r>
              <a:rPr lang="en-US" sz="3200" b="1" dirty="0" smtClean="0"/>
              <a:t>and the Forest Service</a:t>
            </a:r>
            <a:br>
              <a:rPr lang="en-US" sz="3200" b="1" dirty="0" smtClean="0"/>
            </a:br>
            <a:r>
              <a:rPr lang="en-US" sz="3200" b="1" dirty="0" smtClean="0"/>
              <a:t/>
            </a:r>
            <a:br>
              <a:rPr lang="en-US" sz="3200" b="1" dirty="0" smtClean="0"/>
            </a:b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4</a:t>
            </a:fld>
            <a:endParaRPr lang="en-US"/>
          </a:p>
        </p:txBody>
      </p:sp>
      <p:pic>
        <p:nvPicPr>
          <p:cNvPr id="7" name="Content Placeholder 6" descr="Female scientist looking in microscope" title="Female scientist looking in microscope"/>
          <p:cNvPicPr>
            <a:picLocks noGrp="1" noChangeAspect="1"/>
          </p:cNvPicPr>
          <p:nvPr>
            <p:ph sz="half" idx="1"/>
          </p:nvPr>
        </p:nvPicPr>
        <p:blipFill>
          <a:blip r:embed="rId3">
            <a:extLst>
              <a:ext uri="{28A0092B-C50C-407E-A947-70E740481C1C}">
                <a14:useLocalDpi xmlns:a14="http://schemas.microsoft.com/office/drawing/2010/main" val="0"/>
              </a:ext>
            </a:extLst>
          </a:blip>
          <a:srcRect t="9253" b="9253"/>
          <a:stretch>
            <a:fillRect/>
          </a:stretch>
        </p:blipFill>
        <p:spPr>
          <a:xfrm rot="340428">
            <a:off x="4495800" y="405778"/>
            <a:ext cx="4572000" cy="27946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p:cNvSpPr>
            <a:spLocks noGrp="1"/>
          </p:cNvSpPr>
          <p:nvPr>
            <p:ph type="body" idx="2"/>
          </p:nvPr>
        </p:nvSpPr>
        <p:spPr>
          <a:xfrm>
            <a:off x="990600" y="6172200"/>
            <a:ext cx="7555992" cy="914400"/>
          </a:xfrm>
        </p:spPr>
        <p:txBody>
          <a:bodyPr/>
          <a:lstStyle/>
          <a:p>
            <a:pPr algn="ctr"/>
            <a:r>
              <a:rPr lang="en-US" sz="2400" dirty="0"/>
              <a:t>General Biological Science, GS-</a:t>
            </a:r>
            <a:r>
              <a:rPr lang="en-US" sz="2400" dirty="0" smtClean="0"/>
              <a:t>0401</a:t>
            </a:r>
            <a:endParaRPr lang="en-US" sz="2400" dirty="0"/>
          </a:p>
          <a:p>
            <a:endParaRPr lang="en-US" dirty="0"/>
          </a:p>
        </p:txBody>
      </p:sp>
      <p:pic>
        <p:nvPicPr>
          <p:cNvPr id="8" name="Content Placeholder 6" descr="Female scientist working on a disease vaccine" title="Female scientist working in a lab"/>
          <p:cNvPicPr>
            <a:picLocks noChangeAspect="1"/>
          </p:cNvPicPr>
          <p:nvPr/>
        </p:nvPicPr>
        <p:blipFill>
          <a:blip r:embed="rId4">
            <a:extLst>
              <a:ext uri="{28A0092B-C50C-407E-A947-70E740481C1C}">
                <a14:useLocalDpi xmlns:a14="http://schemas.microsoft.com/office/drawing/2010/main" val="0"/>
              </a:ext>
            </a:extLst>
          </a:blip>
          <a:srcRect t="3944" b="3944"/>
          <a:stretch>
            <a:fillRect/>
          </a:stretch>
        </p:blipFill>
        <p:spPr>
          <a:xfrm rot="21419427">
            <a:off x="76200" y="381000"/>
            <a:ext cx="4363212" cy="2667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6" descr="Male scientist sitting in front of microscope." title="Male scientist sitting in front of microscope"/>
          <p:cNvPicPr>
            <a:picLocks noChangeAspect="1"/>
          </p:cNvPicPr>
          <p:nvPr/>
        </p:nvPicPr>
        <p:blipFill>
          <a:blip r:embed="rId5">
            <a:extLst>
              <a:ext uri="{28A0092B-C50C-407E-A947-70E740481C1C}">
                <a14:useLocalDpi xmlns:a14="http://schemas.microsoft.com/office/drawing/2010/main" val="0"/>
              </a:ext>
            </a:extLst>
          </a:blip>
          <a:srcRect t="4160" b="4160"/>
          <a:stretch>
            <a:fillRect/>
          </a:stretch>
        </p:blipFill>
        <p:spPr>
          <a:xfrm>
            <a:off x="2209800" y="2316480"/>
            <a:ext cx="4438010" cy="2712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73342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00"/>
            <a:ext cx="8229600" cy="685800"/>
          </a:xfrm>
        </p:spPr>
        <p:txBody>
          <a:bodyPr/>
          <a:lstStyle/>
          <a:p>
            <a:pPr algn="ctr"/>
            <a:r>
              <a:rPr lang="en-US" sz="3200" b="1" dirty="0" smtClean="0"/>
              <a:t>Natural Resources Conservation Service </a:t>
            </a: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5</a:t>
            </a:fld>
            <a:endParaRPr lang="en-US"/>
          </a:p>
        </p:txBody>
      </p:sp>
      <p:sp>
        <p:nvSpPr>
          <p:cNvPr id="3" name="Text Placeholder 2"/>
          <p:cNvSpPr>
            <a:spLocks noGrp="1"/>
          </p:cNvSpPr>
          <p:nvPr>
            <p:ph type="body" idx="2"/>
          </p:nvPr>
        </p:nvSpPr>
        <p:spPr>
          <a:xfrm>
            <a:off x="1524000" y="5507502"/>
            <a:ext cx="6553200" cy="588498"/>
          </a:xfrm>
        </p:spPr>
        <p:txBody>
          <a:bodyPr/>
          <a:lstStyle/>
          <a:p>
            <a:pPr algn="ctr"/>
            <a:r>
              <a:rPr lang="en-US" sz="2400" dirty="0"/>
              <a:t>Soil Conservation, GS-</a:t>
            </a:r>
            <a:r>
              <a:rPr lang="en-US" sz="2400" dirty="0" smtClean="0"/>
              <a:t>0457</a:t>
            </a:r>
            <a:endParaRPr lang="en-US" sz="2400" dirty="0"/>
          </a:p>
          <a:p>
            <a:pPr marL="285750" indent="-285750" algn="ctr">
              <a:buFont typeface="Arial"/>
              <a:buChar char="•"/>
            </a:pPr>
            <a:endParaRPr lang="en-US" dirty="0"/>
          </a:p>
        </p:txBody>
      </p:sp>
      <p:pic>
        <p:nvPicPr>
          <p:cNvPr id="9" name="Content Placeholder 8" descr="Two males consulting in a dry field of crops" title="Two males consulting in a dry field of crops"/>
          <p:cNvPicPr>
            <a:picLocks noGrp="1" noChangeAspect="1"/>
          </p:cNvPicPr>
          <p:nvPr>
            <p:ph sz="half" idx="1"/>
          </p:nvPr>
        </p:nvPicPr>
        <p:blipFill>
          <a:blip r:embed="rId2">
            <a:extLst>
              <a:ext uri="{28A0092B-C50C-407E-A947-70E740481C1C}">
                <a14:useLocalDpi xmlns:a14="http://schemas.microsoft.com/office/drawing/2010/main" val="0"/>
              </a:ext>
            </a:extLst>
          </a:blip>
          <a:srcRect t="3944" b="3944"/>
          <a:stretch>
            <a:fillRect/>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00917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224" y="4572000"/>
            <a:ext cx="7481776" cy="457200"/>
          </a:xfrm>
        </p:spPr>
        <p:txBody>
          <a:bodyPr/>
          <a:lstStyle/>
          <a:p>
            <a:pPr algn="ctr"/>
            <a:r>
              <a:rPr lang="en-US" sz="3200" b="1" dirty="0" smtClean="0"/>
              <a:t>All Agencies</a:t>
            </a:r>
            <a:br>
              <a:rPr lang="en-US" sz="3200" b="1" dirty="0" smtClean="0"/>
            </a:b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6</a:t>
            </a:fld>
            <a:endParaRPr lang="en-US"/>
          </a:p>
        </p:txBody>
      </p:sp>
      <p:sp>
        <p:nvSpPr>
          <p:cNvPr id="3" name="Text Placeholder 2"/>
          <p:cNvSpPr>
            <a:spLocks noGrp="1"/>
          </p:cNvSpPr>
          <p:nvPr>
            <p:ph type="body" idx="2"/>
          </p:nvPr>
        </p:nvSpPr>
        <p:spPr>
          <a:xfrm>
            <a:off x="609600" y="5181600"/>
            <a:ext cx="7924800" cy="914400"/>
          </a:xfrm>
        </p:spPr>
        <p:txBody>
          <a:bodyPr>
            <a:normAutofit fontScale="92500"/>
          </a:bodyPr>
          <a:lstStyle/>
          <a:p>
            <a:pPr algn="ctr"/>
            <a:r>
              <a:rPr lang="en-US" sz="2400" b="1" dirty="0"/>
              <a:t>Miscellaneous Administration and </a:t>
            </a:r>
            <a:r>
              <a:rPr lang="en-US" sz="2400" b="1" dirty="0" smtClean="0"/>
              <a:t>Programs </a:t>
            </a:r>
            <a:r>
              <a:rPr lang="en-US" sz="2400" b="1" dirty="0"/>
              <a:t>GS-</a:t>
            </a:r>
            <a:r>
              <a:rPr lang="en-US" sz="2400" b="1" dirty="0" smtClean="0"/>
              <a:t>0301, and </a:t>
            </a:r>
            <a:r>
              <a:rPr lang="en-US" sz="2400" b="1" dirty="0"/>
              <a:t>Miscellaneous Clerk and Assistant, GS-303</a:t>
            </a:r>
          </a:p>
          <a:p>
            <a:pPr algn="ctr"/>
            <a:endParaRPr lang="en-US" sz="2400" dirty="0" smtClean="0"/>
          </a:p>
          <a:p>
            <a:pPr algn="ctr"/>
            <a:endParaRPr lang="en-US" sz="2400" dirty="0"/>
          </a:p>
        </p:txBody>
      </p:sp>
      <p:pic>
        <p:nvPicPr>
          <p:cNvPr id="8" name="Picture 7" descr="Male sitting in a wheelchair at a desk" title="Male sitting in wheelchair at a des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57201"/>
            <a:ext cx="4303747" cy="327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Content Placeholder 6" descr="Female working at desk with enlarged font on large screen" title="Female working at desk with enlarged font on large screen"/>
          <p:cNvPicPr>
            <a:picLocks noGrp="1" noChangeAspect="1"/>
          </p:cNvPicPr>
          <p:nvPr>
            <p:ph sz="half" idx="1"/>
          </p:nvPr>
        </p:nvPicPr>
        <p:blipFill>
          <a:blip r:embed="rId3">
            <a:extLst>
              <a:ext uri="{28A0092B-C50C-407E-A947-70E740481C1C}">
                <a14:useLocalDpi xmlns:a14="http://schemas.microsoft.com/office/drawing/2010/main" val="0"/>
              </a:ext>
            </a:extLst>
          </a:blip>
          <a:srcRect t="10748" b="10748"/>
          <a:stretch>
            <a:fillRect/>
          </a:stretch>
        </p:blipFill>
        <p:spPr>
          <a:xfrm>
            <a:off x="141001" y="1295400"/>
            <a:ext cx="4811999" cy="2941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5586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953000"/>
            <a:ext cx="7481776" cy="457200"/>
          </a:xfrm>
        </p:spPr>
        <p:txBody>
          <a:bodyPr/>
          <a:lstStyle/>
          <a:p>
            <a:pPr algn="ctr"/>
            <a:r>
              <a:rPr lang="en-US" sz="3200" b="1" dirty="0" smtClean="0"/>
              <a:t>Rural Development</a:t>
            </a: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7</a:t>
            </a:fld>
            <a:endParaRPr lang="en-US"/>
          </a:p>
        </p:txBody>
      </p:sp>
      <p:sp>
        <p:nvSpPr>
          <p:cNvPr id="3" name="Text Placeholder 2"/>
          <p:cNvSpPr>
            <a:spLocks noGrp="1"/>
          </p:cNvSpPr>
          <p:nvPr>
            <p:ph type="body" idx="2"/>
          </p:nvPr>
        </p:nvSpPr>
        <p:spPr>
          <a:xfrm>
            <a:off x="914400" y="5562600"/>
            <a:ext cx="7479792" cy="914400"/>
          </a:xfrm>
        </p:spPr>
        <p:txBody>
          <a:bodyPr/>
          <a:lstStyle/>
          <a:p>
            <a:pPr algn="ctr"/>
            <a:r>
              <a:rPr lang="en-US" sz="2400" dirty="0"/>
              <a:t>Loan Specialist, GS-</a:t>
            </a:r>
            <a:r>
              <a:rPr lang="en-US" sz="2400" dirty="0" smtClean="0"/>
              <a:t>1165</a:t>
            </a:r>
            <a:endParaRPr lang="en-US" sz="2400" dirty="0"/>
          </a:p>
          <a:p>
            <a:endParaRPr lang="en-US" dirty="0"/>
          </a:p>
        </p:txBody>
      </p:sp>
      <p:pic>
        <p:nvPicPr>
          <p:cNvPr id="7" name="Content Placeholder 6" descr="Before and after picutre of rehabbed house" title="Before and After picture of rehabbed house"/>
          <p:cNvPicPr>
            <a:picLocks noGrp="1" noChangeAspect="1"/>
          </p:cNvPicPr>
          <p:nvPr>
            <p:ph sz="half" idx="1"/>
          </p:nvPr>
        </p:nvPicPr>
        <p:blipFill>
          <a:blip r:embed="rId3">
            <a:extLst>
              <a:ext uri="{28A0092B-C50C-407E-A947-70E740481C1C}">
                <a14:useLocalDpi xmlns:a14="http://schemas.microsoft.com/office/drawing/2010/main" val="0"/>
              </a:ext>
            </a:extLst>
          </a:blip>
          <a:srcRect t="3141" b="3141"/>
          <a:stretch>
            <a:fillRect/>
          </a:stretch>
        </p:blipFill>
        <p:spPr>
          <a:xfrm>
            <a:off x="4380464" y="1981200"/>
            <a:ext cx="4687336" cy="2865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Rural Development Logo with 100% home purchase financing. No money down. Guaranteed loan program." title="Rural Development Logo with 100% home purchase financing. No money down. Guaranteed loan progra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250" y="304800"/>
            <a:ext cx="5448300" cy="1485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Rural Development - We Build Infrastructure for Rural America" title="Rural Development - We Build Infrastructure for Rural Americ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700" y="1981200"/>
            <a:ext cx="4127500" cy="289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632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t>All Agencies</a:t>
            </a: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8</a:t>
            </a:fld>
            <a:endParaRPr lang="en-US"/>
          </a:p>
        </p:txBody>
      </p:sp>
      <p:sp>
        <p:nvSpPr>
          <p:cNvPr id="3" name="Text Placeholder 2"/>
          <p:cNvSpPr>
            <a:spLocks noGrp="1"/>
          </p:cNvSpPr>
          <p:nvPr>
            <p:ph type="body" idx="2"/>
          </p:nvPr>
        </p:nvSpPr>
        <p:spPr>
          <a:xfrm>
            <a:off x="990600" y="5355102"/>
            <a:ext cx="7403592" cy="914400"/>
          </a:xfrm>
        </p:spPr>
        <p:txBody>
          <a:bodyPr/>
          <a:lstStyle/>
          <a:p>
            <a:pPr algn="ctr"/>
            <a:r>
              <a:rPr lang="en-US" sz="2400" b="1" dirty="0"/>
              <a:t>General Business and Industry, GS-</a:t>
            </a:r>
            <a:r>
              <a:rPr lang="en-US" sz="2400" b="1" dirty="0" smtClean="0"/>
              <a:t>1101</a:t>
            </a:r>
            <a:endParaRPr lang="en-US" sz="2400" b="1" dirty="0"/>
          </a:p>
          <a:p>
            <a:endParaRPr lang="en-US" dirty="0"/>
          </a:p>
        </p:txBody>
      </p:sp>
      <p:pic>
        <p:nvPicPr>
          <p:cNvPr id="7" name="Content Placeholder 6" descr="Sunflower and butterfly picture" title="Sunflower and butterfly picture"/>
          <p:cNvPicPr>
            <a:picLocks noGrp="1" noChangeAspect="1"/>
          </p:cNvPicPr>
          <p:nvPr>
            <p:ph sz="half" idx="1"/>
          </p:nvPr>
        </p:nvPicPr>
        <p:blipFill>
          <a:blip r:embed="rId2">
            <a:extLst>
              <a:ext uri="{28A0092B-C50C-407E-A947-70E740481C1C}">
                <a14:useLocalDpi xmlns:a14="http://schemas.microsoft.com/office/drawing/2010/main" val="0"/>
              </a:ext>
            </a:extLst>
          </a:blip>
          <a:srcRect t="29658" b="29658"/>
          <a:stretch>
            <a:fillRect/>
          </a:stretch>
        </p:blipFill>
        <p:spPr/>
      </p:pic>
    </p:spTree>
    <p:extLst>
      <p:ext uri="{BB962C8B-B14F-4D97-AF65-F5344CB8AC3E}">
        <p14:creationId xmlns:p14="http://schemas.microsoft.com/office/powerpoint/2010/main" val="4118276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53000"/>
            <a:ext cx="7481776" cy="457200"/>
          </a:xfrm>
        </p:spPr>
        <p:txBody>
          <a:bodyPr/>
          <a:lstStyle/>
          <a:p>
            <a:pPr algn="ctr"/>
            <a:r>
              <a:rPr lang="en-US" sz="3200" b="1" dirty="0" smtClean="0"/>
              <a:t>Food Safety and Inspection Service</a:t>
            </a:r>
            <a:endParaRPr lang="en-US" sz="3200" b="1" dirty="0"/>
          </a:p>
        </p:txBody>
      </p:sp>
      <p:sp>
        <p:nvSpPr>
          <p:cNvPr id="6" name="Slide Number Placeholder 5"/>
          <p:cNvSpPr>
            <a:spLocks noGrp="1"/>
          </p:cNvSpPr>
          <p:nvPr>
            <p:ph type="sldNum" sz="quarter" idx="12"/>
          </p:nvPr>
        </p:nvSpPr>
        <p:spPr/>
        <p:txBody>
          <a:bodyPr/>
          <a:lstStyle/>
          <a:p>
            <a:fld id="{0593683E-E056-4F2B-9CD3-9A7B90FC0012}" type="slidenum">
              <a:rPr lang="en-US" smtClean="0"/>
              <a:pPr/>
              <a:t>9</a:t>
            </a:fld>
            <a:endParaRPr lang="en-US"/>
          </a:p>
        </p:txBody>
      </p:sp>
      <p:sp>
        <p:nvSpPr>
          <p:cNvPr id="3" name="Text Placeholder 2"/>
          <p:cNvSpPr>
            <a:spLocks noGrp="1"/>
          </p:cNvSpPr>
          <p:nvPr>
            <p:ph type="body" idx="2"/>
          </p:nvPr>
        </p:nvSpPr>
        <p:spPr>
          <a:xfrm>
            <a:off x="685800" y="5486400"/>
            <a:ext cx="7479792" cy="914400"/>
          </a:xfrm>
        </p:spPr>
        <p:txBody>
          <a:bodyPr>
            <a:normAutofit/>
          </a:bodyPr>
          <a:lstStyle/>
          <a:p>
            <a:pPr algn="ctr"/>
            <a:r>
              <a:rPr lang="en-US" sz="2400" b="1" dirty="0" smtClean="0"/>
              <a:t>Food </a:t>
            </a:r>
            <a:r>
              <a:rPr lang="en-US" sz="2400" b="1" dirty="0"/>
              <a:t>Inspection, GS-</a:t>
            </a:r>
            <a:r>
              <a:rPr lang="en-US" sz="2400" b="1" dirty="0" smtClean="0"/>
              <a:t>1863</a:t>
            </a:r>
          </a:p>
          <a:p>
            <a:pPr algn="ctr"/>
            <a:endParaRPr lang="en-US" sz="2400" b="1" dirty="0"/>
          </a:p>
          <a:p>
            <a:endParaRPr lang="en-US" dirty="0"/>
          </a:p>
        </p:txBody>
      </p:sp>
      <p:pic>
        <p:nvPicPr>
          <p:cNvPr id="8" name="Content Placeholder 7" descr="Picture of two male inspectors wearing white coveralls, hats, and masks looking into a giant refrigerator with hanging pork" title="Picture of two male inspectors wearing white coveralls, hats, and masks looking into a giant refrigerator with hanging pork"/>
          <p:cNvPicPr>
            <a:picLocks noGrp="1" noChangeAspect="1"/>
          </p:cNvPicPr>
          <p:nvPr>
            <p:ph sz="half" idx="1"/>
          </p:nvPr>
        </p:nvPicPr>
        <p:blipFill>
          <a:blip r:embed="rId3">
            <a:extLst>
              <a:ext uri="{28A0092B-C50C-407E-A947-70E740481C1C}">
                <a14:useLocalDpi xmlns:a14="http://schemas.microsoft.com/office/drawing/2010/main" val="0"/>
              </a:ext>
            </a:extLst>
          </a:blip>
          <a:srcRect t="4195" b="4195"/>
          <a:stretch>
            <a:fillRect/>
          </a:stretch>
        </p:blipFill>
        <p:spPr>
          <a:xfrm rot="21347241">
            <a:off x="228600" y="838200"/>
            <a:ext cx="5172273" cy="3161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Picture of female food inspector with male examining a package" title="Picture of female food inspector with male examining a pack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1839">
            <a:off x="5346758" y="334938"/>
            <a:ext cx="2964656" cy="44539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6412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2">
      <a:dk1>
        <a:sysClr val="windowText" lastClr="000000"/>
      </a:dk1>
      <a:lt1>
        <a:sysClr val="window" lastClr="FFFFFF"/>
      </a:lt1>
      <a:dk2>
        <a:srgbClr val="676A55"/>
      </a:dk2>
      <a:lt2>
        <a:srgbClr val="EAEBDE"/>
      </a:lt2>
      <a:accent1>
        <a:srgbClr val="006600"/>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3482</TotalTime>
  <Words>1194</Words>
  <Application>Microsoft Macintosh PowerPoint</Application>
  <PresentationFormat>On-screen Show (4:3)</PresentationFormat>
  <Paragraphs>209</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Lucida Sans Unicode</vt:lpstr>
      <vt:lpstr>Times New Roman</vt:lpstr>
      <vt:lpstr>Verdana</vt:lpstr>
      <vt:lpstr>Wingdings 2</vt:lpstr>
      <vt:lpstr>Wingdings 3</vt:lpstr>
      <vt:lpstr>Arial</vt:lpstr>
      <vt:lpstr>Concourse</vt:lpstr>
      <vt:lpstr>Meeting Employer Demand in a Job-Driven Economy</vt:lpstr>
      <vt:lpstr>U.S. Department of Agriculture Mission Areas </vt:lpstr>
      <vt:lpstr>Forest Service</vt:lpstr>
      <vt:lpstr>National Institute of Food and Agriculture (NIFA) and the Forest Service  </vt:lpstr>
      <vt:lpstr>Natural Resources Conservation Service </vt:lpstr>
      <vt:lpstr>All Agencies </vt:lpstr>
      <vt:lpstr>Rural Development</vt:lpstr>
      <vt:lpstr>All Agencies</vt:lpstr>
      <vt:lpstr>Food Safety and Inspection Service</vt:lpstr>
      <vt:lpstr>Food Safety and Inspection Service</vt:lpstr>
      <vt:lpstr>All Agencies</vt:lpstr>
      <vt:lpstr>What are Targeted Disabilities?</vt:lpstr>
      <vt:lpstr>FY 2017 USDA Goals to Hire  Individuals with Disabilities</vt:lpstr>
      <vt:lpstr>A Wholistic  Approach to Federal Careers</vt:lpstr>
      <vt:lpstr>Fed. Gov’t Tracks Hiring:  Standard Form 256</vt:lpstr>
      <vt:lpstr>Tips for Landing a Federal Job</vt:lpstr>
      <vt:lpstr>Guidelines for Grade Level Equivalents</vt:lpstr>
      <vt:lpstr>Salary Table 2017</vt:lpstr>
      <vt:lpstr>Resume Tips</vt:lpstr>
      <vt:lpstr>Agency  Points of Contact</vt:lpstr>
    </vt:vector>
  </TitlesOfParts>
  <Company>OCIO-WCTS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USDA  What We Believe, Where we Are Going and What We Do</dc:title>
  <dc:creator>USDA</dc:creator>
  <cp:lastModifiedBy>Katie Allen</cp:lastModifiedBy>
  <cp:revision>449</cp:revision>
  <cp:lastPrinted>2017-07-31T23:02:01Z</cp:lastPrinted>
  <dcterms:created xsi:type="dcterms:W3CDTF">2010-08-19T13:19:03Z</dcterms:created>
  <dcterms:modified xsi:type="dcterms:W3CDTF">2017-08-01T17:19:42Z</dcterms:modified>
</cp:coreProperties>
</file>