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4" r:id="rId2"/>
    <p:sldId id="335" r:id="rId3"/>
    <p:sldId id="317" r:id="rId4"/>
    <p:sldId id="336" r:id="rId5"/>
    <p:sldId id="314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38A6D9-56D8-4474-B6DD-0E8E36C39C5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9/26/2018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D66FFE-1192-455D-996D-10D198C61FBB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714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5735F0-C7C7-405B-A261-7495C172F893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7287BF9-B640-4C05-AB38-8B52F033D3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287BF9-B640-4C05-AB38-8B52F033D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910800" y="498201"/>
            <a:ext cx="6858000" cy="1194654"/>
          </a:xfrm>
        </p:spPr>
        <p:txBody>
          <a:bodyPr wrap="none" anchor="t" anchorCtr="0"/>
          <a:lstStyle>
            <a:lvl1pPr algn="r">
              <a:defRPr sz="7200" spc="-225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410772" y="3096825"/>
            <a:ext cx="6858000" cy="618518"/>
          </a:xfrm>
        </p:spPr>
        <p:txBody>
          <a:bodyPr anchor="b"/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45C8E9-A3F7-4563-A984-A1EAB0483BD3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8BC77-94B7-4897-8735-6CA7DC696B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09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4367165"/>
            <a:ext cx="7886700" cy="819357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29838" y="987423"/>
            <a:ext cx="7886700" cy="3379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9838" y="5186513"/>
            <a:ext cx="7885511" cy="68247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F21B1-5AE2-46AD-9562-AB66F6092FDD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6DC8D5-4A67-4E4D-8807-90FAFC58F2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35343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9838" y="4489402"/>
            <a:ext cx="7885511" cy="1501828"/>
          </a:xfr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33E55F-7254-48F1-9EAC-DA055F370FE3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398F7-8A5D-44B6-BFDA-9307881483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84661" y="365129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290483" y="3365558"/>
            <a:ext cx="6564221" cy="548969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8650" y="4501728"/>
            <a:ext cx="7884322" cy="1489493"/>
          </a:xfrm>
        </p:spPr>
        <p:txBody>
          <a:bodyPr anchor="ctr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AF91B-595B-4825-98A0-82D70951780E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539397-3DF5-4AC5-B375-F2D4793872C7}" type="slidenum">
              <a:t>‹#›</a:t>
            </a:fld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833283" y="786822"/>
            <a:ext cx="4572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28361" y="2743200"/>
            <a:ext cx="45720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all" spc="0" baseline="0">
                <a:solidFill>
                  <a:srgbClr val="FFFFFF"/>
                </a:solidFill>
                <a:uFillTx/>
                <a:latin typeface="Corbe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27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2326965"/>
            <a:ext cx="7886700" cy="2511838"/>
          </a:xfrm>
        </p:spPr>
        <p:txBody>
          <a:bodyPr anchor="b"/>
          <a:lstStyle>
            <a:lvl1pPr>
              <a:defRPr sz="40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9838" y="4850581"/>
            <a:ext cx="7885511" cy="114064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712B1B-73B1-4024-9685-B2085684C0B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7CD014-DA34-40F0-914D-AE112CD42B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2959" y="1885950"/>
            <a:ext cx="2210150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017599" y="2571749"/>
            <a:ext cx="2195510" cy="358934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440996" y="1885950"/>
            <a:ext cx="2202176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433078" y="2571749"/>
            <a:ext cx="2210095" cy="358934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71773" y="1885950"/>
            <a:ext cx="2199086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71773" y="2571749"/>
            <a:ext cx="2199086" cy="358934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930BEF-1847-4C0C-922D-D1349FF89DAC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8A14C-2D67-42CA-8838-F048AE3AE8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99064" y="4297506"/>
            <a:ext cx="2205039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99064" y="2256355"/>
            <a:ext cx="2205039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99064" y="4873770"/>
            <a:ext cx="2205039" cy="65919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426750" y="4297506"/>
            <a:ext cx="2197897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426750" y="2256355"/>
            <a:ext cx="2197897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425735" y="4873761"/>
            <a:ext cx="2200805" cy="65919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53238" y="4297506"/>
            <a:ext cx="2199086" cy="576264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853238" y="2256355"/>
            <a:ext cx="2199086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53147" y="4873761"/>
            <a:ext cx="2201994" cy="65919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C433E4-6C2B-41C8-B346-434C893B863C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83E65-BD84-4B08-9D41-0F8387D2E6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CC271-4E91-4A3F-8714-1C86A805AEB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0A795D-8D54-42C8-9D38-698CB9FFFC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FBF91-C6BE-473E-875D-60BF4EE3E00A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6E92E8-7A59-4F85-A507-4CE4EFE4C6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FBA457-F971-49CD-854B-FF7C22727C12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6904D0-2451-4F9D-B2A1-E820BD0D5D52}" type="slidenum"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667" y="5837886"/>
            <a:ext cx="851132" cy="8575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4" y="6176964"/>
            <a:ext cx="1876805" cy="5645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20420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40902" y="4464027"/>
            <a:ext cx="6858000" cy="1194654"/>
          </a:xfrm>
        </p:spPr>
        <p:txBody>
          <a:bodyPr wrap="none" anchor="t"/>
          <a:lstStyle>
            <a:lvl1pPr>
              <a:defRPr sz="7200" spc="-225">
                <a:effectLst>
                  <a:outerShdw blurRad="457200" dist="342900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40902" y="3829882"/>
            <a:ext cx="6858000" cy="61782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78F8F5-4182-4FE9-A8BA-E9462E0C7E3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BCC186-E79F-408B-962A-583F084D14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40004" y="1825627"/>
            <a:ext cx="3768909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739883" y="1825627"/>
            <a:ext cx="3775466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DA713-54B5-410F-8C81-ABFE84DA4EFA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CCB63-CA4B-49E8-AE8A-5833D9027C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004" y="1681160"/>
            <a:ext cx="3768909" cy="823910"/>
          </a:xfr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40004" y="2505071"/>
            <a:ext cx="3768909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739883" y="1681160"/>
            <a:ext cx="3776664" cy="823910"/>
          </a:xfr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739883" y="2505071"/>
            <a:ext cx="377666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885DE5-7A05-4093-81E6-2DF522ECA3A5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760A0-EFC3-4C8B-96D5-A4D38CDEA3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5831DB-45E2-4F18-A368-844C4863587A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CE4C59-A4BC-4077-B431-F7AA343774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ECDAE5-357E-4525-98D8-E69620E8BA8E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F035D6-0C43-427D-9B8D-9CA1C0C1E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40004" y="2057400"/>
            <a:ext cx="2739021" cy="381158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D1133-2CB5-477F-8226-2514DCB02485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E52910-E8F1-43C8-8D17-005773E59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40004" y="2057400"/>
            <a:ext cx="2739021" cy="381158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4A27F-B058-4A17-AFB5-138CCB069306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            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78A50C-3CC9-46DC-ADB7-716C0B9D4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 amt="9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004" y="1825627"/>
            <a:ext cx="7675345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A4A9D39-1A15-4D7B-9EAA-1503CA94513D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7329C625-286D-4D67-A8B5-AA4BCEBD65E6}" type="slidenum"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3514" y="6176964"/>
            <a:ext cx="1876805" cy="5645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35667" y="5837886"/>
            <a:ext cx="851132" cy="85753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FFC000"/>
          </a:solidFill>
          <a:uFillTx/>
          <a:latin typeface="Corbel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3600" b="0" i="0" u="none" strike="noStrike" kern="1200" cap="none" spc="0" baseline="0">
          <a:solidFill>
            <a:srgbClr val="F2F2F2"/>
          </a:solidFill>
          <a:uFillTx/>
          <a:latin typeface="Corbel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F2F2F2"/>
          </a:solidFill>
          <a:uFillTx/>
          <a:latin typeface="Corbel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F2F2F2"/>
          </a:solidFill>
          <a:uFillTx/>
          <a:latin typeface="Corbel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2F2F2"/>
          </a:solidFill>
          <a:uFillTx/>
          <a:latin typeface="Corbel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2F2F2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80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0492" y="765314"/>
            <a:ext cx="8042276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VR is driven by a commitment to people w/ disabilities and businesses at the intersection of career readiness, and competitive, integrated employment by: </a:t>
            </a:r>
          </a:p>
          <a:p>
            <a:pPr marL="0" indent="0" algn="ctr">
              <a:buNone/>
            </a:pPr>
            <a:r>
              <a:rPr lang="en-US" sz="4800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1031135"/>
          </a:xfrm>
        </p:spPr>
        <p:txBody>
          <a:bodyPr/>
          <a:lstStyle/>
          <a:p>
            <a:r>
              <a:rPr lang="en-US" dirty="0"/>
              <a:t>Vision 2020</a:t>
            </a:r>
          </a:p>
        </p:txBody>
      </p:sp>
      <p:sp>
        <p:nvSpPr>
          <p:cNvPr id="2" name="AutoShape 2" descr="NEW LOGO.jpg">
            <a:extLst>
              <a:ext uri="{FF2B5EF4-FFF2-40B4-BE49-F238E27FC236}">
                <a16:creationId xmlns:a16="http://schemas.microsoft.com/office/drawing/2014/main" id="{88E7075A-F19A-4F15-8E69-6C3FF7867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0817" y="2441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BF88F-117B-4F0A-814D-2E063B02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01" y="5766680"/>
            <a:ext cx="1103700" cy="9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80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6490" y="0"/>
            <a:ext cx="8897509" cy="1068861"/>
          </a:xfrm>
        </p:spPr>
        <p:txBody>
          <a:bodyPr/>
          <a:lstStyle/>
          <a:p>
            <a:r>
              <a:rPr lang="en-US" sz="3600" dirty="0"/>
              <a:t>Vision 2020 principles</a:t>
            </a:r>
          </a:p>
        </p:txBody>
      </p:sp>
      <p:sp>
        <p:nvSpPr>
          <p:cNvPr id="11" name="Subtitle 10"/>
          <p:cNvSpPr>
            <a:spLocks noGrp="1"/>
          </p:cNvSpPr>
          <p:nvPr>
            <p:ph idx="1"/>
          </p:nvPr>
        </p:nvSpPr>
        <p:spPr>
          <a:xfrm>
            <a:off x="840004" y="1240403"/>
            <a:ext cx="7675345" cy="49365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200" b="1" dirty="0">
                <a:solidFill>
                  <a:schemeClr val="accent4"/>
                </a:solidFill>
              </a:rPr>
              <a:t>Building careers and retaining talent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/>
              <a:t>in America’s workforce by investing expertise and resources to benefit our customers. </a:t>
            </a:r>
          </a:p>
          <a:p>
            <a:pPr marL="0" lvl="0" indent="0">
              <a:buNone/>
            </a:pPr>
            <a:endParaRPr lang="en-US" sz="3200" dirty="0"/>
          </a:p>
          <a:p>
            <a:pPr lvl="0"/>
            <a:r>
              <a:rPr lang="en-US" sz="3200" b="1" dirty="0">
                <a:solidFill>
                  <a:srgbClr val="FFC000"/>
                </a:solidFill>
              </a:rPr>
              <a:t>Innovating Solutions </a:t>
            </a:r>
            <a:r>
              <a:rPr lang="en-US" sz="3200" dirty="0"/>
              <a:t>to achieve greater access to and usability of vocational rehabilitation services. Our goal is to achieve the most effective outcomes for our customers.</a:t>
            </a:r>
          </a:p>
          <a:p>
            <a:pPr marL="0" lvl="0" indent="0">
              <a:buNone/>
            </a:pPr>
            <a:r>
              <a:rPr lang="en-US" sz="3200" dirty="0"/>
              <a:t>  </a:t>
            </a:r>
          </a:p>
          <a:p>
            <a:pPr lvl="0"/>
            <a:r>
              <a:rPr lang="en-US" sz="3200" b="1" dirty="0">
                <a:solidFill>
                  <a:srgbClr val="FFC000"/>
                </a:solidFill>
              </a:rPr>
              <a:t>Customizing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</a:rPr>
              <a:t>Services and Expertise </a:t>
            </a:r>
            <a:r>
              <a:rPr lang="en-US" sz="3200" dirty="0"/>
              <a:t>that provide flexible supports and services. We accomplish this through specialized strategies to meet the workforce goals of our customers. </a:t>
            </a:r>
          </a:p>
          <a:p>
            <a:pPr marL="0" lvl="0" indent="0">
              <a:buNone/>
            </a:pPr>
            <a:endParaRPr lang="en-US" sz="3200" dirty="0">
              <a:solidFill>
                <a:srgbClr val="FFC000"/>
              </a:solidFill>
            </a:endParaRPr>
          </a:p>
          <a:p>
            <a:pPr lvl="0"/>
            <a:r>
              <a:rPr lang="en-US" sz="3200" b="1" dirty="0">
                <a:solidFill>
                  <a:srgbClr val="FFC000"/>
                </a:solidFill>
              </a:rPr>
              <a:t>Leading and Engaging in Collaborative Strategies </a:t>
            </a:r>
            <a:r>
              <a:rPr lang="en-US" sz="3200" dirty="0"/>
              <a:t>with our partners who are working with us   to achieve greater collective impact at all system levels. </a:t>
            </a: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45C26-F267-4DCB-8A47-12D99F07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46" y="5958883"/>
            <a:ext cx="881064" cy="7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80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public VR program will celebrate our 100 year anniversary in 2020.  Vision 2020 provides us with the opportunity to create innovative practice and increase competitive integrated employment outcomes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***********</a:t>
            </a:r>
          </a:p>
          <a:p>
            <a:pPr marL="0" indent="0" algn="ctr">
              <a:buNone/>
            </a:pPr>
            <a:r>
              <a:rPr lang="en-US" sz="2000" dirty="0"/>
              <a:t>Because, frankly, our customers deserve it</a:t>
            </a: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47423" y="365129"/>
            <a:ext cx="7767927" cy="1325559"/>
          </a:xfrm>
        </p:spPr>
        <p:txBody>
          <a:bodyPr/>
          <a:lstStyle/>
          <a:p>
            <a:r>
              <a:rPr lang="en-US" dirty="0"/>
              <a:t>Vision 2020</a:t>
            </a:r>
            <a:r>
              <a:rPr lang="mr-IN" dirty="0"/>
              <a:t>…</a:t>
            </a:r>
            <a:r>
              <a:rPr lang="en-US" dirty="0"/>
              <a:t>food for thought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EF91A3E-C340-8C44-A147-53BF0614D6F7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BDF0-EE83-4681-8CF5-84A0A08A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50" y="5786522"/>
            <a:ext cx="11034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C5DE-C13A-4E6A-BFD7-194D6120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CA00-55B8-4F67-83DF-A8AFEF81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4" y="1653871"/>
            <a:ext cx="7675345" cy="42141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CSAVR completed an environmental scan to gather input from customers as well as a variety of internal and external stakeholders. This input was gathered through surveys and face to face forums</a:t>
            </a:r>
            <a:r>
              <a:rPr lang="en-US"/>
              <a:t>/roundtables.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Business partners hosted the roundtables which demonstrated a commitment to building inclusive employment practices and attracting qualified talent.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following slides are highlights of what our business customers shared.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D0F2A-9232-4AA7-AE7C-5AE8F5C7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50" y="5786522"/>
            <a:ext cx="11034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80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8"/>
          </p:nvPr>
        </p:nvSpPr>
        <p:spPr>
          <a:prstGeom prst="rect">
            <a:avLst/>
          </a:prstGeom>
        </p:spPr>
        <p:txBody>
          <a:bodyPr/>
          <a:lstStyle/>
          <a:p>
            <a:fld id="{5EF91A3E-C340-8C44-A147-53BF0614D6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56590" y="1550504"/>
            <a:ext cx="7903597" cy="454019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Work together as a coordinated cross state VR team around the footprint of the business</a:t>
            </a:r>
          </a:p>
          <a:p>
            <a:r>
              <a:rPr lang="en-US" sz="2800" dirty="0"/>
              <a:t>Operate a easily accessible team with national and state level team using a single point of contact model</a:t>
            </a:r>
          </a:p>
          <a:p>
            <a:r>
              <a:rPr lang="en-US" sz="2800" dirty="0"/>
              <a:t>Understand your business customer’s business</a:t>
            </a:r>
          </a:p>
          <a:p>
            <a:r>
              <a:rPr lang="en-US" sz="2800" dirty="0"/>
              <a:t>Learn what you can do to assist that business/company</a:t>
            </a:r>
          </a:p>
          <a:p>
            <a:r>
              <a:rPr lang="en-US" sz="2800" dirty="0"/>
              <a:t>Build a strategy  with the business and help them understand the services available to them at the national, state, and local level</a:t>
            </a:r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604300" y="107950"/>
            <a:ext cx="8396578" cy="1336675"/>
          </a:xfrm>
        </p:spPr>
        <p:txBody>
          <a:bodyPr/>
          <a:lstStyle/>
          <a:p>
            <a:r>
              <a:rPr lang="en-US" dirty="0"/>
              <a:t>Business Environmental Scan Highlights – Key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B4021-0B12-4B86-B31E-9B660569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51" y="5873986"/>
            <a:ext cx="11034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80" y="6016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5374" y="107576"/>
            <a:ext cx="7426518" cy="1336956"/>
          </a:xfrm>
        </p:spPr>
        <p:txBody>
          <a:bodyPr/>
          <a:lstStyle/>
          <a:p>
            <a:r>
              <a:rPr lang="en-US" sz="3600" dirty="0"/>
              <a:t>Business Highlights Continued</a:t>
            </a:r>
          </a:p>
        </p:txBody>
      </p:sp>
      <p:sp>
        <p:nvSpPr>
          <p:cNvPr id="11" name="Subtitle 10"/>
          <p:cNvSpPr>
            <a:spLocks noGrp="1"/>
          </p:cNvSpPr>
          <p:nvPr>
            <p:ph idx="1"/>
          </p:nvPr>
        </p:nvSpPr>
        <p:spPr>
          <a:xfrm>
            <a:off x="389614" y="1192697"/>
            <a:ext cx="8125735" cy="4905954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Build trust </a:t>
            </a:r>
            <a:r>
              <a:rPr lang="en-US" dirty="0">
                <a:solidFill>
                  <a:schemeClr val="bg1"/>
                </a:solidFill>
              </a:rPr>
              <a:t>and become a consultant, mentor and advisor to the business around disability employment and disability management </a:t>
            </a:r>
          </a:p>
          <a:p>
            <a:r>
              <a:rPr lang="en-US" dirty="0">
                <a:solidFill>
                  <a:schemeClr val="bg1"/>
                </a:solidFill>
              </a:rPr>
              <a:t>In marketing services to business, use language they can understand and understand their language</a:t>
            </a:r>
          </a:p>
          <a:p>
            <a:r>
              <a:rPr lang="en-US" dirty="0">
                <a:solidFill>
                  <a:schemeClr val="bg1"/>
                </a:solidFill>
              </a:rPr>
              <a:t>Work to the schedule of the business not yours</a:t>
            </a:r>
          </a:p>
          <a:p>
            <a:r>
              <a:rPr lang="en-US" dirty="0">
                <a:solidFill>
                  <a:schemeClr val="bg1"/>
                </a:solidFill>
              </a:rPr>
              <a:t>Be sure candidates to be referred have the skills business is asking for and are prepared to advocate for any accommodations needs</a:t>
            </a:r>
          </a:p>
          <a:p>
            <a:r>
              <a:rPr lang="en-US" dirty="0">
                <a:solidFill>
                  <a:schemeClr val="bg1"/>
                </a:solidFill>
              </a:rPr>
              <a:t>Believe in your consumer and products  </a:t>
            </a:r>
          </a:p>
          <a:p>
            <a:r>
              <a:rPr lang="en-US" dirty="0">
                <a:solidFill>
                  <a:schemeClr val="bg1"/>
                </a:solidFill>
              </a:rPr>
              <a:t>Deliver what you commit to!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/>
          <a:lstStyle/>
          <a:p>
            <a:fld id="{5EF91A3E-C340-8C44-A147-53BF0614D6F7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D0053-FBAD-4CA7-8F71-8D6C6C1A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18" y="5810376"/>
            <a:ext cx="11034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51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1553</TotalTime>
  <Words>374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Vision 2020</vt:lpstr>
      <vt:lpstr>Vision 2020 principles</vt:lpstr>
      <vt:lpstr>Vision 2020…food for thought</vt:lpstr>
      <vt:lpstr>Environmental Scan</vt:lpstr>
      <vt:lpstr>Business Environmental Scan Highlights – Key Points</vt:lpstr>
      <vt:lpstr>Business Highlights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Spring 2017Conference</dc:title>
  <dc:creator>Stephen Wooderson</dc:creator>
  <cp:lastModifiedBy>KATHY WORK</cp:lastModifiedBy>
  <cp:revision>148</cp:revision>
  <dcterms:created xsi:type="dcterms:W3CDTF">2017-03-19T23:31:38Z</dcterms:created>
  <dcterms:modified xsi:type="dcterms:W3CDTF">2018-09-26T23:47:22Z</dcterms:modified>
</cp:coreProperties>
</file>