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97" r:id="rId5"/>
    <p:sldId id="422" r:id="rId6"/>
    <p:sldId id="423" r:id="rId7"/>
    <p:sldId id="424" r:id="rId8"/>
    <p:sldId id="421" r:id="rId9"/>
    <p:sldId id="404" r:id="rId10"/>
    <p:sldId id="417" r:id="rId11"/>
    <p:sldId id="419" r:id="rId12"/>
    <p:sldId id="420" r:id="rId13"/>
    <p:sldId id="408" r:id="rId14"/>
    <p:sldId id="405" r:id="rId15"/>
    <p:sldId id="411" r:id="rId16"/>
    <p:sldId id="395" r:id="rId17"/>
    <p:sldId id="396" r:id="rId18"/>
    <p:sldId id="425" r:id="rId19"/>
    <p:sldId id="414" r:id="rId20"/>
    <p:sldId id="409" r:id="rId21"/>
    <p:sldId id="410" r:id="rId22"/>
    <p:sldId id="413" r:id="rId23"/>
    <p:sldId id="415" r:id="rId24"/>
    <p:sldId id="377" r:id="rId25"/>
    <p:sldId id="412" r:id="rId26"/>
    <p:sldId id="407" r:id="rId27"/>
    <p:sldId id="394"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7061" autoAdjust="0"/>
  </p:normalViewPr>
  <p:slideViewPr>
    <p:cSldViewPr>
      <p:cViewPr varScale="1">
        <p:scale>
          <a:sx n="82" d="100"/>
          <a:sy n="82" d="100"/>
        </p:scale>
        <p:origin x="-160"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5" d="100"/>
          <a:sy n="55" d="100"/>
        </p:scale>
        <p:origin x="2850" y="7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65E0B6-5F0E-4F21-AC03-EE350ED68CED}" type="doc">
      <dgm:prSet loTypeId="urn:microsoft.com/office/officeart/2005/8/layout/radial5" loCatId="relationship" qsTypeId="urn:microsoft.com/office/officeart/2005/8/quickstyle/simple1" qsCatId="simple" csTypeId="urn:microsoft.com/office/officeart/2005/8/colors/colorful2" csCatId="colorful" phldr="1"/>
      <dgm:spPr/>
      <dgm:t>
        <a:bodyPr/>
        <a:lstStyle/>
        <a:p>
          <a:endParaRPr lang="en-US"/>
        </a:p>
      </dgm:t>
    </dgm:pt>
    <dgm:pt modelId="{EA7B095B-9617-44FD-A322-4349F1FFAAD9}">
      <dgm:prSet phldrT="[Text]"/>
      <dgm:spPr/>
      <dgm:t>
        <a:bodyPr/>
        <a:lstStyle/>
        <a:p>
          <a:r>
            <a:rPr lang="en-US" dirty="0" smtClean="0"/>
            <a:t>Paid Internship</a:t>
          </a:r>
          <a:endParaRPr lang="en-US" dirty="0"/>
        </a:p>
      </dgm:t>
    </dgm:pt>
    <dgm:pt modelId="{0458A209-66D7-4C66-B62B-6E5D81A92606}" type="parTrans" cxnId="{87F41830-3FC4-447B-9384-41A4A0760396}">
      <dgm:prSet/>
      <dgm:spPr/>
      <dgm:t>
        <a:bodyPr/>
        <a:lstStyle/>
        <a:p>
          <a:endParaRPr lang="en-US"/>
        </a:p>
      </dgm:t>
    </dgm:pt>
    <dgm:pt modelId="{77995448-7F21-46E2-AAB6-FA3CEA8C7CF8}" type="sibTrans" cxnId="{87F41830-3FC4-447B-9384-41A4A0760396}">
      <dgm:prSet/>
      <dgm:spPr/>
      <dgm:t>
        <a:bodyPr/>
        <a:lstStyle/>
        <a:p>
          <a:endParaRPr lang="en-US"/>
        </a:p>
      </dgm:t>
    </dgm:pt>
    <dgm:pt modelId="{5A6BA38E-216A-47ED-B4C8-BBAF273C688E}">
      <dgm:prSet phldrT="[Text]"/>
      <dgm:spPr/>
      <dgm:t>
        <a:bodyPr/>
        <a:lstStyle/>
        <a:p>
          <a:r>
            <a:rPr lang="en-US" dirty="0" smtClean="0"/>
            <a:t>Candidate</a:t>
          </a:r>
          <a:endParaRPr lang="en-US" dirty="0"/>
        </a:p>
      </dgm:t>
    </dgm:pt>
    <dgm:pt modelId="{5C7A83DC-7D00-485B-A59B-34DF932291CF}" type="parTrans" cxnId="{2DA17439-FF7C-422F-A990-71F3BC7EBA9E}">
      <dgm:prSet/>
      <dgm:spPr/>
      <dgm:t>
        <a:bodyPr/>
        <a:lstStyle/>
        <a:p>
          <a:endParaRPr lang="en-US"/>
        </a:p>
      </dgm:t>
    </dgm:pt>
    <dgm:pt modelId="{3823779D-24FC-4D45-B208-4A19B1BAD146}" type="sibTrans" cxnId="{2DA17439-FF7C-422F-A990-71F3BC7EBA9E}">
      <dgm:prSet/>
      <dgm:spPr/>
      <dgm:t>
        <a:bodyPr/>
        <a:lstStyle/>
        <a:p>
          <a:endParaRPr lang="en-US"/>
        </a:p>
      </dgm:t>
    </dgm:pt>
    <dgm:pt modelId="{0B4DFA79-92DF-41CD-A79A-2568E88C8731}">
      <dgm:prSet phldrT="[Text]"/>
      <dgm:spPr/>
      <dgm:t>
        <a:bodyPr/>
        <a:lstStyle/>
        <a:p>
          <a:r>
            <a:rPr lang="en-US" dirty="0"/>
            <a:t>Accessible Training</a:t>
          </a:r>
        </a:p>
      </dgm:t>
    </dgm:pt>
    <dgm:pt modelId="{3DD8E4B2-BA72-4090-B1B0-D7C1EED2675E}" type="parTrans" cxnId="{5042C54D-6B01-4F21-A963-3782135E4BAD}">
      <dgm:prSet/>
      <dgm:spPr/>
      <dgm:t>
        <a:bodyPr/>
        <a:lstStyle/>
        <a:p>
          <a:endParaRPr lang="en-US"/>
        </a:p>
      </dgm:t>
    </dgm:pt>
    <dgm:pt modelId="{8A6B8245-6CBB-480C-9893-832FDD86F3E9}" type="sibTrans" cxnId="{5042C54D-6B01-4F21-A963-3782135E4BAD}">
      <dgm:prSet/>
      <dgm:spPr/>
      <dgm:t>
        <a:bodyPr/>
        <a:lstStyle/>
        <a:p>
          <a:endParaRPr lang="en-US"/>
        </a:p>
      </dgm:t>
    </dgm:pt>
    <dgm:pt modelId="{72153E19-8D6A-45BE-9362-C3AE71FDD9B4}">
      <dgm:prSet phldrT="[Text]"/>
      <dgm:spPr/>
      <dgm:t>
        <a:bodyPr/>
        <a:lstStyle/>
        <a:p>
          <a:r>
            <a:rPr lang="en-US" dirty="0"/>
            <a:t>Counselor</a:t>
          </a:r>
        </a:p>
      </dgm:t>
    </dgm:pt>
    <dgm:pt modelId="{B6C2FC4A-FCDD-4BDF-86D1-8A9D1A7B1422}" type="parTrans" cxnId="{2E249E76-15CA-4902-ADC7-293593B93168}">
      <dgm:prSet/>
      <dgm:spPr/>
      <dgm:t>
        <a:bodyPr/>
        <a:lstStyle/>
        <a:p>
          <a:endParaRPr lang="en-US"/>
        </a:p>
      </dgm:t>
    </dgm:pt>
    <dgm:pt modelId="{5426EAE4-7451-45F8-9174-6829EABF4C41}" type="sibTrans" cxnId="{2E249E76-15CA-4902-ADC7-293593B93168}">
      <dgm:prSet/>
      <dgm:spPr/>
      <dgm:t>
        <a:bodyPr/>
        <a:lstStyle/>
        <a:p>
          <a:endParaRPr lang="en-US"/>
        </a:p>
      </dgm:t>
    </dgm:pt>
    <dgm:pt modelId="{76FEF16B-72D5-4CB3-ADF1-427229C5DCB6}">
      <dgm:prSet phldrT="[Text]"/>
      <dgm:spPr/>
      <dgm:t>
        <a:bodyPr/>
        <a:lstStyle/>
        <a:p>
          <a:r>
            <a:rPr lang="en-US" dirty="0" smtClean="0"/>
            <a:t>Employer</a:t>
          </a:r>
          <a:endParaRPr lang="en-US" dirty="0"/>
        </a:p>
      </dgm:t>
    </dgm:pt>
    <dgm:pt modelId="{010287E0-D1AC-4EBA-9F13-9759352F6D6E}" type="parTrans" cxnId="{8E6BAC60-4C68-45A0-BAFE-8B7AE679396C}">
      <dgm:prSet/>
      <dgm:spPr/>
      <dgm:t>
        <a:bodyPr/>
        <a:lstStyle/>
        <a:p>
          <a:endParaRPr lang="en-US"/>
        </a:p>
      </dgm:t>
    </dgm:pt>
    <dgm:pt modelId="{6C060FAE-B90B-4F29-A646-8F9010BFF32E}" type="sibTrans" cxnId="{8E6BAC60-4C68-45A0-BAFE-8B7AE679396C}">
      <dgm:prSet/>
      <dgm:spPr/>
      <dgm:t>
        <a:bodyPr/>
        <a:lstStyle/>
        <a:p>
          <a:endParaRPr lang="en-US"/>
        </a:p>
      </dgm:t>
    </dgm:pt>
    <dgm:pt modelId="{5D8B38A6-D738-4530-AAB6-3A0630EC03D7}">
      <dgm:prSet phldrT="[Text]"/>
      <dgm:spPr/>
      <dgm:t>
        <a:bodyPr/>
        <a:lstStyle/>
        <a:p>
          <a:r>
            <a:rPr lang="en-US" dirty="0" smtClean="0"/>
            <a:t>Budget</a:t>
          </a:r>
          <a:endParaRPr lang="en-US" dirty="0"/>
        </a:p>
      </dgm:t>
    </dgm:pt>
    <dgm:pt modelId="{F2D26DC7-AE5B-4D36-A47F-B4557C73BDD0}" type="parTrans" cxnId="{CD43637E-90E9-4D77-82A0-7BF8151B1D15}">
      <dgm:prSet/>
      <dgm:spPr/>
      <dgm:t>
        <a:bodyPr/>
        <a:lstStyle/>
        <a:p>
          <a:endParaRPr lang="en-US"/>
        </a:p>
      </dgm:t>
    </dgm:pt>
    <dgm:pt modelId="{9F1F2FE7-03DF-4CE7-B713-6104D6FC144B}" type="sibTrans" cxnId="{CD43637E-90E9-4D77-82A0-7BF8151B1D15}">
      <dgm:prSet/>
      <dgm:spPr/>
      <dgm:t>
        <a:bodyPr/>
        <a:lstStyle/>
        <a:p>
          <a:endParaRPr lang="en-US"/>
        </a:p>
      </dgm:t>
    </dgm:pt>
    <dgm:pt modelId="{094C5527-C6E5-46AE-A1E4-8ED810EA2BD5}" type="pres">
      <dgm:prSet presAssocID="{0265E0B6-5F0E-4F21-AC03-EE350ED68CED}" presName="Name0" presStyleCnt="0">
        <dgm:presLayoutVars>
          <dgm:chMax val="1"/>
          <dgm:dir/>
          <dgm:animLvl val="ctr"/>
          <dgm:resizeHandles val="exact"/>
        </dgm:presLayoutVars>
      </dgm:prSet>
      <dgm:spPr/>
      <dgm:t>
        <a:bodyPr/>
        <a:lstStyle/>
        <a:p>
          <a:endParaRPr lang="en-US"/>
        </a:p>
      </dgm:t>
    </dgm:pt>
    <dgm:pt modelId="{A8C9EF7E-F850-48A2-B0E7-60E47A03C1F0}" type="pres">
      <dgm:prSet presAssocID="{EA7B095B-9617-44FD-A322-4349F1FFAAD9}" presName="centerShape" presStyleLbl="node0" presStyleIdx="0" presStyleCnt="1"/>
      <dgm:spPr/>
      <dgm:t>
        <a:bodyPr/>
        <a:lstStyle/>
        <a:p>
          <a:endParaRPr lang="en-US"/>
        </a:p>
      </dgm:t>
    </dgm:pt>
    <dgm:pt modelId="{427AAC7F-E909-4ED4-946E-BF2E7568283C}" type="pres">
      <dgm:prSet presAssocID="{5C7A83DC-7D00-485B-A59B-34DF932291CF}" presName="parTrans" presStyleLbl="sibTrans2D1" presStyleIdx="0" presStyleCnt="5"/>
      <dgm:spPr/>
      <dgm:t>
        <a:bodyPr/>
        <a:lstStyle/>
        <a:p>
          <a:endParaRPr lang="en-US"/>
        </a:p>
      </dgm:t>
    </dgm:pt>
    <dgm:pt modelId="{D3EDB717-524C-442E-AA30-9B74021A3301}" type="pres">
      <dgm:prSet presAssocID="{5C7A83DC-7D00-485B-A59B-34DF932291CF}" presName="connectorText" presStyleLbl="sibTrans2D1" presStyleIdx="0" presStyleCnt="5"/>
      <dgm:spPr/>
      <dgm:t>
        <a:bodyPr/>
        <a:lstStyle/>
        <a:p>
          <a:endParaRPr lang="en-US"/>
        </a:p>
      </dgm:t>
    </dgm:pt>
    <dgm:pt modelId="{41F3BEA1-3662-4571-A700-94205E4F8A31}" type="pres">
      <dgm:prSet presAssocID="{5A6BA38E-216A-47ED-B4C8-BBAF273C688E}" presName="node" presStyleLbl="node1" presStyleIdx="0" presStyleCnt="5">
        <dgm:presLayoutVars>
          <dgm:bulletEnabled val="1"/>
        </dgm:presLayoutVars>
      </dgm:prSet>
      <dgm:spPr/>
      <dgm:t>
        <a:bodyPr/>
        <a:lstStyle/>
        <a:p>
          <a:endParaRPr lang="en-US"/>
        </a:p>
      </dgm:t>
    </dgm:pt>
    <dgm:pt modelId="{668688EE-4100-4D8A-9C83-33352E426273}" type="pres">
      <dgm:prSet presAssocID="{3DD8E4B2-BA72-4090-B1B0-D7C1EED2675E}" presName="parTrans" presStyleLbl="sibTrans2D1" presStyleIdx="1" presStyleCnt="5"/>
      <dgm:spPr/>
      <dgm:t>
        <a:bodyPr/>
        <a:lstStyle/>
        <a:p>
          <a:endParaRPr lang="en-US"/>
        </a:p>
      </dgm:t>
    </dgm:pt>
    <dgm:pt modelId="{57F125DC-0891-4CF5-A53A-41C89D535B35}" type="pres">
      <dgm:prSet presAssocID="{3DD8E4B2-BA72-4090-B1B0-D7C1EED2675E}" presName="connectorText" presStyleLbl="sibTrans2D1" presStyleIdx="1" presStyleCnt="5"/>
      <dgm:spPr/>
      <dgm:t>
        <a:bodyPr/>
        <a:lstStyle/>
        <a:p>
          <a:endParaRPr lang="en-US"/>
        </a:p>
      </dgm:t>
    </dgm:pt>
    <dgm:pt modelId="{59C73951-0EB8-4444-894D-96F770A9ABBF}" type="pres">
      <dgm:prSet presAssocID="{0B4DFA79-92DF-41CD-A79A-2568E88C8731}" presName="node" presStyleLbl="node1" presStyleIdx="1" presStyleCnt="5">
        <dgm:presLayoutVars>
          <dgm:bulletEnabled val="1"/>
        </dgm:presLayoutVars>
      </dgm:prSet>
      <dgm:spPr/>
      <dgm:t>
        <a:bodyPr/>
        <a:lstStyle/>
        <a:p>
          <a:endParaRPr lang="en-US"/>
        </a:p>
      </dgm:t>
    </dgm:pt>
    <dgm:pt modelId="{D1818454-A195-4C6B-A7C9-B7FB7F252CB4}" type="pres">
      <dgm:prSet presAssocID="{B6C2FC4A-FCDD-4BDF-86D1-8A9D1A7B1422}" presName="parTrans" presStyleLbl="sibTrans2D1" presStyleIdx="2" presStyleCnt="5"/>
      <dgm:spPr/>
      <dgm:t>
        <a:bodyPr/>
        <a:lstStyle/>
        <a:p>
          <a:endParaRPr lang="en-US"/>
        </a:p>
      </dgm:t>
    </dgm:pt>
    <dgm:pt modelId="{0639DB75-9808-40C6-BEEA-BBAB56817250}" type="pres">
      <dgm:prSet presAssocID="{B6C2FC4A-FCDD-4BDF-86D1-8A9D1A7B1422}" presName="connectorText" presStyleLbl="sibTrans2D1" presStyleIdx="2" presStyleCnt="5"/>
      <dgm:spPr/>
      <dgm:t>
        <a:bodyPr/>
        <a:lstStyle/>
        <a:p>
          <a:endParaRPr lang="en-US"/>
        </a:p>
      </dgm:t>
    </dgm:pt>
    <dgm:pt modelId="{0CDF49BA-0C43-4BCE-8C14-92DE44038FC7}" type="pres">
      <dgm:prSet presAssocID="{72153E19-8D6A-45BE-9362-C3AE71FDD9B4}" presName="node" presStyleLbl="node1" presStyleIdx="2" presStyleCnt="5">
        <dgm:presLayoutVars>
          <dgm:bulletEnabled val="1"/>
        </dgm:presLayoutVars>
      </dgm:prSet>
      <dgm:spPr/>
      <dgm:t>
        <a:bodyPr/>
        <a:lstStyle/>
        <a:p>
          <a:endParaRPr lang="en-US"/>
        </a:p>
      </dgm:t>
    </dgm:pt>
    <dgm:pt modelId="{3ED67849-6D03-4495-95E7-1998B833FFE4}" type="pres">
      <dgm:prSet presAssocID="{010287E0-D1AC-4EBA-9F13-9759352F6D6E}" presName="parTrans" presStyleLbl="sibTrans2D1" presStyleIdx="3" presStyleCnt="5"/>
      <dgm:spPr/>
      <dgm:t>
        <a:bodyPr/>
        <a:lstStyle/>
        <a:p>
          <a:endParaRPr lang="en-US"/>
        </a:p>
      </dgm:t>
    </dgm:pt>
    <dgm:pt modelId="{C9E9E133-7E5E-48D3-ACFD-C78BCA2108E0}" type="pres">
      <dgm:prSet presAssocID="{010287E0-D1AC-4EBA-9F13-9759352F6D6E}" presName="connectorText" presStyleLbl="sibTrans2D1" presStyleIdx="3" presStyleCnt="5"/>
      <dgm:spPr/>
      <dgm:t>
        <a:bodyPr/>
        <a:lstStyle/>
        <a:p>
          <a:endParaRPr lang="en-US"/>
        </a:p>
      </dgm:t>
    </dgm:pt>
    <dgm:pt modelId="{3258503F-E68E-4056-BDA4-53DB2FEC293D}" type="pres">
      <dgm:prSet presAssocID="{76FEF16B-72D5-4CB3-ADF1-427229C5DCB6}" presName="node" presStyleLbl="node1" presStyleIdx="3" presStyleCnt="5">
        <dgm:presLayoutVars>
          <dgm:bulletEnabled val="1"/>
        </dgm:presLayoutVars>
      </dgm:prSet>
      <dgm:spPr/>
      <dgm:t>
        <a:bodyPr/>
        <a:lstStyle/>
        <a:p>
          <a:endParaRPr lang="en-US"/>
        </a:p>
      </dgm:t>
    </dgm:pt>
    <dgm:pt modelId="{B5326C84-515B-4EE3-BDA8-8DBC0D9BF917}" type="pres">
      <dgm:prSet presAssocID="{F2D26DC7-AE5B-4D36-A47F-B4557C73BDD0}" presName="parTrans" presStyleLbl="sibTrans2D1" presStyleIdx="4" presStyleCnt="5"/>
      <dgm:spPr/>
      <dgm:t>
        <a:bodyPr/>
        <a:lstStyle/>
        <a:p>
          <a:endParaRPr lang="en-US"/>
        </a:p>
      </dgm:t>
    </dgm:pt>
    <dgm:pt modelId="{DF436970-6703-4290-8D39-29E99DAF751F}" type="pres">
      <dgm:prSet presAssocID="{F2D26DC7-AE5B-4D36-A47F-B4557C73BDD0}" presName="connectorText" presStyleLbl="sibTrans2D1" presStyleIdx="4" presStyleCnt="5"/>
      <dgm:spPr/>
      <dgm:t>
        <a:bodyPr/>
        <a:lstStyle/>
        <a:p>
          <a:endParaRPr lang="en-US"/>
        </a:p>
      </dgm:t>
    </dgm:pt>
    <dgm:pt modelId="{E954F363-14EB-463D-8113-D09D5D4F6A2A}" type="pres">
      <dgm:prSet presAssocID="{5D8B38A6-D738-4530-AAB6-3A0630EC03D7}" presName="node" presStyleLbl="node1" presStyleIdx="4" presStyleCnt="5">
        <dgm:presLayoutVars>
          <dgm:bulletEnabled val="1"/>
        </dgm:presLayoutVars>
      </dgm:prSet>
      <dgm:spPr/>
      <dgm:t>
        <a:bodyPr/>
        <a:lstStyle/>
        <a:p>
          <a:endParaRPr lang="en-US"/>
        </a:p>
      </dgm:t>
    </dgm:pt>
  </dgm:ptLst>
  <dgm:cxnLst>
    <dgm:cxn modelId="{93E7CB3E-26F8-483C-ACAD-B01D7BD007C5}" type="presOf" srcId="{3DD8E4B2-BA72-4090-B1B0-D7C1EED2675E}" destId="{57F125DC-0891-4CF5-A53A-41C89D535B35}" srcOrd="1" destOrd="0" presId="urn:microsoft.com/office/officeart/2005/8/layout/radial5"/>
    <dgm:cxn modelId="{2E249E76-15CA-4902-ADC7-293593B93168}" srcId="{EA7B095B-9617-44FD-A322-4349F1FFAAD9}" destId="{72153E19-8D6A-45BE-9362-C3AE71FDD9B4}" srcOrd="2" destOrd="0" parTransId="{B6C2FC4A-FCDD-4BDF-86D1-8A9D1A7B1422}" sibTransId="{5426EAE4-7451-45F8-9174-6829EABF4C41}"/>
    <dgm:cxn modelId="{0D9D8F21-2930-4C15-8C3F-45E435AA2C83}" type="presOf" srcId="{0B4DFA79-92DF-41CD-A79A-2568E88C8731}" destId="{59C73951-0EB8-4444-894D-96F770A9ABBF}" srcOrd="0" destOrd="0" presId="urn:microsoft.com/office/officeart/2005/8/layout/radial5"/>
    <dgm:cxn modelId="{D0F0CE63-1D67-49FC-98F2-6C08F4378039}" type="presOf" srcId="{B6C2FC4A-FCDD-4BDF-86D1-8A9D1A7B1422}" destId="{0639DB75-9808-40C6-BEEA-BBAB56817250}" srcOrd="1" destOrd="0" presId="urn:microsoft.com/office/officeart/2005/8/layout/radial5"/>
    <dgm:cxn modelId="{1B266A79-FAAD-41A6-A8D2-B9341D007FDA}" type="presOf" srcId="{5C7A83DC-7D00-485B-A59B-34DF932291CF}" destId="{D3EDB717-524C-442E-AA30-9B74021A3301}" srcOrd="1" destOrd="0" presId="urn:microsoft.com/office/officeart/2005/8/layout/radial5"/>
    <dgm:cxn modelId="{CD43637E-90E9-4D77-82A0-7BF8151B1D15}" srcId="{EA7B095B-9617-44FD-A322-4349F1FFAAD9}" destId="{5D8B38A6-D738-4530-AAB6-3A0630EC03D7}" srcOrd="4" destOrd="0" parTransId="{F2D26DC7-AE5B-4D36-A47F-B4557C73BDD0}" sibTransId="{9F1F2FE7-03DF-4CE7-B713-6104D6FC144B}"/>
    <dgm:cxn modelId="{CE5F40FD-3CB3-4ABF-987F-F4357F185A38}" type="presOf" srcId="{EA7B095B-9617-44FD-A322-4349F1FFAAD9}" destId="{A8C9EF7E-F850-48A2-B0E7-60E47A03C1F0}" srcOrd="0" destOrd="0" presId="urn:microsoft.com/office/officeart/2005/8/layout/radial5"/>
    <dgm:cxn modelId="{08A33A42-EF8D-4061-AD0C-57AAB5905E86}" type="presOf" srcId="{76FEF16B-72D5-4CB3-ADF1-427229C5DCB6}" destId="{3258503F-E68E-4056-BDA4-53DB2FEC293D}" srcOrd="0" destOrd="0" presId="urn:microsoft.com/office/officeart/2005/8/layout/radial5"/>
    <dgm:cxn modelId="{F01238B0-91D3-4AAF-BC5B-A824889378BE}" type="presOf" srcId="{5D8B38A6-D738-4530-AAB6-3A0630EC03D7}" destId="{E954F363-14EB-463D-8113-D09D5D4F6A2A}" srcOrd="0" destOrd="0" presId="urn:microsoft.com/office/officeart/2005/8/layout/radial5"/>
    <dgm:cxn modelId="{8074B932-F52B-4F79-A929-3FDEA3CD912C}" type="presOf" srcId="{0265E0B6-5F0E-4F21-AC03-EE350ED68CED}" destId="{094C5527-C6E5-46AE-A1E4-8ED810EA2BD5}" srcOrd="0" destOrd="0" presId="urn:microsoft.com/office/officeart/2005/8/layout/radial5"/>
    <dgm:cxn modelId="{2DA17439-FF7C-422F-A990-71F3BC7EBA9E}" srcId="{EA7B095B-9617-44FD-A322-4349F1FFAAD9}" destId="{5A6BA38E-216A-47ED-B4C8-BBAF273C688E}" srcOrd="0" destOrd="0" parTransId="{5C7A83DC-7D00-485B-A59B-34DF932291CF}" sibTransId="{3823779D-24FC-4D45-B208-4A19B1BAD146}"/>
    <dgm:cxn modelId="{87F41830-3FC4-447B-9384-41A4A0760396}" srcId="{0265E0B6-5F0E-4F21-AC03-EE350ED68CED}" destId="{EA7B095B-9617-44FD-A322-4349F1FFAAD9}" srcOrd="0" destOrd="0" parTransId="{0458A209-66D7-4C66-B62B-6E5D81A92606}" sibTransId="{77995448-7F21-46E2-AAB6-FA3CEA8C7CF8}"/>
    <dgm:cxn modelId="{03C289ED-A034-44A2-A849-715F6E8091AB}" type="presOf" srcId="{72153E19-8D6A-45BE-9362-C3AE71FDD9B4}" destId="{0CDF49BA-0C43-4BCE-8C14-92DE44038FC7}" srcOrd="0" destOrd="0" presId="urn:microsoft.com/office/officeart/2005/8/layout/radial5"/>
    <dgm:cxn modelId="{70CF4B4A-7D57-4966-BD93-25F7B9C666C3}" type="presOf" srcId="{B6C2FC4A-FCDD-4BDF-86D1-8A9D1A7B1422}" destId="{D1818454-A195-4C6B-A7C9-B7FB7F252CB4}" srcOrd="0" destOrd="0" presId="urn:microsoft.com/office/officeart/2005/8/layout/radial5"/>
    <dgm:cxn modelId="{D154B507-60F4-49AA-850F-3C0ACFB7F881}" type="presOf" srcId="{010287E0-D1AC-4EBA-9F13-9759352F6D6E}" destId="{3ED67849-6D03-4495-95E7-1998B833FFE4}" srcOrd="0" destOrd="0" presId="urn:microsoft.com/office/officeart/2005/8/layout/radial5"/>
    <dgm:cxn modelId="{A6BCE953-DC23-47A5-A7FF-08A10BC695D7}" type="presOf" srcId="{5C7A83DC-7D00-485B-A59B-34DF932291CF}" destId="{427AAC7F-E909-4ED4-946E-BF2E7568283C}" srcOrd="0" destOrd="0" presId="urn:microsoft.com/office/officeart/2005/8/layout/radial5"/>
    <dgm:cxn modelId="{E85E46BC-A191-42F4-8883-50F8278D9F2E}" type="presOf" srcId="{3DD8E4B2-BA72-4090-B1B0-D7C1EED2675E}" destId="{668688EE-4100-4D8A-9C83-33352E426273}" srcOrd="0" destOrd="0" presId="urn:microsoft.com/office/officeart/2005/8/layout/radial5"/>
    <dgm:cxn modelId="{1EF4A2DC-A6A4-4AEA-B638-61D01DB202CD}" type="presOf" srcId="{F2D26DC7-AE5B-4D36-A47F-B4557C73BDD0}" destId="{DF436970-6703-4290-8D39-29E99DAF751F}" srcOrd="1" destOrd="0" presId="urn:microsoft.com/office/officeart/2005/8/layout/radial5"/>
    <dgm:cxn modelId="{2C68A24D-B224-4C89-A807-02DD5F7AEDCF}" type="presOf" srcId="{010287E0-D1AC-4EBA-9F13-9759352F6D6E}" destId="{C9E9E133-7E5E-48D3-ACFD-C78BCA2108E0}" srcOrd="1" destOrd="0" presId="urn:microsoft.com/office/officeart/2005/8/layout/radial5"/>
    <dgm:cxn modelId="{8E6BAC60-4C68-45A0-BAFE-8B7AE679396C}" srcId="{EA7B095B-9617-44FD-A322-4349F1FFAAD9}" destId="{76FEF16B-72D5-4CB3-ADF1-427229C5DCB6}" srcOrd="3" destOrd="0" parTransId="{010287E0-D1AC-4EBA-9F13-9759352F6D6E}" sibTransId="{6C060FAE-B90B-4F29-A646-8F9010BFF32E}"/>
    <dgm:cxn modelId="{38A0AE3F-803D-41D9-8FAB-5F00F5F642BE}" type="presOf" srcId="{5A6BA38E-216A-47ED-B4C8-BBAF273C688E}" destId="{41F3BEA1-3662-4571-A700-94205E4F8A31}" srcOrd="0" destOrd="0" presId="urn:microsoft.com/office/officeart/2005/8/layout/radial5"/>
    <dgm:cxn modelId="{59A75C31-5BFC-44B7-930F-784DF6AD223D}" type="presOf" srcId="{F2D26DC7-AE5B-4D36-A47F-B4557C73BDD0}" destId="{B5326C84-515B-4EE3-BDA8-8DBC0D9BF917}" srcOrd="0" destOrd="0" presId="urn:microsoft.com/office/officeart/2005/8/layout/radial5"/>
    <dgm:cxn modelId="{5042C54D-6B01-4F21-A963-3782135E4BAD}" srcId="{EA7B095B-9617-44FD-A322-4349F1FFAAD9}" destId="{0B4DFA79-92DF-41CD-A79A-2568E88C8731}" srcOrd="1" destOrd="0" parTransId="{3DD8E4B2-BA72-4090-B1B0-D7C1EED2675E}" sibTransId="{8A6B8245-6CBB-480C-9893-832FDD86F3E9}"/>
    <dgm:cxn modelId="{7AB52FEB-7D51-4C86-80AC-DD4E1F145E25}" type="presParOf" srcId="{094C5527-C6E5-46AE-A1E4-8ED810EA2BD5}" destId="{A8C9EF7E-F850-48A2-B0E7-60E47A03C1F0}" srcOrd="0" destOrd="0" presId="urn:microsoft.com/office/officeart/2005/8/layout/radial5"/>
    <dgm:cxn modelId="{C22CEF33-8CAB-450B-A2A6-34C26EC7023C}" type="presParOf" srcId="{094C5527-C6E5-46AE-A1E4-8ED810EA2BD5}" destId="{427AAC7F-E909-4ED4-946E-BF2E7568283C}" srcOrd="1" destOrd="0" presId="urn:microsoft.com/office/officeart/2005/8/layout/radial5"/>
    <dgm:cxn modelId="{CD6783BB-379B-4C86-A954-B7C33A2EA5DC}" type="presParOf" srcId="{427AAC7F-E909-4ED4-946E-BF2E7568283C}" destId="{D3EDB717-524C-442E-AA30-9B74021A3301}" srcOrd="0" destOrd="0" presId="urn:microsoft.com/office/officeart/2005/8/layout/radial5"/>
    <dgm:cxn modelId="{B9885158-E3CA-4BC4-9773-45A7F8420D72}" type="presParOf" srcId="{094C5527-C6E5-46AE-A1E4-8ED810EA2BD5}" destId="{41F3BEA1-3662-4571-A700-94205E4F8A31}" srcOrd="2" destOrd="0" presId="urn:microsoft.com/office/officeart/2005/8/layout/radial5"/>
    <dgm:cxn modelId="{1A725E65-4DB9-41E8-B0B9-8602B3F8B8E5}" type="presParOf" srcId="{094C5527-C6E5-46AE-A1E4-8ED810EA2BD5}" destId="{668688EE-4100-4D8A-9C83-33352E426273}" srcOrd="3" destOrd="0" presId="urn:microsoft.com/office/officeart/2005/8/layout/radial5"/>
    <dgm:cxn modelId="{B2B4ED7B-8561-4D6D-993F-9853AECECC0D}" type="presParOf" srcId="{668688EE-4100-4D8A-9C83-33352E426273}" destId="{57F125DC-0891-4CF5-A53A-41C89D535B35}" srcOrd="0" destOrd="0" presId="urn:microsoft.com/office/officeart/2005/8/layout/radial5"/>
    <dgm:cxn modelId="{28A75D9F-4A19-494F-9D2D-BC48C3990DD7}" type="presParOf" srcId="{094C5527-C6E5-46AE-A1E4-8ED810EA2BD5}" destId="{59C73951-0EB8-4444-894D-96F770A9ABBF}" srcOrd="4" destOrd="0" presId="urn:microsoft.com/office/officeart/2005/8/layout/radial5"/>
    <dgm:cxn modelId="{6E554DC2-51C5-425F-A0B2-7BBA124559E3}" type="presParOf" srcId="{094C5527-C6E5-46AE-A1E4-8ED810EA2BD5}" destId="{D1818454-A195-4C6B-A7C9-B7FB7F252CB4}" srcOrd="5" destOrd="0" presId="urn:microsoft.com/office/officeart/2005/8/layout/radial5"/>
    <dgm:cxn modelId="{9F2DE432-B82D-471B-9CF2-CA232EE15437}" type="presParOf" srcId="{D1818454-A195-4C6B-A7C9-B7FB7F252CB4}" destId="{0639DB75-9808-40C6-BEEA-BBAB56817250}" srcOrd="0" destOrd="0" presId="urn:microsoft.com/office/officeart/2005/8/layout/radial5"/>
    <dgm:cxn modelId="{83F82B03-4152-43AE-858E-0512F87244EA}" type="presParOf" srcId="{094C5527-C6E5-46AE-A1E4-8ED810EA2BD5}" destId="{0CDF49BA-0C43-4BCE-8C14-92DE44038FC7}" srcOrd="6" destOrd="0" presId="urn:microsoft.com/office/officeart/2005/8/layout/radial5"/>
    <dgm:cxn modelId="{EE5C7470-BDD3-4501-AD34-8A3A25C26C51}" type="presParOf" srcId="{094C5527-C6E5-46AE-A1E4-8ED810EA2BD5}" destId="{3ED67849-6D03-4495-95E7-1998B833FFE4}" srcOrd="7" destOrd="0" presId="urn:microsoft.com/office/officeart/2005/8/layout/radial5"/>
    <dgm:cxn modelId="{F8B93259-1159-4919-A98D-2BEA25B71A2E}" type="presParOf" srcId="{3ED67849-6D03-4495-95E7-1998B833FFE4}" destId="{C9E9E133-7E5E-48D3-ACFD-C78BCA2108E0}" srcOrd="0" destOrd="0" presId="urn:microsoft.com/office/officeart/2005/8/layout/radial5"/>
    <dgm:cxn modelId="{ABDCBDE3-DCE0-4CCD-895D-BF6621E1F8C2}" type="presParOf" srcId="{094C5527-C6E5-46AE-A1E4-8ED810EA2BD5}" destId="{3258503F-E68E-4056-BDA4-53DB2FEC293D}" srcOrd="8" destOrd="0" presId="urn:microsoft.com/office/officeart/2005/8/layout/radial5"/>
    <dgm:cxn modelId="{386721FF-3F23-4DE9-8DEA-21D1DB4D1E42}" type="presParOf" srcId="{094C5527-C6E5-46AE-A1E4-8ED810EA2BD5}" destId="{B5326C84-515B-4EE3-BDA8-8DBC0D9BF917}" srcOrd="9" destOrd="0" presId="urn:microsoft.com/office/officeart/2005/8/layout/radial5"/>
    <dgm:cxn modelId="{4D7644D3-6735-40A3-B26D-25833B971A88}" type="presParOf" srcId="{B5326C84-515B-4EE3-BDA8-8DBC0D9BF917}" destId="{DF436970-6703-4290-8D39-29E99DAF751F}" srcOrd="0" destOrd="0" presId="urn:microsoft.com/office/officeart/2005/8/layout/radial5"/>
    <dgm:cxn modelId="{A120851C-A110-4D1E-B281-53AE351B210C}" type="presParOf" srcId="{094C5527-C6E5-46AE-A1E4-8ED810EA2BD5}" destId="{E954F363-14EB-463D-8113-D09D5D4F6A2A}"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9EF7E-F850-48A2-B0E7-60E47A03C1F0}">
      <dsp:nvSpPr>
        <dsp:cNvPr id="0" name=""/>
        <dsp:cNvSpPr/>
      </dsp:nvSpPr>
      <dsp:spPr>
        <a:xfrm>
          <a:off x="2617049" y="1741702"/>
          <a:ext cx="1242900" cy="12429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Paid Internship</a:t>
          </a:r>
          <a:endParaRPr lang="en-US" sz="1400" kern="1200" dirty="0"/>
        </a:p>
      </dsp:txBody>
      <dsp:txXfrm>
        <a:off x="2799067" y="1923720"/>
        <a:ext cx="878864" cy="878864"/>
      </dsp:txXfrm>
    </dsp:sp>
    <dsp:sp modelId="{427AAC7F-E909-4ED4-946E-BF2E7568283C}">
      <dsp:nvSpPr>
        <dsp:cNvPr id="0" name=""/>
        <dsp:cNvSpPr/>
      </dsp:nvSpPr>
      <dsp:spPr>
        <a:xfrm rot="16200000">
          <a:off x="3107051" y="1289834"/>
          <a:ext cx="262896" cy="42258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146486" y="1413786"/>
        <a:ext cx="184027" cy="253552"/>
      </dsp:txXfrm>
    </dsp:sp>
    <dsp:sp modelId="{41F3BEA1-3662-4571-A700-94205E4F8A31}">
      <dsp:nvSpPr>
        <dsp:cNvPr id="0" name=""/>
        <dsp:cNvSpPr/>
      </dsp:nvSpPr>
      <dsp:spPr>
        <a:xfrm>
          <a:off x="2617049" y="2770"/>
          <a:ext cx="1242900" cy="1242900"/>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Candidate</a:t>
          </a:r>
          <a:endParaRPr lang="en-US" sz="1200" kern="1200" dirty="0"/>
        </a:p>
      </dsp:txBody>
      <dsp:txXfrm>
        <a:off x="2799067" y="184788"/>
        <a:ext cx="878864" cy="878864"/>
      </dsp:txXfrm>
    </dsp:sp>
    <dsp:sp modelId="{668688EE-4100-4D8A-9C83-33352E426273}">
      <dsp:nvSpPr>
        <dsp:cNvPr id="0" name=""/>
        <dsp:cNvSpPr/>
      </dsp:nvSpPr>
      <dsp:spPr>
        <a:xfrm rot="20520000">
          <a:off x="3926886" y="1885479"/>
          <a:ext cx="262896" cy="422586"/>
        </a:xfrm>
        <a:prstGeom prst="rightArrow">
          <a:avLst>
            <a:gd name="adj1" fmla="val 60000"/>
            <a:gd name="adj2" fmla="val 50000"/>
          </a:avLst>
        </a:prstGeom>
        <a:solidFill>
          <a:schemeClr val="accent2">
            <a:hueOff val="-184307"/>
            <a:satOff val="22167"/>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928816" y="1982182"/>
        <a:ext cx="184027" cy="253552"/>
      </dsp:txXfrm>
    </dsp:sp>
    <dsp:sp modelId="{59C73951-0EB8-4444-894D-96F770A9ABBF}">
      <dsp:nvSpPr>
        <dsp:cNvPr id="0" name=""/>
        <dsp:cNvSpPr/>
      </dsp:nvSpPr>
      <dsp:spPr>
        <a:xfrm>
          <a:off x="4270872" y="1204343"/>
          <a:ext cx="1242900" cy="1242900"/>
        </a:xfrm>
        <a:prstGeom prst="ellipse">
          <a:avLst/>
        </a:prstGeom>
        <a:solidFill>
          <a:schemeClr val="accent2">
            <a:hueOff val="-184307"/>
            <a:satOff val="22167"/>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Accessible Training</a:t>
          </a:r>
        </a:p>
      </dsp:txBody>
      <dsp:txXfrm>
        <a:off x="4452890" y="1386361"/>
        <a:ext cx="878864" cy="878864"/>
      </dsp:txXfrm>
    </dsp:sp>
    <dsp:sp modelId="{D1818454-A195-4C6B-A7C9-B7FB7F252CB4}">
      <dsp:nvSpPr>
        <dsp:cNvPr id="0" name=""/>
        <dsp:cNvSpPr/>
      </dsp:nvSpPr>
      <dsp:spPr>
        <a:xfrm rot="3240000">
          <a:off x="3613737" y="2849253"/>
          <a:ext cx="262896" cy="422586"/>
        </a:xfrm>
        <a:prstGeom prst="rightArrow">
          <a:avLst>
            <a:gd name="adj1" fmla="val 60000"/>
            <a:gd name="adj2" fmla="val 50000"/>
          </a:avLst>
        </a:prstGeom>
        <a:solidFill>
          <a:schemeClr val="accent2">
            <a:hueOff val="-368613"/>
            <a:satOff val="44335"/>
            <a:lumOff val="5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629992" y="2901867"/>
        <a:ext cx="184027" cy="253552"/>
      </dsp:txXfrm>
    </dsp:sp>
    <dsp:sp modelId="{0CDF49BA-0C43-4BCE-8C14-92DE44038FC7}">
      <dsp:nvSpPr>
        <dsp:cNvPr id="0" name=""/>
        <dsp:cNvSpPr/>
      </dsp:nvSpPr>
      <dsp:spPr>
        <a:xfrm>
          <a:off x="3639168" y="3148528"/>
          <a:ext cx="1242900" cy="1242900"/>
        </a:xfrm>
        <a:prstGeom prst="ellipse">
          <a:avLst/>
        </a:prstGeom>
        <a:solidFill>
          <a:schemeClr val="accent2">
            <a:hueOff val="-368613"/>
            <a:satOff val="44335"/>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Counselor</a:t>
          </a:r>
        </a:p>
      </dsp:txBody>
      <dsp:txXfrm>
        <a:off x="3821186" y="3330546"/>
        <a:ext cx="878864" cy="878864"/>
      </dsp:txXfrm>
    </dsp:sp>
    <dsp:sp modelId="{3ED67849-6D03-4495-95E7-1998B833FFE4}">
      <dsp:nvSpPr>
        <dsp:cNvPr id="0" name=""/>
        <dsp:cNvSpPr/>
      </dsp:nvSpPr>
      <dsp:spPr>
        <a:xfrm rot="7560000">
          <a:off x="2600365" y="2849253"/>
          <a:ext cx="262896" cy="422586"/>
        </a:xfrm>
        <a:prstGeom prst="rightArrow">
          <a:avLst>
            <a:gd name="adj1" fmla="val 60000"/>
            <a:gd name="adj2" fmla="val 50000"/>
          </a:avLst>
        </a:prstGeom>
        <a:solidFill>
          <a:schemeClr val="accent2">
            <a:hueOff val="-552920"/>
            <a:satOff val="66502"/>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662979" y="2901867"/>
        <a:ext cx="184027" cy="253552"/>
      </dsp:txXfrm>
    </dsp:sp>
    <dsp:sp modelId="{3258503F-E68E-4056-BDA4-53DB2FEC293D}">
      <dsp:nvSpPr>
        <dsp:cNvPr id="0" name=""/>
        <dsp:cNvSpPr/>
      </dsp:nvSpPr>
      <dsp:spPr>
        <a:xfrm>
          <a:off x="1594931" y="3148528"/>
          <a:ext cx="1242900" cy="1242900"/>
        </a:xfrm>
        <a:prstGeom prst="ellipse">
          <a:avLst/>
        </a:prstGeom>
        <a:solidFill>
          <a:schemeClr val="accent2">
            <a:hueOff val="-552920"/>
            <a:satOff val="66502"/>
            <a:lumOff val="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Employer</a:t>
          </a:r>
          <a:endParaRPr lang="en-US" sz="1200" kern="1200" dirty="0"/>
        </a:p>
      </dsp:txBody>
      <dsp:txXfrm>
        <a:off x="1776949" y="3330546"/>
        <a:ext cx="878864" cy="878864"/>
      </dsp:txXfrm>
    </dsp:sp>
    <dsp:sp modelId="{B5326C84-515B-4EE3-BDA8-8DBC0D9BF917}">
      <dsp:nvSpPr>
        <dsp:cNvPr id="0" name=""/>
        <dsp:cNvSpPr/>
      </dsp:nvSpPr>
      <dsp:spPr>
        <a:xfrm rot="11880000">
          <a:off x="2287216" y="1885479"/>
          <a:ext cx="262896" cy="422586"/>
        </a:xfrm>
        <a:prstGeom prst="rightArrow">
          <a:avLst>
            <a:gd name="adj1" fmla="val 60000"/>
            <a:gd name="adj2" fmla="val 50000"/>
          </a:avLst>
        </a:prstGeom>
        <a:solidFill>
          <a:schemeClr val="accent2">
            <a:hueOff val="-737226"/>
            <a:satOff val="88670"/>
            <a:lumOff val="1019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364155" y="1982182"/>
        <a:ext cx="184027" cy="253552"/>
      </dsp:txXfrm>
    </dsp:sp>
    <dsp:sp modelId="{E954F363-14EB-463D-8113-D09D5D4F6A2A}">
      <dsp:nvSpPr>
        <dsp:cNvPr id="0" name=""/>
        <dsp:cNvSpPr/>
      </dsp:nvSpPr>
      <dsp:spPr>
        <a:xfrm>
          <a:off x="963227" y="1204343"/>
          <a:ext cx="1242900" cy="1242900"/>
        </a:xfrm>
        <a:prstGeom prst="ellipse">
          <a:avLst/>
        </a:prstGeom>
        <a:solidFill>
          <a:schemeClr val="accent2">
            <a:hueOff val="-737226"/>
            <a:satOff val="88670"/>
            <a:lumOff val="10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Budget</a:t>
          </a:r>
          <a:endParaRPr lang="en-US" sz="1200" kern="1200" dirty="0"/>
        </a:p>
      </dsp:txBody>
      <dsp:txXfrm>
        <a:off x="1145245" y="1386361"/>
        <a:ext cx="878864" cy="87886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C933A83-9FE6-4167-9210-017B557DD537}" type="datetimeFigureOut">
              <a:rPr lang="en-US" smtClean="0"/>
              <a:t>9/24/20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7739C5D-EE58-488E-A8EF-4B3C87CA579E}" type="slidenum">
              <a:rPr lang="en-US" smtClean="0"/>
              <a:t>‹#›</a:t>
            </a:fld>
            <a:endParaRPr lang="en-US" dirty="0"/>
          </a:p>
        </p:txBody>
      </p:sp>
    </p:spTree>
    <p:extLst>
      <p:ext uri="{BB962C8B-B14F-4D97-AF65-F5344CB8AC3E}">
        <p14:creationId xmlns:p14="http://schemas.microsoft.com/office/powerpoint/2010/main" val="275201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a:t>
            </a:fld>
            <a:endParaRPr lang="en-US" dirty="0"/>
          </a:p>
        </p:txBody>
      </p:sp>
    </p:spTree>
    <p:extLst>
      <p:ext uri="{BB962C8B-B14F-4D97-AF65-F5344CB8AC3E}">
        <p14:creationId xmlns:p14="http://schemas.microsoft.com/office/powerpoint/2010/main" val="1239849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Laurie – add in</a:t>
            </a:r>
            <a:r>
              <a:rPr lang="en-US" baseline="0" dirty="0" smtClean="0"/>
              <a:t> sheet for next steps</a:t>
            </a:r>
            <a:endParaRPr lang="en-US" dirty="0" smtClean="0"/>
          </a:p>
          <a:p>
            <a:endParaRPr lang="en-US" dirty="0" smtClean="0"/>
          </a:p>
          <a:p>
            <a:r>
              <a:rPr lang="en-US" dirty="0" smtClean="0"/>
              <a:t>Info – </a:t>
            </a:r>
          </a:p>
          <a:p>
            <a:r>
              <a:rPr lang="en-US" dirty="0" smtClean="0"/>
              <a:t>Interactive - </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16</a:t>
            </a:fld>
            <a:endParaRPr lang="en-US" dirty="0"/>
          </a:p>
        </p:txBody>
      </p:sp>
    </p:spTree>
    <p:extLst>
      <p:ext uri="{BB962C8B-B14F-4D97-AF65-F5344CB8AC3E}">
        <p14:creationId xmlns:p14="http://schemas.microsoft.com/office/powerpoint/2010/main" val="257431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Tish/kate</a:t>
            </a:r>
          </a:p>
          <a:p>
            <a:r>
              <a:rPr lang="en-US" dirty="0" smtClean="0"/>
              <a:t>interactive</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17</a:t>
            </a:fld>
            <a:endParaRPr lang="en-US" dirty="0"/>
          </a:p>
        </p:txBody>
      </p:sp>
    </p:spTree>
    <p:extLst>
      <p:ext uri="{BB962C8B-B14F-4D97-AF65-F5344CB8AC3E}">
        <p14:creationId xmlns:p14="http://schemas.microsoft.com/office/powerpoint/2010/main" val="2831815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 – Tish</a:t>
            </a:r>
          </a:p>
          <a:p>
            <a:r>
              <a:rPr lang="en-US" dirty="0" smtClean="0"/>
              <a:t>interactive</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18</a:t>
            </a:fld>
            <a:endParaRPr lang="en-US" dirty="0"/>
          </a:p>
        </p:txBody>
      </p:sp>
    </p:spTree>
    <p:extLst>
      <p:ext uri="{BB962C8B-B14F-4D97-AF65-F5344CB8AC3E}">
        <p14:creationId xmlns:p14="http://schemas.microsoft.com/office/powerpoint/2010/main" val="2304155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Kate/Tish</a:t>
            </a:r>
          </a:p>
          <a:p>
            <a:r>
              <a:rPr lang="en-US" dirty="0" smtClean="0"/>
              <a:t>Interactive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 of existing partners</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19</a:t>
            </a:fld>
            <a:endParaRPr lang="en-US" dirty="0"/>
          </a:p>
        </p:txBody>
      </p:sp>
    </p:spTree>
    <p:extLst>
      <p:ext uri="{BB962C8B-B14F-4D97-AF65-F5344CB8AC3E}">
        <p14:creationId xmlns:p14="http://schemas.microsoft.com/office/powerpoint/2010/main" val="299076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Partner Training</a:t>
            </a:r>
          </a:p>
          <a:p>
            <a:r>
              <a:rPr lang="en-US" dirty="0" smtClean="0"/>
              <a:t>WWRC WIOA Certified</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20</a:t>
            </a:fld>
            <a:endParaRPr lang="en-US" dirty="0"/>
          </a:p>
        </p:txBody>
      </p:sp>
    </p:spTree>
    <p:extLst>
      <p:ext uri="{BB962C8B-B14F-4D97-AF65-F5344CB8AC3E}">
        <p14:creationId xmlns:p14="http://schemas.microsoft.com/office/powerpoint/2010/main" val="3028682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VALRC</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21</a:t>
            </a:fld>
            <a:endParaRPr lang="en-US" dirty="0"/>
          </a:p>
        </p:txBody>
      </p:sp>
    </p:spTree>
    <p:extLst>
      <p:ext uri="{BB962C8B-B14F-4D97-AF65-F5344CB8AC3E}">
        <p14:creationId xmlns:p14="http://schemas.microsoft.com/office/powerpoint/2010/main" val="2478492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Georgia (?)</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23</a:t>
            </a:fld>
            <a:endParaRPr lang="en-US" dirty="0"/>
          </a:p>
        </p:txBody>
      </p:sp>
    </p:spTree>
    <p:extLst>
      <p:ext uri="{BB962C8B-B14F-4D97-AF65-F5344CB8AC3E}">
        <p14:creationId xmlns:p14="http://schemas.microsoft.com/office/powerpoint/2010/main" val="4193440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Georgia (?)</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24</a:t>
            </a:fld>
            <a:endParaRPr lang="en-US" dirty="0"/>
          </a:p>
        </p:txBody>
      </p:sp>
    </p:spTree>
    <p:extLst>
      <p:ext uri="{BB962C8B-B14F-4D97-AF65-F5344CB8AC3E}">
        <p14:creationId xmlns:p14="http://schemas.microsoft.com/office/powerpoint/2010/main" val="353775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CPID Award is intended to pilot strategies that would help states align with WIOA measure focused on wages, credential attainment and measurable skill gains using a career pathways approach (WIOA took effect July 2015. RSA’s Career Pathway’s Grants started October 2015. </a:t>
            </a:r>
          </a:p>
          <a:p>
            <a:r>
              <a:rPr lang="en-US" sz="1200" kern="1200" dirty="0" smtClean="0">
                <a:solidFill>
                  <a:schemeClr val="tx1"/>
                </a:solidFill>
                <a:effectLst/>
                <a:latin typeface="+mn-lt"/>
                <a:ea typeface="+mn-ea"/>
                <a:cs typeface="+mn-cs"/>
              </a:rPr>
              <a:t>The last 6 months of the grant focuses on documenting outcomes, sustainability, evaluation, and dissemination to a national audience.</a:t>
            </a:r>
          </a:p>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4</a:t>
            </a:fld>
            <a:endParaRPr lang="en-US" dirty="0"/>
          </a:p>
        </p:txBody>
      </p:sp>
    </p:spTree>
    <p:extLst>
      <p:ext uri="{BB962C8B-B14F-4D97-AF65-F5344CB8AC3E}">
        <p14:creationId xmlns:p14="http://schemas.microsoft.com/office/powerpoint/2010/main" val="88989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Kate</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Project results as of September 30, 2019 (FFY 2019):</a:t>
            </a:r>
          </a:p>
          <a:p>
            <a:pPr rtl="0"/>
            <a:r>
              <a:rPr lang="en-US" sz="1200" b="0" i="0" kern="1200" dirty="0" smtClean="0">
                <a:solidFill>
                  <a:schemeClr val="tx1"/>
                </a:solidFill>
                <a:effectLst/>
                <a:latin typeface="+mn-lt"/>
                <a:ea typeface="+mn-ea"/>
                <a:cs typeface="+mn-cs"/>
              </a:rPr>
              <a:t>•Number of Vocational Rehabilitation participants served by CPID grant: Proposed Goal: 470 To Date: 948</a:t>
            </a:r>
          </a:p>
          <a:p>
            <a:pPr rtl="0"/>
            <a:r>
              <a:rPr lang="en-US" sz="1200" b="0" i="0" kern="1200" dirty="0" smtClean="0">
                <a:solidFill>
                  <a:schemeClr val="tx1"/>
                </a:solidFill>
                <a:effectLst/>
                <a:latin typeface="+mn-lt"/>
                <a:ea typeface="+mn-ea"/>
                <a:cs typeface="+mn-cs"/>
              </a:rPr>
              <a:t>•Aggregate Number of Credentials earned by CPID project participants:  Proposed Goal: 150  To Date: 222</a:t>
            </a:r>
          </a:p>
          <a:p>
            <a:pPr rtl="0"/>
            <a:r>
              <a:rPr lang="en-US" sz="1200" b="0" i="0" kern="1200" dirty="0" smtClean="0">
                <a:solidFill>
                  <a:schemeClr val="tx1"/>
                </a:solidFill>
                <a:effectLst/>
                <a:latin typeface="+mn-lt"/>
                <a:ea typeface="+mn-ea"/>
                <a:cs typeface="+mn-cs"/>
              </a:rPr>
              <a:t>•Number of CPID participants closed with competitive, integrated employment in a CPID career pathway:  Proposed Goal: 150  To Date: 268</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6</a:t>
            </a:fld>
            <a:endParaRPr lang="en-US" dirty="0"/>
          </a:p>
        </p:txBody>
      </p:sp>
    </p:spTree>
    <p:extLst>
      <p:ext uri="{BB962C8B-B14F-4D97-AF65-F5344CB8AC3E}">
        <p14:creationId xmlns:p14="http://schemas.microsoft.com/office/powerpoint/2010/main" val="105861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7</a:t>
            </a:fld>
            <a:endParaRPr lang="en-US" dirty="0"/>
          </a:p>
        </p:txBody>
      </p:sp>
    </p:spTree>
    <p:extLst>
      <p:ext uri="{BB962C8B-B14F-4D97-AF65-F5344CB8AC3E}">
        <p14:creationId xmlns:p14="http://schemas.microsoft.com/office/powerpoint/2010/main" val="31507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Georgia</a:t>
            </a:r>
          </a:p>
          <a:p>
            <a:endParaRPr lang="en-US" dirty="0" smtClean="0"/>
          </a:p>
          <a:p>
            <a:r>
              <a:rPr lang="en-US" dirty="0" smtClean="0"/>
              <a:t>Leave time for them to fill out form</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10</a:t>
            </a:fld>
            <a:endParaRPr lang="en-US" dirty="0"/>
          </a:p>
        </p:txBody>
      </p:sp>
    </p:spTree>
    <p:extLst>
      <p:ext uri="{BB962C8B-B14F-4D97-AF65-F5344CB8AC3E}">
        <p14:creationId xmlns:p14="http://schemas.microsoft.com/office/powerpoint/2010/main" val="80454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Georgia? </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11</a:t>
            </a:fld>
            <a:endParaRPr lang="en-US" dirty="0"/>
          </a:p>
        </p:txBody>
      </p:sp>
    </p:spTree>
    <p:extLst>
      <p:ext uri="{BB962C8B-B14F-4D97-AF65-F5344CB8AC3E}">
        <p14:creationId xmlns:p14="http://schemas.microsoft.com/office/powerpoint/2010/main" val="2089449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Georgia – (?)</a:t>
            </a:r>
          </a:p>
          <a:p>
            <a:endParaRPr lang="en-US" dirty="0" smtClean="0"/>
          </a:p>
          <a:p>
            <a:r>
              <a:rPr lang="en-US" dirty="0" smtClean="0"/>
              <a:t>Autism training at</a:t>
            </a:r>
            <a:r>
              <a:rPr lang="en-US" baseline="0" dirty="0" smtClean="0"/>
              <a:t> dbvi</a:t>
            </a:r>
          </a:p>
          <a:p>
            <a:r>
              <a:rPr lang="en-US" baseline="0" dirty="0" smtClean="0"/>
              <a:t>ESO – training Ytac training for working with blind and low vision</a:t>
            </a:r>
          </a:p>
          <a:p>
            <a:r>
              <a:rPr lang="en-US" baseline="0" dirty="0" smtClean="0"/>
              <a:t>WWRC and blindness</a:t>
            </a:r>
          </a:p>
          <a:p>
            <a:r>
              <a:rPr lang="en-US" baseline="0" dirty="0" smtClean="0"/>
              <a:t>Mental health training – ytac</a:t>
            </a:r>
          </a:p>
          <a:p>
            <a:endParaRPr lang="en-US" baseline="0" dirty="0" smtClean="0"/>
          </a:p>
          <a:p>
            <a:r>
              <a:rPr lang="en-US" baseline="0" dirty="0" smtClean="0"/>
              <a:t>Info</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F7739C5D-EE58-488E-A8EF-4B3C87CA579E}" type="slidenum">
              <a:rPr lang="en-US" smtClean="0"/>
              <a:t>12</a:t>
            </a:fld>
            <a:endParaRPr lang="en-US" dirty="0"/>
          </a:p>
        </p:txBody>
      </p:sp>
    </p:spTree>
    <p:extLst>
      <p:ext uri="{BB962C8B-B14F-4D97-AF65-F5344CB8AC3E}">
        <p14:creationId xmlns:p14="http://schemas.microsoft.com/office/powerpoint/2010/main" val="676451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Kate/ Tish/ Paula</a:t>
            </a:r>
          </a:p>
          <a:p>
            <a:r>
              <a:rPr lang="en-US" sz="1200" b="0" i="0" u="none" strike="noStrike" kern="1200" baseline="0" dirty="0" smtClean="0">
                <a:solidFill>
                  <a:schemeClr val="tx1"/>
                </a:solidFill>
                <a:latin typeface="+mn-lt"/>
                <a:ea typeface="+mn-ea"/>
                <a:cs typeface="+mn-cs"/>
              </a:rPr>
              <a:t>Include Numbers here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Info…</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13</a:t>
            </a:fld>
            <a:endParaRPr lang="en-US" dirty="0"/>
          </a:p>
        </p:txBody>
      </p:sp>
    </p:spTree>
    <p:extLst>
      <p:ext uri="{BB962C8B-B14F-4D97-AF65-F5344CB8AC3E}">
        <p14:creationId xmlns:p14="http://schemas.microsoft.com/office/powerpoint/2010/main" val="1720753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Tish and Kate</a:t>
            </a:r>
          </a:p>
          <a:p>
            <a:r>
              <a:rPr lang="en-US" dirty="0" smtClean="0"/>
              <a:t>Interactive</a:t>
            </a:r>
            <a:endParaRPr lang="en-US" dirty="0"/>
          </a:p>
        </p:txBody>
      </p:sp>
      <p:sp>
        <p:nvSpPr>
          <p:cNvPr id="4" name="Slide Number Placeholder 3"/>
          <p:cNvSpPr>
            <a:spLocks noGrp="1"/>
          </p:cNvSpPr>
          <p:nvPr>
            <p:ph type="sldNum" sz="quarter" idx="10"/>
          </p:nvPr>
        </p:nvSpPr>
        <p:spPr/>
        <p:txBody>
          <a:bodyPr/>
          <a:lstStyle/>
          <a:p>
            <a:fld id="{F7739C5D-EE58-488E-A8EF-4B3C87CA579E}" type="slidenum">
              <a:rPr lang="en-US" smtClean="0"/>
              <a:t>14</a:t>
            </a:fld>
            <a:endParaRPr lang="en-US" dirty="0"/>
          </a:p>
        </p:txBody>
      </p:sp>
    </p:spTree>
    <p:extLst>
      <p:ext uri="{BB962C8B-B14F-4D97-AF65-F5344CB8AC3E}">
        <p14:creationId xmlns:p14="http://schemas.microsoft.com/office/powerpoint/2010/main" val="3077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073E843-AE5B-46A1-A25E-16EB23262C2A}" type="datetimeFigureOut">
              <a:rPr lang="en-US" smtClean="0"/>
              <a:t>9/24/20</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79864ED-7432-487F-AA39-DFFEAD8228F6}"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3E843-AE5B-46A1-A25E-16EB23262C2A}" type="datetimeFigureOut">
              <a:rPr lang="en-US" smtClean="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3E843-AE5B-46A1-A25E-16EB23262C2A}" type="datetimeFigureOut">
              <a:rPr lang="en-US" smtClean="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73E843-AE5B-46A1-A25E-16EB23262C2A}" type="datetimeFigureOut">
              <a:rPr lang="en-US" smtClean="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3E843-AE5B-46A1-A25E-16EB23262C2A}" type="datetimeFigureOut">
              <a:rPr lang="en-US" smtClean="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073E843-AE5B-46A1-A25E-16EB23262C2A}" type="datetimeFigureOut">
              <a:rPr lang="en-US" smtClean="0"/>
              <a:t>9/24/20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9864ED-7432-487F-AA39-DFFEAD8228F6}"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73E843-AE5B-46A1-A25E-16EB23262C2A}" type="datetimeFigureOut">
              <a:rPr lang="en-US" smtClean="0"/>
              <a:t>9/24/20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3E843-AE5B-46A1-A25E-16EB23262C2A}" type="datetimeFigureOut">
              <a:rPr lang="en-US" smtClean="0"/>
              <a:t>9/24/20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3E843-AE5B-46A1-A25E-16EB23262C2A}" type="datetimeFigureOut">
              <a:rPr lang="en-US" smtClean="0"/>
              <a:t>9/24/20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2073E843-AE5B-46A1-A25E-16EB23262C2A}" type="datetimeFigureOut">
              <a:rPr lang="en-US" smtClean="0"/>
              <a:t>9/24/20</a:t>
            </a:fld>
            <a:endParaRPr lang="en-US" dirty="0"/>
          </a:p>
        </p:txBody>
      </p:sp>
      <p:sp>
        <p:nvSpPr>
          <p:cNvPr id="7" name="Slide Number Placeholder 6"/>
          <p:cNvSpPr>
            <a:spLocks noGrp="1"/>
          </p:cNvSpPr>
          <p:nvPr>
            <p:ph type="sldNum" sz="quarter" idx="12"/>
          </p:nvPr>
        </p:nvSpPr>
        <p:spPr/>
        <p:txBody>
          <a:bodyPr/>
          <a:lstStyle/>
          <a:p>
            <a:fld id="{079864ED-7432-487F-AA39-DFFEAD8228F6}"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3E843-AE5B-46A1-A25E-16EB23262C2A}" type="datetimeFigureOut">
              <a:rPr lang="en-US" smtClean="0"/>
              <a:t>9/24/20</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079864ED-7432-487F-AA39-DFFEAD8228F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073E843-AE5B-46A1-A25E-16EB23262C2A}" type="datetimeFigureOut">
              <a:rPr lang="en-US" smtClean="0"/>
              <a:t>9/24/20</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79864ED-7432-487F-AA39-DFFEAD8228F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743200"/>
            <a:ext cx="3313355" cy="2590800"/>
          </a:xfrm>
        </p:spPr>
        <p:txBody>
          <a:bodyPr>
            <a:normAutofit/>
          </a:bodyPr>
          <a:lstStyle/>
          <a:p>
            <a:r>
              <a:rPr lang="en-US" b="1" dirty="0" smtClean="0"/>
              <a:t/>
            </a:r>
            <a:br>
              <a:rPr lang="en-US" b="1" dirty="0" smtClean="0"/>
            </a:br>
            <a:r>
              <a:rPr lang="en-US" b="1" dirty="0" smtClean="0"/>
              <a:t>Managers Meeting March 4, 2020</a:t>
            </a:r>
            <a:endParaRPr lang="en-US" b="1" i="1" dirty="0"/>
          </a:p>
        </p:txBody>
      </p:sp>
      <p:pic>
        <p:nvPicPr>
          <p:cNvPr id="4" name="Picture 3" descr="CPID logo"/>
          <p:cNvPicPr/>
          <p:nvPr/>
        </p:nvPicPr>
        <p:blipFill>
          <a:blip r:embed="rId3" cstate="print">
            <a:extLst>
              <a:ext uri="{28A0092B-C50C-407E-A947-70E740481C1C}">
                <a14:useLocalDpi xmlns:a14="http://schemas.microsoft.com/office/drawing/2010/main" val="0"/>
              </a:ext>
            </a:extLst>
          </a:blip>
          <a:stretch>
            <a:fillRect/>
          </a:stretch>
        </p:blipFill>
        <p:spPr>
          <a:xfrm>
            <a:off x="990600" y="381000"/>
            <a:ext cx="2667000" cy="1600200"/>
          </a:xfrm>
          <a:prstGeom prst="rect">
            <a:avLst/>
          </a:prstGeom>
        </p:spPr>
      </p:pic>
    </p:spTree>
    <p:extLst>
      <p:ext uri="{BB962C8B-B14F-4D97-AF65-F5344CB8AC3E}">
        <p14:creationId xmlns:p14="http://schemas.microsoft.com/office/powerpoint/2010/main" val="26905279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CPID Sustainability</a:t>
            </a:r>
            <a:endParaRPr lang="en-US" dirty="0"/>
          </a:p>
        </p:txBody>
      </p:sp>
      <p:pic>
        <p:nvPicPr>
          <p:cNvPr id="7" name="Content Placeholder 6" descr="Feedback, Excellent, Good, Averag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8800" y="2362200"/>
            <a:ext cx="4867748" cy="3508375"/>
          </a:xfrm>
        </p:spPr>
      </p:pic>
    </p:spTree>
    <p:extLst>
      <p:ext uri="{BB962C8B-B14F-4D97-AF65-F5344CB8AC3E}">
        <p14:creationId xmlns:p14="http://schemas.microsoft.com/office/powerpoint/2010/main" val="14094604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Eco Map</a:t>
            </a:r>
            <a:endParaRPr lang="en-US" dirty="0"/>
          </a:p>
        </p:txBody>
      </p:sp>
      <p:sp>
        <p:nvSpPr>
          <p:cNvPr id="3" name="Content Placeholder 2"/>
          <p:cNvSpPr>
            <a:spLocks noGrp="1"/>
          </p:cNvSpPr>
          <p:nvPr>
            <p:ph idx="1"/>
          </p:nvPr>
        </p:nvSpPr>
        <p:spPr/>
        <p:txBody>
          <a:bodyPr/>
          <a:lstStyle/>
          <a:p>
            <a:r>
              <a:rPr lang="en-US" dirty="0" smtClean="0"/>
              <a:t>Showing the relationships that Career Pathways initiatives have affected DARS</a:t>
            </a:r>
            <a:r>
              <a:rPr lang="en-US" dirty="0"/>
              <a:t> </a:t>
            </a:r>
            <a:r>
              <a:rPr lang="en-US" dirty="0" smtClean="0"/>
              <a:t>activities, Partners, Systems, Individuals, Family and Counselors. </a:t>
            </a:r>
          </a:p>
          <a:p>
            <a:endParaRPr lang="en-US" dirty="0"/>
          </a:p>
        </p:txBody>
      </p:sp>
    </p:spTree>
    <p:extLst>
      <p:ext uri="{BB962C8B-B14F-4D97-AF65-F5344CB8AC3E}">
        <p14:creationId xmlns:p14="http://schemas.microsoft.com/office/powerpoint/2010/main" val="21130346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r>
              <a:rPr lang="en-US" dirty="0" smtClean="0"/>
              <a:t>Webinars</a:t>
            </a:r>
          </a:p>
          <a:p>
            <a:r>
              <a:rPr lang="en-US" dirty="0" smtClean="0"/>
              <a:t>Hidden Disabilities (1day -6 weeks)</a:t>
            </a:r>
          </a:p>
          <a:p>
            <a:r>
              <a:rPr lang="en-US" dirty="0" smtClean="0"/>
              <a:t>BDM/OT/AT/VE &amp; Placement Training</a:t>
            </a:r>
          </a:p>
          <a:p>
            <a:r>
              <a:rPr lang="en-US" dirty="0" smtClean="0"/>
              <a:t>Employer/Instructor training</a:t>
            </a:r>
          </a:p>
          <a:p>
            <a:r>
              <a:rPr lang="en-US" dirty="0" smtClean="0"/>
              <a:t>Motivational Interviewing</a:t>
            </a:r>
          </a:p>
          <a:p>
            <a:r>
              <a:rPr lang="en-US" dirty="0" smtClean="0"/>
              <a:t>Counselor Professional Development</a:t>
            </a:r>
          </a:p>
          <a:p>
            <a:r>
              <a:rPr lang="en-US" dirty="0" smtClean="0"/>
              <a:t>Train the Trainers</a:t>
            </a:r>
            <a:endParaRPr lang="en-US" dirty="0"/>
          </a:p>
        </p:txBody>
      </p:sp>
    </p:spTree>
    <p:extLst>
      <p:ext uri="{BB962C8B-B14F-4D97-AF65-F5344CB8AC3E}">
        <p14:creationId xmlns:p14="http://schemas.microsoft.com/office/powerpoint/2010/main" val="859425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Program Planning Work</a:t>
            </a:r>
            <a:endParaRPr lang="en-US" dirty="0"/>
          </a:p>
        </p:txBody>
      </p:sp>
      <p:sp>
        <p:nvSpPr>
          <p:cNvPr id="3" name="Content Placeholder 2"/>
          <p:cNvSpPr>
            <a:spLocks noGrp="1"/>
          </p:cNvSpPr>
          <p:nvPr>
            <p:ph idx="1"/>
          </p:nvPr>
        </p:nvSpPr>
        <p:spPr/>
        <p:txBody>
          <a:bodyPr>
            <a:normAutofit/>
          </a:bodyPr>
          <a:lstStyle/>
          <a:p>
            <a:r>
              <a:rPr lang="en-US" dirty="0" smtClean="0"/>
              <a:t>Hampton</a:t>
            </a:r>
          </a:p>
          <a:p>
            <a:r>
              <a:rPr lang="en-US" dirty="0" smtClean="0"/>
              <a:t>CASAS as a screening option </a:t>
            </a:r>
          </a:p>
          <a:p>
            <a:r>
              <a:rPr lang="en-US" dirty="0" smtClean="0"/>
              <a:t>Hershey Boot Camp</a:t>
            </a:r>
          </a:p>
          <a:p>
            <a:r>
              <a:rPr lang="en-US" dirty="0"/>
              <a:t>DBVI/DARS</a:t>
            </a:r>
          </a:p>
          <a:p>
            <a:r>
              <a:rPr lang="en-US" dirty="0" smtClean="0"/>
              <a:t>VSDB</a:t>
            </a:r>
          </a:p>
          <a:p>
            <a:r>
              <a:rPr lang="en-US" dirty="0" smtClean="0"/>
              <a:t>Lunch and Learn NOVA</a:t>
            </a:r>
          </a:p>
          <a:p>
            <a:endParaRPr lang="en-US" dirty="0"/>
          </a:p>
        </p:txBody>
      </p:sp>
    </p:spTree>
    <p:extLst>
      <p:ext uri="{BB962C8B-B14F-4D97-AF65-F5344CB8AC3E}">
        <p14:creationId xmlns:p14="http://schemas.microsoft.com/office/powerpoint/2010/main" val="13023593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Paid Internships </a:t>
            </a:r>
            <a:endParaRPr lang="en-US" dirty="0"/>
          </a:p>
        </p:txBody>
      </p:sp>
      <p:sp>
        <p:nvSpPr>
          <p:cNvPr id="3" name="Content Placeholder 2"/>
          <p:cNvSpPr>
            <a:spLocks noGrp="1"/>
          </p:cNvSpPr>
          <p:nvPr>
            <p:ph idx="1"/>
          </p:nvPr>
        </p:nvSpPr>
        <p:spPr/>
        <p:txBody>
          <a:bodyPr/>
          <a:lstStyle/>
          <a:p>
            <a:r>
              <a:rPr lang="en-US" dirty="0" smtClean="0"/>
              <a:t>Page from DBVI </a:t>
            </a:r>
          </a:p>
          <a:p>
            <a:r>
              <a:rPr lang="en-US" dirty="0" smtClean="0"/>
              <a:t>Ready for employment</a:t>
            </a:r>
          </a:p>
          <a:p>
            <a:r>
              <a:rPr lang="en-US" dirty="0" smtClean="0"/>
              <a:t>IT experience</a:t>
            </a:r>
          </a:p>
          <a:p>
            <a:r>
              <a:rPr lang="en-US" dirty="0" smtClean="0"/>
              <a:t>Temp Agencies as vendor</a:t>
            </a:r>
          </a:p>
          <a:p>
            <a:endParaRPr lang="en-US" dirty="0" smtClean="0"/>
          </a:p>
          <a:p>
            <a:pPr marL="68580" indent="0">
              <a:buNone/>
            </a:pPr>
            <a:endParaRPr lang="en-US" dirty="0"/>
          </a:p>
        </p:txBody>
      </p:sp>
    </p:spTree>
    <p:extLst>
      <p:ext uri="{BB962C8B-B14F-4D97-AF65-F5344CB8AC3E}">
        <p14:creationId xmlns:p14="http://schemas.microsoft.com/office/powerpoint/2010/main" val="3557832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 xmlns:a16="http://schemas.microsoft.com/office/drawing/2014/main" id="{7892D036-E461-4AD2-A2B7-E88578A775EC}"/>
              </a:ext>
            </a:extLst>
          </p:cNvPr>
          <p:cNvGraphicFramePr/>
          <p:nvPr>
            <p:extLst>
              <p:ext uri="{D42A27DB-BD31-4B8C-83A1-F6EECF244321}">
                <p14:modId xmlns:p14="http://schemas.microsoft.com/office/powerpoint/2010/main" val="3539497135"/>
              </p:ext>
            </p:extLst>
          </p:nvPr>
        </p:nvGraphicFramePr>
        <p:xfrm>
          <a:off x="1524000" y="1397000"/>
          <a:ext cx="64770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29454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OOS Counselor</a:t>
            </a:r>
            <a:endParaRPr lang="en-US" dirty="0"/>
          </a:p>
        </p:txBody>
      </p:sp>
      <p:sp>
        <p:nvSpPr>
          <p:cNvPr id="3" name="Content Placeholder 2"/>
          <p:cNvSpPr>
            <a:spLocks noGrp="1"/>
          </p:cNvSpPr>
          <p:nvPr>
            <p:ph idx="1"/>
          </p:nvPr>
        </p:nvSpPr>
        <p:spPr/>
        <p:txBody>
          <a:bodyPr/>
          <a:lstStyle/>
          <a:p>
            <a:r>
              <a:rPr lang="en-US" dirty="0" smtClean="0"/>
              <a:t>People are waiting</a:t>
            </a:r>
          </a:p>
          <a:p>
            <a:r>
              <a:rPr lang="en-US" dirty="0" smtClean="0"/>
              <a:t>Referral to other resources</a:t>
            </a:r>
          </a:p>
          <a:p>
            <a:r>
              <a:rPr lang="en-US" dirty="0" smtClean="0"/>
              <a:t>Attend Job Club?</a:t>
            </a:r>
          </a:p>
          <a:p>
            <a:r>
              <a:rPr lang="en-US" dirty="0" smtClean="0"/>
              <a:t>Sheet for next steps</a:t>
            </a:r>
            <a:endParaRPr lang="en-US" dirty="0"/>
          </a:p>
        </p:txBody>
      </p:sp>
    </p:spTree>
    <p:extLst>
      <p:ext uri="{BB962C8B-B14F-4D97-AF65-F5344CB8AC3E}">
        <p14:creationId xmlns:p14="http://schemas.microsoft.com/office/powerpoint/2010/main" val="42760887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Outreach Events</a:t>
            </a:r>
            <a:endParaRPr lang="en-US" dirty="0"/>
          </a:p>
        </p:txBody>
      </p:sp>
      <p:sp>
        <p:nvSpPr>
          <p:cNvPr id="3" name="Content Placeholder 2"/>
          <p:cNvSpPr>
            <a:spLocks noGrp="1"/>
          </p:cNvSpPr>
          <p:nvPr>
            <p:ph idx="1"/>
          </p:nvPr>
        </p:nvSpPr>
        <p:spPr/>
        <p:txBody>
          <a:bodyPr/>
          <a:lstStyle/>
          <a:p>
            <a:r>
              <a:rPr lang="en-US" dirty="0" smtClean="0"/>
              <a:t>Tours</a:t>
            </a:r>
          </a:p>
          <a:p>
            <a:r>
              <a:rPr lang="en-US" dirty="0" smtClean="0"/>
              <a:t>Credential Fairs</a:t>
            </a:r>
          </a:p>
          <a:p>
            <a:r>
              <a:rPr lang="en-US" dirty="0" smtClean="0"/>
              <a:t>Hando on Academies</a:t>
            </a:r>
          </a:p>
          <a:p>
            <a:r>
              <a:rPr lang="en-US" dirty="0" smtClean="0"/>
              <a:t>Informational Sessions</a:t>
            </a:r>
          </a:p>
        </p:txBody>
      </p:sp>
    </p:spTree>
    <p:extLst>
      <p:ext uri="{BB962C8B-B14F-4D97-AF65-F5344CB8AC3E}">
        <p14:creationId xmlns:p14="http://schemas.microsoft.com/office/powerpoint/2010/main" val="26968717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Pre-ETS Activities</a:t>
            </a:r>
            <a:endParaRPr lang="en-US" dirty="0"/>
          </a:p>
        </p:txBody>
      </p:sp>
      <p:sp>
        <p:nvSpPr>
          <p:cNvPr id="3" name="Content Placeholder 2"/>
          <p:cNvSpPr>
            <a:spLocks noGrp="1"/>
          </p:cNvSpPr>
          <p:nvPr>
            <p:ph idx="1"/>
          </p:nvPr>
        </p:nvSpPr>
        <p:spPr/>
        <p:txBody>
          <a:bodyPr/>
          <a:lstStyle/>
          <a:p>
            <a:r>
              <a:rPr lang="en-US" dirty="0" smtClean="0"/>
              <a:t>Academies</a:t>
            </a:r>
          </a:p>
          <a:p>
            <a:r>
              <a:rPr lang="en-US" dirty="0" smtClean="0"/>
              <a:t>Career Counseling</a:t>
            </a:r>
          </a:p>
          <a:p>
            <a:r>
              <a:rPr lang="en-US" dirty="0" smtClean="0"/>
              <a:t>Presentations at High Schools</a:t>
            </a:r>
          </a:p>
          <a:p>
            <a:r>
              <a:rPr lang="en-US" dirty="0" smtClean="0"/>
              <a:t>Worlds of Work</a:t>
            </a:r>
          </a:p>
          <a:p>
            <a:r>
              <a:rPr lang="en-US" dirty="0" smtClean="0"/>
              <a:t>Tours</a:t>
            </a:r>
          </a:p>
          <a:p>
            <a:endParaRPr lang="en-US" dirty="0"/>
          </a:p>
        </p:txBody>
      </p:sp>
    </p:spTree>
    <p:extLst>
      <p:ext uri="{BB962C8B-B14F-4D97-AF65-F5344CB8AC3E}">
        <p14:creationId xmlns:p14="http://schemas.microsoft.com/office/powerpoint/2010/main" val="3106482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Market Information</a:t>
            </a:r>
            <a:endParaRPr lang="en-US" dirty="0"/>
          </a:p>
        </p:txBody>
      </p:sp>
      <p:sp>
        <p:nvSpPr>
          <p:cNvPr id="3" name="Content Placeholder 2"/>
          <p:cNvSpPr>
            <a:spLocks noGrp="1"/>
          </p:cNvSpPr>
          <p:nvPr>
            <p:ph idx="1"/>
          </p:nvPr>
        </p:nvSpPr>
        <p:spPr/>
        <p:txBody>
          <a:bodyPr/>
          <a:lstStyle/>
          <a:p>
            <a:r>
              <a:rPr lang="en-US" dirty="0" smtClean="0"/>
              <a:t>Career Counseling</a:t>
            </a:r>
          </a:p>
          <a:p>
            <a:r>
              <a:rPr lang="en-US" dirty="0" smtClean="0"/>
              <a:t>Quarterly updates </a:t>
            </a:r>
          </a:p>
          <a:p>
            <a:r>
              <a:rPr lang="en-US" dirty="0" smtClean="0"/>
              <a:t>Plan overviews</a:t>
            </a:r>
          </a:p>
          <a:p>
            <a:r>
              <a:rPr lang="en-US" dirty="0" smtClean="0"/>
              <a:t>Demand/Supply Side Meetings</a:t>
            </a:r>
          </a:p>
          <a:p>
            <a:r>
              <a:rPr lang="en-US" dirty="0" smtClean="0"/>
              <a:t>Evaluations</a:t>
            </a:r>
          </a:p>
          <a:p>
            <a:pPr marL="6858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631604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Discretionary Grants</a:t>
            </a:r>
            <a:endParaRPr lang="en-US" dirty="0"/>
          </a:p>
        </p:txBody>
      </p:sp>
      <p:sp>
        <p:nvSpPr>
          <p:cNvPr id="3" name="Content Placeholder 2"/>
          <p:cNvSpPr>
            <a:spLocks noGrp="1"/>
          </p:cNvSpPr>
          <p:nvPr>
            <p:ph idx="1"/>
          </p:nvPr>
        </p:nvSpPr>
        <p:spPr/>
        <p:txBody>
          <a:bodyPr/>
          <a:lstStyle/>
          <a:p>
            <a:r>
              <a:rPr lang="en-US" dirty="0"/>
              <a:t>Discretionary Grants: A discretionary grant is awarded on the basis of a competitive process. The federal government uses discretionary grants to fund program activities when it is appropriate and essential for the government to identify the best possible projects to achieve particular program objectives. CPID and DEI are funded in this manner.</a:t>
            </a:r>
          </a:p>
        </p:txBody>
      </p:sp>
    </p:spTree>
    <p:extLst>
      <p:ext uri="{BB962C8B-B14F-4D97-AF65-F5344CB8AC3E}">
        <p14:creationId xmlns:p14="http://schemas.microsoft.com/office/powerpoint/2010/main" val="12078327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Options</a:t>
            </a:r>
            <a:endParaRPr lang="en-US" dirty="0"/>
          </a:p>
        </p:txBody>
      </p:sp>
      <p:sp>
        <p:nvSpPr>
          <p:cNvPr id="3" name="Content Placeholder 2"/>
          <p:cNvSpPr>
            <a:spLocks noGrp="1"/>
          </p:cNvSpPr>
          <p:nvPr>
            <p:ph idx="1"/>
          </p:nvPr>
        </p:nvSpPr>
        <p:spPr/>
        <p:txBody>
          <a:bodyPr/>
          <a:lstStyle/>
          <a:p>
            <a:r>
              <a:rPr lang="en-US" dirty="0"/>
              <a:t>Leveraged </a:t>
            </a:r>
            <a:r>
              <a:rPr lang="en-US" dirty="0" smtClean="0"/>
              <a:t>Training</a:t>
            </a:r>
          </a:p>
          <a:p>
            <a:r>
              <a:rPr lang="en-US" dirty="0" smtClean="0"/>
              <a:t>Articulation Agreements</a:t>
            </a:r>
          </a:p>
          <a:p>
            <a:r>
              <a:rPr lang="en-US" dirty="0" smtClean="0"/>
              <a:t>Intellectual Point</a:t>
            </a:r>
          </a:p>
          <a:p>
            <a:r>
              <a:rPr lang="en-US" dirty="0" smtClean="0"/>
              <a:t>Cohorts</a:t>
            </a:r>
          </a:p>
          <a:p>
            <a:r>
              <a:rPr lang="en-US" dirty="0" smtClean="0"/>
              <a:t>Articulation Agreements</a:t>
            </a:r>
          </a:p>
          <a:p>
            <a:pPr marL="68580" indent="0">
              <a:buNone/>
            </a:pPr>
            <a:endParaRPr lang="en-US" dirty="0" smtClean="0"/>
          </a:p>
          <a:p>
            <a:pPr marL="68580" indent="0">
              <a:buNone/>
            </a:pPr>
            <a:endParaRPr lang="en-US" dirty="0"/>
          </a:p>
        </p:txBody>
      </p:sp>
    </p:spTree>
    <p:extLst>
      <p:ext uri="{BB962C8B-B14F-4D97-AF65-F5344CB8AC3E}">
        <p14:creationId xmlns:p14="http://schemas.microsoft.com/office/powerpoint/2010/main" val="17294107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Adult Education</a:t>
            </a:r>
            <a:endParaRPr lang="en-US" dirty="0"/>
          </a:p>
        </p:txBody>
      </p:sp>
      <p:sp>
        <p:nvSpPr>
          <p:cNvPr id="3" name="Content Placeholder 2"/>
          <p:cNvSpPr>
            <a:spLocks noGrp="1"/>
          </p:cNvSpPr>
          <p:nvPr>
            <p:ph idx="1"/>
          </p:nvPr>
        </p:nvSpPr>
        <p:spPr>
          <a:xfrm>
            <a:off x="914400" y="2197981"/>
            <a:ext cx="6777317" cy="3508977"/>
          </a:xfrm>
        </p:spPr>
        <p:txBody>
          <a:bodyPr>
            <a:normAutofit/>
          </a:bodyPr>
          <a:lstStyle/>
          <a:p>
            <a:r>
              <a:rPr lang="en-US" dirty="0" smtClean="0"/>
              <a:t> Bridge</a:t>
            </a:r>
          </a:p>
          <a:p>
            <a:r>
              <a:rPr lang="en-US" dirty="0" smtClean="0"/>
              <a:t>Skills Deficient</a:t>
            </a:r>
          </a:p>
          <a:p>
            <a:r>
              <a:rPr lang="en-US" i="1" dirty="0" smtClean="0"/>
              <a:t>Hidden Disabilities Training</a:t>
            </a:r>
          </a:p>
          <a:p>
            <a:endParaRPr lang="en-US" dirty="0" smtClean="0"/>
          </a:p>
          <a:p>
            <a:endParaRPr lang="en-US" dirty="0" smtClean="0"/>
          </a:p>
          <a:p>
            <a:endParaRPr lang="en-US" dirty="0"/>
          </a:p>
        </p:txBody>
      </p:sp>
    </p:spTree>
    <p:extLst>
      <p:ext uri="{BB962C8B-B14F-4D97-AF65-F5344CB8AC3E}">
        <p14:creationId xmlns:p14="http://schemas.microsoft.com/office/powerpoint/2010/main" val="40132632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Counselor HACKS</a:t>
            </a:r>
            <a:endParaRPr lang="en-US" dirty="0"/>
          </a:p>
        </p:txBody>
      </p:sp>
      <p:sp>
        <p:nvSpPr>
          <p:cNvPr id="3" name="Content Placeholder 2"/>
          <p:cNvSpPr>
            <a:spLocks noGrp="1"/>
          </p:cNvSpPr>
          <p:nvPr>
            <p:ph idx="1"/>
          </p:nvPr>
        </p:nvSpPr>
        <p:spPr/>
        <p:txBody>
          <a:bodyPr/>
          <a:lstStyle/>
          <a:p>
            <a:r>
              <a:rPr lang="en-US" dirty="0" smtClean="0"/>
              <a:t>Career </a:t>
            </a:r>
            <a:r>
              <a:rPr lang="en-US" dirty="0"/>
              <a:t>Exploration and Pre-Planning Resources</a:t>
            </a:r>
          </a:p>
          <a:p>
            <a:r>
              <a:rPr lang="en-US" dirty="0" smtClean="0"/>
              <a:t>Planning </a:t>
            </a:r>
            <a:r>
              <a:rPr lang="en-US" dirty="0"/>
              <a:t>Resources</a:t>
            </a:r>
          </a:p>
          <a:p>
            <a:r>
              <a:rPr lang="en-US" dirty="0" smtClean="0"/>
              <a:t>Outcomes</a:t>
            </a:r>
            <a:endParaRPr lang="en-US" dirty="0"/>
          </a:p>
          <a:p>
            <a:r>
              <a:rPr lang="en-US" dirty="0" smtClean="0"/>
              <a:t>Resources</a:t>
            </a:r>
            <a:endParaRPr lang="en-US" dirty="0"/>
          </a:p>
          <a:p>
            <a:pPr marL="68580" indent="0">
              <a:buNone/>
            </a:pPr>
            <a:endParaRPr lang="en-US" dirty="0"/>
          </a:p>
        </p:txBody>
      </p:sp>
    </p:spTree>
    <p:extLst>
      <p:ext uri="{BB962C8B-B14F-4D97-AF65-F5344CB8AC3E}">
        <p14:creationId xmlns:p14="http://schemas.microsoft.com/office/powerpoint/2010/main" val="1104278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Credential Outlines…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16429247"/>
              </p:ext>
            </p:extLst>
          </p:nvPr>
        </p:nvGraphicFramePr>
        <p:xfrm>
          <a:off x="1295400" y="2362204"/>
          <a:ext cx="6096000" cy="3581394"/>
        </p:xfrm>
        <a:graphic>
          <a:graphicData uri="http://schemas.openxmlformats.org/drawingml/2006/table">
            <a:tbl>
              <a:tblPr>
                <a:tableStyleId>{5C22544A-7EE6-4342-B048-85BDC9FD1C3A}</a:tableStyleId>
              </a:tblPr>
              <a:tblGrid>
                <a:gridCol w="1065734">
                  <a:extLst>
                    <a:ext uri="{9D8B030D-6E8A-4147-A177-3AD203B41FA5}">
                      <a16:colId xmlns="" xmlns:a16="http://schemas.microsoft.com/office/drawing/2014/main" val="270861103"/>
                    </a:ext>
                  </a:extLst>
                </a:gridCol>
                <a:gridCol w="5030266">
                  <a:extLst>
                    <a:ext uri="{9D8B030D-6E8A-4147-A177-3AD203B41FA5}">
                      <a16:colId xmlns="" xmlns:a16="http://schemas.microsoft.com/office/drawing/2014/main" val="1258571474"/>
                    </a:ext>
                  </a:extLst>
                </a:gridCol>
              </a:tblGrid>
              <a:tr h="308955">
                <a:tc>
                  <a:txBody>
                    <a:bodyPr/>
                    <a:lstStyle/>
                    <a:p>
                      <a:pPr algn="l" fontAlgn="b"/>
                      <a:r>
                        <a:rPr lang="en-US" sz="1400" u="none" strike="noStrike">
                          <a:effectLst/>
                        </a:rPr>
                        <a:t>31-0000</a:t>
                      </a:r>
                      <a:endParaRPr lang="en-US" sz="1400" b="1"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US" sz="1400" u="none" strike="noStrike">
                          <a:effectLst/>
                        </a:rPr>
                        <a:t> Healthcare Support Occupations</a:t>
                      </a:r>
                      <a:endParaRPr lang="en-US" sz="1400" b="1"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951266348"/>
                  </a:ext>
                </a:extLst>
              </a:tr>
              <a:tr h="259521">
                <a:tc>
                  <a:txBody>
                    <a:bodyPr/>
                    <a:lstStyle/>
                    <a:p>
                      <a:pPr algn="l" fontAlgn="b"/>
                      <a:r>
                        <a:rPr lang="en-US" sz="1200" u="none" strike="noStrike">
                          <a:effectLst/>
                        </a:rPr>
                        <a:t>311014</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US" sz="1200" u="none" strike="noStrike">
                          <a:effectLst/>
                        </a:rPr>
                        <a:t> Nursing Assistants</a:t>
                      </a:r>
                      <a:endParaRPr lang="en-US" sz="1200" b="0"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684917985"/>
                  </a:ext>
                </a:extLst>
              </a:tr>
              <a:tr h="259521">
                <a:tc rowSpan="4">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l" fontAlgn="t"/>
                      <a:r>
                        <a:rPr lang="en-US" sz="1200" u="none" strike="noStrike">
                          <a:effectLst/>
                        </a:rPr>
                        <a:t>Certified Nurse Aide (CNA)</a:t>
                      </a:r>
                      <a:endParaRPr lang="en-US" sz="1200" b="0"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3450539404"/>
                  </a:ext>
                </a:extLst>
              </a:tr>
              <a:tr h="474554">
                <a:tc vMerge="1">
                  <a:txBody>
                    <a:bodyPr/>
                    <a:lstStyle/>
                    <a:p>
                      <a:endParaRPr lang="en-US"/>
                    </a:p>
                  </a:txBody>
                  <a:tcPr/>
                </a:tc>
                <a:tc>
                  <a:txBody>
                    <a:bodyPr/>
                    <a:lstStyle/>
                    <a:p>
                      <a:pPr algn="l" fontAlgn="ctr"/>
                      <a:r>
                        <a:rPr lang="en-US" sz="1200" u="none" strike="noStrike">
                          <a:effectLst/>
                        </a:rPr>
                        <a:t>Advanced Emergency Medical Technician (AEMT)</a:t>
                      </a:r>
                      <a:endParaRPr lang="en-US" sz="12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 xmlns:a16="http://schemas.microsoft.com/office/drawing/2014/main" val="2397601854"/>
                  </a:ext>
                </a:extLst>
              </a:tr>
              <a:tr h="259521">
                <a:tc vMerge="1">
                  <a:txBody>
                    <a:bodyPr/>
                    <a:lstStyle/>
                    <a:p>
                      <a:endParaRPr lang="en-US"/>
                    </a:p>
                  </a:txBody>
                  <a:tcPr/>
                </a:tc>
                <a:tc>
                  <a:txBody>
                    <a:bodyPr/>
                    <a:lstStyle/>
                    <a:p>
                      <a:pPr algn="l" fontAlgn="ctr"/>
                      <a:r>
                        <a:rPr lang="en-US" sz="1200" u="none" strike="noStrike">
                          <a:effectLst/>
                        </a:rPr>
                        <a:t>Pediatric Advanced Life Support</a:t>
                      </a:r>
                      <a:endParaRPr lang="en-US" sz="12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 xmlns:a16="http://schemas.microsoft.com/office/drawing/2014/main" val="3413207440"/>
                  </a:ext>
                </a:extLst>
              </a:tr>
              <a:tr h="247163">
                <a:tc vMerge="1">
                  <a:txBody>
                    <a:bodyPr/>
                    <a:lstStyle/>
                    <a:p>
                      <a:endParaRPr lang="en-US"/>
                    </a:p>
                  </a:txBody>
                  <a:tcPr/>
                </a:tc>
                <a:tc>
                  <a:txBody>
                    <a:bodyPr/>
                    <a:lstStyle/>
                    <a:p>
                      <a:pPr algn="l" fontAlgn="b"/>
                      <a:r>
                        <a:rPr lang="en-US" sz="1100" u="none" strike="noStrike">
                          <a:effectLst/>
                        </a:rPr>
                        <a:t>Advanced Cardiac Life Support (ACLS</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 xmlns:a16="http://schemas.microsoft.com/office/drawing/2014/main" val="69020663"/>
                  </a:ext>
                </a:extLst>
              </a:tr>
              <a:tr h="259521">
                <a:tc>
                  <a:txBody>
                    <a:bodyPr/>
                    <a:lstStyle/>
                    <a:p>
                      <a:pPr algn="l" fontAlgn="b"/>
                      <a:r>
                        <a:rPr lang="en-US" sz="1200" u="none" strike="noStrike">
                          <a:effectLst/>
                        </a:rPr>
                        <a:t>319091</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US" sz="1200" u="none" strike="noStrike">
                          <a:effectLst/>
                        </a:rPr>
                        <a:t> Dental Assistants</a:t>
                      </a:r>
                      <a:endParaRPr lang="en-US" sz="1200" b="0"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3050771516"/>
                  </a:ext>
                </a:extLst>
              </a:tr>
              <a:tr h="259521">
                <a:tc>
                  <a:txBody>
                    <a:bodyPr/>
                    <a:lstStyle/>
                    <a:p>
                      <a:pPr algn="l" fontAlgn="b"/>
                      <a:r>
                        <a:rPr lang="en-US" sz="1200" u="none" strike="noStrike">
                          <a:effectLst/>
                        </a:rPr>
                        <a:t>319092</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US" sz="1200" u="none" strike="noStrike">
                          <a:effectLst/>
                        </a:rPr>
                        <a:t>Medical Assistants</a:t>
                      </a:r>
                      <a:endParaRPr lang="en-US" sz="1200" b="0"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3358958782"/>
                  </a:ext>
                </a:extLst>
              </a:tr>
              <a:tr h="474554">
                <a:tc rowSpan="3">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US" sz="1200" u="none" strike="noStrike">
                          <a:effectLst/>
                        </a:rPr>
                        <a:t>Certified Medical Administrative Assistant (CMAA)</a:t>
                      </a:r>
                      <a:endParaRPr lang="en-US" sz="12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 xmlns:a16="http://schemas.microsoft.com/office/drawing/2014/main" val="1861979554"/>
                  </a:ext>
                </a:extLst>
              </a:tr>
              <a:tr h="259521">
                <a:tc vMerge="1">
                  <a:txBody>
                    <a:bodyPr/>
                    <a:lstStyle/>
                    <a:p>
                      <a:endParaRPr lang="en-US"/>
                    </a:p>
                  </a:txBody>
                  <a:tcPr/>
                </a:tc>
                <a:tc>
                  <a:txBody>
                    <a:bodyPr/>
                    <a:lstStyle/>
                    <a:p>
                      <a:pPr algn="l" fontAlgn="t"/>
                      <a:r>
                        <a:rPr lang="en-US" sz="1200" u="none" strike="noStrike">
                          <a:effectLst/>
                        </a:rPr>
                        <a:t> Medication Aide</a:t>
                      </a:r>
                      <a:endParaRPr lang="en-US" sz="1200" b="0" i="0" u="none" strike="noStrike">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55521500"/>
                  </a:ext>
                </a:extLst>
              </a:tr>
              <a:tr h="259521">
                <a:tc vMerge="1">
                  <a:txBody>
                    <a:bodyPr/>
                    <a:lstStyle/>
                    <a:p>
                      <a:endParaRPr lang="en-US"/>
                    </a:p>
                  </a:txBody>
                  <a:tcPr/>
                </a:tc>
                <a:tc>
                  <a:txBody>
                    <a:bodyPr/>
                    <a:lstStyle/>
                    <a:p>
                      <a:pPr algn="l" fontAlgn="ctr"/>
                      <a:r>
                        <a:rPr lang="en-US" sz="1200" u="none" strike="noStrike">
                          <a:effectLst/>
                        </a:rPr>
                        <a:t>Clinical Medical Assistant (CCMA)</a:t>
                      </a:r>
                      <a:endParaRPr lang="en-US" sz="12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 xmlns:a16="http://schemas.microsoft.com/office/drawing/2014/main" val="992005964"/>
                  </a:ext>
                </a:extLst>
              </a:tr>
              <a:tr h="259521">
                <a:tc>
                  <a:txBody>
                    <a:bodyPr/>
                    <a:lstStyle/>
                    <a:p>
                      <a:pPr algn="l" fontAlgn="b"/>
                      <a:r>
                        <a:rPr lang="en-US" sz="1200" u="none" strike="noStrike">
                          <a:effectLst/>
                        </a:rPr>
                        <a:t>319097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t"/>
                      <a:r>
                        <a:rPr lang="en-US" sz="1200" u="none" strike="noStrike" dirty="0">
                          <a:effectLst/>
                        </a:rPr>
                        <a:t> Phlebotomists</a:t>
                      </a:r>
                      <a:endParaRPr lang="en-US" sz="12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 xmlns:a16="http://schemas.microsoft.com/office/drawing/2014/main" val="2867423955"/>
                  </a:ext>
                </a:extLst>
              </a:tr>
            </a:tbl>
          </a:graphicData>
        </a:graphic>
      </p:graphicFrame>
    </p:spTree>
    <p:extLst>
      <p:ext uri="{BB962C8B-B14F-4D97-AF65-F5344CB8AC3E}">
        <p14:creationId xmlns:p14="http://schemas.microsoft.com/office/powerpoint/2010/main" val="36942049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and Credentials Rackcards</a:t>
            </a:r>
            <a:endParaRPr lang="en-US" dirty="0"/>
          </a:p>
        </p:txBody>
      </p:sp>
      <p:sp>
        <p:nvSpPr>
          <p:cNvPr id="3" name="Content Placeholder 2"/>
          <p:cNvSpPr>
            <a:spLocks noGrp="1"/>
          </p:cNvSpPr>
          <p:nvPr>
            <p:ph idx="1"/>
          </p:nvPr>
        </p:nvSpPr>
        <p:spPr/>
        <p:txBody>
          <a:bodyPr>
            <a:normAutofit/>
          </a:bodyPr>
          <a:lstStyle/>
          <a:p>
            <a:r>
              <a:rPr lang="en-US" dirty="0" smtClean="0"/>
              <a:t>Regionally created</a:t>
            </a:r>
          </a:p>
          <a:p>
            <a:r>
              <a:rPr lang="en-US" dirty="0" smtClean="0"/>
              <a:t>Includes Fast Forward Credentials</a:t>
            </a:r>
          </a:p>
          <a:p>
            <a:r>
              <a:rPr lang="en-US" dirty="0" smtClean="0"/>
              <a:t>Adult Education options</a:t>
            </a:r>
          </a:p>
          <a:p>
            <a:pPr marL="68580" indent="0">
              <a:buNone/>
            </a:pPr>
            <a:endParaRPr lang="en-US" dirty="0"/>
          </a:p>
        </p:txBody>
      </p:sp>
    </p:spTree>
    <p:extLst>
      <p:ext uri="{BB962C8B-B14F-4D97-AF65-F5344CB8AC3E}">
        <p14:creationId xmlns:p14="http://schemas.microsoft.com/office/powerpoint/2010/main" val="34499423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WIOA and CPID Comparison</a:t>
            </a:r>
            <a:endParaRPr lang="en-US" dirty="0"/>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2499260046"/>
              </p:ext>
            </p:extLst>
          </p:nvPr>
        </p:nvGraphicFramePr>
        <p:xfrm>
          <a:off x="4645025" y="2312988"/>
          <a:ext cx="3419475" cy="2834639"/>
        </p:xfrm>
        <a:graphic>
          <a:graphicData uri="http://schemas.openxmlformats.org/drawingml/2006/table">
            <a:tbl>
              <a:tblPr firstRow="1" bandRow="1">
                <a:tableStyleId>{5C22544A-7EE6-4342-B048-85BDC9FD1C3A}</a:tableStyleId>
              </a:tblPr>
              <a:tblGrid>
                <a:gridCol w="3419475">
                  <a:extLst>
                    <a:ext uri="{9D8B030D-6E8A-4147-A177-3AD203B41FA5}">
                      <a16:colId xmlns="" xmlns:a16="http://schemas.microsoft.com/office/drawing/2014/main" val="1456101879"/>
                    </a:ext>
                  </a:extLst>
                </a:gridCol>
              </a:tblGrid>
              <a:tr h="370840">
                <a:tc>
                  <a:txBody>
                    <a:bodyPr/>
                    <a:lstStyle/>
                    <a:p>
                      <a:r>
                        <a:rPr lang="en-US" dirty="0" smtClean="0"/>
                        <a:t>CPID Indicators of Performance</a:t>
                      </a:r>
                      <a:endParaRPr lang="en-US" dirty="0"/>
                    </a:p>
                  </a:txBody>
                  <a:tcPr/>
                </a:tc>
                <a:extLst>
                  <a:ext uri="{0D108BD9-81ED-4DB2-BD59-A6C34878D82A}">
                    <a16:rowId xmlns="" xmlns:a16="http://schemas.microsoft.com/office/drawing/2014/main" val="3593375438"/>
                  </a:ext>
                </a:extLst>
              </a:tr>
              <a:tr h="370840">
                <a:tc>
                  <a:txBody>
                    <a:bodyPr/>
                    <a:lstStyle/>
                    <a:p>
                      <a:r>
                        <a:rPr lang="en-US" dirty="0" smtClean="0"/>
                        <a:t>A. Number</a:t>
                      </a:r>
                      <a:r>
                        <a:rPr lang="en-US" baseline="0" dirty="0" smtClean="0"/>
                        <a:t> of Career Pathways Accessed/Created</a:t>
                      </a:r>
                      <a:endParaRPr lang="en-US" dirty="0"/>
                    </a:p>
                  </a:txBody>
                  <a:tcPr/>
                </a:tc>
                <a:extLst>
                  <a:ext uri="{0D108BD9-81ED-4DB2-BD59-A6C34878D82A}">
                    <a16:rowId xmlns="" xmlns:a16="http://schemas.microsoft.com/office/drawing/2014/main" val="524596886"/>
                  </a:ext>
                </a:extLst>
              </a:tr>
              <a:tr h="370840">
                <a:tc>
                  <a:txBody>
                    <a:bodyPr/>
                    <a:lstStyle/>
                    <a:p>
                      <a:r>
                        <a:rPr lang="en-US" dirty="0" smtClean="0"/>
                        <a:t>B. Employment Rate – 90 Days</a:t>
                      </a:r>
                      <a:endParaRPr lang="en-US" dirty="0"/>
                    </a:p>
                  </a:txBody>
                  <a:tcPr/>
                </a:tc>
                <a:extLst>
                  <a:ext uri="{0D108BD9-81ED-4DB2-BD59-A6C34878D82A}">
                    <a16:rowId xmlns="" xmlns:a16="http://schemas.microsoft.com/office/drawing/2014/main" val="2041610680"/>
                  </a:ext>
                </a:extLst>
              </a:tr>
              <a:tr h="370840">
                <a:tc>
                  <a:txBody>
                    <a:bodyPr/>
                    <a:lstStyle/>
                    <a:p>
                      <a:r>
                        <a:rPr lang="en-US" dirty="0" smtClean="0"/>
                        <a:t>C. Median Earnings – Per Quarter</a:t>
                      </a:r>
                      <a:endParaRPr lang="en-US" dirty="0"/>
                    </a:p>
                  </a:txBody>
                  <a:tcPr/>
                </a:tc>
                <a:extLst>
                  <a:ext uri="{0D108BD9-81ED-4DB2-BD59-A6C34878D82A}">
                    <a16:rowId xmlns="" xmlns:a16="http://schemas.microsoft.com/office/drawing/2014/main" val="3332329358"/>
                  </a:ext>
                </a:extLst>
              </a:tr>
            </a:tbl>
          </a:graphicData>
        </a:graphic>
      </p:graphicFrame>
      <p:graphicFrame>
        <p:nvGraphicFramePr>
          <p:cNvPr id="8" name="Content Placeholder 7"/>
          <p:cNvGraphicFramePr>
            <a:graphicFrameLocks noGrp="1"/>
          </p:cNvGraphicFramePr>
          <p:nvPr>
            <p:ph sz="quarter" idx="13"/>
            <p:extLst>
              <p:ext uri="{D42A27DB-BD31-4B8C-83A1-F6EECF244321}">
                <p14:modId xmlns:p14="http://schemas.microsoft.com/office/powerpoint/2010/main" val="3897801967"/>
              </p:ext>
            </p:extLst>
          </p:nvPr>
        </p:nvGraphicFramePr>
        <p:xfrm>
          <a:off x="1042988" y="2312988"/>
          <a:ext cx="3419475" cy="2834639"/>
        </p:xfrm>
        <a:graphic>
          <a:graphicData uri="http://schemas.openxmlformats.org/drawingml/2006/table">
            <a:tbl>
              <a:tblPr firstRow="1" bandRow="1">
                <a:tableStyleId>{5C22544A-7EE6-4342-B048-85BDC9FD1C3A}</a:tableStyleId>
              </a:tblPr>
              <a:tblGrid>
                <a:gridCol w="3419475">
                  <a:extLst>
                    <a:ext uri="{9D8B030D-6E8A-4147-A177-3AD203B41FA5}">
                      <a16:colId xmlns="" xmlns:a16="http://schemas.microsoft.com/office/drawing/2014/main" val="3642502804"/>
                    </a:ext>
                  </a:extLst>
                </a:gridCol>
              </a:tblGrid>
              <a:tr h="370840">
                <a:tc>
                  <a:txBody>
                    <a:bodyPr/>
                    <a:lstStyle/>
                    <a:p>
                      <a:r>
                        <a:rPr lang="en-US" dirty="0" smtClean="0"/>
                        <a:t>WIOA Indicators of Performance</a:t>
                      </a:r>
                      <a:endParaRPr lang="en-US" dirty="0"/>
                    </a:p>
                  </a:txBody>
                  <a:tcPr/>
                </a:tc>
                <a:extLst>
                  <a:ext uri="{0D108BD9-81ED-4DB2-BD59-A6C34878D82A}">
                    <a16:rowId xmlns="" xmlns:a16="http://schemas.microsoft.com/office/drawing/2014/main" val="3483968292"/>
                  </a:ext>
                </a:extLst>
              </a:tr>
              <a:tr h="370840">
                <a:tc>
                  <a:txBody>
                    <a:bodyPr/>
                    <a:lstStyle/>
                    <a:p>
                      <a:pPr marL="342900" indent="-342900">
                        <a:buAutoNum type="alphaUcPeriod"/>
                      </a:pPr>
                      <a:r>
                        <a:rPr lang="en-US" dirty="0" smtClean="0"/>
                        <a:t>Employment Rate – 2</a:t>
                      </a:r>
                      <a:r>
                        <a:rPr lang="en-US" baseline="30000" dirty="0" smtClean="0"/>
                        <a:t>nd</a:t>
                      </a:r>
                      <a:r>
                        <a:rPr lang="en-US" dirty="0" smtClean="0"/>
                        <a:t> Quarter After</a:t>
                      </a:r>
                      <a:r>
                        <a:rPr lang="en-US" baseline="0" dirty="0" smtClean="0"/>
                        <a:t> Exit</a:t>
                      </a:r>
                    </a:p>
                    <a:p>
                      <a:pPr marL="0" indent="0">
                        <a:buNone/>
                      </a:pPr>
                      <a:endParaRPr lang="en-US" dirty="0"/>
                    </a:p>
                  </a:txBody>
                  <a:tcPr/>
                </a:tc>
                <a:extLst>
                  <a:ext uri="{0D108BD9-81ED-4DB2-BD59-A6C34878D82A}">
                    <a16:rowId xmlns="" xmlns:a16="http://schemas.microsoft.com/office/drawing/2014/main" val="2069390031"/>
                  </a:ext>
                </a:extLst>
              </a:tr>
              <a:tr h="370840">
                <a:tc>
                  <a:txBody>
                    <a:bodyPr/>
                    <a:lstStyle/>
                    <a:p>
                      <a:r>
                        <a:rPr lang="en-US" dirty="0" smtClean="0"/>
                        <a:t>B. Employment Rate – 4</a:t>
                      </a:r>
                      <a:r>
                        <a:rPr lang="en-US" baseline="30000" dirty="0" smtClean="0"/>
                        <a:t>th</a:t>
                      </a:r>
                      <a:r>
                        <a:rPr lang="en-US" dirty="0" smtClean="0"/>
                        <a:t> Quarter After Exit</a:t>
                      </a:r>
                      <a:endParaRPr lang="en-US" dirty="0"/>
                    </a:p>
                  </a:txBody>
                  <a:tcPr/>
                </a:tc>
                <a:extLst>
                  <a:ext uri="{0D108BD9-81ED-4DB2-BD59-A6C34878D82A}">
                    <a16:rowId xmlns="" xmlns:a16="http://schemas.microsoft.com/office/drawing/2014/main" val="778225367"/>
                  </a:ext>
                </a:extLst>
              </a:tr>
              <a:tr h="370840">
                <a:tc>
                  <a:txBody>
                    <a:bodyPr/>
                    <a:lstStyle/>
                    <a:p>
                      <a:r>
                        <a:rPr lang="en-US" dirty="0" smtClean="0"/>
                        <a:t>C. Median Earnings – 2</a:t>
                      </a:r>
                      <a:r>
                        <a:rPr lang="en-US" baseline="30000" dirty="0" smtClean="0"/>
                        <a:t>nd</a:t>
                      </a:r>
                      <a:r>
                        <a:rPr lang="en-US" dirty="0" smtClean="0"/>
                        <a:t> Quarter after Exit</a:t>
                      </a:r>
                      <a:endParaRPr lang="en-US" dirty="0"/>
                    </a:p>
                  </a:txBody>
                  <a:tcPr/>
                </a:tc>
                <a:extLst>
                  <a:ext uri="{0D108BD9-81ED-4DB2-BD59-A6C34878D82A}">
                    <a16:rowId xmlns="" xmlns:a16="http://schemas.microsoft.com/office/drawing/2014/main" val="2149441129"/>
                  </a:ext>
                </a:extLst>
              </a:tr>
            </a:tbl>
          </a:graphicData>
        </a:graphic>
      </p:graphicFrame>
    </p:spTree>
    <p:extLst>
      <p:ext uri="{BB962C8B-B14F-4D97-AF65-F5344CB8AC3E}">
        <p14:creationId xmlns:p14="http://schemas.microsoft.com/office/powerpoint/2010/main" val="37602363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WIOA and CPID Comparison Cont. </a:t>
            </a:r>
            <a:endParaRPr lang="en-US"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81581417"/>
              </p:ext>
            </p:extLst>
          </p:nvPr>
        </p:nvGraphicFramePr>
        <p:xfrm>
          <a:off x="1042988" y="2312988"/>
          <a:ext cx="3419475" cy="2570480"/>
        </p:xfrm>
        <a:graphic>
          <a:graphicData uri="http://schemas.openxmlformats.org/drawingml/2006/table">
            <a:tbl>
              <a:tblPr firstRow="1" bandRow="1">
                <a:tableStyleId>{5C22544A-7EE6-4342-B048-85BDC9FD1C3A}</a:tableStyleId>
              </a:tblPr>
              <a:tblGrid>
                <a:gridCol w="3419475">
                  <a:extLst>
                    <a:ext uri="{9D8B030D-6E8A-4147-A177-3AD203B41FA5}">
                      <a16:colId xmlns="" xmlns:a16="http://schemas.microsoft.com/office/drawing/2014/main" val="3898070590"/>
                    </a:ext>
                  </a:extLst>
                </a:gridCol>
              </a:tblGrid>
              <a:tr h="370840">
                <a:tc>
                  <a:txBody>
                    <a:bodyPr/>
                    <a:lstStyle/>
                    <a:p>
                      <a:r>
                        <a:rPr lang="en-US" dirty="0" smtClean="0"/>
                        <a:t>WIOA Indicators of Performance</a:t>
                      </a:r>
                      <a:endParaRPr lang="en-US" dirty="0"/>
                    </a:p>
                  </a:txBody>
                  <a:tcPr/>
                </a:tc>
                <a:extLst>
                  <a:ext uri="{0D108BD9-81ED-4DB2-BD59-A6C34878D82A}">
                    <a16:rowId xmlns="" xmlns:a16="http://schemas.microsoft.com/office/drawing/2014/main" val="1581718729"/>
                  </a:ext>
                </a:extLst>
              </a:tr>
              <a:tr h="370840">
                <a:tc>
                  <a:txBody>
                    <a:bodyPr/>
                    <a:lstStyle/>
                    <a:p>
                      <a:r>
                        <a:rPr lang="en-US" dirty="0" smtClean="0"/>
                        <a:t>D. Credential</a:t>
                      </a:r>
                      <a:r>
                        <a:rPr lang="en-US" baseline="0" dirty="0" smtClean="0"/>
                        <a:t> Attainment</a:t>
                      </a:r>
                      <a:endParaRPr lang="en-US" dirty="0"/>
                    </a:p>
                  </a:txBody>
                  <a:tcPr/>
                </a:tc>
                <a:extLst>
                  <a:ext uri="{0D108BD9-81ED-4DB2-BD59-A6C34878D82A}">
                    <a16:rowId xmlns="" xmlns:a16="http://schemas.microsoft.com/office/drawing/2014/main" val="3875047159"/>
                  </a:ext>
                </a:extLst>
              </a:tr>
              <a:tr h="370840">
                <a:tc>
                  <a:txBody>
                    <a:bodyPr/>
                    <a:lstStyle/>
                    <a:p>
                      <a:r>
                        <a:rPr lang="en-US" dirty="0" smtClean="0"/>
                        <a:t>E. Measurable Skill Gains</a:t>
                      </a:r>
                      <a:endParaRPr lang="en-US" dirty="0"/>
                    </a:p>
                  </a:txBody>
                  <a:tcPr/>
                </a:tc>
                <a:extLst>
                  <a:ext uri="{0D108BD9-81ED-4DB2-BD59-A6C34878D82A}">
                    <a16:rowId xmlns="" xmlns:a16="http://schemas.microsoft.com/office/drawing/2014/main" val="334393258"/>
                  </a:ext>
                </a:extLst>
              </a:tr>
              <a:tr h="370840">
                <a:tc>
                  <a:txBody>
                    <a:bodyPr/>
                    <a:lstStyle/>
                    <a:p>
                      <a:r>
                        <a:rPr lang="en-US" dirty="0" smtClean="0"/>
                        <a:t>F. Effectiveness in Serving Employers</a:t>
                      </a:r>
                    </a:p>
                    <a:p>
                      <a:endParaRPr lang="en-US" dirty="0" smtClean="0"/>
                    </a:p>
                    <a:p>
                      <a:endParaRPr lang="en-US" dirty="0"/>
                    </a:p>
                  </a:txBody>
                  <a:tcPr/>
                </a:tc>
                <a:extLst>
                  <a:ext uri="{0D108BD9-81ED-4DB2-BD59-A6C34878D82A}">
                    <a16:rowId xmlns="" xmlns:a16="http://schemas.microsoft.com/office/drawing/2014/main" val="938388125"/>
                  </a:ext>
                </a:extLst>
              </a:tr>
            </a:tbl>
          </a:graphicData>
        </a:graphic>
      </p:graphicFrame>
      <p:graphicFrame>
        <p:nvGraphicFramePr>
          <p:cNvPr id="6" name="Content Placeholder 5"/>
          <p:cNvGraphicFramePr>
            <a:graphicFrameLocks noGrp="1"/>
          </p:cNvGraphicFramePr>
          <p:nvPr>
            <p:ph sz="quarter" idx="14"/>
            <p:extLst>
              <p:ext uri="{D42A27DB-BD31-4B8C-83A1-F6EECF244321}">
                <p14:modId xmlns:p14="http://schemas.microsoft.com/office/powerpoint/2010/main" val="1426372667"/>
              </p:ext>
            </p:extLst>
          </p:nvPr>
        </p:nvGraphicFramePr>
        <p:xfrm>
          <a:off x="4645025" y="2312988"/>
          <a:ext cx="3419475" cy="2570480"/>
        </p:xfrm>
        <a:graphic>
          <a:graphicData uri="http://schemas.openxmlformats.org/drawingml/2006/table">
            <a:tbl>
              <a:tblPr firstRow="1" bandRow="1">
                <a:tableStyleId>{5C22544A-7EE6-4342-B048-85BDC9FD1C3A}</a:tableStyleId>
              </a:tblPr>
              <a:tblGrid>
                <a:gridCol w="3419475">
                  <a:extLst>
                    <a:ext uri="{9D8B030D-6E8A-4147-A177-3AD203B41FA5}">
                      <a16:colId xmlns="" xmlns:a16="http://schemas.microsoft.com/office/drawing/2014/main" val="11582994"/>
                    </a:ext>
                  </a:extLst>
                </a:gridCol>
              </a:tblGrid>
              <a:tr h="370840">
                <a:tc>
                  <a:txBody>
                    <a:bodyPr/>
                    <a:lstStyle/>
                    <a:p>
                      <a:r>
                        <a:rPr lang="en-US" dirty="0" smtClean="0"/>
                        <a:t>CPID Indicators of Performance</a:t>
                      </a:r>
                      <a:endParaRPr lang="en-US" dirty="0"/>
                    </a:p>
                  </a:txBody>
                  <a:tcPr/>
                </a:tc>
                <a:extLst>
                  <a:ext uri="{0D108BD9-81ED-4DB2-BD59-A6C34878D82A}">
                    <a16:rowId xmlns="" xmlns:a16="http://schemas.microsoft.com/office/drawing/2014/main" val="2350988951"/>
                  </a:ext>
                </a:extLst>
              </a:tr>
              <a:tr h="370840">
                <a:tc>
                  <a:txBody>
                    <a:bodyPr/>
                    <a:lstStyle/>
                    <a:p>
                      <a:r>
                        <a:rPr lang="en-US" dirty="0" smtClean="0"/>
                        <a:t>D. Credential Attainment</a:t>
                      </a:r>
                      <a:endParaRPr lang="en-US" dirty="0"/>
                    </a:p>
                  </a:txBody>
                  <a:tcPr/>
                </a:tc>
                <a:extLst>
                  <a:ext uri="{0D108BD9-81ED-4DB2-BD59-A6C34878D82A}">
                    <a16:rowId xmlns="" xmlns:a16="http://schemas.microsoft.com/office/drawing/2014/main" val="4031641481"/>
                  </a:ext>
                </a:extLst>
              </a:tr>
              <a:tr h="370840">
                <a:tc>
                  <a:txBody>
                    <a:bodyPr/>
                    <a:lstStyle/>
                    <a:p>
                      <a:r>
                        <a:rPr lang="en-US" dirty="0" smtClean="0"/>
                        <a:t>E.</a:t>
                      </a:r>
                      <a:r>
                        <a:rPr lang="en-US" baseline="0" dirty="0" smtClean="0"/>
                        <a:t> Measurable Skill Gains</a:t>
                      </a:r>
                      <a:endParaRPr lang="en-US" dirty="0"/>
                    </a:p>
                  </a:txBody>
                  <a:tcPr/>
                </a:tc>
                <a:extLst>
                  <a:ext uri="{0D108BD9-81ED-4DB2-BD59-A6C34878D82A}">
                    <a16:rowId xmlns="" xmlns:a16="http://schemas.microsoft.com/office/drawing/2014/main" val="4238032358"/>
                  </a:ext>
                </a:extLst>
              </a:tr>
              <a:tr h="370840">
                <a:tc>
                  <a:txBody>
                    <a:bodyPr/>
                    <a:lstStyle/>
                    <a:p>
                      <a:r>
                        <a:rPr lang="en-US" dirty="0" smtClean="0"/>
                        <a:t>Note: Working with Employers to establish</a:t>
                      </a:r>
                      <a:r>
                        <a:rPr lang="en-US" baseline="0" dirty="0" smtClean="0"/>
                        <a:t> demand is integral to VA’s CPID Strategy. </a:t>
                      </a:r>
                      <a:endParaRPr lang="en-US" dirty="0"/>
                    </a:p>
                  </a:txBody>
                  <a:tcPr/>
                </a:tc>
                <a:extLst>
                  <a:ext uri="{0D108BD9-81ED-4DB2-BD59-A6C34878D82A}">
                    <a16:rowId xmlns="" xmlns:a16="http://schemas.microsoft.com/office/drawing/2014/main" val="116438423"/>
                  </a:ext>
                </a:extLst>
              </a:tr>
            </a:tbl>
          </a:graphicData>
        </a:graphic>
      </p:graphicFrame>
    </p:spTree>
    <p:extLst>
      <p:ext uri="{BB962C8B-B14F-4D97-AF65-F5344CB8AC3E}">
        <p14:creationId xmlns:p14="http://schemas.microsoft.com/office/powerpoint/2010/main" val="99990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Grant</a:t>
            </a:r>
            <a:endParaRPr lang="en-US" dirty="0"/>
          </a:p>
        </p:txBody>
      </p:sp>
      <p:sp>
        <p:nvSpPr>
          <p:cNvPr id="3" name="Content Placeholder 2"/>
          <p:cNvSpPr>
            <a:spLocks noGrp="1"/>
          </p:cNvSpPr>
          <p:nvPr>
            <p:ph idx="1"/>
          </p:nvPr>
        </p:nvSpPr>
        <p:spPr/>
        <p:txBody>
          <a:bodyPr>
            <a:normAutofit/>
          </a:bodyPr>
          <a:lstStyle/>
          <a:p>
            <a:r>
              <a:rPr lang="en-US" dirty="0"/>
              <a:t>Formula Grants: uses formulas determined by Congress and has no application process. VR programs are funded this way.</a:t>
            </a:r>
          </a:p>
          <a:p>
            <a:pPr marL="68580" indent="0">
              <a:buNone/>
            </a:pPr>
            <a:endParaRPr lang="en-US" dirty="0"/>
          </a:p>
        </p:txBody>
      </p:sp>
    </p:spTree>
    <p:extLst>
      <p:ext uri="{BB962C8B-B14F-4D97-AF65-F5344CB8AC3E}">
        <p14:creationId xmlns:p14="http://schemas.microsoft.com/office/powerpoint/2010/main" val="13476552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Numbers……</a:t>
            </a:r>
            <a:endParaRPr lang="en-US" dirty="0"/>
          </a:p>
        </p:txBody>
      </p:sp>
      <p:pic>
        <p:nvPicPr>
          <p:cNvPr id="4" name="Content Placeholder 3" descr="Prime Numbers | The first twenty five. | Chris | Flick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400" y="2362200"/>
            <a:ext cx="5867400" cy="3820297"/>
          </a:xfrm>
        </p:spPr>
      </p:pic>
    </p:spTree>
    <p:extLst>
      <p:ext uri="{BB962C8B-B14F-4D97-AF65-F5344CB8AC3E}">
        <p14:creationId xmlns:p14="http://schemas.microsoft.com/office/powerpoint/2010/main" val="40243836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ID participants per year SFY17-20 (as of 2/28/20) showing an increase"/>
          <p:cNvPicPr>
            <a:picLocks noChangeAspect="1"/>
          </p:cNvPicPr>
          <p:nvPr/>
        </p:nvPicPr>
        <p:blipFill>
          <a:blip r:embed="rId3"/>
          <a:stretch>
            <a:fillRect/>
          </a:stretch>
        </p:blipFill>
        <p:spPr>
          <a:xfrm>
            <a:off x="878013" y="1066800"/>
            <a:ext cx="7511106" cy="5257799"/>
          </a:xfrm>
          <a:prstGeom prst="rect">
            <a:avLst/>
          </a:prstGeom>
        </p:spPr>
      </p:pic>
    </p:spTree>
    <p:extLst>
      <p:ext uri="{BB962C8B-B14F-4D97-AF65-F5344CB8AC3E}">
        <p14:creationId xmlns:p14="http://schemas.microsoft.com/office/powerpoint/2010/main" val="13240851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edentials CPID Population Compared to non-CPID population&#10;SFY17-SFY20 (as of 2/28/20)"/>
          <p:cNvPicPr>
            <a:picLocks noChangeAspect="1"/>
          </p:cNvPicPr>
          <p:nvPr/>
        </p:nvPicPr>
        <p:blipFill>
          <a:blip r:embed="rId2"/>
          <a:stretch>
            <a:fillRect/>
          </a:stretch>
        </p:blipFill>
        <p:spPr>
          <a:xfrm>
            <a:off x="533400" y="1066800"/>
            <a:ext cx="8153400" cy="5105400"/>
          </a:xfrm>
          <a:prstGeom prst="rect">
            <a:avLst/>
          </a:prstGeom>
        </p:spPr>
      </p:pic>
    </p:spTree>
    <p:extLst>
      <p:ext uri="{BB962C8B-B14F-4D97-AF65-F5344CB8AC3E}">
        <p14:creationId xmlns:p14="http://schemas.microsoft.com/office/powerpoint/2010/main" val="23544379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asurable skills gains&#10;Participants in CPID Compared to non-CPID participants&#10;SFY17-SFY20 (as of 2/28/20)"/>
          <p:cNvPicPr>
            <a:picLocks noChangeAspect="1"/>
          </p:cNvPicPr>
          <p:nvPr/>
        </p:nvPicPr>
        <p:blipFill>
          <a:blip r:embed="rId2"/>
          <a:stretch>
            <a:fillRect/>
          </a:stretch>
        </p:blipFill>
        <p:spPr>
          <a:xfrm>
            <a:off x="685800" y="1219200"/>
            <a:ext cx="7924800" cy="4800600"/>
          </a:xfrm>
          <a:prstGeom prst="rect">
            <a:avLst/>
          </a:prstGeom>
        </p:spPr>
      </p:pic>
    </p:spTree>
    <p:extLst>
      <p:ext uri="{BB962C8B-B14F-4D97-AF65-F5344CB8AC3E}">
        <p14:creationId xmlns:p14="http://schemas.microsoft.com/office/powerpoint/2010/main" val="192784389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FBBA4A992F454D886A34B37161644A" ma:contentTypeVersion="9" ma:contentTypeDescription="Create a new document." ma:contentTypeScope="" ma:versionID="d60595a3ec6cb94a9fcc2bc7c9a1bc81">
  <xsd:schema xmlns:xsd="http://www.w3.org/2001/XMLSchema" xmlns:xs="http://www.w3.org/2001/XMLSchema" xmlns:p="http://schemas.microsoft.com/office/2006/metadata/properties" xmlns:ns2="08c21772-c22a-478d-8fa1-e38c46229dd9" targetNamespace="http://schemas.microsoft.com/office/2006/metadata/properties" ma:root="true" ma:fieldsID="db9328023a3b6faee5979219445a851a" ns2:_="">
    <xsd:import namespace="08c21772-c22a-478d-8fa1-e38c46229d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c21772-c22a-478d-8fa1-e38c46229d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08AD21-1D21-4DE1-A5D1-87ED709CD0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c21772-c22a-478d-8fa1-e38c46229d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B17C83-1B8A-4030-AEFC-291D7FBE172C}">
  <ds:schemaRefs>
    <ds:schemaRef ds:uri="http://schemas.microsoft.com/sharepoint/v3/contenttype/forms"/>
  </ds:schemaRefs>
</ds:datastoreItem>
</file>

<file path=customXml/itemProps3.xml><?xml version="1.0" encoding="utf-8"?>
<ds:datastoreItem xmlns:ds="http://schemas.openxmlformats.org/officeDocument/2006/customXml" ds:itemID="{D9CDE667-5FD0-4FE6-8219-A7B14B79C4D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Austin</Template>
  <TotalTime>5226</TotalTime>
  <Words>666</Words>
  <Application>Microsoft Macintosh PowerPoint</Application>
  <PresentationFormat>On-screen Show (4:3)</PresentationFormat>
  <Paragraphs>178</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Austin</vt:lpstr>
      <vt:lpstr> Managers Meeting March 4, 2020</vt:lpstr>
      <vt:lpstr>Discretionary Grants</vt:lpstr>
      <vt:lpstr>WIOA and CPID Comparison</vt:lpstr>
      <vt:lpstr>WIOA and CPID Comparison Cont. </vt:lpstr>
      <vt:lpstr>Formula Grant</vt:lpstr>
      <vt:lpstr>Your Numbers……</vt:lpstr>
      <vt:lpstr>PowerPoint Presentation</vt:lpstr>
      <vt:lpstr>PowerPoint Presentation</vt:lpstr>
      <vt:lpstr>PowerPoint Presentation</vt:lpstr>
      <vt:lpstr>CPID Sustainability</vt:lpstr>
      <vt:lpstr> Eco Map</vt:lpstr>
      <vt:lpstr>Training</vt:lpstr>
      <vt:lpstr>Joint Program Planning Work</vt:lpstr>
      <vt:lpstr>Paid Internships </vt:lpstr>
      <vt:lpstr>PowerPoint Presentation</vt:lpstr>
      <vt:lpstr>OOS Counselor</vt:lpstr>
      <vt:lpstr>Outreach Events</vt:lpstr>
      <vt:lpstr>Pre-ETS Activities</vt:lpstr>
      <vt:lpstr>Labor Market Information</vt:lpstr>
      <vt:lpstr>Training Options</vt:lpstr>
      <vt:lpstr>Adult Education</vt:lpstr>
      <vt:lpstr>Counselor HACKS</vt:lpstr>
      <vt:lpstr>Credential Outlines…</vt:lpstr>
      <vt:lpstr>Training and Credentials Rackcards</vt:lpstr>
    </vt:vector>
  </TitlesOfParts>
  <Company>Virginia IT Infrastructure Partnership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Kaegi, Kathleen "Kate" (DARS)</dc:creator>
  <cp:lastModifiedBy>Julisa Cully</cp:lastModifiedBy>
  <cp:revision>202</cp:revision>
  <cp:lastPrinted>2019-11-21T17:51:48Z</cp:lastPrinted>
  <dcterms:created xsi:type="dcterms:W3CDTF">2016-08-22T20:10:29Z</dcterms:created>
  <dcterms:modified xsi:type="dcterms:W3CDTF">2020-09-24T19:36:51Z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0x01010080FBBA4A992F454D886A34B37161644A</vt:lpwstr>
  </property>
</Properties>
</file>