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56"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3E81"/>
    <a:srgbClr val="005C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418" autoAdjust="0"/>
  </p:normalViewPr>
  <p:slideViewPr>
    <p:cSldViewPr snapToGrid="0" snapToObjects="1">
      <p:cViewPr varScale="1">
        <p:scale>
          <a:sx n="112" d="100"/>
          <a:sy n="112" d="100"/>
        </p:scale>
        <p:origin x="1176" y="192"/>
      </p:cViewPr>
      <p:guideLst>
        <p:guide orient="horz" pos="2160"/>
        <p:guide pos="2880"/>
      </p:guideLst>
    </p:cSldViewPr>
  </p:slideViewPr>
  <p:outlineViewPr>
    <p:cViewPr>
      <p:scale>
        <a:sx n="33" d="100"/>
        <a:sy n="33" d="100"/>
      </p:scale>
      <p:origin x="0" y="-21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4C98D-6D4E-2D48-B431-4760466C9645}" type="datetimeFigureOut">
              <a:rPr lang="en-US" smtClean="0"/>
              <a:t>8/7/18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E51E0-12B3-9E42-897D-B4823B3A0289}" type="slidenum">
              <a:rPr lang="en-US" smtClean="0"/>
              <a:t>‹#›</a:t>
            </a:fld>
            <a:endParaRPr lang="en-US"/>
          </a:p>
        </p:txBody>
      </p:sp>
    </p:spTree>
    <p:extLst>
      <p:ext uri="{BB962C8B-B14F-4D97-AF65-F5344CB8AC3E}">
        <p14:creationId xmlns:p14="http://schemas.microsoft.com/office/powerpoint/2010/main" val="15074872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92953B-5C54-8E44-A5F3-53CF2CAA24A4}"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132353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871406"/>
            <a:ext cx="8229600" cy="11430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2050181"/>
            <a:ext cx="8229600" cy="4059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92953B-5C54-8E44-A5F3-53CF2CAA24A4}"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12467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629400" y="798897"/>
            <a:ext cx="2057400" cy="53272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8897"/>
            <a:ext cx="6019800" cy="53272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92953B-5C54-8E44-A5F3-53CF2CAA24A4}"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347194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846138"/>
            <a:ext cx="8229600" cy="1143000"/>
          </a:xfrm>
        </p:spPr>
        <p:txBody>
          <a:bodyPr/>
          <a:lstStyle/>
          <a:p>
            <a:r>
              <a:rPr lang="en-US"/>
              <a:t>Click to edit Master title style</a:t>
            </a:r>
          </a:p>
        </p:txBody>
      </p:sp>
      <p:sp>
        <p:nvSpPr>
          <p:cNvPr id="3" name="Content Placeholder 2"/>
          <p:cNvSpPr>
            <a:spLocks noGrp="1"/>
          </p:cNvSpPr>
          <p:nvPr>
            <p:ph idx="1"/>
          </p:nvPr>
        </p:nvSpPr>
        <p:spPr>
          <a:xfrm>
            <a:off x="457200" y="2040556"/>
            <a:ext cx="8229600" cy="4315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92953B-5C54-8E44-A5F3-53CF2CAA24A4}"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38399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2953B-5C54-8E44-A5F3-53CF2CAA24A4}"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170258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770020"/>
            <a:ext cx="8229600" cy="83018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92953B-5C54-8E44-A5F3-53CF2CAA24A4}"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108151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683393"/>
            <a:ext cx="8229600" cy="851719"/>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92953B-5C54-8E44-A5F3-53CF2CAA24A4}"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18844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92953B-5C54-8E44-A5F3-53CF2CAA24A4}"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257538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092953B-5C54-8E44-A5F3-53CF2CAA24A4}" type="datetimeFigureOut">
              <a:rPr lang="en-US" smtClean="0"/>
              <a:t>8/7/18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390193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850564"/>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21895"/>
            <a:ext cx="5111750" cy="54042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021305"/>
            <a:ext cx="3008313" cy="41048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092953B-5C54-8E44-A5F3-53CF2CAA24A4}"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417567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FSA template content fin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792288" y="5012353"/>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7265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598344"/>
            <a:ext cx="5486400" cy="75800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2953B-5C54-8E44-A5F3-53CF2CAA24A4}"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83989-D380-BB4B-8033-B2C050FE378C}" type="slidenum">
              <a:rPr lang="en-US" smtClean="0"/>
              <a:t>‹#›</a:t>
            </a:fld>
            <a:endParaRPr lang="en-US"/>
          </a:p>
        </p:txBody>
      </p:sp>
    </p:spTree>
    <p:extLst>
      <p:ext uri="{BB962C8B-B14F-4D97-AF65-F5344CB8AC3E}">
        <p14:creationId xmlns:p14="http://schemas.microsoft.com/office/powerpoint/2010/main" val="366234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953B-5C54-8E44-A5F3-53CF2CAA24A4}" type="datetimeFigureOut">
              <a:rPr lang="en-US" smtClean="0"/>
              <a:t>8/7/18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3989-D380-BB4B-8033-B2C050FE378C}" type="slidenum">
              <a:rPr lang="en-US" smtClean="0"/>
              <a:t>‹#›</a:t>
            </a:fld>
            <a:endParaRPr lang="en-US"/>
          </a:p>
        </p:txBody>
      </p:sp>
    </p:spTree>
    <p:extLst>
      <p:ext uri="{BB962C8B-B14F-4D97-AF65-F5344CB8AC3E}">
        <p14:creationId xmlns:p14="http://schemas.microsoft.com/office/powerpoint/2010/main" val="1354924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SHS template open, clo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811530" y="3181985"/>
            <a:ext cx="7772400" cy="1470025"/>
          </a:xfrm>
        </p:spPr>
        <p:txBody>
          <a:bodyPr>
            <a:noAutofit/>
          </a:bodyPr>
          <a:lstStyle/>
          <a:p>
            <a:pPr>
              <a:spcBef>
                <a:spcPts val="0"/>
              </a:spcBef>
            </a:pPr>
            <a:r>
              <a:rPr lang="en-US" sz="3200" b="1" u="sng" dirty="0">
                <a:latin typeface="Myriad Pro" panose="020B0503030403020204" pitchFamily="34" charset="0"/>
                <a:cs typeface="Arial" panose="020B0604020202020204" pitchFamily="34" charset="0"/>
              </a:rPr>
              <a:t>WA DVR Business Engagement Structure</a:t>
            </a:r>
            <a:br>
              <a:rPr lang="en-US" sz="3000" b="1" dirty="0">
                <a:latin typeface="Myriad Pro" panose="020B0503030403020204" pitchFamily="34" charset="0"/>
                <a:cs typeface="Arial" panose="020B0604020202020204" pitchFamily="34" charset="0"/>
              </a:rPr>
            </a:br>
            <a:r>
              <a:rPr lang="en-US" sz="3000" b="1" dirty="0">
                <a:latin typeface="Myriad Pro" panose="020B0503030403020204" pitchFamily="34" charset="0"/>
                <a:cs typeface="Arial" panose="020B0604020202020204" pitchFamily="34" charset="0"/>
              </a:rPr>
              <a:t>1 Business Relations Manager </a:t>
            </a:r>
            <a:br>
              <a:rPr lang="en-US" sz="3000" b="1" dirty="0">
                <a:latin typeface="Myriad Pro" panose="020B0503030403020204" pitchFamily="34" charset="0"/>
                <a:cs typeface="Arial" panose="020B0604020202020204" pitchFamily="34" charset="0"/>
              </a:rPr>
            </a:br>
            <a:r>
              <a:rPr lang="en-US" sz="3000" b="1" dirty="0">
                <a:latin typeface="Myriad Pro" panose="020B0503030403020204" pitchFamily="34" charset="0"/>
                <a:cs typeface="Arial" panose="020B0604020202020204" pitchFamily="34" charset="0"/>
              </a:rPr>
              <a:t>18 Business Specialists Statewide</a:t>
            </a:r>
            <a:br>
              <a:rPr lang="en-US" sz="3000" b="1" dirty="0">
                <a:latin typeface="Myriad Pro" panose="020B0503030403020204" pitchFamily="34" charset="0"/>
                <a:cs typeface="Arial" panose="020B0604020202020204" pitchFamily="34" charset="0"/>
              </a:rPr>
            </a:br>
            <a:r>
              <a:rPr lang="en-US" sz="3000" b="1" dirty="0">
                <a:latin typeface="Myriad Pro" panose="020B0503030403020204" pitchFamily="34" charset="0"/>
                <a:cs typeface="Arial" panose="020B0604020202020204" pitchFamily="34" charset="0"/>
              </a:rPr>
              <a:t>(Managed by Local Supervisors)</a:t>
            </a:r>
            <a:br>
              <a:rPr lang="en-US" sz="2800" b="1" dirty="0">
                <a:latin typeface="Myriad Pro" panose="020B0503030403020204" pitchFamily="34" charset="0"/>
                <a:cs typeface="Arial" panose="020B0604020202020204" pitchFamily="34" charset="0"/>
              </a:rPr>
            </a:br>
            <a:br>
              <a:rPr lang="en-US" sz="2800" dirty="0">
                <a:latin typeface="Myriad Pro" panose="020B0503030403020204" pitchFamily="34" charset="0"/>
                <a:cs typeface="Arial" panose="020B0604020202020204" pitchFamily="34" charset="0"/>
              </a:rPr>
            </a:br>
            <a:r>
              <a:rPr lang="en-US" sz="2400" dirty="0">
                <a:latin typeface="Myriad Pro" panose="020B0503030403020204" pitchFamily="34" charset="0"/>
                <a:cs typeface="Arial" panose="020B0604020202020204" pitchFamily="34" charset="0"/>
              </a:rPr>
              <a:t>Bellingham, Mount Vernon, Everett, Lynnwood, </a:t>
            </a:r>
            <a:br>
              <a:rPr lang="en-US" sz="2400" dirty="0">
                <a:latin typeface="Myriad Pro" panose="020B0503030403020204" pitchFamily="34" charset="0"/>
                <a:cs typeface="Arial" panose="020B0604020202020204" pitchFamily="34" charset="0"/>
              </a:rPr>
            </a:br>
            <a:r>
              <a:rPr lang="en-US" sz="2400" dirty="0">
                <a:latin typeface="Myriad Pro" panose="020B0503030403020204" pitchFamily="34" charset="0"/>
                <a:cs typeface="Arial" panose="020B0604020202020204" pitchFamily="34" charset="0"/>
              </a:rPr>
              <a:t>North Seattle, Seattle Central, SeaTac, Tacoma, </a:t>
            </a:r>
            <a:br>
              <a:rPr lang="en-US" sz="2400" dirty="0">
                <a:latin typeface="Myriad Pro" panose="020B0503030403020204" pitchFamily="34" charset="0"/>
                <a:cs typeface="Arial" panose="020B0604020202020204" pitchFamily="34" charset="0"/>
              </a:rPr>
            </a:br>
            <a:r>
              <a:rPr lang="en-US" sz="2400" dirty="0">
                <a:latin typeface="Myriad Pro" panose="020B0503030403020204" pitchFamily="34" charset="0"/>
                <a:cs typeface="Arial" panose="020B0604020202020204" pitchFamily="34" charset="0"/>
              </a:rPr>
              <a:t>Tumwater, Silverdale, Centralia, </a:t>
            </a:r>
            <a:br>
              <a:rPr lang="en-US" sz="2400" dirty="0">
                <a:latin typeface="Myriad Pro" panose="020B0503030403020204" pitchFamily="34" charset="0"/>
                <a:cs typeface="Arial" panose="020B0604020202020204" pitchFamily="34" charset="0"/>
              </a:rPr>
            </a:br>
            <a:r>
              <a:rPr lang="en-US" sz="2400" dirty="0">
                <a:latin typeface="Myriad Pro" panose="020B0503030403020204" pitchFamily="34" charset="0"/>
                <a:cs typeface="Arial" panose="020B0604020202020204" pitchFamily="34" charset="0"/>
              </a:rPr>
              <a:t>Vancouver, Spokane, Kennewick, Sunnyside, </a:t>
            </a:r>
            <a:br>
              <a:rPr lang="en-US" sz="2400" dirty="0">
                <a:latin typeface="Myriad Pro" panose="020B0503030403020204" pitchFamily="34" charset="0"/>
                <a:cs typeface="Arial" panose="020B0604020202020204" pitchFamily="34" charset="0"/>
              </a:rPr>
            </a:br>
            <a:r>
              <a:rPr lang="en-US" sz="2400" dirty="0">
                <a:latin typeface="Myriad Pro" panose="020B0503030403020204" pitchFamily="34" charset="0"/>
                <a:cs typeface="Arial" panose="020B0604020202020204" pitchFamily="34" charset="0"/>
              </a:rPr>
              <a:t>Yakima, Wenatchee, and Clarkston</a:t>
            </a:r>
            <a:br>
              <a:rPr lang="en-US" sz="1800" dirty="0">
                <a:latin typeface="Myriad Pro" panose="020B0503030403020204" pitchFamily="34" charset="0"/>
                <a:cs typeface="Arial" panose="020B0604020202020204" pitchFamily="34" charset="0"/>
              </a:rPr>
            </a:br>
            <a:endParaRPr lang="en-US" sz="1800" dirty="0"/>
          </a:p>
        </p:txBody>
      </p:sp>
      <p:sp>
        <p:nvSpPr>
          <p:cNvPr id="5" name="Title 1"/>
          <p:cNvSpPr txBox="1">
            <a:spLocks/>
          </p:cNvSpPr>
          <p:nvPr/>
        </p:nvSpPr>
        <p:spPr>
          <a:xfrm>
            <a:off x="609600" y="533400"/>
            <a:ext cx="64008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pitchFamily="34" charset="0"/>
                <a:ea typeface="+mj-ea"/>
                <a:cs typeface="+mj-cs"/>
              </a:defRPr>
            </a:lvl1pPr>
          </a:lstStyle>
          <a:p>
            <a:r>
              <a:rPr lang="en-US" sz="2000" dirty="0">
                <a:solidFill>
                  <a:schemeClr val="bg1"/>
                </a:solidFill>
                <a:latin typeface="Myriad Pro" panose="020B0503030403020204" pitchFamily="34" charset="0"/>
              </a:rPr>
              <a:t>Division of Vocational Rehabilitation</a:t>
            </a:r>
            <a:br>
              <a:rPr lang="en-US" sz="3600" dirty="0">
                <a:solidFill>
                  <a:schemeClr val="bg1"/>
                </a:solidFill>
                <a:latin typeface="Myriad Pro" panose="020B0503030403020204" pitchFamily="34" charset="0"/>
              </a:rPr>
            </a:br>
            <a:endParaRPr lang="en-US" sz="3600" dirty="0">
              <a:solidFill>
                <a:schemeClr val="bg1"/>
              </a:solidFill>
              <a:latin typeface="Myriad Pro" panose="020B0503030403020204" pitchFamily="34" charset="0"/>
            </a:endParaRPr>
          </a:p>
        </p:txBody>
      </p:sp>
    </p:spTree>
    <p:extLst>
      <p:ext uri="{BB962C8B-B14F-4D97-AF65-F5344CB8AC3E}">
        <p14:creationId xmlns:p14="http://schemas.microsoft.com/office/powerpoint/2010/main" val="122786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3600" b="1" dirty="0">
                <a:latin typeface="Myriad Pro" panose="020B0503030403020204" pitchFamily="34" charset="0"/>
                <a:cs typeface="Arial" panose="020B0604020202020204" pitchFamily="34" charset="0"/>
              </a:rPr>
              <a:t>Business Engagement Approaches:</a:t>
            </a:r>
            <a:br>
              <a:rPr lang="en-US" sz="3600" b="1" dirty="0">
                <a:latin typeface="Myriad Pro" panose="020B0503030403020204" pitchFamily="34" charset="0"/>
                <a:cs typeface="Arial" panose="020B0604020202020204" pitchFamily="34" charset="0"/>
              </a:rPr>
            </a:br>
            <a:endParaRPr lang="en-US" sz="3600" dirty="0"/>
          </a:p>
        </p:txBody>
      </p:sp>
      <p:sp>
        <p:nvSpPr>
          <p:cNvPr id="3" name="Content Placeholder 2"/>
          <p:cNvSpPr>
            <a:spLocks noGrp="1"/>
          </p:cNvSpPr>
          <p:nvPr>
            <p:ph idx="1"/>
          </p:nvPr>
        </p:nvSpPr>
        <p:spPr>
          <a:xfrm>
            <a:off x="354330" y="1497330"/>
            <a:ext cx="8492490" cy="5234940"/>
          </a:xfrm>
        </p:spPr>
        <p:txBody>
          <a:bodyPr>
            <a:noAutofit/>
          </a:bodyPr>
          <a:lstStyle/>
          <a:p>
            <a:r>
              <a:rPr lang="en-US" sz="2000" u="sng" dirty="0">
                <a:latin typeface="Myriad Pro" panose="020B0503030403020204" pitchFamily="34" charset="0"/>
                <a:cs typeface="Arial" panose="020B0604020202020204" pitchFamily="34" charset="0"/>
              </a:rPr>
              <a:t>CSAVR – National Employment Team (NET)</a:t>
            </a:r>
          </a:p>
          <a:p>
            <a:pPr lvl="1"/>
            <a:r>
              <a:rPr lang="en-US" sz="2000" dirty="0">
                <a:latin typeface="Myriad Pro" panose="020B0503030403020204" pitchFamily="34" charset="0"/>
                <a:cs typeface="Arial" panose="020B0604020202020204" pitchFamily="34" charset="0"/>
              </a:rPr>
              <a:t>Large, National Businesses</a:t>
            </a:r>
          </a:p>
          <a:p>
            <a:pPr lvl="2"/>
            <a:r>
              <a:rPr lang="en-US" sz="2000" dirty="0">
                <a:latin typeface="Myriad Pro" panose="020B0503030403020204" pitchFamily="34" charset="0"/>
                <a:cs typeface="Arial" panose="020B0604020202020204" pitchFamily="34" charset="0"/>
              </a:rPr>
              <a:t>Referrals come in via email, then sent to 18 Bus Spec Statewide, the information is shared with local DVR customers &amp; counselors, AND local community via email, and in person meetings when able</a:t>
            </a:r>
          </a:p>
          <a:p>
            <a:pPr lvl="2"/>
            <a:r>
              <a:rPr lang="en-US" sz="2000" dirty="0">
                <a:latin typeface="Myriad Pro" panose="020B0503030403020204" pitchFamily="34" charset="0"/>
                <a:cs typeface="Arial" panose="020B0604020202020204" pitchFamily="34" charset="0"/>
              </a:rPr>
              <a:t>Ability to access peers in other states as resource for all things related to management role	</a:t>
            </a:r>
          </a:p>
          <a:p>
            <a:r>
              <a:rPr lang="en-US" sz="2000" u="sng" dirty="0">
                <a:latin typeface="Myriad Pro" panose="020B0503030403020204" pitchFamily="34" charset="0"/>
                <a:cs typeface="Arial" panose="020B0604020202020204" pitchFamily="34" charset="0"/>
              </a:rPr>
              <a:t>Networking such as Chambers and Society Human Resource Management</a:t>
            </a:r>
            <a:r>
              <a:rPr lang="en-US" sz="2000" dirty="0">
                <a:latin typeface="Myriad Pro" panose="020B0503030403020204" pitchFamily="34" charset="0"/>
                <a:cs typeface="Arial" panose="020B0604020202020204" pitchFamily="34" charset="0"/>
              </a:rPr>
              <a:t> </a:t>
            </a:r>
          </a:p>
          <a:p>
            <a:pPr lvl="1"/>
            <a:r>
              <a:rPr lang="en-US" sz="2000" dirty="0">
                <a:latin typeface="Myriad Pro" panose="020B0503030403020204" pitchFamily="34" charset="0"/>
                <a:cs typeface="Arial" panose="020B0604020202020204" pitchFamily="34" charset="0"/>
              </a:rPr>
              <a:t>Small, Medium, and Large Businesses</a:t>
            </a:r>
          </a:p>
          <a:p>
            <a:pPr lvl="2"/>
            <a:r>
              <a:rPr lang="en-US" sz="2000" dirty="0">
                <a:latin typeface="Myriad Pro" panose="020B0503030403020204" pitchFamily="34" charset="0"/>
                <a:cs typeface="Arial" panose="020B0604020202020204" pitchFamily="34" charset="0"/>
              </a:rPr>
              <a:t>Business Specialist bring information back to the office and the information is shared with local DVR customers &amp; counselors,  local community via email, and in person meetings when able. The business specialist will also share with their border Business Specialist if appropriate and other offices, if businesses expands to other areas	</a:t>
            </a:r>
          </a:p>
        </p:txBody>
      </p:sp>
      <p:sp>
        <p:nvSpPr>
          <p:cNvPr id="4" name="Title 1"/>
          <p:cNvSpPr txBox="1">
            <a:spLocks/>
          </p:cNvSpPr>
          <p:nvPr/>
        </p:nvSpPr>
        <p:spPr>
          <a:xfrm>
            <a:off x="609600" y="533400"/>
            <a:ext cx="64008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pitchFamily="34" charset="0"/>
                <a:ea typeface="+mj-ea"/>
                <a:cs typeface="+mj-cs"/>
              </a:defRPr>
            </a:lvl1pPr>
          </a:lstStyle>
          <a:p>
            <a:r>
              <a:rPr lang="en-US" sz="2000" dirty="0">
                <a:solidFill>
                  <a:schemeClr val="bg1"/>
                </a:solidFill>
                <a:latin typeface="Myriad Pro" panose="020B0503030403020204" pitchFamily="34" charset="0"/>
              </a:rPr>
              <a:t>Division of Vocational Rehabilitation</a:t>
            </a:r>
            <a:br>
              <a:rPr lang="en-US" sz="3600" dirty="0">
                <a:solidFill>
                  <a:schemeClr val="bg1"/>
                </a:solidFill>
                <a:latin typeface="Myriad Pro" panose="020B0503030403020204" pitchFamily="34" charset="0"/>
              </a:rPr>
            </a:br>
            <a:endParaRPr lang="en-US" sz="3600" dirty="0">
              <a:solidFill>
                <a:schemeClr val="bg1"/>
              </a:solidFill>
              <a:latin typeface="Myriad Pro" panose="020B0503030403020204" pitchFamily="34" charset="0"/>
            </a:endParaRPr>
          </a:p>
        </p:txBody>
      </p:sp>
    </p:spTree>
    <p:extLst>
      <p:ext uri="{BB962C8B-B14F-4D97-AF65-F5344CB8AC3E}">
        <p14:creationId xmlns:p14="http://schemas.microsoft.com/office/powerpoint/2010/main" val="38310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 y="834708"/>
            <a:ext cx="9258300" cy="1143000"/>
          </a:xfrm>
        </p:spPr>
        <p:txBody>
          <a:bodyPr>
            <a:noAutofit/>
          </a:bodyPr>
          <a:lstStyle/>
          <a:p>
            <a:r>
              <a:rPr lang="en-US" sz="4000" b="1" dirty="0">
                <a:solidFill>
                  <a:prstClr val="black"/>
                </a:solidFill>
                <a:latin typeface="Myriad Pro" panose="020B0503030403020204" pitchFamily="34" charset="0"/>
                <a:cs typeface="Arial" panose="020B0604020202020204" pitchFamily="34" charset="0"/>
              </a:rPr>
              <a:t>Business Engagement Approaches Cont.:</a:t>
            </a:r>
            <a:br>
              <a:rPr lang="en-US" b="1" dirty="0">
                <a:solidFill>
                  <a:prstClr val="black"/>
                </a:solidFill>
                <a:latin typeface="Myriad Pro" panose="020B0503030403020204" pitchFamily="34" charset="0"/>
                <a:cs typeface="Arial" panose="020B0604020202020204" pitchFamily="34" charset="0"/>
              </a:rPr>
            </a:br>
            <a:endParaRPr lang="en-US" dirty="0">
              <a:latin typeface="Myriad Pro" panose="020B0503030403020204" pitchFamily="34" charset="0"/>
            </a:endParaRPr>
          </a:p>
        </p:txBody>
      </p:sp>
      <p:sp>
        <p:nvSpPr>
          <p:cNvPr id="3" name="Content Placeholder 2"/>
          <p:cNvSpPr>
            <a:spLocks noGrp="1"/>
          </p:cNvSpPr>
          <p:nvPr>
            <p:ph idx="1"/>
          </p:nvPr>
        </p:nvSpPr>
        <p:spPr>
          <a:xfrm>
            <a:off x="457200" y="1444308"/>
            <a:ext cx="8229600" cy="5333682"/>
          </a:xfrm>
        </p:spPr>
        <p:txBody>
          <a:bodyPr>
            <a:normAutofit/>
          </a:bodyPr>
          <a:lstStyle/>
          <a:p>
            <a:r>
              <a:rPr lang="en-US" sz="2000" u="sng" dirty="0">
                <a:solidFill>
                  <a:prstClr val="black"/>
                </a:solidFill>
                <a:latin typeface="Myriad Pro" panose="020B0503030403020204" pitchFamily="34" charset="0"/>
                <a:cs typeface="Arial" panose="020B0604020202020204" pitchFamily="34" charset="0"/>
              </a:rPr>
              <a:t>Worksource/AJC’s</a:t>
            </a:r>
            <a:r>
              <a:rPr lang="en-US" sz="2000" dirty="0">
                <a:solidFill>
                  <a:prstClr val="black"/>
                </a:solidFill>
                <a:latin typeface="Myriad Pro" panose="020B0503030403020204" pitchFamily="34" charset="0"/>
                <a:cs typeface="Arial" panose="020B0604020202020204" pitchFamily="34" charset="0"/>
              </a:rPr>
              <a:t>: </a:t>
            </a:r>
          </a:p>
          <a:p>
            <a:pPr lvl="1"/>
            <a:r>
              <a:rPr lang="en-US" sz="2000" dirty="0">
                <a:solidFill>
                  <a:prstClr val="black"/>
                </a:solidFill>
                <a:latin typeface="Myriad Pro" panose="020B0503030403020204" pitchFamily="34" charset="0"/>
                <a:cs typeface="Arial" panose="020B0604020202020204" pitchFamily="34" charset="0"/>
              </a:rPr>
              <a:t>Small, Med and Large Businesses</a:t>
            </a:r>
          </a:p>
          <a:p>
            <a:pPr lvl="2"/>
            <a:r>
              <a:rPr lang="en-US" sz="2000" dirty="0">
                <a:solidFill>
                  <a:prstClr val="black"/>
                </a:solidFill>
                <a:latin typeface="Myriad Pro" panose="020B0503030403020204" pitchFamily="34" charset="0"/>
                <a:cs typeface="Arial" panose="020B0604020202020204" pitchFamily="34" charset="0"/>
              </a:rPr>
              <a:t>Business Specialists work with the Business Engagement Teams at Worksource.  They will go out on calls together, then the DVR Business Spec with again bring back information to the DVR office and disseminate as above</a:t>
            </a:r>
          </a:p>
          <a:p>
            <a:pPr lvl="3"/>
            <a:r>
              <a:rPr lang="en-US" dirty="0">
                <a:solidFill>
                  <a:prstClr val="black"/>
                </a:solidFill>
                <a:latin typeface="Myriad Pro" panose="020B0503030403020204" pitchFamily="34" charset="0"/>
                <a:cs typeface="Arial" panose="020B0604020202020204" pitchFamily="34" charset="0"/>
              </a:rPr>
              <a:t>Interstate Disability Employment Team formed in 2017 between WA and OR VR teams and Worksource Systems to service Employers in WA and OR</a:t>
            </a:r>
          </a:p>
          <a:p>
            <a:r>
              <a:rPr lang="en-US" sz="2000" u="sng" dirty="0">
                <a:solidFill>
                  <a:prstClr val="black"/>
                </a:solidFill>
                <a:latin typeface="Myriad Pro" panose="020B0503030403020204" pitchFamily="34" charset="0"/>
                <a:cs typeface="Arial" panose="020B0604020202020204" pitchFamily="34" charset="0"/>
              </a:rPr>
              <a:t>Calls into Office </a:t>
            </a:r>
          </a:p>
          <a:p>
            <a:pPr lvl="1"/>
            <a:r>
              <a:rPr lang="en-US" sz="2000" dirty="0">
                <a:solidFill>
                  <a:prstClr val="black"/>
                </a:solidFill>
                <a:latin typeface="Myriad Pro" panose="020B0503030403020204" pitchFamily="34" charset="0"/>
                <a:cs typeface="Arial" panose="020B0604020202020204" pitchFamily="34" charset="0"/>
              </a:rPr>
              <a:t>Small, Med, and Large Businesses </a:t>
            </a:r>
          </a:p>
          <a:p>
            <a:pPr lvl="2"/>
            <a:r>
              <a:rPr lang="en-US" sz="2000" dirty="0">
                <a:solidFill>
                  <a:prstClr val="black"/>
                </a:solidFill>
                <a:latin typeface="Myriad Pro" panose="020B0503030403020204" pitchFamily="34" charset="0"/>
                <a:cs typeface="Arial" panose="020B0604020202020204" pitchFamily="34" charset="0"/>
              </a:rPr>
              <a:t>Calls that come into the office are referred to the local Bus Spec. Procedures being developed currently</a:t>
            </a:r>
          </a:p>
          <a:p>
            <a:pPr marL="0" indent="0">
              <a:buNone/>
            </a:pPr>
            <a:endParaRPr lang="en-US" sz="2000" dirty="0">
              <a:latin typeface="Myriad Pro" panose="020B0503030403020204" pitchFamily="34" charset="0"/>
            </a:endParaRPr>
          </a:p>
        </p:txBody>
      </p:sp>
      <p:sp>
        <p:nvSpPr>
          <p:cNvPr id="4" name="Title 1"/>
          <p:cNvSpPr txBox="1">
            <a:spLocks/>
          </p:cNvSpPr>
          <p:nvPr/>
        </p:nvSpPr>
        <p:spPr>
          <a:xfrm>
            <a:off x="609600" y="533400"/>
            <a:ext cx="64008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pitchFamily="34" charset="0"/>
                <a:ea typeface="+mj-ea"/>
                <a:cs typeface="+mj-cs"/>
              </a:defRPr>
            </a:lvl1pPr>
          </a:lstStyle>
          <a:p>
            <a:r>
              <a:rPr lang="en-US" sz="2000" dirty="0">
                <a:solidFill>
                  <a:schemeClr val="bg1"/>
                </a:solidFill>
                <a:latin typeface="Myriad Pro" panose="020B0503030403020204" pitchFamily="34" charset="0"/>
              </a:rPr>
              <a:t>Division of Vocational Rehabilitation</a:t>
            </a:r>
            <a:br>
              <a:rPr lang="en-US" sz="3600" dirty="0">
                <a:solidFill>
                  <a:schemeClr val="bg1"/>
                </a:solidFill>
                <a:latin typeface="Myriad Pro" panose="020B0503030403020204" pitchFamily="34" charset="0"/>
              </a:rPr>
            </a:br>
            <a:endParaRPr lang="en-US" sz="3600" dirty="0">
              <a:solidFill>
                <a:schemeClr val="bg1"/>
              </a:solidFill>
              <a:latin typeface="Myriad Pro" panose="020B0503030403020204" pitchFamily="34" charset="0"/>
            </a:endParaRPr>
          </a:p>
        </p:txBody>
      </p:sp>
    </p:spTree>
    <p:extLst>
      <p:ext uri="{BB962C8B-B14F-4D97-AF65-F5344CB8AC3E}">
        <p14:creationId xmlns:p14="http://schemas.microsoft.com/office/powerpoint/2010/main" val="3629829274"/>
      </p:ext>
    </p:extLst>
  </p:cSld>
  <p:clrMapOvr>
    <a:masterClrMapping/>
  </p:clrMapOvr>
</p:sld>
</file>

<file path=ppt/theme/theme1.xml><?xml version="1.0" encoding="utf-8"?>
<a:theme xmlns:a="http://schemas.openxmlformats.org/drawingml/2006/main" name="DSHS template 4 KQ (for bui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3E5E9554C20A468475ADFC538D309C" ma:contentTypeVersion="1" ma:contentTypeDescription="Create a new document." ma:contentTypeScope="" ma:versionID="e035283be9089075751dfa1d969cee2d">
  <xsd:schema xmlns:xsd="http://www.w3.org/2001/XMLSchema" xmlns:xs="http://www.w3.org/2001/XMLSchema" xmlns:p="http://schemas.microsoft.com/office/2006/metadata/properties" xmlns:ns2="a314e1e4-7d28-4445-b9ea-521cc8ec9b75" targetNamespace="http://schemas.microsoft.com/office/2006/metadata/properties" ma:root="true" ma:fieldsID="5e7659833b61644e7dc08712d7356627" ns2:_="">
    <xsd:import namespace="a314e1e4-7d28-4445-b9ea-521cc8ec9b75"/>
    <xsd:element name="properties">
      <xsd:complexType>
        <xsd:sequence>
          <xsd:element name="documentManagement">
            <xsd:complexType>
              <xsd:all>
                <xsd:element ref="ns2:Topi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4e1e4-7d28-4445-b9ea-521cc8ec9b75" elementFormDefault="qualified">
    <xsd:import namespace="http://schemas.microsoft.com/office/2006/documentManagement/types"/>
    <xsd:import namespace="http://schemas.microsoft.com/office/infopath/2007/PartnerControls"/>
    <xsd:element name="Topic" ma:index="8" nillable="true" ma:displayName="Topic" ma:default="Flyers" ma:format="Dropdown" ma:internalName="Topic">
      <xsd:simpleType>
        <xsd:restriction base="dms:Choice">
          <xsd:enumeration value="Flyers"/>
          <xsd:enumeration value="PowerPoints"/>
          <xsd:enumeration value="Newslett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opic xmlns="a314e1e4-7d28-4445-b9ea-521cc8ec9b75">PowerPoints</Topic>
  </documentManagement>
</p:properties>
</file>

<file path=customXml/itemProps1.xml><?xml version="1.0" encoding="utf-8"?>
<ds:datastoreItem xmlns:ds="http://schemas.openxmlformats.org/officeDocument/2006/customXml" ds:itemID="{A33EC981-56C0-4397-82E7-B95DF3F72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14e1e4-7d28-4445-b9ea-521cc8ec9b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40C0-C293-47B2-9D0F-048EAF873FFA}">
  <ds:schemaRefs>
    <ds:schemaRef ds:uri="http://schemas.microsoft.com/sharepoint/v3/contenttype/forms"/>
  </ds:schemaRefs>
</ds:datastoreItem>
</file>

<file path=customXml/itemProps3.xml><?xml version="1.0" encoding="utf-8"?>
<ds:datastoreItem xmlns:ds="http://schemas.openxmlformats.org/officeDocument/2006/customXml" ds:itemID="{4A2A48F3-5E4F-46B4-B8E5-6DEC8C2C1291}">
  <ds:schemaRefs>
    <ds:schemaRef ds:uri="http://schemas.microsoft.com/office/2006/metadata/properties"/>
    <ds:schemaRef ds:uri="http://schemas.microsoft.com/office/infopath/2007/PartnerControls"/>
    <ds:schemaRef ds:uri="http://purl.org/dc/elements/1.1/"/>
    <ds:schemaRef ds:uri="http://purl.org/dc/dcmitype/"/>
    <ds:schemaRef ds:uri="http://purl.org/dc/terms/"/>
    <ds:schemaRef ds:uri="http://schemas.microsoft.com/office/2006/documentManagement/types"/>
    <ds:schemaRef ds:uri="a314e1e4-7d28-4445-b9ea-521cc8ec9b7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423</TotalTime>
  <Words>190</Words>
  <Application>Microsoft Macintosh PowerPoint</Application>
  <PresentationFormat>On-screen Show (4:3)</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Myriad Pro</vt:lpstr>
      <vt:lpstr>DSHS template 4 KQ (for build)</vt:lpstr>
      <vt:lpstr>WA DVR Business Engagement Structure 1 Business Relations Manager  18 Business Specialists Statewide (Managed by Local Supervisors)  Bellingham, Mount Vernon, Everett, Lynnwood,  North Seattle, Seattle Central, SeaTac, Tacoma,  Tumwater, Silverdale, Centralia,  Vancouver, Spokane, Kennewick, Sunnyside,  Yakima, Wenatchee, and Clarkston </vt:lpstr>
      <vt:lpstr> Business Engagement Approaches: </vt:lpstr>
      <vt:lpstr>Business Engagement Approaches Cont.: </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DSHS general template letter size</dc:title>
  <dc:creator>robergej</dc:creator>
  <cp:lastModifiedBy>DeBrittany Mitchell</cp:lastModifiedBy>
  <cp:revision>37</cp:revision>
  <cp:lastPrinted>2014-06-26T17:57:11Z</cp:lastPrinted>
  <dcterms:created xsi:type="dcterms:W3CDTF">2014-04-22T16:45:23Z</dcterms:created>
  <dcterms:modified xsi:type="dcterms:W3CDTF">2018-08-07T23:36:24Z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0x010100F93E5E9554C20A468475ADFC538D309C</vt:lpwstr>
  </property>
</Properties>
</file>