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58" r:id="rId3"/>
    <p:sldId id="261" r:id="rId4"/>
    <p:sldId id="262" r:id="rId5"/>
    <p:sldId id="271" r:id="rId6"/>
    <p:sldId id="272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5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algn="l" defTabSz="5429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542925" indent="-85725" algn="l" defTabSz="5429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1087438" indent="-173038" algn="l" defTabSz="5429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631950" indent="-260350" algn="l" defTabSz="5429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2176463" indent="-347663" algn="l" defTabSz="5429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AC4"/>
    <a:srgbClr val="8AC5E0"/>
    <a:srgbClr val="487D26"/>
    <a:srgbClr val="F6BC1C"/>
    <a:srgbClr val="005889"/>
    <a:srgbClr val="0D6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599"/>
  </p:normalViewPr>
  <p:slideViewPr>
    <p:cSldViewPr snapToGrid="0" snapToObjects="1">
      <p:cViewPr>
        <p:scale>
          <a:sx n="100" d="100"/>
          <a:sy n="100" d="100"/>
        </p:scale>
        <p:origin x="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pattFill prst="smGrid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77.27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pattFill prst="zigZag">
              <a:fgClr>
                <a:schemeClr val="tx1"/>
              </a:fgClr>
              <a:bgClr>
                <a:schemeClr val="bg1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96.43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8777840"/>
        <c:axId val="759936656"/>
      </c:barChart>
      <c:catAx>
        <c:axId val="758777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59936656"/>
        <c:crosses val="autoZero"/>
        <c:auto val="1"/>
        <c:lblAlgn val="ctr"/>
        <c:lblOffset val="100"/>
        <c:noMultiLvlLbl val="0"/>
      </c:catAx>
      <c:valAx>
        <c:axId val="75993665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8777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pattFill prst="smGrid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pattFill prst="zigZag">
              <a:fgClr>
                <a:schemeClr val="tx1"/>
              </a:fgClr>
              <a:bgClr>
                <a:schemeClr val="bg1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1766496"/>
        <c:axId val="761767856"/>
      </c:barChart>
      <c:catAx>
        <c:axId val="761766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61767856"/>
        <c:crosses val="autoZero"/>
        <c:auto val="1"/>
        <c:lblAlgn val="ctr"/>
        <c:lblOffset val="100"/>
        <c:noMultiLvlLbl val="0"/>
      </c:catAx>
      <c:valAx>
        <c:axId val="76176785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1766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pattFill prst="smGrid">
              <a:fgClr>
                <a:srgbClr val="0070C0"/>
              </a:fgClr>
              <a:bgClr>
                <a:schemeClr val="bg1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Strongly Disagree</c:v>
                </c:pt>
                <c:pt idx="1">
                  <c:v>Disagree</c:v>
                </c:pt>
                <c:pt idx="2">
                  <c:v>Neutral</c:v>
                </c:pt>
                <c:pt idx="3">
                  <c:v>Agree</c:v>
                </c:pt>
                <c:pt idx="4">
                  <c:v>Strongly 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8.700000000000001</c:v>
                </c:pt>
                <c:pt idx="1">
                  <c:v>0.0</c:v>
                </c:pt>
                <c:pt idx="2">
                  <c:v>8.700000000000001</c:v>
                </c:pt>
                <c:pt idx="3">
                  <c:v>26.09</c:v>
                </c:pt>
                <c:pt idx="4">
                  <c:v>56.52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pattFill prst="zigZag">
              <a:fgClr>
                <a:schemeClr val="tx1"/>
              </a:fgClr>
              <a:bgClr>
                <a:schemeClr val="bg1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Strongly Disagree</c:v>
                </c:pt>
                <c:pt idx="1">
                  <c:v>Disagree</c:v>
                </c:pt>
                <c:pt idx="2">
                  <c:v>Neutral</c:v>
                </c:pt>
                <c:pt idx="3">
                  <c:v>Agree</c:v>
                </c:pt>
                <c:pt idx="4">
                  <c:v>Strongly 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7.17</c:v>
                </c:pt>
                <c:pt idx="1">
                  <c:v>0.0</c:v>
                </c:pt>
                <c:pt idx="2">
                  <c:v>14.29</c:v>
                </c:pt>
                <c:pt idx="3">
                  <c:v>57.14</c:v>
                </c:pt>
                <c:pt idx="4">
                  <c:v>21.43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3923648"/>
        <c:axId val="757372384"/>
      </c:barChart>
      <c:catAx>
        <c:axId val="633923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57372384"/>
        <c:crosses val="autoZero"/>
        <c:auto val="1"/>
        <c:lblAlgn val="ctr"/>
        <c:lblOffset val="100"/>
        <c:noMultiLvlLbl val="0"/>
      </c:catAx>
      <c:valAx>
        <c:axId val="757372384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3923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pattFill prst="smGrid">
              <a:fgClr>
                <a:srgbClr val="0070C0"/>
              </a:fgClr>
              <a:bgClr>
                <a:sysClr val="window" lastClr="FFFFFF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O*NET</c:v>
                </c:pt>
                <c:pt idx="1">
                  <c:v>Dept of Labor and Workforce Development</c:v>
                </c:pt>
                <c:pt idx="2">
                  <c:v>Bureau of Labor Statistics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82.61</c:v>
                </c:pt>
                <c:pt idx="1">
                  <c:v>34.78</c:v>
                </c:pt>
                <c:pt idx="2">
                  <c:v>30.43</c:v>
                </c:pt>
                <c:pt idx="3">
                  <c:v>21.74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pattFill prst="zigZag">
              <a:fgClr>
                <a:sysClr val="windowText" lastClr="000000"/>
              </a:fgClr>
              <a:bgClr>
                <a:sysClr val="window" lastClr="FFFFFF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O*NET</c:v>
                </c:pt>
                <c:pt idx="1">
                  <c:v>Dept of Labor and Workforce Development</c:v>
                </c:pt>
                <c:pt idx="2">
                  <c:v>Bureau of Labor Statistics</c:v>
                </c:pt>
                <c:pt idx="3">
                  <c:v>Other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81.48</c:v>
                </c:pt>
                <c:pt idx="1">
                  <c:v>51.85</c:v>
                </c:pt>
                <c:pt idx="2">
                  <c:v>44.44</c:v>
                </c:pt>
                <c:pt idx="3">
                  <c:v>11.11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8551824"/>
        <c:axId val="807112528"/>
      </c:barChart>
      <c:catAx>
        <c:axId val="718551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07112528"/>
        <c:crosses val="autoZero"/>
        <c:auto val="1"/>
        <c:lblAlgn val="ctr"/>
        <c:lblOffset val="100"/>
        <c:noMultiLvlLbl val="0"/>
      </c:catAx>
      <c:valAx>
        <c:axId val="807112528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8551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pattFill prst="smGrid">
              <a:fgClr>
                <a:srgbClr val="0070C0"/>
              </a:fgClr>
              <a:bgClr>
                <a:sysClr val="window" lastClr="FFFFFF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Demographics</c:v>
                </c:pt>
                <c:pt idx="1">
                  <c:v>Unemployment Rate</c:v>
                </c:pt>
                <c:pt idx="2">
                  <c:v>Skill Requirements</c:v>
                </c:pt>
                <c:pt idx="3">
                  <c:v>Wage &amp; Benefit</c:v>
                </c:pt>
                <c:pt idx="4">
                  <c:v>Demand/Growth</c:v>
                </c:pt>
                <c:pt idx="5">
                  <c:v>Career Projections</c:v>
                </c:pt>
                <c:pt idx="6">
                  <c:v>Local/Real-Time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26.06</c:v>
                </c:pt>
                <c:pt idx="1">
                  <c:v>36.36</c:v>
                </c:pt>
                <c:pt idx="2">
                  <c:v>77.27</c:v>
                </c:pt>
                <c:pt idx="3">
                  <c:v>40.91</c:v>
                </c:pt>
                <c:pt idx="4">
                  <c:v>54.54</c:v>
                </c:pt>
                <c:pt idx="5">
                  <c:v>33.34</c:v>
                </c:pt>
                <c:pt idx="6">
                  <c:v>19.04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pattFill prst="zigZag">
              <a:fgClr>
                <a:sysClr val="windowText" lastClr="000000"/>
              </a:fgClr>
              <a:bgClr>
                <a:sysClr val="window" lastClr="FFFFFF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Demographics</c:v>
                </c:pt>
                <c:pt idx="1">
                  <c:v>Unemployment Rate</c:v>
                </c:pt>
                <c:pt idx="2">
                  <c:v>Skill Requirements</c:v>
                </c:pt>
                <c:pt idx="3">
                  <c:v>Wage &amp; Benefit</c:v>
                </c:pt>
                <c:pt idx="4">
                  <c:v>Demand/Growth</c:v>
                </c:pt>
                <c:pt idx="5">
                  <c:v>Career Projections</c:v>
                </c:pt>
                <c:pt idx="6">
                  <c:v>Local/Real-Time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37.04</c:v>
                </c:pt>
                <c:pt idx="1">
                  <c:v>42.3</c:v>
                </c:pt>
                <c:pt idx="2">
                  <c:v>74.08</c:v>
                </c:pt>
                <c:pt idx="3">
                  <c:v>74.08</c:v>
                </c:pt>
                <c:pt idx="4">
                  <c:v>74.07</c:v>
                </c:pt>
                <c:pt idx="5">
                  <c:v>66.66</c:v>
                </c:pt>
                <c:pt idx="6">
                  <c:v>59.26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626096"/>
        <c:axId val="809628144"/>
      </c:barChart>
      <c:catAx>
        <c:axId val="809626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09628144"/>
        <c:crosses val="autoZero"/>
        <c:auto val="1"/>
        <c:lblAlgn val="ctr"/>
        <c:lblOffset val="100"/>
        <c:noMultiLvlLbl val="0"/>
      </c:catAx>
      <c:valAx>
        <c:axId val="809628144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9626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pattFill prst="smGrid">
              <a:fgClr>
                <a:srgbClr val="0070C0"/>
              </a:fgClr>
              <a:bgClr>
                <a:sysClr val="window" lastClr="FFFFFF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Career Potential/Career Ladders</c:v>
                </c:pt>
                <c:pt idx="1">
                  <c:v>Local Demand for Skill Set</c:v>
                </c:pt>
                <c:pt idx="2">
                  <c:v>Industries w/employment opp.</c:v>
                </c:pt>
                <c:pt idx="3">
                  <c:v>Guide selection of training</c:v>
                </c:pt>
                <c:pt idx="4">
                  <c:v>Broaden perspective on interest</c:v>
                </c:pt>
                <c:pt idx="5">
                  <c:v>Re-direct from unrealistic goal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30.44</c:v>
                </c:pt>
                <c:pt idx="1">
                  <c:v>40.91</c:v>
                </c:pt>
                <c:pt idx="2">
                  <c:v>40.91</c:v>
                </c:pt>
                <c:pt idx="3">
                  <c:v>45.45</c:v>
                </c:pt>
                <c:pt idx="4">
                  <c:v>40.91</c:v>
                </c:pt>
                <c:pt idx="5">
                  <c:v>43.45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pattFill prst="zigZag">
              <a:fgClr>
                <a:sysClr val="windowText" lastClr="000000"/>
              </a:fgClr>
              <a:bgClr>
                <a:sysClr val="window" lastClr="FFFFFF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Career Potential/Career Ladders</c:v>
                </c:pt>
                <c:pt idx="1">
                  <c:v>Local Demand for Skill Set</c:v>
                </c:pt>
                <c:pt idx="2">
                  <c:v>Industries w/employment opp.</c:v>
                </c:pt>
                <c:pt idx="3">
                  <c:v>Guide selection of training</c:v>
                </c:pt>
                <c:pt idx="4">
                  <c:v>Broaden perspective on interest</c:v>
                </c:pt>
                <c:pt idx="5">
                  <c:v>Re-direct from unrealistic goal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51.85</c:v>
                </c:pt>
                <c:pt idx="1">
                  <c:v>51.85</c:v>
                </c:pt>
                <c:pt idx="2">
                  <c:v>62.96</c:v>
                </c:pt>
                <c:pt idx="3">
                  <c:v>59.26</c:v>
                </c:pt>
                <c:pt idx="4">
                  <c:v>66.66999999999998</c:v>
                </c:pt>
                <c:pt idx="5">
                  <c:v>40.77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8495904"/>
        <c:axId val="761369312"/>
      </c:barChart>
      <c:catAx>
        <c:axId val="808495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1680000"/>
          <a:lstStyle/>
          <a:p>
            <a:pPr>
              <a:defRPr sz="1600"/>
            </a:pPr>
            <a:endParaRPr lang="en-US"/>
          </a:p>
        </c:txPr>
        <c:crossAx val="761369312"/>
        <c:crosses val="autoZero"/>
        <c:auto val="1"/>
        <c:lblAlgn val="ctr"/>
        <c:lblOffset val="100"/>
        <c:noMultiLvlLbl val="0"/>
      </c:catAx>
      <c:valAx>
        <c:axId val="761369312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8495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pattFill prst="smGrid">
              <a:fgClr>
                <a:srgbClr val="0070C0"/>
              </a:fgClr>
              <a:bgClr>
                <a:sysClr val="window" lastClr="FFFFFF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Info about sources</c:v>
                </c:pt>
                <c:pt idx="1">
                  <c:v>Technical aspects of accessing</c:v>
                </c:pt>
                <c:pt idx="2">
                  <c:v>Interpreting LMI</c:v>
                </c:pt>
                <c:pt idx="3">
                  <c:v>How to present LMI</c:v>
                </c:pt>
                <c:pt idx="4">
                  <c:v>Impact on VR process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69.57</c:v>
                </c:pt>
                <c:pt idx="1">
                  <c:v>78.26</c:v>
                </c:pt>
                <c:pt idx="2">
                  <c:v>69.57</c:v>
                </c:pt>
                <c:pt idx="3">
                  <c:v>56.52</c:v>
                </c:pt>
                <c:pt idx="4">
                  <c:v>65.22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pattFill prst="zigZag">
              <a:fgClr>
                <a:sysClr val="windowText" lastClr="000000"/>
              </a:fgClr>
              <a:bgClr>
                <a:sysClr val="window" lastClr="FFFFFF"/>
              </a:bgClr>
            </a:patt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Info about sources</c:v>
                </c:pt>
                <c:pt idx="1">
                  <c:v>Technical aspects of accessing</c:v>
                </c:pt>
                <c:pt idx="2">
                  <c:v>Interpreting LMI</c:v>
                </c:pt>
                <c:pt idx="3">
                  <c:v>How to present LMI</c:v>
                </c:pt>
                <c:pt idx="4">
                  <c:v>Impact on VR process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64.29</c:v>
                </c:pt>
                <c:pt idx="1">
                  <c:v>46.43</c:v>
                </c:pt>
                <c:pt idx="2">
                  <c:v>39.29</c:v>
                </c:pt>
                <c:pt idx="3">
                  <c:v>50.0</c:v>
                </c:pt>
                <c:pt idx="4">
                  <c:v>46.43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2481152"/>
        <c:axId val="721103328"/>
      </c:barChart>
      <c:catAx>
        <c:axId val="762481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21103328"/>
        <c:crosses val="autoZero"/>
        <c:auto val="1"/>
        <c:lblAlgn val="ctr"/>
        <c:lblOffset val="100"/>
        <c:noMultiLvlLbl val="0"/>
      </c:catAx>
      <c:valAx>
        <c:axId val="721103328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2481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89BBB8-4E65-F648-B580-97F9AB4748C5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E994525-80BC-234B-8064-799FBA23BB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8D5FCB-877F-7045-B3A8-42D621D11B75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D70804-646A-EE45-81C8-D97C16C8F4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31775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115888" algn="l" defTabSz="231775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31775" algn="l" defTabSz="231775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47663" algn="l" defTabSz="231775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63550" algn="l" defTabSz="231775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80629" algn="l" defTabSz="232252" rtl="0" eaLnBrk="1" latinLnBrk="0" hangingPunct="1">
      <a:defRPr sz="305" kern="1200">
        <a:solidFill>
          <a:schemeClr val="tx1"/>
        </a:solidFill>
        <a:latin typeface="+mn-lt"/>
        <a:ea typeface="+mn-ea"/>
        <a:cs typeface="+mn-cs"/>
      </a:defRPr>
    </a:lvl6pPr>
    <a:lvl7pPr marL="696756" algn="l" defTabSz="232252" rtl="0" eaLnBrk="1" latinLnBrk="0" hangingPunct="1">
      <a:defRPr sz="305" kern="1200">
        <a:solidFill>
          <a:schemeClr val="tx1"/>
        </a:solidFill>
        <a:latin typeface="+mn-lt"/>
        <a:ea typeface="+mn-ea"/>
        <a:cs typeface="+mn-cs"/>
      </a:defRPr>
    </a:lvl7pPr>
    <a:lvl8pPr marL="812881" algn="l" defTabSz="232252" rtl="0" eaLnBrk="1" latinLnBrk="0" hangingPunct="1">
      <a:defRPr sz="305" kern="1200">
        <a:solidFill>
          <a:schemeClr val="tx1"/>
        </a:solidFill>
        <a:latin typeface="+mn-lt"/>
        <a:ea typeface="+mn-ea"/>
        <a:cs typeface="+mn-cs"/>
      </a:defRPr>
    </a:lvl8pPr>
    <a:lvl9pPr marL="929007" algn="l" defTabSz="232252" rtl="0" eaLnBrk="1" latinLnBrk="0" hangingPunct="1">
      <a:defRPr sz="3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4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8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C589198-6FF7-3A4F-9321-0E8BBBD12589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286460-2FB0-984B-B07D-417D676326F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837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9D0D285-C42D-0145-8516-785E5D7B19BF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1C557E8-77ED-074D-9C59-C5BD6CCC0A4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62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5875" y="1317625"/>
            <a:ext cx="9463088" cy="28087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28240037" cy="28087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586FF63-1C9E-5242-8B85-0049282054B9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92FAAD2-FAB6-2A4A-836B-A50E6B87B70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39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92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1pPr>
            <a:lvl2pPr marL="334834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69667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1004500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4pPr>
            <a:lvl5pPr marL="1339333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5pPr>
            <a:lvl6pPr marL="1674167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6pPr>
            <a:lvl7pPr marL="2009000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7pPr>
            <a:lvl8pPr marL="2343835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8pPr>
            <a:lvl9pPr marL="2678668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1F5312E-9E79-4B46-98D4-DE33B92FDB17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8A84AB5-E01A-924A-8541-54A2623E014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37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37" y="7680328"/>
            <a:ext cx="18851563" cy="21724937"/>
          </a:xfrm>
        </p:spPr>
        <p:txBody>
          <a:bodyPr/>
          <a:lstStyle>
            <a:lvl1pPr>
              <a:defRPr sz="2048"/>
            </a:lvl1pPr>
            <a:lvl2pPr>
              <a:defRPr sz="1751"/>
            </a:lvl2pPr>
            <a:lvl3pPr>
              <a:defRPr sz="1469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7401" y="7680328"/>
            <a:ext cx="18851563" cy="21724937"/>
          </a:xfrm>
        </p:spPr>
        <p:txBody>
          <a:bodyPr/>
          <a:lstStyle>
            <a:lvl1pPr>
              <a:defRPr sz="2048"/>
            </a:lvl1pPr>
            <a:lvl2pPr>
              <a:defRPr sz="1751"/>
            </a:lvl2pPr>
            <a:lvl3pPr>
              <a:defRPr sz="1469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4C04E1-2B60-4144-A3D4-82FD6CC6EE99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938B78E-41E8-2247-8DD4-CFE97995E23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16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2"/>
            <a:ext cx="4040188" cy="639763"/>
          </a:xfrm>
        </p:spPr>
        <p:txBody>
          <a:bodyPr anchor="b"/>
          <a:lstStyle>
            <a:lvl1pPr marL="0" indent="0">
              <a:buNone/>
              <a:defRPr sz="1751" b="1"/>
            </a:lvl1pPr>
            <a:lvl2pPr marL="334834" indent="0">
              <a:buNone/>
              <a:defRPr sz="1469" b="1"/>
            </a:lvl2pPr>
            <a:lvl3pPr marL="669667" indent="0">
              <a:buNone/>
              <a:defRPr sz="1313" b="1"/>
            </a:lvl3pPr>
            <a:lvl4pPr marL="1004500" indent="0">
              <a:buNone/>
              <a:defRPr sz="1172" b="1"/>
            </a:lvl4pPr>
            <a:lvl5pPr marL="1339333" indent="0">
              <a:buNone/>
              <a:defRPr sz="1172" b="1"/>
            </a:lvl5pPr>
            <a:lvl6pPr marL="1674167" indent="0">
              <a:buNone/>
              <a:defRPr sz="1172" b="1"/>
            </a:lvl6pPr>
            <a:lvl7pPr marL="2009000" indent="0">
              <a:buNone/>
              <a:defRPr sz="1172" b="1"/>
            </a:lvl7pPr>
            <a:lvl8pPr marL="2343835" indent="0">
              <a:buNone/>
              <a:defRPr sz="1172" b="1"/>
            </a:lvl8pPr>
            <a:lvl9pPr marL="2678668" indent="0">
              <a:buNone/>
              <a:defRPr sz="11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751"/>
            </a:lvl1pPr>
            <a:lvl2pPr>
              <a:defRPr sz="1469"/>
            </a:lvl2pPr>
            <a:lvl3pPr>
              <a:defRPr sz="1313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2"/>
            <a:ext cx="4041775" cy="639763"/>
          </a:xfrm>
        </p:spPr>
        <p:txBody>
          <a:bodyPr anchor="b"/>
          <a:lstStyle>
            <a:lvl1pPr marL="0" indent="0">
              <a:buNone/>
              <a:defRPr sz="1751" b="1"/>
            </a:lvl1pPr>
            <a:lvl2pPr marL="334834" indent="0">
              <a:buNone/>
              <a:defRPr sz="1469" b="1"/>
            </a:lvl2pPr>
            <a:lvl3pPr marL="669667" indent="0">
              <a:buNone/>
              <a:defRPr sz="1313" b="1"/>
            </a:lvl3pPr>
            <a:lvl4pPr marL="1004500" indent="0">
              <a:buNone/>
              <a:defRPr sz="1172" b="1"/>
            </a:lvl4pPr>
            <a:lvl5pPr marL="1339333" indent="0">
              <a:buNone/>
              <a:defRPr sz="1172" b="1"/>
            </a:lvl5pPr>
            <a:lvl6pPr marL="1674167" indent="0">
              <a:buNone/>
              <a:defRPr sz="1172" b="1"/>
            </a:lvl6pPr>
            <a:lvl7pPr marL="2009000" indent="0">
              <a:buNone/>
              <a:defRPr sz="1172" b="1"/>
            </a:lvl7pPr>
            <a:lvl8pPr marL="2343835" indent="0">
              <a:buNone/>
              <a:defRPr sz="1172" b="1"/>
            </a:lvl8pPr>
            <a:lvl9pPr marL="2678668" indent="0">
              <a:buNone/>
              <a:defRPr sz="11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751"/>
            </a:lvl1pPr>
            <a:lvl2pPr>
              <a:defRPr sz="1469"/>
            </a:lvl2pPr>
            <a:lvl3pPr>
              <a:defRPr sz="1313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CDFDEAF-B336-264A-A65D-DDA094A42AAC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02311BC-95AE-F041-AC79-3DAA936397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163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6346F43-7B58-644B-B57C-810CFC6BD2E4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4B508D1-B326-854B-91B2-92135EB5307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195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B5FB4E7-9BDE-0846-B213-CB79CEE3568A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DB9D273-835B-1748-AF11-58BB6A8353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897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</p:spPr>
        <p:txBody>
          <a:bodyPr anchor="b"/>
          <a:lstStyle>
            <a:lvl1pPr algn="l">
              <a:defRPr sz="1469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2345"/>
            </a:lvl1pPr>
            <a:lvl2pPr>
              <a:defRPr sz="2048"/>
            </a:lvl2pPr>
            <a:lvl3pPr>
              <a:defRPr sz="1751"/>
            </a:lvl3pPr>
            <a:lvl4pPr>
              <a:defRPr sz="1469"/>
            </a:lvl4pPr>
            <a:lvl5pPr>
              <a:defRPr sz="1469"/>
            </a:lvl5pPr>
            <a:lvl6pPr>
              <a:defRPr sz="1469"/>
            </a:lvl6pPr>
            <a:lvl7pPr>
              <a:defRPr sz="1469"/>
            </a:lvl7pPr>
            <a:lvl8pPr>
              <a:defRPr sz="1469"/>
            </a:lvl8pPr>
            <a:lvl9pPr>
              <a:defRPr sz="1469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032"/>
            </a:lvl1pPr>
            <a:lvl2pPr marL="334834" indent="0">
              <a:buNone/>
              <a:defRPr sz="875"/>
            </a:lvl2pPr>
            <a:lvl3pPr marL="669667" indent="0">
              <a:buNone/>
              <a:defRPr sz="735"/>
            </a:lvl3pPr>
            <a:lvl4pPr marL="1004500" indent="0">
              <a:buNone/>
              <a:defRPr sz="656"/>
            </a:lvl4pPr>
            <a:lvl5pPr marL="1339333" indent="0">
              <a:buNone/>
              <a:defRPr sz="656"/>
            </a:lvl5pPr>
            <a:lvl6pPr marL="1674167" indent="0">
              <a:buNone/>
              <a:defRPr sz="656"/>
            </a:lvl6pPr>
            <a:lvl7pPr marL="2009000" indent="0">
              <a:buNone/>
              <a:defRPr sz="656"/>
            </a:lvl7pPr>
            <a:lvl8pPr marL="2343835" indent="0">
              <a:buNone/>
              <a:defRPr sz="656"/>
            </a:lvl8pPr>
            <a:lvl9pPr marL="2678668" indent="0">
              <a:buNone/>
              <a:defRPr sz="6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5AD006D-6EB4-D34B-BEC6-659DDE562901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77E35ED-1F78-214F-9A75-70F050B7327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182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7"/>
          </a:xfrm>
        </p:spPr>
        <p:txBody>
          <a:bodyPr anchor="b"/>
          <a:lstStyle>
            <a:lvl1pPr algn="l">
              <a:defRPr sz="14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345"/>
            </a:lvl1pPr>
            <a:lvl2pPr marL="334834" indent="0">
              <a:buNone/>
              <a:defRPr sz="2048"/>
            </a:lvl2pPr>
            <a:lvl3pPr marL="669667" indent="0">
              <a:buNone/>
              <a:defRPr sz="1751"/>
            </a:lvl3pPr>
            <a:lvl4pPr marL="1004500" indent="0">
              <a:buNone/>
              <a:defRPr sz="1469"/>
            </a:lvl4pPr>
            <a:lvl5pPr marL="1339333" indent="0">
              <a:buNone/>
              <a:defRPr sz="1469"/>
            </a:lvl5pPr>
            <a:lvl6pPr marL="1674167" indent="0">
              <a:buNone/>
              <a:defRPr sz="1469"/>
            </a:lvl6pPr>
            <a:lvl7pPr marL="2009000" indent="0">
              <a:buNone/>
              <a:defRPr sz="1469"/>
            </a:lvl7pPr>
            <a:lvl8pPr marL="2343835" indent="0">
              <a:buNone/>
              <a:defRPr sz="1469"/>
            </a:lvl8pPr>
            <a:lvl9pPr marL="2678668" indent="0">
              <a:buNone/>
              <a:defRPr sz="14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032"/>
            </a:lvl1pPr>
            <a:lvl2pPr marL="334834" indent="0">
              <a:buNone/>
              <a:defRPr sz="875"/>
            </a:lvl2pPr>
            <a:lvl3pPr marL="669667" indent="0">
              <a:buNone/>
              <a:defRPr sz="735"/>
            </a:lvl3pPr>
            <a:lvl4pPr marL="1004500" indent="0">
              <a:buNone/>
              <a:defRPr sz="656"/>
            </a:lvl4pPr>
            <a:lvl5pPr marL="1339333" indent="0">
              <a:buNone/>
              <a:defRPr sz="656"/>
            </a:lvl5pPr>
            <a:lvl6pPr marL="1674167" indent="0">
              <a:buNone/>
              <a:defRPr sz="656"/>
            </a:lvl6pPr>
            <a:lvl7pPr marL="2009000" indent="0">
              <a:buNone/>
              <a:defRPr sz="656"/>
            </a:lvl7pPr>
            <a:lvl8pPr marL="2343835" indent="0">
              <a:buNone/>
              <a:defRPr sz="656"/>
            </a:lvl8pPr>
            <a:lvl9pPr marL="2678668" indent="0">
              <a:buNone/>
              <a:defRPr sz="6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8D8B697-C42B-1A47-A406-487443BFCF0A}" type="datetimeFigureOut">
              <a:rPr lang="en-US" altLang="x-none"/>
              <a:pPr>
                <a:defRPr/>
              </a:pPr>
              <a:t>9/11/17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7D5FD06-3B85-E447-B72B-D9D668DD5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269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33" r:id="rId11"/>
  </p:sldLayoutIdLst>
  <p:txStyles>
    <p:titleStyle>
      <a:lvl1pPr algn="ctr" defTabSz="333375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algn="ctr" defTabSz="333375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2pPr>
      <a:lvl3pPr algn="ctr" defTabSz="333375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3pPr>
      <a:lvl4pPr algn="ctr" defTabSz="333375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4pPr>
      <a:lvl5pPr algn="ctr" defTabSz="333375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5pPr>
      <a:lvl6pPr marL="457200" algn="ctr" defTabSz="333375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6pPr>
      <a:lvl7pPr marL="914400" algn="ctr" defTabSz="333375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7pPr>
      <a:lvl8pPr marL="1371600" algn="ctr" defTabSz="333375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8pPr>
      <a:lvl9pPr marL="1828800" algn="ctr" defTabSz="333375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entury Gothic" charset="0"/>
          <a:ea typeface="ＭＳ Ｐゴシック" charset="0"/>
          <a:cs typeface="Century Gothic" charset="0"/>
        </a:defRPr>
      </a:lvl9pPr>
    </p:titleStyle>
    <p:bodyStyle>
      <a:lvl1pPr marL="250825" indent="-250825" algn="l" defTabSz="3333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marL="542925" indent="-207963" algn="l" defTabSz="3333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entury Gothic"/>
          <a:ea typeface="Century Gothic" charset="0"/>
          <a:cs typeface="Century Gothic"/>
        </a:defRPr>
      </a:lvl2pPr>
      <a:lvl3pPr marL="836613" indent="-166688" algn="l" defTabSz="3333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Century Gothic"/>
          <a:ea typeface="Century Gothic" charset="0"/>
          <a:cs typeface="Century Gothic"/>
        </a:defRPr>
      </a:lvl3pPr>
      <a:lvl4pPr marL="1171575" indent="-166688" algn="l" defTabSz="3333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Century Gothic"/>
          <a:ea typeface="Century Gothic" charset="0"/>
          <a:cs typeface="Century Gothic"/>
        </a:defRPr>
      </a:lvl4pPr>
      <a:lvl5pPr marL="1506538" indent="-166688" algn="l" defTabSz="333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Century Gothic"/>
          <a:ea typeface="Century Gothic" charset="0"/>
          <a:cs typeface="Century Gothic"/>
        </a:defRPr>
      </a:lvl5pPr>
      <a:lvl6pPr marL="1841585" indent="-167417" algn="l" defTabSz="334834" rtl="0" eaLnBrk="1" latinLnBrk="0" hangingPunct="1">
        <a:spcBef>
          <a:spcPct val="20000"/>
        </a:spcBef>
        <a:buFont typeface="Arial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6pPr>
      <a:lvl7pPr marL="2176418" indent="-167417" algn="l" defTabSz="334834" rtl="0" eaLnBrk="1" latinLnBrk="0" hangingPunct="1">
        <a:spcBef>
          <a:spcPct val="20000"/>
        </a:spcBef>
        <a:buFont typeface="Arial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7pPr>
      <a:lvl8pPr marL="2511252" indent="-167417" algn="l" defTabSz="334834" rtl="0" eaLnBrk="1" latinLnBrk="0" hangingPunct="1">
        <a:spcBef>
          <a:spcPct val="20000"/>
        </a:spcBef>
        <a:buFont typeface="Arial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8pPr>
      <a:lvl9pPr marL="2846084" indent="-167417" algn="l" defTabSz="334834" rtl="0" eaLnBrk="1" latinLnBrk="0" hangingPunct="1">
        <a:spcBef>
          <a:spcPct val="20000"/>
        </a:spcBef>
        <a:buFont typeface="Arial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34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34834" algn="l" defTabSz="334834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2pPr>
      <a:lvl3pPr marL="669667" algn="l" defTabSz="334834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04500" algn="l" defTabSz="334834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4pPr>
      <a:lvl5pPr marL="1339333" algn="l" defTabSz="334834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5pPr>
      <a:lvl6pPr marL="1674167" algn="l" defTabSz="334834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6pPr>
      <a:lvl7pPr marL="2009000" algn="l" defTabSz="334834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7pPr>
      <a:lvl8pPr marL="2343835" algn="l" defTabSz="334834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8pPr>
      <a:lvl9pPr marL="2678668" algn="l" defTabSz="334834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eeronestop.org/Toolkit/toolkit.aspx" TargetMode="External"/><Relationship Id="rId4" Type="http://schemas.openxmlformats.org/officeDocument/2006/relationships/hyperlink" Target="http://www.thecareerindex.com/dsp_intro.cfm" TargetMode="External"/><Relationship Id="rId5" Type="http://schemas.openxmlformats.org/officeDocument/2006/relationships/hyperlink" Target="http://www.theonetonline.org/" TargetMode="External"/><Relationship Id="rId6" Type="http://schemas.openxmlformats.org/officeDocument/2006/relationships/hyperlink" Target="http://lwd.state.nj.us/labor/lpa/LMI_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plorevr.org/toolkits/labor-market-info-toolk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is is an ExploreVR Presentation. " title="ExploreVR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5715000"/>
            <a:ext cx="3225800" cy="749300"/>
          </a:xfrm>
          <a:prstGeom prst="rect">
            <a:avLst/>
          </a:prstGeom>
        </p:spPr>
      </p:pic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371600" y="3149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Amanda Gerson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Coordinator of Vocational Rehabilitation and Transition Services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NJ Commission for the Blind and Visually Impaired</a:t>
            </a:r>
          </a:p>
        </p:txBody>
      </p: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1163638" y="1395413"/>
            <a:ext cx="6816725" cy="1101725"/>
          </a:xfrm>
        </p:spPr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sz="4800" dirty="0"/>
              <a:t>Using LMI as a Counseling Tool</a:t>
            </a:r>
            <a:endParaRPr lang="en-US" sz="4800" dirty="0">
              <a:latin typeface="Century Gothic" charset="0"/>
              <a:cs typeface="Century Gothic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latin typeface="Century Gothic" charset="0"/>
                <a:ea typeface="ＭＳ Ｐゴシック" charset="-128"/>
                <a:cs typeface="Century Gothic" charset="0"/>
              </a:rPr>
              <a:t>Describe your opinion on the following statement: </a:t>
            </a:r>
            <a:r>
              <a:rPr lang="en-US" altLang="x-none" sz="2800" b="0" i="1">
                <a:latin typeface="Century Gothic" charset="0"/>
                <a:ea typeface="ＭＳ Ｐゴシック" charset="-128"/>
                <a:cs typeface="Century Gothic" charset="0"/>
              </a:rPr>
              <a:t>LMI should be included in vocational planning with CBVI consumers.</a:t>
            </a:r>
          </a:p>
        </p:txBody>
      </p:sp>
      <p:graphicFrame>
        <p:nvGraphicFramePr>
          <p:cNvPr id="5" name="Content Placeholder 3" descr="In 2016, 8.7% of respondents strongly disagreed, 0 disagreed, 8.7% were neutral, 26.1% agreed, and 56.5% strongly agreed. In 2017, 7.2% strongly disagreed, 0 disagreed, 14.3% were neutral, 57.1% agreed, and 21.4% strongly agreed." title="Graph of Responses in 2016 and 20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35687"/>
              </p:ext>
            </p:extLst>
          </p:nvPr>
        </p:nvGraphicFramePr>
        <p:xfrm>
          <a:off x="793750" y="1574800"/>
          <a:ext cx="7556500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Century Gothic" charset="0"/>
                <a:ea typeface="ＭＳ Ｐゴシック" charset="-128"/>
                <a:cs typeface="Century Gothic" charset="0"/>
              </a:rPr>
              <a:t>What resources do you use to </a:t>
            </a:r>
            <a:r>
              <a:rPr lang="en-US" altLang="x-none" dirty="0" smtClean="0">
                <a:latin typeface="Century Gothic" charset="0"/>
                <a:ea typeface="ＭＳ Ｐゴシック" charset="-128"/>
                <a:cs typeface="Century Gothic" charset="0"/>
              </a:rPr>
              <a:t>access LMI </a:t>
            </a:r>
            <a:r>
              <a:rPr lang="en-US" altLang="x-none" dirty="0">
                <a:latin typeface="Century Gothic" charset="0"/>
                <a:ea typeface="ＭＳ Ｐゴシック" charset="-128"/>
                <a:cs typeface="Century Gothic" charset="0"/>
              </a:rPr>
              <a:t>for vocational planning purposes with CBVI consumers?</a:t>
            </a:r>
          </a:p>
        </p:txBody>
      </p:sp>
      <p:graphicFrame>
        <p:nvGraphicFramePr>
          <p:cNvPr id="5" name="Content Placeholder 3" descr="In 2016, 82.6% of respondents said ONET, 34.8% said Dept. of Labor and Workforce Development, 30.4% said the Bureau of Labor Statistics, and 21.7% said &quot;Other&quot;. In 2017, 81.5% of respondents said ONET, 51.8% said Dept. of Labor and Workforce Development, 44.4% said the Bureau of Labor Statistics, and 11.1% said &quot;Other&quot;." title="Graph of responses in 2016 and 20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530051"/>
              </p:ext>
            </p:extLst>
          </p:nvPr>
        </p:nvGraphicFramePr>
        <p:xfrm>
          <a:off x="876300" y="1689100"/>
          <a:ext cx="7391400" cy="394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39700" y="215900"/>
            <a:ext cx="8864600" cy="1574800"/>
          </a:xfrm>
        </p:spPr>
        <p:txBody>
          <a:bodyPr/>
          <a:lstStyle/>
          <a:p>
            <a:r>
              <a:rPr lang="en-US" altLang="x-none" sz="2200">
                <a:latin typeface="Century Gothic" charset="0"/>
                <a:ea typeface="ＭＳ Ｐゴシック" charset="-128"/>
                <a:cs typeface="Century Gothic" charset="0"/>
              </a:rPr>
              <a:t>How often do you incorporate each of the following components of LMI into your vocational planning with CBVI consumers? </a:t>
            </a:r>
            <a:r>
              <a:rPr lang="en-US" altLang="x-none" sz="2000">
                <a:latin typeface="Century Gothic" charset="0"/>
                <a:ea typeface="ＭＳ Ｐゴシック" charset="-128"/>
                <a:cs typeface="Century Gothic" charset="0"/>
              </a:rPr>
              <a:t/>
            </a:r>
            <a:br>
              <a:rPr lang="en-US" altLang="x-none" sz="2000">
                <a:latin typeface="Century Gothic" charset="0"/>
                <a:ea typeface="ＭＳ Ｐゴシック" charset="-128"/>
                <a:cs typeface="Century Gothic" charset="0"/>
              </a:rPr>
            </a:br>
            <a:r>
              <a:rPr lang="en-US" altLang="x-none" sz="1500" b="0">
                <a:latin typeface="Century Gothic" charset="0"/>
                <a:ea typeface="ＭＳ Ｐゴシック" charset="-128"/>
                <a:cs typeface="Century Gothic" charset="0"/>
              </a:rPr>
              <a:t>Response Options: Never, Rarely, Sometimes, Regularly, Frequently</a:t>
            </a:r>
            <a:br>
              <a:rPr lang="en-US" altLang="x-none" sz="1500" b="0">
                <a:latin typeface="Century Gothic" charset="0"/>
                <a:ea typeface="ＭＳ Ｐゴシック" charset="-128"/>
                <a:cs typeface="Century Gothic" charset="0"/>
              </a:rPr>
            </a:br>
            <a:r>
              <a:rPr lang="en-US" altLang="x-none" sz="1500" b="0">
                <a:latin typeface="Century Gothic" charset="0"/>
                <a:ea typeface="ＭＳ Ｐゴシック" charset="-128"/>
                <a:cs typeface="Century Gothic" charset="0"/>
              </a:rPr>
              <a:t>% below represents combination of Regularly and Frequently for ease of presentation</a:t>
            </a:r>
          </a:p>
        </p:txBody>
      </p:sp>
      <p:graphicFrame>
        <p:nvGraphicFramePr>
          <p:cNvPr id="5" name="Content Placeholder 3" descr="26.1% of respondents said Demographics in 2016, and 37.1% said Demographics in 2017. 36.7% said Unemployment Rate in 2016 and 42.3% said Unemployment Rate in 2017. 77.3% said Skill Requirements in 2016 and 74.0% said Skill Requirements in 2017. 40.9% said Wage and Benefits in 2016 and 74.1% said Wage and Benefits in 2017. 54.5% said Demand and Growth in 2016 and 74.1% said Demand and Growth in 2017. 33.3% said Career Projections in 2016 and 66.7% said Career Projections in 2016. Finally, 19.0% said Local/Real-TIme in 2016 and 59.3% said Local/Real-TIme in 2017." title="Graph of Responses in 2016 and 20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861596"/>
              </p:ext>
            </p:extLst>
          </p:nvPr>
        </p:nvGraphicFramePr>
        <p:xfrm>
          <a:off x="819150" y="1790700"/>
          <a:ext cx="7505700" cy="381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52400" y="139700"/>
            <a:ext cx="8839200" cy="1257300"/>
          </a:xfrm>
        </p:spPr>
        <p:txBody>
          <a:bodyPr/>
          <a:lstStyle/>
          <a:p>
            <a:r>
              <a:rPr lang="en-US" altLang="x-none" sz="2200">
                <a:latin typeface="Century Gothic" charset="0"/>
                <a:ea typeface="ＭＳ Ｐゴシック" charset="-128"/>
                <a:cs typeface="Century Gothic" charset="0"/>
              </a:rPr>
              <a:t>How often do you use LMI for the following purposes?</a:t>
            </a:r>
            <a:br>
              <a:rPr lang="en-US" altLang="x-none" sz="2200">
                <a:latin typeface="Century Gothic" charset="0"/>
                <a:ea typeface="ＭＳ Ｐゴシック" charset="-128"/>
                <a:cs typeface="Century Gothic" charset="0"/>
              </a:rPr>
            </a:br>
            <a:r>
              <a:rPr lang="en-US" altLang="x-none" sz="1600" b="0">
                <a:latin typeface="Century Gothic" charset="0"/>
                <a:ea typeface="ＭＳ Ｐゴシック" charset="-128"/>
                <a:cs typeface="Century Gothic" charset="0"/>
              </a:rPr>
              <a:t>Response Options: Never, Rarely, Sometimes, Regularly, Frequently</a:t>
            </a:r>
            <a:br>
              <a:rPr lang="en-US" altLang="x-none" sz="1600" b="0">
                <a:latin typeface="Century Gothic" charset="0"/>
                <a:ea typeface="ＭＳ Ｐゴシック" charset="-128"/>
                <a:cs typeface="Century Gothic" charset="0"/>
              </a:rPr>
            </a:br>
            <a:r>
              <a:rPr lang="en-US" altLang="x-none" sz="1600" b="0">
                <a:latin typeface="Century Gothic" charset="0"/>
                <a:ea typeface="ＭＳ Ｐゴシック" charset="-128"/>
                <a:cs typeface="Century Gothic" charset="0"/>
              </a:rPr>
              <a:t>% below represents combination of Regularly and Frequently for ease of presentation</a:t>
            </a:r>
          </a:p>
        </p:txBody>
      </p:sp>
      <p:graphicFrame>
        <p:nvGraphicFramePr>
          <p:cNvPr id="5" name="Content Placeholder 3" descr="30.4% of respondents said Career Potential/Career Ladders in 2016, and 51.9% said Career Potential/Career Laddersin 2017. 40.9% said Local Demand for Skill Set in 2016 and 51.9% said Local Demand for Skill Set in 2017. 40.9% said Industries with Employment Opps in 2016 and 63.0% said Industries with Employment Opps in 2017. 45.5% said Guide selection of training in 2016 and 59.2% said Guide selection of training in 2017. 40.9% said Broaden perspective on interest in 2016 and 66.7% said Broaden perspective on interest in 2017. Finally, 43.6% said Re-direct from unrealistic goal in 2016 and 40.7% said Re-direct from unrealistic goal in 2016." title="Graph of Responses in 2016 and 20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38985"/>
              </p:ext>
            </p:extLst>
          </p:nvPr>
        </p:nvGraphicFramePr>
        <p:xfrm>
          <a:off x="488950" y="1397000"/>
          <a:ext cx="8166100" cy="422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600">
                <a:latin typeface="Century Gothic" charset="0"/>
                <a:ea typeface="ＭＳ Ｐゴシック" charset="-128"/>
                <a:cs typeface="Century Gothic" charset="0"/>
              </a:rPr>
              <a:t>What type of support or training would you require to increase your use of LMI in your vocational planning with CBVI consumers?</a:t>
            </a:r>
          </a:p>
        </p:txBody>
      </p:sp>
      <p:graphicFrame>
        <p:nvGraphicFramePr>
          <p:cNvPr id="5" name="Content Placeholder 3" descr="69.6% of respondents said Information about sources in 2016, and 64.3% said Information about sources in 2017. 78.3% said Technical aspects of accessing in 2016 and 46.4% said Technical aspects of accessing in 2017. 69.6% said Interpreting LMI in 2016 and 39.3% said Interpreting LMI in 2017. 56.6% said How to present LMI in 2016 and 50.0% said How to present LMI in 2017. Finally, 65.2% said Impact on VR process in 2016 and 46.4% said Impact on VR process in 2017." title="Graph of Responses in 2016 and 20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452570"/>
              </p:ext>
            </p:extLst>
          </p:nvPr>
        </p:nvGraphicFramePr>
        <p:xfrm>
          <a:off x="704850" y="1549400"/>
          <a:ext cx="7734300" cy="4183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Century Gothic" charset="0"/>
                <a:cs typeface="Century Gothic" charset="0"/>
              </a:rPr>
              <a:t>Challenges &amp; Lessons Learned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r>
              <a:rPr lang="en-US" altLang="x-none" sz="2400">
                <a:latin typeface="Century Gothic" charset="0"/>
                <a:ea typeface="ＭＳ Ｐゴシック" charset="-128"/>
                <a:cs typeface="Century Gothic" charset="0"/>
              </a:rPr>
              <a:t>Many new initiatives going on at CBVI</a:t>
            </a:r>
          </a:p>
          <a:p>
            <a:r>
              <a:rPr lang="en-US" altLang="x-none" sz="2400">
                <a:latin typeface="Century Gothic" charset="0"/>
                <a:ea typeface="ＭＳ Ｐゴシック" charset="-128"/>
                <a:cs typeface="Century Gothic" charset="0"/>
              </a:rPr>
              <a:t>Increased reporting per WIOA</a:t>
            </a:r>
          </a:p>
          <a:p>
            <a:r>
              <a:rPr lang="en-US" altLang="x-none" sz="2400">
                <a:latin typeface="Century Gothic" charset="0"/>
                <a:ea typeface="ＭＳ Ｐゴシック" charset="-128"/>
                <a:cs typeface="Century Gothic" charset="0"/>
              </a:rPr>
              <a:t>Multiple online sources to search to gather all the LMI data can be overwhelming; not always AT-friendly</a:t>
            </a:r>
          </a:p>
          <a:p>
            <a:r>
              <a:rPr lang="en-US" altLang="x-none" sz="2400">
                <a:latin typeface="Century Gothic" charset="0"/>
                <a:ea typeface="ＭＳ Ｐゴシック" charset="-128"/>
                <a:cs typeface="Century Gothic" charset="0"/>
              </a:rPr>
              <a:t>Counselor self-report only – actual use unknown; impact on outcomes unknown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>
                <a:latin typeface="Century Gothic" charset="0"/>
                <a:ea typeface="ＭＳ Ｐゴシック" charset="-128"/>
                <a:cs typeface="Century Gothic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Business Relations Specialists involved in LWD key industry sector initiatives; continue to build their capacity as LMI subject-matter experts</a:t>
            </a:r>
          </a:p>
          <a:p>
            <a:pPr>
              <a:defRPr/>
            </a:pPr>
            <a:r>
              <a:rPr lang="en-US" dirty="0" smtClean="0"/>
              <a:t>Implementation of The Career Index Plus – Working out TA agreement now with WINTAC/JD-VRTAC for a Fall 2017 roll-out</a:t>
            </a:r>
          </a:p>
          <a:p>
            <a:pPr lvl="1">
              <a:defRPr/>
            </a:pPr>
            <a:r>
              <a:rPr lang="en-US" dirty="0" smtClean="0"/>
              <a:t>One-stop shopping for LMI</a:t>
            </a:r>
          </a:p>
          <a:p>
            <a:pPr lvl="1">
              <a:defRPr/>
            </a:pPr>
            <a:r>
              <a:rPr lang="en-US" dirty="0" smtClean="0"/>
              <a:t>Consumer-friendly</a:t>
            </a:r>
          </a:p>
          <a:p>
            <a:pPr lvl="1">
              <a:defRPr/>
            </a:pPr>
            <a:r>
              <a:rPr lang="en-US" dirty="0" smtClean="0"/>
              <a:t>Able to track counselor/consumer use, not only rely on self-report</a:t>
            </a:r>
          </a:p>
          <a:p>
            <a:pPr>
              <a:defRPr/>
            </a:pPr>
            <a:r>
              <a:rPr lang="en-US" dirty="0" smtClean="0"/>
              <a:t>Focus on improved use with transition population</a:t>
            </a:r>
          </a:p>
          <a:p>
            <a:pPr>
              <a:defRPr/>
            </a:pPr>
            <a:r>
              <a:rPr lang="en-US" dirty="0" smtClean="0"/>
              <a:t>Determine impact on employment outcomes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>
                <a:latin typeface="Century Gothic" charset="0"/>
                <a:ea typeface="ＭＳ Ｐゴシック" charset="-128"/>
                <a:cs typeface="Century Gothic" charset="0"/>
              </a:rPr>
              <a:t>Contact Information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Amanda Gerson</a:t>
            </a:r>
          </a:p>
          <a:p>
            <a:pPr marL="0" indent="0" algn="ctr">
              <a:buFont typeface="Arial" charset="0"/>
              <a:buNone/>
            </a:pPr>
            <a:r>
              <a:rPr lang="en-US" altLang="x-none" sz="2000">
                <a:latin typeface="Century Gothic" charset="0"/>
                <a:ea typeface="ＭＳ Ｐゴシック" charset="-128"/>
                <a:cs typeface="Century Gothic" charset="0"/>
              </a:rPr>
              <a:t>Coordinator of Vocational Rehabilitation and Transition Services</a:t>
            </a:r>
          </a:p>
          <a:p>
            <a:pPr marL="0" indent="0" algn="ctr">
              <a:buFont typeface="Arial" charset="0"/>
              <a:buNone/>
            </a:pPr>
            <a:r>
              <a:rPr lang="en-US" altLang="x-none" sz="2000">
                <a:latin typeface="Century Gothic" charset="0"/>
                <a:ea typeface="ＭＳ Ｐゴシック" charset="-128"/>
                <a:cs typeface="Century Gothic" charset="0"/>
              </a:rPr>
              <a:t>New Jersey Commission for the Blind and Visually Impaired</a:t>
            </a:r>
          </a:p>
          <a:p>
            <a:pPr marL="0" indent="0" algn="ctr">
              <a:buFont typeface="Arial" charset="0"/>
              <a:buNone/>
            </a:pPr>
            <a:endParaRPr lang="en-US" altLang="x-none">
              <a:latin typeface="Century Gothic" charset="0"/>
              <a:ea typeface="ＭＳ Ｐゴシック" charset="-128"/>
              <a:cs typeface="Century Gothic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Amanda.gerson@dhs.state.nj.us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>
                <a:latin typeface="Century Gothic" charset="0"/>
                <a:ea typeface="ＭＳ Ｐゴシック" charset="-128"/>
                <a:cs typeface="Century Gothic" charset="0"/>
              </a:rPr>
              <a:t>Presentation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38" y="1612900"/>
            <a:ext cx="7680325" cy="2905125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sz="2400" dirty="0" smtClean="0"/>
              <a:t>Review NJ CBVI’s LMI Project Objectives</a:t>
            </a:r>
          </a:p>
          <a:p>
            <a:pPr>
              <a:defRPr/>
            </a:pPr>
            <a:r>
              <a:rPr lang="en-US" sz="2400" dirty="0" smtClean="0"/>
              <a:t>Review Training Initiatives and Implementation</a:t>
            </a:r>
          </a:p>
          <a:p>
            <a:pPr>
              <a:defRPr/>
            </a:pPr>
            <a:r>
              <a:rPr lang="en-US" sz="2400" dirty="0" smtClean="0"/>
              <a:t>Discuss Pre- and Post-Test Results</a:t>
            </a:r>
          </a:p>
          <a:p>
            <a:pPr>
              <a:defRPr/>
            </a:pPr>
            <a:r>
              <a:rPr lang="en-US" sz="2400" dirty="0" smtClean="0"/>
              <a:t>Challenges and Lessons Learned</a:t>
            </a:r>
          </a:p>
          <a:p>
            <a:pPr>
              <a:defRPr/>
            </a:pPr>
            <a:r>
              <a:rPr lang="en-US" sz="2400" dirty="0" smtClean="0"/>
              <a:t>Future Goals and Next Steps</a:t>
            </a:r>
          </a:p>
          <a:p>
            <a:pPr marL="0" indent="0" algn="ctr" defTabSz="334834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345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>
                <a:latin typeface="Century Gothic" charset="0"/>
                <a:ea typeface="ＭＳ Ｐゴシック" charset="-128"/>
                <a:cs typeface="Century Gothic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65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JD-VRTAC Project Plan Goals:</a:t>
            </a:r>
          </a:p>
          <a:p>
            <a:pPr lvl="1">
              <a:defRPr/>
            </a:pPr>
            <a:r>
              <a:rPr lang="en-US" dirty="0" smtClean="0"/>
              <a:t>Evaluate current knowledge base and usage of LMI, implement a training, and re-assess knowledge and use </a:t>
            </a:r>
          </a:p>
          <a:p>
            <a:pPr lvl="1">
              <a:defRPr/>
            </a:pPr>
            <a:r>
              <a:rPr lang="en-US" dirty="0" smtClean="0"/>
              <a:t>To provide our VR Counselors information on:</a:t>
            </a:r>
          </a:p>
          <a:p>
            <a:pPr lvl="2">
              <a:buFont typeface="Courier New" charset="0"/>
              <a:buChar char="o"/>
              <a:defRPr/>
            </a:pPr>
            <a:r>
              <a:rPr lang="en-US" dirty="0" smtClean="0"/>
              <a:t>What is Labor Market Information</a:t>
            </a:r>
          </a:p>
          <a:p>
            <a:pPr lvl="2">
              <a:buFont typeface="Courier New" charset="0"/>
              <a:buChar char="o"/>
              <a:defRPr/>
            </a:pPr>
            <a:r>
              <a:rPr lang="en-US" dirty="0" smtClean="0"/>
              <a:t>Where to find the resources</a:t>
            </a:r>
          </a:p>
          <a:p>
            <a:pPr lvl="2">
              <a:buFont typeface="Courier New" charset="0"/>
              <a:buChar char="o"/>
              <a:defRPr/>
            </a:pPr>
            <a:r>
              <a:rPr lang="en-US" dirty="0" smtClean="0"/>
              <a:t>How to use it as a counseling tool</a:t>
            </a:r>
          </a:p>
          <a:p>
            <a:pPr marL="251124" indent="-251124" defTabSz="334834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345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>
                <a:latin typeface="Century Gothic" charset="0"/>
                <a:ea typeface="ＭＳ Ｐゴシック" charset="-128"/>
                <a:cs typeface="Century Gothic" charset="0"/>
              </a:rPr>
              <a:t>LMI: Awareness and Use </a:t>
            </a:r>
            <a:br>
              <a:rPr lang="en-US" altLang="x-none" sz="4000">
                <a:latin typeface="Century Gothic" charset="0"/>
                <a:ea typeface="ＭＳ Ｐゴシック" charset="-128"/>
                <a:cs typeface="Century Gothic" charset="0"/>
              </a:rPr>
            </a:br>
            <a:r>
              <a:rPr lang="en-US" altLang="x-none" sz="4000">
                <a:latin typeface="Century Gothic" charset="0"/>
                <a:ea typeface="ＭＳ Ｐゴシック" charset="-128"/>
                <a:cs typeface="Century Gothic" charset="0"/>
              </a:rPr>
              <a:t>Pre-Assessment - April 2016</a:t>
            </a:r>
            <a:endParaRPr lang="x-none" altLang="x-none" sz="4000">
              <a:latin typeface="Century Gothic" charset="0"/>
              <a:ea typeface="ＭＳ Ｐゴシック" charset="-128"/>
              <a:cs typeface="Century Gothic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60800"/>
          </a:xfrm>
        </p:spPr>
        <p:txBody>
          <a:bodyPr/>
          <a:lstStyle/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Pre-assessment data told us:</a:t>
            </a:r>
          </a:p>
          <a:p>
            <a:pPr lvl="1"/>
            <a:r>
              <a:rPr lang="en-US" altLang="x-none">
                <a:latin typeface="Century Gothic" charset="0"/>
                <a:cs typeface="Century Gothic" charset="0"/>
              </a:rPr>
              <a:t>Counselors aren’t fully aware of what the term Labor Market Information means</a:t>
            </a:r>
          </a:p>
          <a:p>
            <a:pPr lvl="1"/>
            <a:r>
              <a:rPr lang="en-US" altLang="x-none">
                <a:latin typeface="Century Gothic" charset="0"/>
                <a:cs typeface="Century Gothic" charset="0"/>
              </a:rPr>
              <a:t>Counselor usage of LMI is inconsistent</a:t>
            </a:r>
          </a:p>
          <a:p>
            <a:pPr lvl="1"/>
            <a:r>
              <a:rPr lang="en-US" altLang="x-none">
                <a:latin typeface="Century Gothic" charset="0"/>
                <a:cs typeface="Century Gothic" charset="0"/>
              </a:rPr>
              <a:t>Although some LMI tools are being used, an entry-level training was needed</a:t>
            </a:r>
          </a:p>
          <a:p>
            <a:pPr lvl="1"/>
            <a:r>
              <a:rPr lang="en-US" altLang="x-none">
                <a:latin typeface="Century Gothic" charset="0"/>
                <a:cs typeface="Century Gothic" charset="0"/>
              </a:rPr>
              <a:t>Most counselors who responded reported being open to using LMI with consumers, and desired 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The Main LMI Training: May 2016</a:t>
            </a:r>
            <a:endParaRPr lang="x-none" altLang="x-none">
              <a:latin typeface="Century Gothic" charset="0"/>
              <a:ea typeface="ＭＳ Ｐゴシック" charset="-128"/>
              <a:cs typeface="Century Gothic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525963"/>
          </a:xfrm>
        </p:spPr>
        <p:txBody>
          <a:bodyPr/>
          <a:lstStyle/>
          <a:p>
            <a:r>
              <a:rPr lang="en-US" altLang="x-none" sz="1800">
                <a:latin typeface="Century Gothic" charset="0"/>
                <a:ea typeface="ＭＳ Ｐゴシック" charset="-128"/>
                <a:cs typeface="Century Gothic" charset="0"/>
              </a:rPr>
              <a:t>Economist from NJ Dept. of Labor</a:t>
            </a:r>
          </a:p>
          <a:p>
            <a:pPr lvl="1"/>
            <a:r>
              <a:rPr lang="en-US" altLang="x-none" sz="1800">
                <a:latin typeface="Century Gothic" charset="0"/>
                <a:cs typeface="Century Gothic" charset="0"/>
              </a:rPr>
              <a:t>Overview of LMI, online resources, and NJ-specific information on industry clusters and key industry sectors</a:t>
            </a:r>
          </a:p>
          <a:p>
            <a:r>
              <a:rPr lang="en-US" altLang="x-none" sz="1800">
                <a:latin typeface="Century Gothic" charset="0"/>
                <a:ea typeface="ＭＳ Ｐゴシック" charset="-128"/>
                <a:cs typeface="Century Gothic" charset="0"/>
              </a:rPr>
              <a:t>ICI Presenter Mary Ann Bedick</a:t>
            </a:r>
          </a:p>
          <a:p>
            <a:pPr lvl="1"/>
            <a:r>
              <a:rPr lang="en-US" altLang="x-none" sz="1800">
                <a:latin typeface="Century Gothic" charset="0"/>
                <a:cs typeface="Century Gothic" charset="0"/>
              </a:rPr>
              <a:t>Reinforced LMI, including local and real-time LMI; Additional occupational exploration online resources; LMI as a counseling tool; Motivational Interviewing</a:t>
            </a:r>
          </a:p>
          <a:p>
            <a:r>
              <a:rPr lang="en-US" altLang="x-none" sz="1800">
                <a:latin typeface="Century Gothic" charset="0"/>
                <a:ea typeface="ＭＳ Ｐゴシック" charset="-128"/>
                <a:cs typeface="Century Gothic" charset="0"/>
              </a:rPr>
              <a:t>JD-VRTAC Team Lead – Linda Mock</a:t>
            </a:r>
          </a:p>
          <a:p>
            <a:pPr lvl="1"/>
            <a:r>
              <a:rPr lang="en-US" altLang="x-none" sz="1800">
                <a:latin typeface="Century Gothic" charset="0"/>
                <a:cs typeface="Century Gothic" charset="0"/>
              </a:rPr>
              <a:t>Discussed JD-VRTAC and other TACs</a:t>
            </a:r>
          </a:p>
          <a:p>
            <a:r>
              <a:rPr lang="en-US" altLang="x-none" sz="1800">
                <a:latin typeface="Century Gothic" charset="0"/>
                <a:ea typeface="ＭＳ Ｐゴシック" charset="-128"/>
                <a:cs typeface="Century Gothic" charset="0"/>
              </a:rPr>
              <a:t>Amanda Gerson - NJCBVI Coordinator of VR and Transition Services</a:t>
            </a:r>
          </a:p>
          <a:p>
            <a:pPr lvl="1"/>
            <a:r>
              <a:rPr lang="en-US" altLang="x-none" sz="1800">
                <a:latin typeface="Century Gothic" charset="0"/>
                <a:cs typeface="Century Gothic" charset="0"/>
              </a:rPr>
              <a:t>Business Relations Unit and tied all of the day’s information to agency projects and goals; Intro to Talent Acquisition Portal</a:t>
            </a:r>
          </a:p>
          <a:p>
            <a:endParaRPr lang="en-US" altLang="x-none">
              <a:latin typeface="Century Gothic" charset="0"/>
              <a:ea typeface="ＭＳ Ｐゴシック" charset="-128"/>
              <a:cs typeface="Century Gothic" charset="0"/>
            </a:endParaRPr>
          </a:p>
          <a:p>
            <a:endParaRPr lang="x-none" altLang="x-none">
              <a:latin typeface="Century Gothic" charset="0"/>
              <a:ea typeface="ＭＳ Ｐゴシック" charset="-128"/>
              <a:cs typeface="Century Gothic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Major LMI Resources Shared</a:t>
            </a:r>
            <a:endParaRPr lang="x-none" altLang="x-none">
              <a:latin typeface="Century Gothic" charset="0"/>
              <a:ea typeface="ＭＳ Ｐゴシック" charset="-128"/>
              <a:cs typeface="Century Gothic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25900"/>
          </a:xfrm>
        </p:spPr>
        <p:txBody>
          <a:bodyPr/>
          <a:lstStyle/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Explore VR Labor Market Information Toolkit: </a:t>
            </a:r>
            <a:r>
              <a:rPr lang="en-US" altLang="x-none" b="1" u="sng">
                <a:latin typeface="Century Gothic" charset="0"/>
                <a:ea typeface="ＭＳ Ｐゴシック" charset="-128"/>
                <a:cs typeface="Century Gothic" charset="0"/>
                <a:hlinkClick r:id="rId2"/>
              </a:rPr>
              <a:t>http://www.explorevr.org/toolkits/labor-market-info-toolkit</a:t>
            </a:r>
            <a:r>
              <a:rPr lang="en-US" altLang="x-none" b="1">
                <a:latin typeface="Century Gothic" charset="0"/>
                <a:ea typeface="ＭＳ Ｐゴシック" charset="-128"/>
                <a:cs typeface="Century Gothic" charset="0"/>
              </a:rPr>
              <a:t> </a:t>
            </a:r>
            <a:endParaRPr lang="en-US" altLang="x-none">
              <a:latin typeface="Century Gothic" charset="0"/>
              <a:ea typeface="ＭＳ Ｐゴシック" charset="-128"/>
              <a:cs typeface="Century Gothic" charset="0"/>
            </a:endParaRPr>
          </a:p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America’s Job Center Career One Stop Toolkit </a:t>
            </a:r>
            <a:r>
              <a:rPr lang="en-US" altLang="x-none" b="1" u="sng">
                <a:latin typeface="Century Gothic" charset="0"/>
                <a:ea typeface="ＭＳ Ｐゴシック" charset="-128"/>
                <a:cs typeface="Century Gothic" charset="0"/>
                <a:hlinkClick r:id="rId3"/>
              </a:rPr>
              <a:t>http://www.careeronestop.org/Toolkit/toolkit.aspx</a:t>
            </a:r>
            <a:endParaRPr lang="en-US" altLang="x-none">
              <a:latin typeface="Century Gothic" charset="0"/>
              <a:ea typeface="ＭＳ Ｐゴシック" charset="-128"/>
              <a:cs typeface="Century Gothic" charset="0"/>
            </a:endParaRPr>
          </a:p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The Career Index: </a:t>
            </a:r>
            <a:r>
              <a:rPr lang="en-US" altLang="x-none" b="1" u="sng">
                <a:latin typeface="Century Gothic" charset="0"/>
                <a:ea typeface="ＭＳ Ｐゴシック" charset="-128"/>
                <a:cs typeface="Century Gothic" charset="0"/>
                <a:hlinkClick r:id="rId4"/>
              </a:rPr>
              <a:t>http://www.thecareerindex.com/dsp_intro.cfm</a:t>
            </a:r>
            <a:endParaRPr lang="en-US" altLang="x-none">
              <a:latin typeface="Century Gothic" charset="0"/>
              <a:ea typeface="ＭＳ Ｐゴシック" charset="-128"/>
              <a:cs typeface="Century Gothic" charset="0"/>
            </a:endParaRPr>
          </a:p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The O*NET: </a:t>
            </a:r>
            <a:r>
              <a:rPr lang="en-US" altLang="x-none" b="1" u="sng">
                <a:latin typeface="Century Gothic" charset="0"/>
                <a:ea typeface="ＭＳ Ｐゴシック" charset="-128"/>
                <a:cs typeface="Century Gothic" charset="0"/>
                <a:hlinkClick r:id="rId5"/>
              </a:rPr>
              <a:t>http://www.theonetonline.org</a:t>
            </a:r>
            <a:endParaRPr lang="en-US" altLang="x-none">
              <a:latin typeface="Century Gothic" charset="0"/>
              <a:ea typeface="ＭＳ Ｐゴシック" charset="-128"/>
              <a:cs typeface="Century Gothic" charset="0"/>
            </a:endParaRPr>
          </a:p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New Jersey Department of Labor LMI Information: </a:t>
            </a:r>
            <a:r>
              <a:rPr lang="en-US" altLang="x-none" b="1" u="sng">
                <a:latin typeface="Century Gothic" charset="0"/>
                <a:ea typeface="ＭＳ Ｐゴシック" charset="-128"/>
                <a:cs typeface="Century Gothic" charset="0"/>
                <a:hlinkClick r:id="rId6"/>
              </a:rPr>
              <a:t>http://lwd.state.nj.us/labor/lpa/LMI_index.html</a:t>
            </a:r>
            <a:endParaRPr lang="en-US" altLang="x-none">
              <a:latin typeface="Century Gothic" charset="0"/>
              <a:ea typeface="ＭＳ Ｐゴシック" charset="-128"/>
              <a:cs typeface="Century Gothic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 txBox="1">
            <a:spLocks/>
          </p:cNvSpPr>
          <p:nvPr/>
        </p:nvSpPr>
        <p:spPr bwMode="auto">
          <a:xfrm>
            <a:off x="1614488" y="2644775"/>
            <a:ext cx="5915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47" tIns="33473" rIns="66947" bIns="33473" anchor="ctr"/>
          <a:lstStyle>
            <a:lvl1pPr defTabSz="2141538">
              <a:defRPr sz="2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2141538">
              <a:defRPr sz="2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2141538">
              <a:defRPr sz="2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2141538">
              <a:defRPr sz="2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2141538">
              <a:defRPr sz="2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21415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4000" b="1">
              <a:latin typeface="Century Gothic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Additional LMI-Related Trainings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3500"/>
          </a:xfrm>
        </p:spPr>
        <p:txBody>
          <a:bodyPr/>
          <a:lstStyle/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VR 101 Series – regularly incorporated discussion of LMI into relevant trainings and discussions with VRCs</a:t>
            </a:r>
          </a:p>
          <a:p>
            <a:pPr lvl="1"/>
            <a:r>
              <a:rPr lang="en-US" altLang="x-none">
                <a:latin typeface="Century Gothic" charset="0"/>
                <a:cs typeface="Century Gothic" charset="0"/>
              </a:rPr>
              <a:t>March 22, 2017 – Choosing a vocational goal for the IPE and Informed Choice using LMI</a:t>
            </a:r>
          </a:p>
          <a:p>
            <a:pPr lvl="1"/>
            <a:r>
              <a:rPr lang="en-US" altLang="x-none">
                <a:latin typeface="Century Gothic" charset="0"/>
                <a:cs typeface="Century Gothic" charset="0"/>
              </a:rPr>
              <a:t>May 11, 2017 – Case notes and documentation – what to include?? LMI discussions!</a:t>
            </a:r>
          </a:p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June 5-8, 2017 – Business Engagement Training from Mississippi State University – Included a unit on using LMI for Business Engagement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LMI: Awareness and Use</a:t>
            </a:r>
            <a:b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</a:br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Post-Test - May 2017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35300"/>
          </a:xfrm>
        </p:spPr>
        <p:txBody>
          <a:bodyPr/>
          <a:lstStyle/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Issued the same assessment one year later</a:t>
            </a:r>
          </a:p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Some staff turnover and new counselors brought on board since pre-assessment</a:t>
            </a:r>
          </a:p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# of Respondents – 2016 = 23; 2017 = 28</a:t>
            </a:r>
          </a:p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Overall, saw an increase in self-report of understanding and use of LMI from 2016 to 2017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Century Gothic" charset="0"/>
                <a:ea typeface="ＭＳ Ｐゴシック" charset="-128"/>
                <a:cs typeface="Century Gothic" charset="0"/>
              </a:rPr>
              <a:t>Assessment Results: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4040188" cy="63976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Are you familiar with the term </a:t>
            </a:r>
            <a:r>
              <a:rPr lang="en-US" dirty="0" smtClean="0"/>
              <a:t>LMI</a:t>
            </a:r>
            <a:r>
              <a:rPr lang="en-US" dirty="0"/>
              <a:t>?</a:t>
            </a:r>
          </a:p>
        </p:txBody>
      </p:sp>
      <p:graphicFrame>
        <p:nvGraphicFramePr>
          <p:cNvPr id="9" name="Content Placeholder 6" descr="In 2016, 77.8% respondents said &quot;yes&quot; and in 2017, 96.4% of respondents said &quot;yes&quot;." title="Are you familiar with the term LMI?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465139"/>
              </p:ext>
            </p:extLst>
          </p:nvPr>
        </p:nvGraphicFramePr>
        <p:xfrm>
          <a:off x="705644" y="2057399"/>
          <a:ext cx="3543300" cy="357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17636"/>
            <a:ext cx="4041775" cy="63976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Have you ever used LMI?</a:t>
            </a:r>
          </a:p>
        </p:txBody>
      </p:sp>
      <p:graphicFrame>
        <p:nvGraphicFramePr>
          <p:cNvPr id="10" name="Content Placeholder 7" descr="In 2016, 54.6% of respondents said &quot;yes&quot; and in 2017, 78.6% of respondents said &quot;yes&quot;." title="Have you ever used LMI?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54893740"/>
              </p:ext>
            </p:extLst>
          </p:nvPr>
        </p:nvGraphicFramePr>
        <p:xfrm>
          <a:off x="4891975" y="2057399"/>
          <a:ext cx="3547872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673</Words>
  <Application>Microsoft Macintosh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ＭＳ Ｐゴシック</vt:lpstr>
      <vt:lpstr>Arial</vt:lpstr>
      <vt:lpstr>Century Gothic</vt:lpstr>
      <vt:lpstr>Office Theme</vt:lpstr>
      <vt:lpstr>Using LMI as a Counseling Tool</vt:lpstr>
      <vt:lpstr>Presentation Objectives</vt:lpstr>
      <vt:lpstr>Background</vt:lpstr>
      <vt:lpstr>LMI: Awareness and Use  Pre-Assessment - April 2016</vt:lpstr>
      <vt:lpstr>The Main LMI Training: May 2016</vt:lpstr>
      <vt:lpstr>Major LMI Resources Shared</vt:lpstr>
      <vt:lpstr>Additional LMI-Related Trainings</vt:lpstr>
      <vt:lpstr>LMI: Awareness and Use Post-Test - May 2017</vt:lpstr>
      <vt:lpstr>Assessment Results:</vt:lpstr>
      <vt:lpstr>Describe your opinion on the following statement: LMI should be included in vocational planning with CBVI consumers.</vt:lpstr>
      <vt:lpstr>What resources do you use to access LMI for vocational planning purposes with CBVI consumers?</vt:lpstr>
      <vt:lpstr>How often do you incorporate each of the following components of LMI into your vocational planning with CBVI consumers?  Response Options: Never, Rarely, Sometimes, Regularly, Frequently % below represents combination of Regularly and Frequently for ease of presentation</vt:lpstr>
      <vt:lpstr>How often do you use LMI for the following purposes? Response Options: Never, Rarely, Sometimes, Regularly, Frequently % below represents combination of Regularly and Frequently for ease of presentation</vt:lpstr>
      <vt:lpstr>What type of support or training would you require to increase your use of LMI in your vocational planning with CBVI consumers?</vt:lpstr>
      <vt:lpstr>Challenges &amp; Lessons Learned</vt:lpstr>
      <vt:lpstr>Next Steps</vt:lpstr>
      <vt:lpstr>Contact Information</vt:lpstr>
    </vt:vector>
  </TitlesOfParts>
  <Manager/>
  <Company>ICI/UMass Boston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LMI as a Counseling Tool_NJCBVI</dc:title>
  <dc:subject/>
  <dc:creator>djt</dc:creator>
  <cp:keywords/>
  <dc:description/>
  <cp:lastModifiedBy>Katie Allen</cp:lastModifiedBy>
  <cp:revision>34</cp:revision>
  <dcterms:created xsi:type="dcterms:W3CDTF">2017-06-20T21:48:47Z</dcterms:created>
  <dcterms:modified xsi:type="dcterms:W3CDTF">2017-09-11T18:37:09Z</dcterms:modified>
  <cp:category/>
</cp:coreProperties>
</file>