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handoutMasterIdLst>
    <p:handoutMasterId r:id="rId36"/>
  </p:handoutMasterIdLst>
  <p:sldIdLst>
    <p:sldId id="270" r:id="rId2"/>
    <p:sldId id="258" r:id="rId3"/>
    <p:sldId id="261" r:id="rId4"/>
    <p:sldId id="299" r:id="rId5"/>
    <p:sldId id="271" r:id="rId6"/>
    <p:sldId id="273" r:id="rId7"/>
    <p:sldId id="276" r:id="rId8"/>
    <p:sldId id="274" r:id="rId9"/>
    <p:sldId id="272" r:id="rId10"/>
    <p:sldId id="275"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68" r:id="rId25"/>
    <p:sldId id="269" r:id="rId26"/>
    <p:sldId id="291" r:id="rId27"/>
    <p:sldId id="292" r:id="rId28"/>
    <p:sldId id="293" r:id="rId29"/>
    <p:sldId id="294" r:id="rId30"/>
    <p:sldId id="295" r:id="rId31"/>
    <p:sldId id="296" r:id="rId32"/>
    <p:sldId id="297" r:id="rId33"/>
    <p:sldId id="298" r:id="rId34"/>
  </p:sldIdLst>
  <p:sldSz cx="9144000" cy="6858000" type="screen4x3"/>
  <p:notesSz cx="6858000" cy="9144000"/>
  <p:defaultTextStyle>
    <a:defPPr>
      <a:defRPr lang="en-US"/>
    </a:defPPr>
    <a:lvl1pPr algn="l" defTabSz="542925" rtl="0" eaLnBrk="0" fontAlgn="base" hangingPunct="0">
      <a:spcBef>
        <a:spcPct val="0"/>
      </a:spcBef>
      <a:spcAft>
        <a:spcPct val="0"/>
      </a:spcAft>
      <a:defRPr sz="2100" kern="1200">
        <a:solidFill>
          <a:schemeClr val="tx1"/>
        </a:solidFill>
        <a:latin typeface="Calibri" charset="0"/>
        <a:ea typeface="+mn-ea"/>
        <a:cs typeface="+mn-cs"/>
      </a:defRPr>
    </a:lvl1pPr>
    <a:lvl2pPr marL="542925" indent="-85725" algn="l" defTabSz="542925" rtl="0" eaLnBrk="0" fontAlgn="base" hangingPunct="0">
      <a:spcBef>
        <a:spcPct val="0"/>
      </a:spcBef>
      <a:spcAft>
        <a:spcPct val="0"/>
      </a:spcAft>
      <a:defRPr sz="2100" kern="1200">
        <a:solidFill>
          <a:schemeClr val="tx1"/>
        </a:solidFill>
        <a:latin typeface="Calibri" charset="0"/>
        <a:ea typeface="+mn-ea"/>
        <a:cs typeface="+mn-cs"/>
      </a:defRPr>
    </a:lvl2pPr>
    <a:lvl3pPr marL="1087438" indent="-173038" algn="l" defTabSz="542925" rtl="0" eaLnBrk="0" fontAlgn="base" hangingPunct="0">
      <a:spcBef>
        <a:spcPct val="0"/>
      </a:spcBef>
      <a:spcAft>
        <a:spcPct val="0"/>
      </a:spcAft>
      <a:defRPr sz="2100" kern="1200">
        <a:solidFill>
          <a:schemeClr val="tx1"/>
        </a:solidFill>
        <a:latin typeface="Calibri" charset="0"/>
        <a:ea typeface="+mn-ea"/>
        <a:cs typeface="+mn-cs"/>
      </a:defRPr>
    </a:lvl3pPr>
    <a:lvl4pPr marL="1631950" indent="-260350" algn="l" defTabSz="542925" rtl="0" eaLnBrk="0" fontAlgn="base" hangingPunct="0">
      <a:spcBef>
        <a:spcPct val="0"/>
      </a:spcBef>
      <a:spcAft>
        <a:spcPct val="0"/>
      </a:spcAft>
      <a:defRPr sz="2100" kern="1200">
        <a:solidFill>
          <a:schemeClr val="tx1"/>
        </a:solidFill>
        <a:latin typeface="Calibri" charset="0"/>
        <a:ea typeface="+mn-ea"/>
        <a:cs typeface="+mn-cs"/>
      </a:defRPr>
    </a:lvl4pPr>
    <a:lvl5pPr marL="2176463" indent="-347663" algn="l" defTabSz="542925" rtl="0" eaLnBrk="0" fontAlgn="base" hangingPunct="0">
      <a:spcBef>
        <a:spcPct val="0"/>
      </a:spcBef>
      <a:spcAft>
        <a:spcPct val="0"/>
      </a:spcAft>
      <a:defRPr sz="2100" kern="1200">
        <a:solidFill>
          <a:schemeClr val="tx1"/>
        </a:solidFill>
        <a:latin typeface="Calibri" charset="0"/>
        <a:ea typeface="+mn-ea"/>
        <a:cs typeface="+mn-cs"/>
      </a:defRPr>
    </a:lvl5pPr>
    <a:lvl6pPr marL="2286000" algn="l" defTabSz="914400" rtl="0" eaLnBrk="1" latinLnBrk="0" hangingPunct="1">
      <a:defRPr sz="2100" kern="1200">
        <a:solidFill>
          <a:schemeClr val="tx1"/>
        </a:solidFill>
        <a:latin typeface="Calibri" charset="0"/>
        <a:ea typeface="+mn-ea"/>
        <a:cs typeface="+mn-cs"/>
      </a:defRPr>
    </a:lvl6pPr>
    <a:lvl7pPr marL="2743200" algn="l" defTabSz="914400" rtl="0" eaLnBrk="1" latinLnBrk="0" hangingPunct="1">
      <a:defRPr sz="2100" kern="1200">
        <a:solidFill>
          <a:schemeClr val="tx1"/>
        </a:solidFill>
        <a:latin typeface="Calibri" charset="0"/>
        <a:ea typeface="+mn-ea"/>
        <a:cs typeface="+mn-cs"/>
      </a:defRPr>
    </a:lvl7pPr>
    <a:lvl8pPr marL="3200400" algn="l" defTabSz="914400" rtl="0" eaLnBrk="1" latinLnBrk="0" hangingPunct="1">
      <a:defRPr sz="2100" kern="1200">
        <a:solidFill>
          <a:schemeClr val="tx1"/>
        </a:solidFill>
        <a:latin typeface="Calibri" charset="0"/>
        <a:ea typeface="+mn-ea"/>
        <a:cs typeface="+mn-cs"/>
      </a:defRPr>
    </a:lvl8pPr>
    <a:lvl9pPr marL="3657600" algn="l" defTabSz="914400" rtl="0" eaLnBrk="1" latinLnBrk="0" hangingPunct="1">
      <a:defRPr sz="2100" kern="1200">
        <a:solidFill>
          <a:schemeClr val="tx1"/>
        </a:solidFill>
        <a:latin typeface="Calibri"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BCAC4"/>
    <a:srgbClr val="8AC5E0"/>
    <a:srgbClr val="487D26"/>
    <a:srgbClr val="F6BC1C"/>
    <a:srgbClr val="005889"/>
    <a:srgbClr val="0D6E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66"/>
    <p:restoredTop sz="94720"/>
  </p:normalViewPr>
  <p:slideViewPr>
    <p:cSldViewPr snapToGrid="0" snapToObjects="1">
      <p:cViewPr>
        <p:scale>
          <a:sx n="100" d="100"/>
          <a:sy n="100" d="100"/>
        </p:scale>
        <p:origin x="376" y="2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5" d="100"/>
          <a:sy n="85" d="100"/>
        </p:scale>
        <p:origin x="3928" y="192"/>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defTabSz="544132"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defTabSz="544132" eaLnBrk="1" fontAlgn="auto" hangingPunct="1">
              <a:spcBef>
                <a:spcPts val="0"/>
              </a:spcBef>
              <a:spcAft>
                <a:spcPts val="0"/>
              </a:spcAft>
              <a:defRPr sz="1200" smtClean="0">
                <a:latin typeface="+mn-lt"/>
              </a:defRPr>
            </a:lvl1pPr>
          </a:lstStyle>
          <a:p>
            <a:pPr>
              <a:defRPr/>
            </a:pPr>
            <a:fld id="{DB86843C-CC47-7843-BF94-CFF6714689F1}" type="datetimeFigureOut">
              <a:rPr lang="en-US"/>
              <a:pPr>
                <a:defRPr/>
              </a:pPr>
              <a:t>9/14/17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defTabSz="544132"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defTabSz="544132" eaLnBrk="1" fontAlgn="auto" hangingPunct="1">
              <a:spcBef>
                <a:spcPts val="0"/>
              </a:spcBef>
              <a:spcAft>
                <a:spcPts val="0"/>
              </a:spcAft>
              <a:defRPr sz="1200" smtClean="0">
                <a:latin typeface="+mn-lt"/>
              </a:defRPr>
            </a:lvl1pPr>
          </a:lstStyle>
          <a:p>
            <a:pPr>
              <a:defRPr/>
            </a:pPr>
            <a:fld id="{644FF890-E846-6645-9A73-B0CA6A44745E}"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defTabSz="544132"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defTabSz="544132" eaLnBrk="1" fontAlgn="auto" hangingPunct="1">
              <a:spcBef>
                <a:spcPts val="0"/>
              </a:spcBef>
              <a:spcAft>
                <a:spcPts val="0"/>
              </a:spcAft>
              <a:defRPr sz="1200" smtClean="0">
                <a:latin typeface="+mn-lt"/>
              </a:defRPr>
            </a:lvl1pPr>
          </a:lstStyle>
          <a:p>
            <a:pPr>
              <a:defRPr/>
            </a:pPr>
            <a:fld id="{5EF8547B-82AF-D042-9CE9-B149EC940061}" type="datetimeFigureOut">
              <a:rPr lang="en-US"/>
              <a:pPr>
                <a:defRPr/>
              </a:pPr>
              <a:t>9/14/17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defTabSz="544132"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defTabSz="544132" eaLnBrk="1" fontAlgn="auto" hangingPunct="1">
              <a:spcBef>
                <a:spcPts val="0"/>
              </a:spcBef>
              <a:spcAft>
                <a:spcPts val="0"/>
              </a:spcAft>
              <a:defRPr sz="1200" smtClean="0">
                <a:latin typeface="+mn-lt"/>
              </a:defRPr>
            </a:lvl1pPr>
          </a:lstStyle>
          <a:p>
            <a:pPr>
              <a:defRPr/>
            </a:pPr>
            <a:fld id="{FC2BF376-B851-F844-9CA7-3C6F221DF57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231775" rtl="0" fontAlgn="base">
      <a:spcBef>
        <a:spcPct val="30000"/>
      </a:spcBef>
      <a:spcAft>
        <a:spcPct val="0"/>
      </a:spcAft>
      <a:defRPr sz="300" kern="1200">
        <a:solidFill>
          <a:schemeClr val="tx1"/>
        </a:solidFill>
        <a:latin typeface="+mn-lt"/>
        <a:ea typeface="+mn-ea"/>
        <a:cs typeface="+mn-cs"/>
      </a:defRPr>
    </a:lvl1pPr>
    <a:lvl2pPr marL="115888" algn="l" defTabSz="231775" rtl="0" fontAlgn="base">
      <a:spcBef>
        <a:spcPct val="30000"/>
      </a:spcBef>
      <a:spcAft>
        <a:spcPct val="0"/>
      </a:spcAft>
      <a:defRPr sz="300" kern="1200">
        <a:solidFill>
          <a:schemeClr val="tx1"/>
        </a:solidFill>
        <a:latin typeface="+mn-lt"/>
        <a:ea typeface="+mn-ea"/>
        <a:cs typeface="+mn-cs"/>
      </a:defRPr>
    </a:lvl2pPr>
    <a:lvl3pPr marL="231775" algn="l" defTabSz="231775" rtl="0" fontAlgn="base">
      <a:spcBef>
        <a:spcPct val="30000"/>
      </a:spcBef>
      <a:spcAft>
        <a:spcPct val="0"/>
      </a:spcAft>
      <a:defRPr sz="300" kern="1200">
        <a:solidFill>
          <a:schemeClr val="tx1"/>
        </a:solidFill>
        <a:latin typeface="+mn-lt"/>
        <a:ea typeface="+mn-ea"/>
        <a:cs typeface="+mn-cs"/>
      </a:defRPr>
    </a:lvl3pPr>
    <a:lvl4pPr marL="347663" algn="l" defTabSz="231775" rtl="0" fontAlgn="base">
      <a:spcBef>
        <a:spcPct val="30000"/>
      </a:spcBef>
      <a:spcAft>
        <a:spcPct val="0"/>
      </a:spcAft>
      <a:defRPr sz="300" kern="1200">
        <a:solidFill>
          <a:schemeClr val="tx1"/>
        </a:solidFill>
        <a:latin typeface="+mn-lt"/>
        <a:ea typeface="+mn-ea"/>
        <a:cs typeface="+mn-cs"/>
      </a:defRPr>
    </a:lvl4pPr>
    <a:lvl5pPr marL="463550" algn="l" defTabSz="231775" rtl="0" fontAlgn="base">
      <a:spcBef>
        <a:spcPct val="30000"/>
      </a:spcBef>
      <a:spcAft>
        <a:spcPct val="0"/>
      </a:spcAft>
      <a:defRPr sz="300" kern="1200">
        <a:solidFill>
          <a:schemeClr val="tx1"/>
        </a:solidFill>
        <a:latin typeface="+mn-lt"/>
        <a:ea typeface="+mn-ea"/>
        <a:cs typeface="+mn-cs"/>
      </a:defRPr>
    </a:lvl5pPr>
    <a:lvl6pPr marL="580629" algn="l" defTabSz="232252" rtl="0" eaLnBrk="1" latinLnBrk="0" hangingPunct="1">
      <a:defRPr sz="305" kern="1200">
        <a:solidFill>
          <a:schemeClr val="tx1"/>
        </a:solidFill>
        <a:latin typeface="+mn-lt"/>
        <a:ea typeface="+mn-ea"/>
        <a:cs typeface="+mn-cs"/>
      </a:defRPr>
    </a:lvl6pPr>
    <a:lvl7pPr marL="696756" algn="l" defTabSz="232252" rtl="0" eaLnBrk="1" latinLnBrk="0" hangingPunct="1">
      <a:defRPr sz="305" kern="1200">
        <a:solidFill>
          <a:schemeClr val="tx1"/>
        </a:solidFill>
        <a:latin typeface="+mn-lt"/>
        <a:ea typeface="+mn-ea"/>
        <a:cs typeface="+mn-cs"/>
      </a:defRPr>
    </a:lvl7pPr>
    <a:lvl8pPr marL="812881" algn="l" defTabSz="232252" rtl="0" eaLnBrk="1" latinLnBrk="0" hangingPunct="1">
      <a:defRPr sz="305" kern="1200">
        <a:solidFill>
          <a:schemeClr val="tx1"/>
        </a:solidFill>
        <a:latin typeface="+mn-lt"/>
        <a:ea typeface="+mn-ea"/>
        <a:cs typeface="+mn-cs"/>
      </a:defRPr>
    </a:lvl8pPr>
    <a:lvl9pPr marL="929007" algn="l" defTabSz="232252" rtl="0" eaLnBrk="1" latinLnBrk="0" hangingPunct="1">
      <a:defRPr sz="30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 Id="rId3" Type="http://schemas.openxmlformats.org/officeDocument/2006/relationships/hyperlink" Target="http://www.susskind.com/"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kern="1200" dirty="0" smtClean="0">
                <a:solidFill>
                  <a:schemeClr val="tx1"/>
                </a:solidFill>
                <a:effectLst/>
                <a:latin typeface="+mn-lt"/>
                <a:ea typeface="+mn-ea"/>
                <a:cs typeface="+mn-cs"/>
              </a:rPr>
              <a:t>Four Stages of Change (Evolution) </a:t>
            </a:r>
          </a:p>
          <a:p>
            <a:r>
              <a:rPr lang="en-US" sz="800" kern="1200" dirty="0" smtClean="0">
                <a:solidFill>
                  <a:schemeClr val="tx1"/>
                </a:solidFill>
                <a:effectLst/>
                <a:latin typeface="+mn-lt"/>
                <a:ea typeface="+mn-ea"/>
                <a:cs typeface="+mn-cs"/>
              </a:rPr>
              <a:t>(</a:t>
            </a:r>
            <a:r>
              <a:rPr lang="en-US" sz="800" u="none" strike="noStrike" kern="1200" dirty="0" smtClean="0">
                <a:solidFill>
                  <a:schemeClr val="tx1"/>
                </a:solidFill>
                <a:effectLst/>
                <a:latin typeface="+mn-lt"/>
                <a:ea typeface="+mn-ea"/>
                <a:cs typeface="+mn-cs"/>
                <a:hlinkClick r:id="rId3"/>
              </a:rPr>
              <a:t>Richard Susskind</a:t>
            </a:r>
            <a:r>
              <a:rPr lang="en-US" sz="800" kern="1200" dirty="0" smtClean="0">
                <a:solidFill>
                  <a:schemeClr val="tx1"/>
                </a:solidFill>
                <a:effectLst/>
                <a:latin typeface="+mn-lt"/>
                <a:ea typeface="+mn-ea"/>
                <a:cs typeface="+mn-cs"/>
              </a:rPr>
              <a:t>‘s </a:t>
            </a:r>
            <a:r>
              <a:rPr lang="en-US" sz="800" i="1" kern="1200" dirty="0" smtClean="0">
                <a:solidFill>
                  <a:schemeClr val="tx1"/>
                </a:solidFill>
                <a:effectLst/>
                <a:latin typeface="+mn-lt"/>
                <a:ea typeface="+mn-ea"/>
                <a:cs typeface="+mn-cs"/>
              </a:rPr>
              <a:t>The Stages of Change)</a:t>
            </a:r>
            <a:endParaRPr lang="en-US" sz="1050" kern="1200" dirty="0" smtClean="0">
              <a:solidFill>
                <a:schemeClr val="tx1"/>
              </a:solidFill>
              <a:effectLst/>
              <a:latin typeface="+mn-lt"/>
              <a:ea typeface="+mn-ea"/>
              <a:cs typeface="+mn-cs"/>
            </a:endParaRPr>
          </a:p>
          <a:p>
            <a:r>
              <a:rPr lang="en-US" sz="800" kern="1200" dirty="0" smtClean="0">
                <a:solidFill>
                  <a:schemeClr val="tx1"/>
                </a:solidFill>
                <a:effectLst/>
                <a:latin typeface="+mn-lt"/>
                <a:ea typeface="+mn-ea"/>
                <a:cs typeface="+mn-cs"/>
              </a:rPr>
              <a:t> </a:t>
            </a:r>
          </a:p>
          <a:p>
            <a:r>
              <a:rPr lang="en-US" sz="800" kern="1200" dirty="0" smtClean="0">
                <a:solidFill>
                  <a:schemeClr val="tx1"/>
                </a:solidFill>
                <a:effectLst/>
                <a:latin typeface="+mn-lt"/>
                <a:ea typeface="+mn-ea"/>
                <a:cs typeface="+mn-cs"/>
              </a:rPr>
              <a:t>Stage 1: “What you’re saying is worthless nonsense.”</a:t>
            </a:r>
          </a:p>
          <a:p>
            <a:pPr lvl="0"/>
            <a:r>
              <a:rPr lang="en-US" sz="800" kern="1200" dirty="0" smtClean="0">
                <a:solidFill>
                  <a:schemeClr val="tx1"/>
                </a:solidFill>
                <a:effectLst/>
                <a:latin typeface="+mn-lt"/>
                <a:ea typeface="+mn-ea"/>
                <a:cs typeface="+mn-cs"/>
              </a:rPr>
              <a:t>Trades had a need for workers (electricians, plumbers, construction)</a:t>
            </a:r>
            <a:endParaRPr lang="en-US" sz="1050" kern="1200" dirty="0" smtClean="0">
              <a:solidFill>
                <a:schemeClr val="tx1"/>
              </a:solidFill>
              <a:effectLst/>
              <a:latin typeface="+mn-lt"/>
              <a:ea typeface="+mn-ea"/>
              <a:cs typeface="+mn-cs"/>
            </a:endParaRPr>
          </a:p>
          <a:p>
            <a:pPr lvl="0"/>
            <a:r>
              <a:rPr lang="en-US" sz="800" kern="1200" dirty="0" smtClean="0">
                <a:solidFill>
                  <a:schemeClr val="tx1"/>
                </a:solidFill>
                <a:effectLst/>
                <a:latin typeface="+mn-lt"/>
                <a:ea typeface="+mn-ea"/>
                <a:cs typeface="+mn-cs"/>
              </a:rPr>
              <a:t>They needed workers now</a:t>
            </a:r>
            <a:endParaRPr lang="en-US" sz="1050" kern="1200" dirty="0" smtClean="0">
              <a:solidFill>
                <a:schemeClr val="tx1"/>
              </a:solidFill>
              <a:effectLst/>
              <a:latin typeface="+mn-lt"/>
              <a:ea typeface="+mn-ea"/>
              <a:cs typeface="+mn-cs"/>
            </a:endParaRPr>
          </a:p>
          <a:p>
            <a:pPr lvl="0"/>
            <a:r>
              <a:rPr lang="en-US" sz="800" kern="1200" dirty="0" smtClean="0">
                <a:solidFill>
                  <a:schemeClr val="tx1"/>
                </a:solidFill>
                <a:effectLst/>
                <a:latin typeface="+mn-lt"/>
                <a:ea typeface="+mn-ea"/>
                <a:cs typeface="+mn-cs"/>
              </a:rPr>
              <a:t>Job candidates lacked work skills and training that matched the needs of businesses</a:t>
            </a:r>
            <a:endParaRPr lang="en-US" sz="1050" kern="1200" dirty="0" smtClean="0">
              <a:solidFill>
                <a:schemeClr val="tx1"/>
              </a:solidFill>
              <a:effectLst/>
              <a:latin typeface="+mn-lt"/>
              <a:ea typeface="+mn-ea"/>
              <a:cs typeface="+mn-cs"/>
            </a:endParaRPr>
          </a:p>
          <a:p>
            <a:r>
              <a:rPr lang="en-US" sz="800" kern="1200" dirty="0" smtClean="0">
                <a:solidFill>
                  <a:schemeClr val="tx1"/>
                </a:solidFill>
                <a:effectLst/>
                <a:latin typeface="+mn-lt"/>
                <a:ea typeface="+mn-ea"/>
                <a:cs typeface="+mn-cs"/>
              </a:rPr>
              <a:t> </a:t>
            </a:r>
          </a:p>
          <a:p>
            <a:r>
              <a:rPr lang="en-US" sz="800" kern="1200" dirty="0" smtClean="0">
                <a:solidFill>
                  <a:schemeClr val="tx1"/>
                </a:solidFill>
                <a:effectLst/>
                <a:latin typeface="+mn-lt"/>
                <a:ea typeface="+mn-ea"/>
                <a:cs typeface="+mn-cs"/>
              </a:rPr>
              <a:t>Stage 2: “What you’re saying is an interesting but perverted point of view.”</a:t>
            </a:r>
          </a:p>
          <a:p>
            <a:pPr lvl="0"/>
            <a:r>
              <a:rPr lang="en-US" sz="800" kern="1200" dirty="0" smtClean="0">
                <a:solidFill>
                  <a:schemeClr val="tx1"/>
                </a:solidFill>
                <a:effectLst/>
                <a:latin typeface="+mn-lt"/>
                <a:ea typeface="+mn-ea"/>
                <a:cs typeface="+mn-cs"/>
              </a:rPr>
              <a:t>Project Search model/success</a:t>
            </a:r>
            <a:endParaRPr lang="en-US" sz="1050" kern="1200" dirty="0" smtClean="0">
              <a:solidFill>
                <a:schemeClr val="tx1"/>
              </a:solidFill>
              <a:effectLst/>
              <a:latin typeface="+mn-lt"/>
              <a:ea typeface="+mn-ea"/>
              <a:cs typeface="+mn-cs"/>
            </a:endParaRPr>
          </a:p>
          <a:p>
            <a:pPr lvl="1"/>
            <a:r>
              <a:rPr lang="en-US" sz="800" kern="1200" dirty="0" smtClean="0">
                <a:solidFill>
                  <a:schemeClr val="tx1"/>
                </a:solidFill>
                <a:effectLst/>
                <a:latin typeface="+mn-lt"/>
                <a:ea typeface="+mn-ea"/>
                <a:cs typeface="+mn-cs"/>
              </a:rPr>
              <a:t>High school: one business, multiple jobs</a:t>
            </a:r>
            <a:endParaRPr lang="en-US" sz="1050" kern="1200" dirty="0" smtClean="0">
              <a:solidFill>
                <a:schemeClr val="tx1"/>
              </a:solidFill>
              <a:effectLst/>
              <a:latin typeface="+mn-lt"/>
              <a:ea typeface="+mn-ea"/>
              <a:cs typeface="+mn-cs"/>
            </a:endParaRPr>
          </a:p>
          <a:p>
            <a:pPr lvl="1"/>
            <a:r>
              <a:rPr lang="en-US" sz="800" kern="1200" dirty="0" smtClean="0">
                <a:solidFill>
                  <a:schemeClr val="tx1"/>
                </a:solidFill>
                <a:effectLst/>
                <a:latin typeface="+mn-lt"/>
                <a:ea typeface="+mn-ea"/>
                <a:cs typeface="+mn-cs"/>
              </a:rPr>
              <a:t>Last year in school</a:t>
            </a:r>
            <a:endParaRPr lang="en-US" sz="1050" kern="1200" dirty="0" smtClean="0">
              <a:solidFill>
                <a:schemeClr val="tx1"/>
              </a:solidFill>
              <a:effectLst/>
              <a:latin typeface="+mn-lt"/>
              <a:ea typeface="+mn-ea"/>
              <a:cs typeface="+mn-cs"/>
            </a:endParaRPr>
          </a:p>
          <a:p>
            <a:r>
              <a:rPr lang="en-US" sz="800" kern="1200" dirty="0" smtClean="0">
                <a:solidFill>
                  <a:schemeClr val="tx1"/>
                </a:solidFill>
                <a:effectLst/>
                <a:latin typeface="+mn-lt"/>
                <a:ea typeface="+mn-ea"/>
                <a:cs typeface="+mn-cs"/>
              </a:rPr>
              <a:t> </a:t>
            </a:r>
          </a:p>
          <a:p>
            <a:r>
              <a:rPr lang="en-US" sz="800" kern="1200" dirty="0" smtClean="0">
                <a:solidFill>
                  <a:schemeClr val="tx1"/>
                </a:solidFill>
                <a:effectLst/>
                <a:latin typeface="+mn-lt"/>
                <a:ea typeface="+mn-ea"/>
                <a:cs typeface="+mn-cs"/>
              </a:rPr>
              <a:t>Stage 3: “What you’re saying is true but quite unimportant.”</a:t>
            </a:r>
          </a:p>
          <a:p>
            <a:pPr lvl="0"/>
            <a:r>
              <a:rPr lang="en-US" sz="800" kern="1200" dirty="0" smtClean="0">
                <a:solidFill>
                  <a:schemeClr val="tx1"/>
                </a:solidFill>
                <a:effectLst/>
                <a:latin typeface="+mn-lt"/>
                <a:ea typeface="+mn-ea"/>
                <a:cs typeface="+mn-cs"/>
              </a:rPr>
              <a:t>Certificate Programs</a:t>
            </a:r>
            <a:endParaRPr lang="en-US" sz="1050" kern="1200" dirty="0" smtClean="0">
              <a:solidFill>
                <a:schemeClr val="tx1"/>
              </a:solidFill>
              <a:effectLst/>
              <a:latin typeface="+mn-lt"/>
              <a:ea typeface="+mn-ea"/>
              <a:cs typeface="+mn-cs"/>
            </a:endParaRPr>
          </a:p>
          <a:p>
            <a:pPr lvl="1"/>
            <a:r>
              <a:rPr lang="en-US" sz="800" kern="1200" dirty="0" smtClean="0">
                <a:solidFill>
                  <a:schemeClr val="tx1"/>
                </a:solidFill>
                <a:effectLst/>
                <a:latin typeface="+mn-lt"/>
                <a:ea typeface="+mn-ea"/>
                <a:cs typeface="+mn-cs"/>
              </a:rPr>
              <a:t>Community college: many businesses, single job focus</a:t>
            </a:r>
            <a:endParaRPr lang="en-US" sz="1050" kern="1200" dirty="0" smtClean="0">
              <a:solidFill>
                <a:schemeClr val="tx1"/>
              </a:solidFill>
              <a:effectLst/>
              <a:latin typeface="+mn-lt"/>
              <a:ea typeface="+mn-ea"/>
              <a:cs typeface="+mn-cs"/>
            </a:endParaRPr>
          </a:p>
          <a:p>
            <a:pPr lvl="1"/>
            <a:r>
              <a:rPr lang="en-US" sz="800" kern="1200" dirty="0" smtClean="0">
                <a:solidFill>
                  <a:schemeClr val="tx1"/>
                </a:solidFill>
                <a:effectLst/>
                <a:latin typeface="+mn-lt"/>
                <a:ea typeface="+mn-ea"/>
                <a:cs typeface="+mn-cs"/>
              </a:rPr>
              <a:t>Customized curriculum </a:t>
            </a:r>
            <a:r>
              <a:rPr lang="en-US" sz="800" i="1" kern="1200" dirty="0" smtClean="0">
                <a:solidFill>
                  <a:schemeClr val="tx1"/>
                </a:solidFill>
                <a:effectLst/>
                <a:latin typeface="+mn-lt"/>
                <a:ea typeface="+mn-ea"/>
                <a:cs typeface="+mn-cs"/>
              </a:rPr>
              <a:t>based on needs of business</a:t>
            </a:r>
            <a:endParaRPr lang="en-US" sz="1050" kern="1200" dirty="0" smtClean="0">
              <a:solidFill>
                <a:schemeClr val="tx1"/>
              </a:solidFill>
              <a:effectLst/>
              <a:latin typeface="+mn-lt"/>
              <a:ea typeface="+mn-ea"/>
              <a:cs typeface="+mn-cs"/>
            </a:endParaRPr>
          </a:p>
          <a:p>
            <a:pPr lvl="1"/>
            <a:r>
              <a:rPr lang="en-US" sz="800" i="1" kern="1200" dirty="0" smtClean="0">
                <a:solidFill>
                  <a:schemeClr val="tx1"/>
                </a:solidFill>
                <a:effectLst/>
                <a:latin typeface="+mn-lt"/>
                <a:ea typeface="+mn-ea"/>
                <a:cs typeface="+mn-cs"/>
              </a:rPr>
              <a:t>Short term training</a:t>
            </a:r>
            <a:r>
              <a:rPr lang="en-US" sz="800" kern="1200" dirty="0" smtClean="0">
                <a:solidFill>
                  <a:schemeClr val="tx1"/>
                </a:solidFill>
                <a:effectLst/>
                <a:latin typeface="+mn-lt"/>
                <a:ea typeface="+mn-ea"/>
                <a:cs typeface="+mn-cs"/>
              </a:rPr>
              <a:t> to address work and work place expectations</a:t>
            </a:r>
            <a:endParaRPr lang="en-US" sz="1050" kern="1200" dirty="0" smtClean="0">
              <a:solidFill>
                <a:schemeClr val="tx1"/>
              </a:solidFill>
              <a:effectLst/>
              <a:latin typeface="+mn-lt"/>
              <a:ea typeface="+mn-ea"/>
              <a:cs typeface="+mn-cs"/>
            </a:endParaRPr>
          </a:p>
          <a:p>
            <a:r>
              <a:rPr lang="en-US" sz="800" kern="1200" dirty="0" smtClean="0">
                <a:solidFill>
                  <a:schemeClr val="tx1"/>
                </a:solidFill>
                <a:effectLst/>
                <a:latin typeface="+mn-lt"/>
                <a:ea typeface="+mn-ea"/>
                <a:cs typeface="+mn-cs"/>
              </a:rPr>
              <a:t> </a:t>
            </a:r>
          </a:p>
          <a:p>
            <a:r>
              <a:rPr lang="en-US" sz="800" kern="1200" dirty="0" smtClean="0">
                <a:solidFill>
                  <a:schemeClr val="tx1"/>
                </a:solidFill>
                <a:effectLst/>
                <a:latin typeface="+mn-lt"/>
                <a:ea typeface="+mn-ea"/>
                <a:cs typeface="+mn-cs"/>
              </a:rPr>
              <a:t>Stage 4: “I have always said so.”</a:t>
            </a:r>
          </a:p>
          <a:p>
            <a:pPr lvl="0"/>
            <a:r>
              <a:rPr lang="en-US" sz="800" kern="1200" dirty="0" smtClean="0">
                <a:solidFill>
                  <a:schemeClr val="tx1"/>
                </a:solidFill>
                <a:effectLst/>
                <a:latin typeface="+mn-lt"/>
                <a:ea typeface="+mn-ea"/>
                <a:cs typeface="+mn-cs"/>
              </a:rPr>
              <a:t>Community College and Employer-based Training</a:t>
            </a:r>
            <a:endParaRPr lang="en-US" sz="1050" kern="1200" dirty="0" smtClean="0">
              <a:solidFill>
                <a:schemeClr val="tx1"/>
              </a:solidFill>
              <a:effectLst/>
              <a:latin typeface="+mn-lt"/>
              <a:ea typeface="+mn-ea"/>
              <a:cs typeface="+mn-cs"/>
            </a:endParaRPr>
          </a:p>
          <a:p>
            <a:pPr lvl="0"/>
            <a:r>
              <a:rPr lang="en-US" sz="800" kern="1200" dirty="0" smtClean="0">
                <a:solidFill>
                  <a:schemeClr val="tx1"/>
                </a:solidFill>
                <a:effectLst/>
                <a:latin typeface="+mn-lt"/>
                <a:ea typeface="+mn-ea"/>
                <a:cs typeface="+mn-cs"/>
              </a:rPr>
              <a:t>Career pathways</a:t>
            </a:r>
            <a:endParaRPr lang="en-US" sz="1050" kern="1200" dirty="0" smtClean="0">
              <a:solidFill>
                <a:schemeClr val="tx1"/>
              </a:solidFill>
              <a:effectLst/>
              <a:latin typeface="+mn-lt"/>
              <a:ea typeface="+mn-ea"/>
              <a:cs typeface="+mn-cs"/>
            </a:endParaRPr>
          </a:p>
          <a:p>
            <a:pPr lvl="0"/>
            <a:r>
              <a:rPr lang="en-US" sz="800" kern="1200" dirty="0" smtClean="0">
                <a:solidFill>
                  <a:schemeClr val="tx1"/>
                </a:solidFill>
                <a:effectLst/>
                <a:latin typeface="+mn-lt"/>
                <a:ea typeface="+mn-ea"/>
                <a:cs typeface="+mn-cs"/>
              </a:rPr>
              <a:t>Internships/Apprenticeships</a:t>
            </a:r>
            <a:endParaRPr lang="en-US" sz="105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C2BF376-B851-F844-9CA7-3C6F221DF57C}" type="slidenum">
              <a:rPr lang="en-US" smtClean="0"/>
              <a:pPr>
                <a:defRPr/>
              </a:pPr>
              <a:t>4</a:t>
            </a:fld>
            <a:endParaRPr lang="en-US"/>
          </a:p>
        </p:txBody>
      </p:sp>
    </p:spTree>
    <p:extLst>
      <p:ext uri="{BB962C8B-B14F-4D97-AF65-F5344CB8AC3E}">
        <p14:creationId xmlns:p14="http://schemas.microsoft.com/office/powerpoint/2010/main" val="1260827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49B921-E060-EE41-84DA-A7BFDB0EDAE8}" type="slidenum">
              <a:rPr lang="en-US" smtClean="0"/>
              <a:t>31</a:t>
            </a:fld>
            <a:endParaRPr lang="en-US"/>
          </a:p>
        </p:txBody>
      </p:sp>
    </p:spTree>
    <p:extLst>
      <p:ext uri="{BB962C8B-B14F-4D97-AF65-F5344CB8AC3E}">
        <p14:creationId xmlns:p14="http://schemas.microsoft.com/office/powerpoint/2010/main" val="765639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231775" rtl="0" eaLnBrk="1" fontAlgn="base" latinLnBrk="0" hangingPunct="1">
              <a:lnSpc>
                <a:spcPct val="100000"/>
              </a:lnSpc>
              <a:spcBef>
                <a:spcPct val="30000"/>
              </a:spcBef>
              <a:spcAft>
                <a:spcPct val="0"/>
              </a:spcAft>
              <a:buClrTx/>
              <a:buSzTx/>
              <a:buFontTx/>
              <a:buNone/>
              <a:tabLst/>
              <a:defRPr/>
            </a:pPr>
            <a:r>
              <a:rPr lang="en-US" dirty="0" smtClean="0"/>
              <a:t>Source: National Skills coalition</a:t>
            </a:r>
            <a:r>
              <a:rPr lang="en-US" baseline="0" dirty="0" smtClean="0"/>
              <a:t> - http://</a:t>
            </a:r>
            <a:r>
              <a:rPr lang="en-US" baseline="0" dirty="0" err="1" smtClean="0"/>
              <a:t>www.nationalskillscoalition.org</a:t>
            </a:r>
            <a:r>
              <a:rPr lang="en-US" baseline="0" dirty="0" smtClean="0"/>
              <a:t>/resources/publications/2017-middle-skills-fact-sheets/file/Nebraska-</a:t>
            </a:r>
            <a:r>
              <a:rPr lang="en-US" baseline="0" dirty="0" err="1" smtClean="0"/>
              <a:t>MiddleSkills.pdf</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C2BF376-B851-F844-9CA7-3C6F221DF57C}" type="slidenum">
              <a:rPr lang="en-US" smtClean="0"/>
              <a:pPr>
                <a:defRPr/>
              </a:pPr>
              <a:t>5</a:t>
            </a:fld>
            <a:endParaRPr lang="en-US"/>
          </a:p>
        </p:txBody>
      </p:sp>
    </p:spTree>
    <p:extLst>
      <p:ext uri="{BB962C8B-B14F-4D97-AF65-F5344CB8AC3E}">
        <p14:creationId xmlns:p14="http://schemas.microsoft.com/office/powerpoint/2010/main" val="1907017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description:</a:t>
            </a:r>
            <a:r>
              <a:rPr lang="en-US" baseline="0" dirty="0" smtClean="0"/>
              <a:t> </a:t>
            </a:r>
            <a:r>
              <a:rPr lang="en-US" dirty="0" smtClean="0"/>
              <a:t>Navigating </a:t>
            </a:r>
            <a:r>
              <a:rPr lang="en-US" dirty="0" smtClean="0"/>
              <a:t>between three – </a:t>
            </a:r>
            <a:r>
              <a:rPr lang="en-US" dirty="0" smtClean="0"/>
              <a:t>partners:</a:t>
            </a:r>
            <a:r>
              <a:rPr lang="en-US" baseline="0" dirty="0" smtClean="0"/>
              <a:t> VR staff, community college, and employers on the outside in a triangle. VR client on the inside of the triangle.</a:t>
            </a:r>
            <a:endParaRPr lang="en-US" dirty="0"/>
          </a:p>
        </p:txBody>
      </p:sp>
      <p:sp>
        <p:nvSpPr>
          <p:cNvPr id="4" name="Slide Number Placeholder 3"/>
          <p:cNvSpPr>
            <a:spLocks noGrp="1"/>
          </p:cNvSpPr>
          <p:nvPr>
            <p:ph type="sldNum" sz="quarter" idx="10"/>
          </p:nvPr>
        </p:nvSpPr>
        <p:spPr/>
        <p:txBody>
          <a:bodyPr/>
          <a:lstStyle/>
          <a:p>
            <a:pPr>
              <a:defRPr/>
            </a:pPr>
            <a:fld id="{FC2BF376-B851-F844-9CA7-3C6F221DF57C}" type="slidenum">
              <a:rPr lang="en-US" smtClean="0"/>
              <a:pPr>
                <a:defRPr/>
              </a:pPr>
              <a:t>10</a:t>
            </a:fld>
            <a:endParaRPr lang="en-US"/>
          </a:p>
        </p:txBody>
      </p:sp>
    </p:spTree>
    <p:extLst>
      <p:ext uri="{BB962C8B-B14F-4D97-AF65-F5344CB8AC3E}">
        <p14:creationId xmlns:p14="http://schemas.microsoft.com/office/powerpoint/2010/main" val="1207203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49B921-E060-EE41-84DA-A7BFDB0EDAE8}" type="slidenum">
              <a:rPr lang="en-US" smtClean="0"/>
              <a:t>13</a:t>
            </a:fld>
            <a:endParaRPr lang="en-US"/>
          </a:p>
        </p:txBody>
      </p:sp>
    </p:spTree>
    <p:extLst>
      <p:ext uri="{BB962C8B-B14F-4D97-AF65-F5344CB8AC3E}">
        <p14:creationId xmlns:p14="http://schemas.microsoft.com/office/powerpoint/2010/main" val="734674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Pivot to motivations</a:t>
            </a:r>
            <a:r>
              <a:rPr lang="en-US" baseline="0" dirty="0" smtClean="0"/>
              <a:t> for VR and implementation.</a:t>
            </a:r>
            <a:endParaRPr lang="en-US" dirty="0"/>
          </a:p>
        </p:txBody>
      </p:sp>
      <p:sp>
        <p:nvSpPr>
          <p:cNvPr id="4" name="Slide Number Placeholder 3"/>
          <p:cNvSpPr>
            <a:spLocks noGrp="1"/>
          </p:cNvSpPr>
          <p:nvPr>
            <p:ph type="sldNum" sz="quarter" idx="10"/>
          </p:nvPr>
        </p:nvSpPr>
        <p:spPr/>
        <p:txBody>
          <a:bodyPr/>
          <a:lstStyle/>
          <a:p>
            <a:fld id="{CC49B921-E060-EE41-84DA-A7BFDB0EDAE8}" type="slidenum">
              <a:rPr lang="en-US" smtClean="0"/>
              <a:t>16</a:t>
            </a:fld>
            <a:endParaRPr lang="en-US"/>
          </a:p>
        </p:txBody>
      </p:sp>
    </p:spTree>
    <p:extLst>
      <p:ext uri="{BB962C8B-B14F-4D97-AF65-F5344CB8AC3E}">
        <p14:creationId xmlns:p14="http://schemas.microsoft.com/office/powerpoint/2010/main" val="1973548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this slide to pivot to Upskill/Backfill</a:t>
            </a:r>
            <a:endParaRPr lang="en-US" dirty="0"/>
          </a:p>
        </p:txBody>
      </p:sp>
      <p:sp>
        <p:nvSpPr>
          <p:cNvPr id="4" name="Slide Number Placeholder 3"/>
          <p:cNvSpPr>
            <a:spLocks noGrp="1"/>
          </p:cNvSpPr>
          <p:nvPr>
            <p:ph type="sldNum" sz="quarter" idx="10"/>
          </p:nvPr>
        </p:nvSpPr>
        <p:spPr/>
        <p:txBody>
          <a:bodyPr/>
          <a:lstStyle/>
          <a:p>
            <a:pPr>
              <a:defRPr/>
            </a:pPr>
            <a:fld id="{FC2BF376-B851-F844-9CA7-3C6F221DF57C}" type="slidenum">
              <a:rPr lang="en-US" smtClean="0"/>
              <a:pPr>
                <a:defRPr/>
              </a:pPr>
              <a:t>20</a:t>
            </a:fld>
            <a:endParaRPr lang="en-US"/>
          </a:p>
        </p:txBody>
      </p:sp>
    </p:spTree>
    <p:extLst>
      <p:ext uri="{BB962C8B-B14F-4D97-AF65-F5344CB8AC3E}">
        <p14:creationId xmlns:p14="http://schemas.microsoft.com/office/powerpoint/2010/main" val="1262218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49B921-E060-EE41-84DA-A7BFDB0EDAE8}" type="slidenum">
              <a:rPr lang="en-US" smtClean="0"/>
              <a:t>22</a:t>
            </a:fld>
            <a:endParaRPr lang="en-US"/>
          </a:p>
        </p:txBody>
      </p:sp>
    </p:spTree>
    <p:extLst>
      <p:ext uri="{BB962C8B-B14F-4D97-AF65-F5344CB8AC3E}">
        <p14:creationId xmlns:p14="http://schemas.microsoft.com/office/powerpoint/2010/main" val="431907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49B921-E060-EE41-84DA-A7BFDB0EDAE8}" type="slidenum">
              <a:rPr lang="en-US" smtClean="0"/>
              <a:t>23</a:t>
            </a:fld>
            <a:endParaRPr lang="en-US"/>
          </a:p>
        </p:txBody>
      </p:sp>
    </p:spTree>
    <p:extLst>
      <p:ext uri="{BB962C8B-B14F-4D97-AF65-F5344CB8AC3E}">
        <p14:creationId xmlns:p14="http://schemas.microsoft.com/office/powerpoint/2010/main" val="1499220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C2BF376-B851-F844-9CA7-3C6F221DF57C}" type="slidenum">
              <a:rPr lang="en-US" smtClean="0"/>
              <a:pPr>
                <a:defRPr/>
              </a:pPr>
              <a:t>25</a:t>
            </a:fld>
            <a:endParaRPr lang="en-US"/>
          </a:p>
        </p:txBody>
      </p:sp>
    </p:spTree>
    <p:extLst>
      <p:ext uri="{BB962C8B-B14F-4D97-AF65-F5344CB8AC3E}">
        <p14:creationId xmlns:p14="http://schemas.microsoft.com/office/powerpoint/2010/main" val="526391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34834" indent="0" algn="ctr">
              <a:buNone/>
              <a:defRPr>
                <a:solidFill>
                  <a:schemeClr val="tx1">
                    <a:tint val="75000"/>
                  </a:schemeClr>
                </a:solidFill>
              </a:defRPr>
            </a:lvl2pPr>
            <a:lvl3pPr marL="669667" indent="0" algn="ctr">
              <a:buNone/>
              <a:defRPr>
                <a:solidFill>
                  <a:schemeClr val="tx1">
                    <a:tint val="75000"/>
                  </a:schemeClr>
                </a:solidFill>
              </a:defRPr>
            </a:lvl3pPr>
            <a:lvl4pPr marL="1004500" indent="0" algn="ctr">
              <a:buNone/>
              <a:defRPr>
                <a:solidFill>
                  <a:schemeClr val="tx1">
                    <a:tint val="75000"/>
                  </a:schemeClr>
                </a:solidFill>
              </a:defRPr>
            </a:lvl4pPr>
            <a:lvl5pPr marL="1339333" indent="0" algn="ctr">
              <a:buNone/>
              <a:defRPr>
                <a:solidFill>
                  <a:schemeClr val="tx1">
                    <a:tint val="75000"/>
                  </a:schemeClr>
                </a:solidFill>
              </a:defRPr>
            </a:lvl5pPr>
            <a:lvl6pPr marL="1674167" indent="0" algn="ctr">
              <a:buNone/>
              <a:defRPr>
                <a:solidFill>
                  <a:schemeClr val="tx1">
                    <a:tint val="75000"/>
                  </a:schemeClr>
                </a:solidFill>
              </a:defRPr>
            </a:lvl6pPr>
            <a:lvl7pPr marL="2009000" indent="0" algn="ctr">
              <a:buNone/>
              <a:defRPr>
                <a:solidFill>
                  <a:schemeClr val="tx1">
                    <a:tint val="75000"/>
                  </a:schemeClr>
                </a:solidFill>
              </a:defRPr>
            </a:lvl7pPr>
            <a:lvl8pPr marL="2343835" indent="0" algn="ctr">
              <a:buNone/>
              <a:defRPr>
                <a:solidFill>
                  <a:schemeClr val="tx1">
                    <a:tint val="75000"/>
                  </a:schemeClr>
                </a:solidFill>
              </a:defRPr>
            </a:lvl8pPr>
            <a:lvl9pPr marL="267866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8A742A43-23B4-9145-A4EC-6EB46151EFBF}" type="datetimeFigureOut">
              <a:rPr lang="en-US"/>
              <a:pPr>
                <a:defRPr/>
              </a:pPr>
              <a:t>9/14/17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C0FA7FF1-9630-B44C-BC4A-65D7383207D5}" type="slidenum">
              <a:rPr lang="en-US"/>
              <a:pPr>
                <a:defRPr/>
              </a:pPr>
              <a:t>‹#›</a:t>
            </a:fld>
            <a:endParaRPr lang="en-US"/>
          </a:p>
        </p:txBody>
      </p:sp>
    </p:spTree>
    <p:extLst>
      <p:ext uri="{BB962C8B-B14F-4D97-AF65-F5344CB8AC3E}">
        <p14:creationId xmlns:p14="http://schemas.microsoft.com/office/powerpoint/2010/main" val="376099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7F6FFA05-688C-4243-9FB2-73A77B265DEF}" type="datetimeFigureOut">
              <a:rPr lang="en-US"/>
              <a:pPr>
                <a:defRPr/>
              </a:pPr>
              <a:t>9/14/17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C390C55A-A6D2-DE48-923D-D253A1223E29}" type="slidenum">
              <a:rPr lang="en-US"/>
              <a:pPr>
                <a:defRPr/>
              </a:pPr>
              <a:t>‹#›</a:t>
            </a:fld>
            <a:endParaRPr lang="en-US"/>
          </a:p>
        </p:txBody>
      </p:sp>
    </p:spTree>
    <p:extLst>
      <p:ext uri="{BB962C8B-B14F-4D97-AF65-F5344CB8AC3E}">
        <p14:creationId xmlns:p14="http://schemas.microsoft.com/office/powerpoint/2010/main" val="1966620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495875" y="1317625"/>
            <a:ext cx="9463088" cy="280876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28240037" cy="280876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5648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11582792-9B1E-6D41-A25A-621997F3C37D}" type="datetimeFigureOut">
              <a:rPr lang="en-US"/>
              <a:pPr>
                <a:defRPr/>
              </a:pPr>
              <a:t>9/14/17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8D67D257-8138-5945-BCFE-5609F83CB6F7}" type="slidenum">
              <a:rPr lang="en-US"/>
              <a:pPr>
                <a:defRPr/>
              </a:pPr>
              <a:t>‹#›</a:t>
            </a:fld>
            <a:endParaRPr lang="en-US"/>
          </a:p>
        </p:txBody>
      </p:sp>
    </p:spTree>
    <p:extLst>
      <p:ext uri="{BB962C8B-B14F-4D97-AF65-F5344CB8AC3E}">
        <p14:creationId xmlns:p14="http://schemas.microsoft.com/office/powerpoint/2010/main" val="1062578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2923"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469">
                <a:solidFill>
                  <a:schemeClr val="tx1">
                    <a:tint val="75000"/>
                  </a:schemeClr>
                </a:solidFill>
              </a:defRPr>
            </a:lvl1pPr>
            <a:lvl2pPr marL="334834" indent="0">
              <a:buNone/>
              <a:defRPr sz="1313">
                <a:solidFill>
                  <a:schemeClr val="tx1">
                    <a:tint val="75000"/>
                  </a:schemeClr>
                </a:solidFill>
              </a:defRPr>
            </a:lvl2pPr>
            <a:lvl3pPr marL="669667" indent="0">
              <a:buNone/>
              <a:defRPr sz="1172">
                <a:solidFill>
                  <a:schemeClr val="tx1">
                    <a:tint val="75000"/>
                  </a:schemeClr>
                </a:solidFill>
              </a:defRPr>
            </a:lvl3pPr>
            <a:lvl4pPr marL="1004500" indent="0">
              <a:buNone/>
              <a:defRPr sz="1032">
                <a:solidFill>
                  <a:schemeClr val="tx1">
                    <a:tint val="75000"/>
                  </a:schemeClr>
                </a:solidFill>
              </a:defRPr>
            </a:lvl4pPr>
            <a:lvl5pPr marL="1339333" indent="0">
              <a:buNone/>
              <a:defRPr sz="1032">
                <a:solidFill>
                  <a:schemeClr val="tx1">
                    <a:tint val="75000"/>
                  </a:schemeClr>
                </a:solidFill>
              </a:defRPr>
            </a:lvl5pPr>
            <a:lvl6pPr marL="1674167" indent="0">
              <a:buNone/>
              <a:defRPr sz="1032">
                <a:solidFill>
                  <a:schemeClr val="tx1">
                    <a:tint val="75000"/>
                  </a:schemeClr>
                </a:solidFill>
              </a:defRPr>
            </a:lvl6pPr>
            <a:lvl7pPr marL="2009000" indent="0">
              <a:buNone/>
              <a:defRPr sz="1032">
                <a:solidFill>
                  <a:schemeClr val="tx1">
                    <a:tint val="75000"/>
                  </a:schemeClr>
                </a:solidFill>
              </a:defRPr>
            </a:lvl7pPr>
            <a:lvl8pPr marL="2343835" indent="0">
              <a:buNone/>
              <a:defRPr sz="1032">
                <a:solidFill>
                  <a:schemeClr val="tx1">
                    <a:tint val="75000"/>
                  </a:schemeClr>
                </a:solidFill>
              </a:defRPr>
            </a:lvl8pPr>
            <a:lvl9pPr marL="2678668" indent="0">
              <a:buNone/>
              <a:defRPr sz="103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6699F984-B29C-D548-B23C-456DC108220F}" type="datetimeFigureOut">
              <a:rPr lang="en-US"/>
              <a:pPr>
                <a:defRPr/>
              </a:pPr>
              <a:t>9/14/17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BEC1DFEB-AA55-5843-AE46-110FD880208D}" type="slidenum">
              <a:rPr lang="en-US"/>
              <a:pPr>
                <a:defRPr/>
              </a:pPr>
              <a:t>‹#›</a:t>
            </a:fld>
            <a:endParaRPr lang="en-US"/>
          </a:p>
        </p:txBody>
      </p:sp>
    </p:spTree>
    <p:extLst>
      <p:ext uri="{BB962C8B-B14F-4D97-AF65-F5344CB8AC3E}">
        <p14:creationId xmlns:p14="http://schemas.microsoft.com/office/powerpoint/2010/main" val="28931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03437" y="7680328"/>
            <a:ext cx="18851563" cy="21724937"/>
          </a:xfrm>
        </p:spPr>
        <p:txBody>
          <a:bodyPr/>
          <a:lstStyle>
            <a:lvl1pPr>
              <a:defRPr sz="2048"/>
            </a:lvl1pPr>
            <a:lvl2pPr>
              <a:defRPr sz="1751"/>
            </a:lvl2pPr>
            <a:lvl3pPr>
              <a:defRPr sz="1469"/>
            </a:lvl3pPr>
            <a:lvl4pPr>
              <a:defRPr sz="1313"/>
            </a:lvl4pPr>
            <a:lvl5pPr>
              <a:defRPr sz="1313"/>
            </a:lvl5pPr>
            <a:lvl6pPr>
              <a:defRPr sz="1313"/>
            </a:lvl6pPr>
            <a:lvl7pPr>
              <a:defRPr sz="1313"/>
            </a:lvl7pPr>
            <a:lvl8pPr>
              <a:defRPr sz="1313"/>
            </a:lvl8pPr>
            <a:lvl9pPr>
              <a:defRPr sz="131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107401" y="7680328"/>
            <a:ext cx="18851563" cy="21724937"/>
          </a:xfrm>
        </p:spPr>
        <p:txBody>
          <a:bodyPr/>
          <a:lstStyle>
            <a:lvl1pPr>
              <a:defRPr sz="2048"/>
            </a:lvl1pPr>
            <a:lvl2pPr>
              <a:defRPr sz="1751"/>
            </a:lvl2pPr>
            <a:lvl3pPr>
              <a:defRPr sz="1469"/>
            </a:lvl3pPr>
            <a:lvl4pPr>
              <a:defRPr sz="1313"/>
            </a:lvl4pPr>
            <a:lvl5pPr>
              <a:defRPr sz="1313"/>
            </a:lvl5pPr>
            <a:lvl6pPr>
              <a:defRPr sz="1313"/>
            </a:lvl6pPr>
            <a:lvl7pPr>
              <a:defRPr sz="1313"/>
            </a:lvl7pPr>
            <a:lvl8pPr>
              <a:defRPr sz="1313"/>
            </a:lvl8pPr>
            <a:lvl9pPr>
              <a:defRPr sz="131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9ABA058C-0286-7B4F-BE00-2F3439D05172}" type="datetimeFigureOut">
              <a:rPr lang="en-US"/>
              <a:pPr>
                <a:defRPr/>
              </a:pPr>
              <a:t>9/14/17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371C8191-B124-C645-AC01-8D4A6BF646AA}" type="slidenum">
              <a:rPr lang="en-US"/>
              <a:pPr>
                <a:defRPr/>
              </a:pPr>
              <a:t>‹#›</a:t>
            </a:fld>
            <a:endParaRPr lang="en-US"/>
          </a:p>
        </p:txBody>
      </p:sp>
    </p:spTree>
    <p:extLst>
      <p:ext uri="{BB962C8B-B14F-4D97-AF65-F5344CB8AC3E}">
        <p14:creationId xmlns:p14="http://schemas.microsoft.com/office/powerpoint/2010/main" val="559487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2"/>
            <a:ext cx="4040188" cy="639763"/>
          </a:xfrm>
        </p:spPr>
        <p:txBody>
          <a:bodyPr anchor="b"/>
          <a:lstStyle>
            <a:lvl1pPr marL="0" indent="0">
              <a:buNone/>
              <a:defRPr sz="1751" b="1"/>
            </a:lvl1pPr>
            <a:lvl2pPr marL="334834" indent="0">
              <a:buNone/>
              <a:defRPr sz="1469" b="1"/>
            </a:lvl2pPr>
            <a:lvl3pPr marL="669667" indent="0">
              <a:buNone/>
              <a:defRPr sz="1313" b="1"/>
            </a:lvl3pPr>
            <a:lvl4pPr marL="1004500" indent="0">
              <a:buNone/>
              <a:defRPr sz="1172" b="1"/>
            </a:lvl4pPr>
            <a:lvl5pPr marL="1339333" indent="0">
              <a:buNone/>
              <a:defRPr sz="1172" b="1"/>
            </a:lvl5pPr>
            <a:lvl6pPr marL="1674167" indent="0">
              <a:buNone/>
              <a:defRPr sz="1172" b="1"/>
            </a:lvl6pPr>
            <a:lvl7pPr marL="2009000" indent="0">
              <a:buNone/>
              <a:defRPr sz="1172" b="1"/>
            </a:lvl7pPr>
            <a:lvl8pPr marL="2343835" indent="0">
              <a:buNone/>
              <a:defRPr sz="1172" b="1"/>
            </a:lvl8pPr>
            <a:lvl9pPr marL="2678668" indent="0">
              <a:buNone/>
              <a:defRPr sz="1172"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1751"/>
            </a:lvl1pPr>
            <a:lvl2pPr>
              <a:defRPr sz="1469"/>
            </a:lvl2pPr>
            <a:lvl3pPr>
              <a:defRPr sz="1313"/>
            </a:lvl3pPr>
            <a:lvl4pPr>
              <a:defRPr sz="1172"/>
            </a:lvl4pPr>
            <a:lvl5pPr>
              <a:defRPr sz="1172"/>
            </a:lvl5pPr>
            <a:lvl6pPr>
              <a:defRPr sz="1172"/>
            </a:lvl6pPr>
            <a:lvl7pPr>
              <a:defRPr sz="1172"/>
            </a:lvl7pPr>
            <a:lvl8pPr>
              <a:defRPr sz="1172"/>
            </a:lvl8pPr>
            <a:lvl9pPr>
              <a:defRPr sz="117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2"/>
            <a:ext cx="4041775" cy="639763"/>
          </a:xfrm>
        </p:spPr>
        <p:txBody>
          <a:bodyPr anchor="b"/>
          <a:lstStyle>
            <a:lvl1pPr marL="0" indent="0">
              <a:buNone/>
              <a:defRPr sz="1751" b="1"/>
            </a:lvl1pPr>
            <a:lvl2pPr marL="334834" indent="0">
              <a:buNone/>
              <a:defRPr sz="1469" b="1"/>
            </a:lvl2pPr>
            <a:lvl3pPr marL="669667" indent="0">
              <a:buNone/>
              <a:defRPr sz="1313" b="1"/>
            </a:lvl3pPr>
            <a:lvl4pPr marL="1004500" indent="0">
              <a:buNone/>
              <a:defRPr sz="1172" b="1"/>
            </a:lvl4pPr>
            <a:lvl5pPr marL="1339333" indent="0">
              <a:buNone/>
              <a:defRPr sz="1172" b="1"/>
            </a:lvl5pPr>
            <a:lvl6pPr marL="1674167" indent="0">
              <a:buNone/>
              <a:defRPr sz="1172" b="1"/>
            </a:lvl6pPr>
            <a:lvl7pPr marL="2009000" indent="0">
              <a:buNone/>
              <a:defRPr sz="1172" b="1"/>
            </a:lvl7pPr>
            <a:lvl8pPr marL="2343835" indent="0">
              <a:buNone/>
              <a:defRPr sz="1172" b="1"/>
            </a:lvl8pPr>
            <a:lvl9pPr marL="2678668" indent="0">
              <a:buNone/>
              <a:defRPr sz="1172"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1751"/>
            </a:lvl1pPr>
            <a:lvl2pPr>
              <a:defRPr sz="1469"/>
            </a:lvl2pPr>
            <a:lvl3pPr>
              <a:defRPr sz="1313"/>
            </a:lvl3pPr>
            <a:lvl4pPr>
              <a:defRPr sz="1172"/>
            </a:lvl4pPr>
            <a:lvl5pPr>
              <a:defRPr sz="1172"/>
            </a:lvl5pPr>
            <a:lvl6pPr>
              <a:defRPr sz="1172"/>
            </a:lvl6pPr>
            <a:lvl7pPr>
              <a:defRPr sz="1172"/>
            </a:lvl7pPr>
            <a:lvl8pPr>
              <a:defRPr sz="1172"/>
            </a:lvl8pPr>
            <a:lvl9pPr>
              <a:defRPr sz="117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EE28E9C4-D51B-5546-996A-5CB16C370E3E}" type="datetimeFigureOut">
              <a:rPr lang="en-US"/>
              <a:pPr>
                <a:defRPr/>
              </a:pPr>
              <a:t>9/14/17</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4070C0A6-93A3-3847-B68C-3DFD4EB07D34}" type="slidenum">
              <a:rPr lang="en-US"/>
              <a:pPr>
                <a:defRPr/>
              </a:pPr>
              <a:t>‹#›</a:t>
            </a:fld>
            <a:endParaRPr lang="en-US"/>
          </a:p>
        </p:txBody>
      </p:sp>
    </p:spTree>
    <p:extLst>
      <p:ext uri="{BB962C8B-B14F-4D97-AF65-F5344CB8AC3E}">
        <p14:creationId xmlns:p14="http://schemas.microsoft.com/office/powerpoint/2010/main" val="1627930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80556C8A-19EF-0340-8B21-2B4E45CD5779}" type="datetimeFigureOut">
              <a:rPr lang="en-US"/>
              <a:pPr>
                <a:defRPr/>
              </a:pPr>
              <a:t>9/14/17</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21627BD6-E8E7-AB4A-A3A4-DE658EF54250}" type="slidenum">
              <a:rPr lang="en-US"/>
              <a:pPr>
                <a:defRPr/>
              </a:pPr>
              <a:t>‹#›</a:t>
            </a:fld>
            <a:endParaRPr lang="en-US"/>
          </a:p>
        </p:txBody>
      </p:sp>
    </p:spTree>
    <p:extLst>
      <p:ext uri="{BB962C8B-B14F-4D97-AF65-F5344CB8AC3E}">
        <p14:creationId xmlns:p14="http://schemas.microsoft.com/office/powerpoint/2010/main" val="1684317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C96E9ACB-FA9A-9247-9F9B-EEC674364EB2}" type="datetimeFigureOut">
              <a:rPr lang="en-US"/>
              <a:pPr>
                <a:defRPr/>
              </a:pPr>
              <a:t>9/14/17</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12588DEA-4E2C-E44F-B605-BC152B957B3F}" type="slidenum">
              <a:rPr lang="en-US"/>
              <a:pPr>
                <a:defRPr/>
              </a:pPr>
              <a:t>‹#›</a:t>
            </a:fld>
            <a:endParaRPr lang="en-US"/>
          </a:p>
        </p:txBody>
      </p:sp>
    </p:spTree>
    <p:extLst>
      <p:ext uri="{BB962C8B-B14F-4D97-AF65-F5344CB8AC3E}">
        <p14:creationId xmlns:p14="http://schemas.microsoft.com/office/powerpoint/2010/main" val="201762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49"/>
            <a:ext cx="3008313" cy="1162051"/>
          </a:xfrm>
        </p:spPr>
        <p:txBody>
          <a:bodyPr anchor="b"/>
          <a:lstStyle>
            <a:lvl1pPr algn="l">
              <a:defRPr sz="1469"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3"/>
            <a:ext cx="5111751" cy="5853113"/>
          </a:xfrm>
        </p:spPr>
        <p:txBody>
          <a:bodyPr/>
          <a:lstStyle>
            <a:lvl1pPr>
              <a:defRPr sz="2345"/>
            </a:lvl1pPr>
            <a:lvl2pPr>
              <a:defRPr sz="2048"/>
            </a:lvl2pPr>
            <a:lvl3pPr>
              <a:defRPr sz="1751"/>
            </a:lvl3pPr>
            <a:lvl4pPr>
              <a:defRPr sz="1469"/>
            </a:lvl4pPr>
            <a:lvl5pPr>
              <a:defRPr sz="1469"/>
            </a:lvl5pPr>
            <a:lvl6pPr>
              <a:defRPr sz="1469"/>
            </a:lvl6pPr>
            <a:lvl7pPr>
              <a:defRPr sz="1469"/>
            </a:lvl7pPr>
            <a:lvl8pPr>
              <a:defRPr sz="1469"/>
            </a:lvl8pPr>
            <a:lvl9pPr>
              <a:defRPr sz="1469"/>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1" y="1435103"/>
            <a:ext cx="3008313" cy="4691063"/>
          </a:xfrm>
        </p:spPr>
        <p:txBody>
          <a:bodyPr/>
          <a:lstStyle>
            <a:lvl1pPr marL="0" indent="0">
              <a:buNone/>
              <a:defRPr sz="1032"/>
            </a:lvl1pPr>
            <a:lvl2pPr marL="334834" indent="0">
              <a:buNone/>
              <a:defRPr sz="875"/>
            </a:lvl2pPr>
            <a:lvl3pPr marL="669667" indent="0">
              <a:buNone/>
              <a:defRPr sz="735"/>
            </a:lvl3pPr>
            <a:lvl4pPr marL="1004500" indent="0">
              <a:buNone/>
              <a:defRPr sz="656"/>
            </a:lvl4pPr>
            <a:lvl5pPr marL="1339333" indent="0">
              <a:buNone/>
              <a:defRPr sz="656"/>
            </a:lvl5pPr>
            <a:lvl6pPr marL="1674167" indent="0">
              <a:buNone/>
              <a:defRPr sz="656"/>
            </a:lvl6pPr>
            <a:lvl7pPr marL="2009000" indent="0">
              <a:buNone/>
              <a:defRPr sz="656"/>
            </a:lvl7pPr>
            <a:lvl8pPr marL="2343835" indent="0">
              <a:buNone/>
              <a:defRPr sz="656"/>
            </a:lvl8pPr>
            <a:lvl9pPr marL="2678668" indent="0">
              <a:buNone/>
              <a:defRPr sz="656"/>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D4E477AD-D096-F34F-925F-F08483C4B992}" type="datetimeFigureOut">
              <a:rPr lang="en-US"/>
              <a:pPr>
                <a:defRPr/>
              </a:pPr>
              <a:t>9/14/17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8E9CE3AF-FD3C-2044-BBCE-76B7985E6E5D}" type="slidenum">
              <a:rPr lang="en-US"/>
              <a:pPr>
                <a:defRPr/>
              </a:pPr>
              <a:t>‹#›</a:t>
            </a:fld>
            <a:endParaRPr lang="en-US"/>
          </a:p>
        </p:txBody>
      </p:sp>
    </p:spTree>
    <p:extLst>
      <p:ext uri="{BB962C8B-B14F-4D97-AF65-F5344CB8AC3E}">
        <p14:creationId xmlns:p14="http://schemas.microsoft.com/office/powerpoint/2010/main" val="148196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2"/>
            <a:ext cx="5486400" cy="566737"/>
          </a:xfrm>
        </p:spPr>
        <p:txBody>
          <a:bodyPr anchor="b"/>
          <a:lstStyle>
            <a:lvl1pPr algn="l">
              <a:defRPr sz="1469"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345"/>
            </a:lvl1pPr>
            <a:lvl2pPr marL="334834" indent="0">
              <a:buNone/>
              <a:defRPr sz="2048"/>
            </a:lvl2pPr>
            <a:lvl3pPr marL="669667" indent="0">
              <a:buNone/>
              <a:defRPr sz="1751"/>
            </a:lvl3pPr>
            <a:lvl4pPr marL="1004500" indent="0">
              <a:buNone/>
              <a:defRPr sz="1469"/>
            </a:lvl4pPr>
            <a:lvl5pPr marL="1339333" indent="0">
              <a:buNone/>
              <a:defRPr sz="1469"/>
            </a:lvl5pPr>
            <a:lvl6pPr marL="1674167" indent="0">
              <a:buNone/>
              <a:defRPr sz="1469"/>
            </a:lvl6pPr>
            <a:lvl7pPr marL="2009000" indent="0">
              <a:buNone/>
              <a:defRPr sz="1469"/>
            </a:lvl7pPr>
            <a:lvl8pPr marL="2343835" indent="0">
              <a:buNone/>
              <a:defRPr sz="1469"/>
            </a:lvl8pPr>
            <a:lvl9pPr marL="2678668" indent="0">
              <a:buNone/>
              <a:defRPr sz="1469"/>
            </a:lvl9pPr>
          </a:lstStyle>
          <a:p>
            <a:pPr lvl="0"/>
            <a:endParaRPr lang="en-US" noProof="0"/>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032"/>
            </a:lvl1pPr>
            <a:lvl2pPr marL="334834" indent="0">
              <a:buNone/>
              <a:defRPr sz="875"/>
            </a:lvl2pPr>
            <a:lvl3pPr marL="669667" indent="0">
              <a:buNone/>
              <a:defRPr sz="735"/>
            </a:lvl3pPr>
            <a:lvl4pPr marL="1004500" indent="0">
              <a:buNone/>
              <a:defRPr sz="656"/>
            </a:lvl4pPr>
            <a:lvl5pPr marL="1339333" indent="0">
              <a:buNone/>
              <a:defRPr sz="656"/>
            </a:lvl5pPr>
            <a:lvl6pPr marL="1674167" indent="0">
              <a:buNone/>
              <a:defRPr sz="656"/>
            </a:lvl6pPr>
            <a:lvl7pPr marL="2009000" indent="0">
              <a:buNone/>
              <a:defRPr sz="656"/>
            </a:lvl7pPr>
            <a:lvl8pPr marL="2343835" indent="0">
              <a:buNone/>
              <a:defRPr sz="656"/>
            </a:lvl8pPr>
            <a:lvl9pPr marL="2678668" indent="0">
              <a:buNone/>
              <a:defRPr sz="656"/>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C8E40047-29A5-4D47-97BE-7CCC27F05888}" type="datetimeFigureOut">
              <a:rPr lang="en-US"/>
              <a:pPr>
                <a:defRPr/>
              </a:pPr>
              <a:t>9/14/17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B139AB04-9981-8F4B-B40B-63D7A25C03CE}" type="slidenum">
              <a:rPr lang="en-US"/>
              <a:pPr>
                <a:defRPr/>
              </a:pPr>
              <a:t>‹#›</a:t>
            </a:fld>
            <a:endParaRPr lang="en-US"/>
          </a:p>
        </p:txBody>
      </p:sp>
    </p:spTree>
    <p:extLst>
      <p:ext uri="{BB962C8B-B14F-4D97-AF65-F5344CB8AC3E}">
        <p14:creationId xmlns:p14="http://schemas.microsoft.com/office/powerpoint/2010/main" val="18091295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428460" tIns="214230" rIns="428460" bIns="21423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428460" tIns="214230" rIns="428460" bIns="21423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70" r:id="rId11"/>
  </p:sldLayoutIdLst>
  <p:txStyles>
    <p:titleStyle>
      <a:lvl1pPr algn="ctr" defTabSz="333375" rtl="0" fontAlgn="base">
        <a:spcBef>
          <a:spcPct val="0"/>
        </a:spcBef>
        <a:spcAft>
          <a:spcPct val="0"/>
        </a:spcAft>
        <a:defRPr sz="3200" b="1" kern="1200">
          <a:solidFill>
            <a:schemeClr val="tx1"/>
          </a:solidFill>
          <a:latin typeface="Century Gothic"/>
          <a:ea typeface="Century Gothic" charset="0"/>
          <a:cs typeface="Century Gothic"/>
        </a:defRPr>
      </a:lvl1pPr>
      <a:lvl2pPr algn="ctr" defTabSz="333375" rtl="0" fontAlgn="base">
        <a:spcBef>
          <a:spcPct val="0"/>
        </a:spcBef>
        <a:spcAft>
          <a:spcPct val="0"/>
        </a:spcAft>
        <a:defRPr sz="3200" b="1">
          <a:solidFill>
            <a:schemeClr val="tx1"/>
          </a:solidFill>
          <a:latin typeface="Century Gothic" charset="0"/>
          <a:ea typeface="Century Gothic" charset="0"/>
          <a:cs typeface="Century Gothic" charset="0"/>
        </a:defRPr>
      </a:lvl2pPr>
      <a:lvl3pPr algn="ctr" defTabSz="333375" rtl="0" fontAlgn="base">
        <a:spcBef>
          <a:spcPct val="0"/>
        </a:spcBef>
        <a:spcAft>
          <a:spcPct val="0"/>
        </a:spcAft>
        <a:defRPr sz="3200" b="1">
          <a:solidFill>
            <a:schemeClr val="tx1"/>
          </a:solidFill>
          <a:latin typeface="Century Gothic" charset="0"/>
          <a:ea typeface="Century Gothic" charset="0"/>
          <a:cs typeface="Century Gothic" charset="0"/>
        </a:defRPr>
      </a:lvl3pPr>
      <a:lvl4pPr algn="ctr" defTabSz="333375" rtl="0" fontAlgn="base">
        <a:spcBef>
          <a:spcPct val="0"/>
        </a:spcBef>
        <a:spcAft>
          <a:spcPct val="0"/>
        </a:spcAft>
        <a:defRPr sz="3200" b="1">
          <a:solidFill>
            <a:schemeClr val="tx1"/>
          </a:solidFill>
          <a:latin typeface="Century Gothic" charset="0"/>
          <a:ea typeface="Century Gothic" charset="0"/>
          <a:cs typeface="Century Gothic" charset="0"/>
        </a:defRPr>
      </a:lvl4pPr>
      <a:lvl5pPr algn="ctr" defTabSz="333375" rtl="0" fontAlgn="base">
        <a:spcBef>
          <a:spcPct val="0"/>
        </a:spcBef>
        <a:spcAft>
          <a:spcPct val="0"/>
        </a:spcAft>
        <a:defRPr sz="3200" b="1">
          <a:solidFill>
            <a:schemeClr val="tx1"/>
          </a:solidFill>
          <a:latin typeface="Century Gothic" charset="0"/>
          <a:ea typeface="Century Gothic" charset="0"/>
          <a:cs typeface="Century Gothic" charset="0"/>
        </a:defRPr>
      </a:lvl5pPr>
      <a:lvl6pPr marL="457200" algn="ctr" defTabSz="333375" rtl="0" fontAlgn="base">
        <a:spcBef>
          <a:spcPct val="0"/>
        </a:spcBef>
        <a:spcAft>
          <a:spcPct val="0"/>
        </a:spcAft>
        <a:defRPr sz="3200" b="1">
          <a:solidFill>
            <a:schemeClr val="tx1"/>
          </a:solidFill>
          <a:latin typeface="Century Gothic" charset="0"/>
          <a:ea typeface="Century Gothic" charset="0"/>
          <a:cs typeface="Century Gothic" charset="0"/>
        </a:defRPr>
      </a:lvl6pPr>
      <a:lvl7pPr marL="914400" algn="ctr" defTabSz="333375" rtl="0" fontAlgn="base">
        <a:spcBef>
          <a:spcPct val="0"/>
        </a:spcBef>
        <a:spcAft>
          <a:spcPct val="0"/>
        </a:spcAft>
        <a:defRPr sz="3200" b="1">
          <a:solidFill>
            <a:schemeClr val="tx1"/>
          </a:solidFill>
          <a:latin typeface="Century Gothic" charset="0"/>
          <a:ea typeface="Century Gothic" charset="0"/>
          <a:cs typeface="Century Gothic" charset="0"/>
        </a:defRPr>
      </a:lvl7pPr>
      <a:lvl8pPr marL="1371600" algn="ctr" defTabSz="333375" rtl="0" fontAlgn="base">
        <a:spcBef>
          <a:spcPct val="0"/>
        </a:spcBef>
        <a:spcAft>
          <a:spcPct val="0"/>
        </a:spcAft>
        <a:defRPr sz="3200" b="1">
          <a:solidFill>
            <a:schemeClr val="tx1"/>
          </a:solidFill>
          <a:latin typeface="Century Gothic" charset="0"/>
          <a:ea typeface="Century Gothic" charset="0"/>
          <a:cs typeface="Century Gothic" charset="0"/>
        </a:defRPr>
      </a:lvl8pPr>
      <a:lvl9pPr marL="1828800" algn="ctr" defTabSz="333375" rtl="0" fontAlgn="base">
        <a:spcBef>
          <a:spcPct val="0"/>
        </a:spcBef>
        <a:spcAft>
          <a:spcPct val="0"/>
        </a:spcAft>
        <a:defRPr sz="3200" b="1">
          <a:solidFill>
            <a:schemeClr val="tx1"/>
          </a:solidFill>
          <a:latin typeface="Century Gothic" charset="0"/>
          <a:ea typeface="Century Gothic" charset="0"/>
          <a:cs typeface="Century Gothic" charset="0"/>
        </a:defRPr>
      </a:lvl9pPr>
    </p:titleStyle>
    <p:bodyStyle>
      <a:lvl1pPr marL="250825" indent="-250825" algn="l" defTabSz="333375" rtl="0" fontAlgn="base">
        <a:spcBef>
          <a:spcPct val="20000"/>
        </a:spcBef>
        <a:spcAft>
          <a:spcPct val="0"/>
        </a:spcAft>
        <a:buFont typeface="Arial" charset="0"/>
        <a:buChar char="•"/>
        <a:defRPr sz="2300" kern="1200">
          <a:solidFill>
            <a:schemeClr val="tx1"/>
          </a:solidFill>
          <a:latin typeface="Century Gothic"/>
          <a:ea typeface="Century Gothic" charset="0"/>
          <a:cs typeface="Century Gothic"/>
        </a:defRPr>
      </a:lvl1pPr>
      <a:lvl2pPr marL="542925" indent="-207963" algn="l" defTabSz="333375" rtl="0" fontAlgn="base">
        <a:spcBef>
          <a:spcPct val="20000"/>
        </a:spcBef>
        <a:spcAft>
          <a:spcPct val="0"/>
        </a:spcAft>
        <a:buFont typeface="Arial" charset="0"/>
        <a:buChar char="–"/>
        <a:defRPr sz="2000" kern="1200">
          <a:solidFill>
            <a:schemeClr val="tx1"/>
          </a:solidFill>
          <a:latin typeface="Century Gothic"/>
          <a:ea typeface="Century Gothic" charset="0"/>
          <a:cs typeface="Century Gothic"/>
        </a:defRPr>
      </a:lvl2pPr>
      <a:lvl3pPr marL="836613" indent="-166688" algn="l" defTabSz="333375" rtl="0" fontAlgn="base">
        <a:spcBef>
          <a:spcPct val="20000"/>
        </a:spcBef>
        <a:spcAft>
          <a:spcPct val="0"/>
        </a:spcAft>
        <a:buFont typeface="Arial" charset="0"/>
        <a:buChar char="•"/>
        <a:defRPr sz="1700" kern="1200">
          <a:solidFill>
            <a:schemeClr val="tx1"/>
          </a:solidFill>
          <a:latin typeface="Century Gothic"/>
          <a:ea typeface="Century Gothic" charset="0"/>
          <a:cs typeface="Century Gothic"/>
        </a:defRPr>
      </a:lvl3pPr>
      <a:lvl4pPr marL="1171575" indent="-166688" algn="l" defTabSz="333375" rtl="0" fontAlgn="base">
        <a:spcBef>
          <a:spcPct val="20000"/>
        </a:spcBef>
        <a:spcAft>
          <a:spcPct val="0"/>
        </a:spcAft>
        <a:buFont typeface="Arial" charset="0"/>
        <a:buChar char="–"/>
        <a:defRPr sz="1400" kern="1200">
          <a:solidFill>
            <a:schemeClr val="tx1"/>
          </a:solidFill>
          <a:latin typeface="Century Gothic"/>
          <a:ea typeface="Century Gothic" charset="0"/>
          <a:cs typeface="Century Gothic"/>
        </a:defRPr>
      </a:lvl4pPr>
      <a:lvl5pPr marL="1506538" indent="-166688" algn="l" defTabSz="333375" rtl="0" fontAlgn="base">
        <a:spcBef>
          <a:spcPct val="20000"/>
        </a:spcBef>
        <a:spcAft>
          <a:spcPct val="0"/>
        </a:spcAft>
        <a:buFont typeface="Arial" charset="0"/>
        <a:buChar char="»"/>
        <a:defRPr sz="1400" kern="1200">
          <a:solidFill>
            <a:schemeClr val="tx1"/>
          </a:solidFill>
          <a:latin typeface="Century Gothic"/>
          <a:ea typeface="Century Gothic" charset="0"/>
          <a:cs typeface="Century Gothic"/>
        </a:defRPr>
      </a:lvl5pPr>
      <a:lvl6pPr marL="1841585" indent="-167417" algn="l" defTabSz="334834" rtl="0" eaLnBrk="1" latinLnBrk="0" hangingPunct="1">
        <a:spcBef>
          <a:spcPct val="20000"/>
        </a:spcBef>
        <a:buFont typeface="Arial"/>
        <a:buChar char="•"/>
        <a:defRPr sz="1469" kern="1200">
          <a:solidFill>
            <a:schemeClr val="tx1"/>
          </a:solidFill>
          <a:latin typeface="+mn-lt"/>
          <a:ea typeface="+mn-ea"/>
          <a:cs typeface="+mn-cs"/>
        </a:defRPr>
      </a:lvl6pPr>
      <a:lvl7pPr marL="2176418" indent="-167417" algn="l" defTabSz="334834" rtl="0" eaLnBrk="1" latinLnBrk="0" hangingPunct="1">
        <a:spcBef>
          <a:spcPct val="20000"/>
        </a:spcBef>
        <a:buFont typeface="Arial"/>
        <a:buChar char="•"/>
        <a:defRPr sz="1469" kern="1200">
          <a:solidFill>
            <a:schemeClr val="tx1"/>
          </a:solidFill>
          <a:latin typeface="+mn-lt"/>
          <a:ea typeface="+mn-ea"/>
          <a:cs typeface="+mn-cs"/>
        </a:defRPr>
      </a:lvl7pPr>
      <a:lvl8pPr marL="2511252" indent="-167417" algn="l" defTabSz="334834" rtl="0" eaLnBrk="1" latinLnBrk="0" hangingPunct="1">
        <a:spcBef>
          <a:spcPct val="20000"/>
        </a:spcBef>
        <a:buFont typeface="Arial"/>
        <a:buChar char="•"/>
        <a:defRPr sz="1469" kern="1200">
          <a:solidFill>
            <a:schemeClr val="tx1"/>
          </a:solidFill>
          <a:latin typeface="+mn-lt"/>
          <a:ea typeface="+mn-ea"/>
          <a:cs typeface="+mn-cs"/>
        </a:defRPr>
      </a:lvl8pPr>
      <a:lvl9pPr marL="2846084" indent="-167417" algn="l" defTabSz="334834" rtl="0" eaLnBrk="1" latinLnBrk="0" hangingPunct="1">
        <a:spcBef>
          <a:spcPct val="20000"/>
        </a:spcBef>
        <a:buFont typeface="Arial"/>
        <a:buChar char="•"/>
        <a:defRPr sz="1469" kern="1200">
          <a:solidFill>
            <a:schemeClr val="tx1"/>
          </a:solidFill>
          <a:latin typeface="+mn-lt"/>
          <a:ea typeface="+mn-ea"/>
          <a:cs typeface="+mn-cs"/>
        </a:defRPr>
      </a:lvl9pPr>
    </p:bodyStyle>
    <p:otherStyle>
      <a:defPPr>
        <a:defRPr lang="en-US"/>
      </a:defPPr>
      <a:lvl1pPr marL="0" algn="l" defTabSz="334834" rtl="0" eaLnBrk="1" latinLnBrk="0" hangingPunct="1">
        <a:defRPr sz="1313" kern="1200">
          <a:solidFill>
            <a:schemeClr val="tx1"/>
          </a:solidFill>
          <a:latin typeface="+mn-lt"/>
          <a:ea typeface="+mn-ea"/>
          <a:cs typeface="+mn-cs"/>
        </a:defRPr>
      </a:lvl1pPr>
      <a:lvl2pPr marL="334834" algn="l" defTabSz="334834" rtl="0" eaLnBrk="1" latinLnBrk="0" hangingPunct="1">
        <a:defRPr sz="1313" kern="1200">
          <a:solidFill>
            <a:schemeClr val="tx1"/>
          </a:solidFill>
          <a:latin typeface="+mn-lt"/>
          <a:ea typeface="+mn-ea"/>
          <a:cs typeface="+mn-cs"/>
        </a:defRPr>
      </a:lvl2pPr>
      <a:lvl3pPr marL="669667" algn="l" defTabSz="334834" rtl="0" eaLnBrk="1" latinLnBrk="0" hangingPunct="1">
        <a:defRPr sz="1313" kern="1200">
          <a:solidFill>
            <a:schemeClr val="tx1"/>
          </a:solidFill>
          <a:latin typeface="+mn-lt"/>
          <a:ea typeface="+mn-ea"/>
          <a:cs typeface="+mn-cs"/>
        </a:defRPr>
      </a:lvl3pPr>
      <a:lvl4pPr marL="1004500" algn="l" defTabSz="334834" rtl="0" eaLnBrk="1" latinLnBrk="0" hangingPunct="1">
        <a:defRPr sz="1313" kern="1200">
          <a:solidFill>
            <a:schemeClr val="tx1"/>
          </a:solidFill>
          <a:latin typeface="+mn-lt"/>
          <a:ea typeface="+mn-ea"/>
          <a:cs typeface="+mn-cs"/>
        </a:defRPr>
      </a:lvl4pPr>
      <a:lvl5pPr marL="1339333" algn="l" defTabSz="334834" rtl="0" eaLnBrk="1" latinLnBrk="0" hangingPunct="1">
        <a:defRPr sz="1313" kern="1200">
          <a:solidFill>
            <a:schemeClr val="tx1"/>
          </a:solidFill>
          <a:latin typeface="+mn-lt"/>
          <a:ea typeface="+mn-ea"/>
          <a:cs typeface="+mn-cs"/>
        </a:defRPr>
      </a:lvl5pPr>
      <a:lvl6pPr marL="1674167" algn="l" defTabSz="334834" rtl="0" eaLnBrk="1" latinLnBrk="0" hangingPunct="1">
        <a:defRPr sz="1313" kern="1200">
          <a:solidFill>
            <a:schemeClr val="tx1"/>
          </a:solidFill>
          <a:latin typeface="+mn-lt"/>
          <a:ea typeface="+mn-ea"/>
          <a:cs typeface="+mn-cs"/>
        </a:defRPr>
      </a:lvl6pPr>
      <a:lvl7pPr marL="2009000" algn="l" defTabSz="334834" rtl="0" eaLnBrk="1" latinLnBrk="0" hangingPunct="1">
        <a:defRPr sz="1313" kern="1200">
          <a:solidFill>
            <a:schemeClr val="tx1"/>
          </a:solidFill>
          <a:latin typeface="+mn-lt"/>
          <a:ea typeface="+mn-ea"/>
          <a:cs typeface="+mn-cs"/>
        </a:defRPr>
      </a:lvl7pPr>
      <a:lvl8pPr marL="2343835" algn="l" defTabSz="334834" rtl="0" eaLnBrk="1" latinLnBrk="0" hangingPunct="1">
        <a:defRPr sz="1313" kern="1200">
          <a:solidFill>
            <a:schemeClr val="tx1"/>
          </a:solidFill>
          <a:latin typeface="+mn-lt"/>
          <a:ea typeface="+mn-ea"/>
          <a:cs typeface="+mn-cs"/>
        </a:defRPr>
      </a:lvl8pPr>
      <a:lvl9pPr marL="2678668" algn="l" defTabSz="334834" rtl="0" eaLnBrk="1" latinLnBrk="0" hangingPunct="1">
        <a:defRPr sz="13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explorevr.org/" TargetMode="External"/><Relationship Id="rId4" Type="http://schemas.openxmlformats.org/officeDocument/2006/relationships/hyperlink" Target="mailto:Mark.Schultz@nebraska.gov" TargetMode="External"/><Relationship Id="rId5" Type="http://schemas.openxmlformats.org/officeDocument/2006/relationships/hyperlink" Target="mailto:Janet.Drudik@nebraska.gov" TargetMode="External"/><Relationship Id="rId6" Type="http://schemas.openxmlformats.org/officeDocument/2006/relationships/hyperlink" Target="mailto:Kartik.Trivedi@umb.edu"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defTabSz="334834" fontAlgn="auto">
              <a:spcAft>
                <a:spcPts val="0"/>
              </a:spcAft>
              <a:buFont typeface="Arial"/>
              <a:buNone/>
              <a:defRPr/>
            </a:pPr>
            <a:r>
              <a:rPr lang="en-US" sz="2345" dirty="0" smtClean="0">
                <a:ea typeface="+mn-ea"/>
              </a:rPr>
              <a:t>Mark Schultz (NVR), Janet </a:t>
            </a:r>
            <a:r>
              <a:rPr lang="en-US" sz="2345" dirty="0" err="1" smtClean="0">
                <a:ea typeface="+mn-ea"/>
              </a:rPr>
              <a:t>Drudik</a:t>
            </a:r>
            <a:r>
              <a:rPr lang="en-US" sz="2345" dirty="0" smtClean="0">
                <a:ea typeface="+mn-ea"/>
              </a:rPr>
              <a:t> (NVR), and Kartik Trivedi (ICI)</a:t>
            </a:r>
            <a:endParaRPr lang="en-US" sz="2345" dirty="0">
              <a:ea typeface="+mn-ea"/>
            </a:endParaRPr>
          </a:p>
        </p:txBody>
      </p:sp>
      <p:sp>
        <p:nvSpPr>
          <p:cNvPr id="14337" name="Title 1"/>
          <p:cNvSpPr>
            <a:spLocks noGrp="1"/>
          </p:cNvSpPr>
          <p:nvPr>
            <p:ph type="ctrTitle"/>
          </p:nvPr>
        </p:nvSpPr>
        <p:spPr bwMode="auto">
          <a:xfrm>
            <a:off x="266700" y="1739899"/>
            <a:ext cx="8610600" cy="1493839"/>
          </a:xfrm>
        </p:spPr>
        <p:txBody>
          <a:bodyPr wrap="square" numCol="1" anchorCtr="0" compatLnSpc="1">
            <a:prstTxWarp prst="textNoShape">
              <a:avLst/>
            </a:prstTxWarp>
            <a:normAutofit fontScale="90000"/>
          </a:bodyPr>
          <a:lstStyle/>
          <a:p>
            <a:r>
              <a:rPr lang="en-US" sz="4800" dirty="0" smtClean="0"/>
              <a:t>“On the origin of species”</a:t>
            </a:r>
            <a:br>
              <a:rPr lang="en-US" sz="4800" dirty="0" smtClean="0"/>
            </a:br>
            <a:r>
              <a:rPr lang="en-US" sz="2700" b="0" dirty="0" smtClean="0"/>
              <a:t>Evolution of middle-skills training by </a:t>
            </a:r>
            <a:r>
              <a:rPr lang="en-US" sz="2700" b="0" smtClean="0"/>
              <a:t>natural selection</a:t>
            </a:r>
            <a:endParaRPr lang="en-US" altLang="x-none" sz="4800" dirty="0">
              <a:latin typeface="Century Gothic" charset="0"/>
              <a:cs typeface="Century Gothic"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00000"/>
              </a:lnSpc>
              <a:spcBef>
                <a:spcPts val="0"/>
              </a:spcBef>
            </a:pPr>
            <a:r>
              <a:rPr lang="en-US" sz="2000" dirty="0" smtClean="0"/>
              <a:t>VR seeks out employers </a:t>
            </a:r>
          </a:p>
          <a:p>
            <a:pPr>
              <a:lnSpc>
                <a:spcPct val="100000"/>
              </a:lnSpc>
              <a:spcBef>
                <a:spcPts val="0"/>
              </a:spcBef>
            </a:pPr>
            <a:r>
              <a:rPr lang="en-US" sz="2000" dirty="0" smtClean="0"/>
              <a:t>VR partners with community colleges</a:t>
            </a:r>
          </a:p>
          <a:p>
            <a:pPr>
              <a:lnSpc>
                <a:spcPct val="100000"/>
              </a:lnSpc>
              <a:spcBef>
                <a:spcPts val="0"/>
              </a:spcBef>
            </a:pPr>
            <a:r>
              <a:rPr lang="en-US" sz="2000" dirty="0" smtClean="0"/>
              <a:t>VR connected the CC and businesses</a:t>
            </a:r>
          </a:p>
          <a:p>
            <a:pPr>
              <a:lnSpc>
                <a:spcPct val="100000"/>
              </a:lnSpc>
              <a:spcBef>
                <a:spcPts val="0"/>
              </a:spcBef>
            </a:pPr>
            <a:r>
              <a:rPr lang="en-US" sz="2000" dirty="0" smtClean="0"/>
              <a:t>VR recruits and funds clients</a:t>
            </a:r>
            <a:endParaRPr lang="en-US" sz="2000" dirty="0"/>
          </a:p>
        </p:txBody>
      </p:sp>
      <p:grpSp>
        <p:nvGrpSpPr>
          <p:cNvPr id="4" name="Group 3" descr="Image description: Navigating between three – partners: VR staff, community college, and employers on the outside in a triangle. VR client on the inside of the triangle.&#13;" title="Navigating between three  partners"/>
          <p:cNvGrpSpPr/>
          <p:nvPr/>
        </p:nvGrpSpPr>
        <p:grpSpPr>
          <a:xfrm>
            <a:off x="4452402" y="1417638"/>
            <a:ext cx="4407818" cy="3955008"/>
            <a:chOff x="1923348" y="105086"/>
            <a:chExt cx="7771594" cy="6693637"/>
          </a:xfrm>
        </p:grpSpPr>
        <p:sp>
          <p:nvSpPr>
            <p:cNvPr id="5" name="Isosceles Triangle 3"/>
            <p:cNvSpPr/>
            <p:nvPr/>
          </p:nvSpPr>
          <p:spPr>
            <a:xfrm>
              <a:off x="3213026" y="1669008"/>
              <a:ext cx="5338248" cy="3906229"/>
            </a:xfrm>
            <a:prstGeom prst="triangle">
              <a:avLst/>
            </a:prstGeom>
            <a:solidFill>
              <a:schemeClr val="bg1"/>
            </a:solidFill>
            <a:ln w="762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635782" y="105086"/>
              <a:ext cx="2492736" cy="250989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rPr>
                <a:t>VR Staff</a:t>
              </a:r>
            </a:p>
          </p:txBody>
        </p:sp>
        <p:sp>
          <p:nvSpPr>
            <p:cNvPr id="7" name="Oval 6"/>
            <p:cNvSpPr/>
            <p:nvPr/>
          </p:nvSpPr>
          <p:spPr>
            <a:xfrm>
              <a:off x="4827588" y="3064692"/>
              <a:ext cx="2123320" cy="1986780"/>
            </a:xfrm>
            <a:prstGeom prst="ellipse">
              <a:avLst/>
            </a:prstGeom>
            <a:solidFill>
              <a:srgbClr val="F3B56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002060"/>
                  </a:solidFill>
                </a:rPr>
                <a:t>VR Client</a:t>
              </a:r>
            </a:p>
          </p:txBody>
        </p:sp>
        <p:sp>
          <p:nvSpPr>
            <p:cNvPr id="8" name="Oval 7"/>
            <p:cNvSpPr/>
            <p:nvPr/>
          </p:nvSpPr>
          <p:spPr>
            <a:xfrm>
              <a:off x="1923348" y="4351754"/>
              <a:ext cx="2579354" cy="2446969"/>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rgbClr val="002060"/>
                  </a:solidFill>
                </a:rPr>
                <a:t>Community Colleges</a:t>
              </a:r>
              <a:endParaRPr lang="en-US" sz="1300" dirty="0">
                <a:solidFill>
                  <a:srgbClr val="002060"/>
                </a:solidFill>
              </a:endParaRPr>
            </a:p>
          </p:txBody>
        </p:sp>
        <p:sp>
          <p:nvSpPr>
            <p:cNvPr id="9" name="Oval 8"/>
            <p:cNvSpPr/>
            <p:nvPr/>
          </p:nvSpPr>
          <p:spPr>
            <a:xfrm>
              <a:off x="7275794" y="4510859"/>
              <a:ext cx="2419148" cy="228786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2060"/>
                  </a:solidFill>
                </a:rPr>
                <a:t>Employers</a:t>
              </a:r>
              <a:endParaRPr lang="en-US" sz="1200" dirty="0">
                <a:solidFill>
                  <a:srgbClr val="002060"/>
                </a:solidFill>
              </a:endParaRPr>
            </a:p>
          </p:txBody>
        </p:sp>
      </p:grpSp>
      <p:sp>
        <p:nvSpPr>
          <p:cNvPr id="2" name="Title 1"/>
          <p:cNvSpPr>
            <a:spLocks noGrp="1"/>
          </p:cNvSpPr>
          <p:nvPr>
            <p:ph type="title"/>
          </p:nvPr>
        </p:nvSpPr>
        <p:spPr/>
        <p:txBody>
          <a:bodyPr/>
          <a:lstStyle/>
          <a:p>
            <a:r>
              <a:rPr lang="en-US" dirty="0" smtClean="0"/>
              <a:t>The Triangle</a:t>
            </a:r>
            <a:endParaRPr lang="en-US" dirty="0"/>
          </a:p>
        </p:txBody>
      </p:sp>
    </p:spTree>
    <p:extLst>
      <p:ext uri="{BB962C8B-B14F-4D97-AF65-F5344CB8AC3E}">
        <p14:creationId xmlns:p14="http://schemas.microsoft.com/office/powerpoint/2010/main" val="1984262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091152"/>
          </a:xfrm>
        </p:spPr>
        <p:txBody>
          <a:bodyPr>
            <a:normAutofit fontScale="92500" lnSpcReduction="20000"/>
          </a:bodyPr>
          <a:lstStyle/>
          <a:p>
            <a:r>
              <a:rPr lang="en-US" dirty="0" smtClean="0"/>
              <a:t>Continuation of Features from Early Efforts</a:t>
            </a:r>
          </a:p>
          <a:p>
            <a:pPr lvl="1"/>
            <a:r>
              <a:rPr lang="en-US" dirty="0" smtClean="0"/>
              <a:t>Decision to develop a program based on emerging needs of a few employers</a:t>
            </a:r>
          </a:p>
          <a:p>
            <a:pPr lvl="1"/>
            <a:r>
              <a:rPr lang="en-US" dirty="0" smtClean="0"/>
              <a:t>In partnerships with employers and community college</a:t>
            </a:r>
          </a:p>
          <a:p>
            <a:pPr lvl="1"/>
            <a:r>
              <a:rPr lang="en-US" dirty="0" smtClean="0"/>
              <a:t>Only VR clients</a:t>
            </a:r>
          </a:p>
          <a:p>
            <a:r>
              <a:rPr lang="en-US" dirty="0" smtClean="0"/>
              <a:t>Differences from previous version</a:t>
            </a:r>
          </a:p>
          <a:p>
            <a:pPr lvl="1"/>
            <a:r>
              <a:rPr lang="en-US" dirty="0" smtClean="0"/>
              <a:t>First ever NVR program that was not in trades</a:t>
            </a:r>
          </a:p>
          <a:p>
            <a:pPr lvl="1"/>
            <a:r>
              <a:rPr lang="en-US" dirty="0" smtClean="0"/>
              <a:t>Creation of a new certificate in NVR - Community Healthcare Worker</a:t>
            </a:r>
          </a:p>
          <a:p>
            <a:pPr lvl="1"/>
            <a:r>
              <a:rPr lang="en-US" dirty="0" smtClean="0"/>
              <a:t>Significant portion of the program involved classroom based training to accommodate training for Medical Aide, Nursing Aide (CNA) and courses specifically related to the CHW position</a:t>
            </a:r>
          </a:p>
        </p:txBody>
      </p:sp>
      <p:sp>
        <p:nvSpPr>
          <p:cNvPr id="2" name="Title 1"/>
          <p:cNvSpPr>
            <a:spLocks noGrp="1"/>
          </p:cNvSpPr>
          <p:nvPr>
            <p:ph type="title"/>
          </p:nvPr>
        </p:nvSpPr>
        <p:spPr/>
        <p:txBody>
          <a:bodyPr>
            <a:normAutofit fontScale="90000"/>
          </a:bodyPr>
          <a:lstStyle/>
          <a:p>
            <a:r>
              <a:rPr lang="en-US" dirty="0" smtClean="0"/>
              <a:t>Evolution – Middle-Skills Certificate for Community Healthcare Worker (CHW) </a:t>
            </a:r>
            <a:br>
              <a:rPr lang="en-US" dirty="0" smtClean="0"/>
            </a:br>
            <a:r>
              <a:rPr lang="en-US" sz="2000" dirty="0" smtClean="0"/>
              <a:t>(2013 and after)</a:t>
            </a:r>
            <a:endParaRPr lang="en-US" dirty="0"/>
          </a:p>
        </p:txBody>
      </p:sp>
    </p:spTree>
    <p:extLst>
      <p:ext uri="{BB962C8B-B14F-4D97-AF65-F5344CB8AC3E}">
        <p14:creationId xmlns:p14="http://schemas.microsoft.com/office/powerpoint/2010/main" val="5529264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82" y="1466193"/>
            <a:ext cx="4126418" cy="4067504"/>
          </a:xfrm>
          <a:solidFill>
            <a:srgbClr val="FFFFFF">
              <a:alpha val="50196"/>
            </a:srgbClr>
          </a:solidFill>
        </p:spPr>
        <p:txBody>
          <a:bodyPr>
            <a:normAutofit fontScale="92500"/>
          </a:bodyPr>
          <a:lstStyle/>
          <a:p>
            <a:r>
              <a:rPr lang="en-US" sz="1650" b="1" dirty="0"/>
              <a:t>Implemented in: Grand Island, Nebraska</a:t>
            </a:r>
          </a:p>
          <a:p>
            <a:r>
              <a:rPr lang="en-US" sz="1650" b="1" dirty="0"/>
              <a:t>Partnering Community College: Central Community College, Grand Island</a:t>
            </a:r>
          </a:p>
          <a:p>
            <a:r>
              <a:rPr lang="en-US" sz="1650" b="1" dirty="0"/>
              <a:t>Partnering Employers: St. Francis Medical Center, Good Samaritan Medical Center, Mary Lanning Medical Services, Centers for Independent Living, Health Connect ad Home and Office on Aging</a:t>
            </a:r>
          </a:p>
          <a:p>
            <a:r>
              <a:rPr lang="en-US" sz="1650" b="1" dirty="0"/>
              <a:t>Orientation: November, 2013</a:t>
            </a:r>
          </a:p>
          <a:p>
            <a:r>
              <a:rPr lang="en-US" sz="1650" b="1" dirty="0"/>
              <a:t>Academic Program Start Date: January, 2014</a:t>
            </a:r>
          </a:p>
        </p:txBody>
      </p:sp>
      <p:sp>
        <p:nvSpPr>
          <p:cNvPr id="2" name="Title 1"/>
          <p:cNvSpPr>
            <a:spLocks noGrp="1"/>
          </p:cNvSpPr>
          <p:nvPr>
            <p:ph type="title"/>
          </p:nvPr>
        </p:nvSpPr>
        <p:spPr>
          <a:xfrm>
            <a:off x="456250" y="691062"/>
            <a:ext cx="4115750" cy="1008731"/>
          </a:xfrm>
          <a:solidFill>
            <a:srgbClr val="FFFFFF">
              <a:alpha val="50196"/>
            </a:srgbClr>
          </a:solidFill>
        </p:spPr>
        <p:txBody>
          <a:bodyPr>
            <a:normAutofit/>
          </a:bodyPr>
          <a:lstStyle/>
          <a:p>
            <a:r>
              <a:rPr lang="en-US" sz="3000" dirty="0"/>
              <a:t>CHW Program</a:t>
            </a:r>
          </a:p>
        </p:txBody>
      </p:sp>
    </p:spTree>
    <p:extLst>
      <p:ext uri="{BB962C8B-B14F-4D97-AF65-F5344CB8AC3E}">
        <p14:creationId xmlns:p14="http://schemas.microsoft.com/office/powerpoint/2010/main" val="11183145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445582" y="1873213"/>
            <a:ext cx="3926618" cy="3755077"/>
          </a:xfrm>
          <a:solidFill>
            <a:srgbClr val="FFFFFF">
              <a:alpha val="50196"/>
            </a:srgbClr>
          </a:solidFill>
        </p:spPr>
        <p:txBody>
          <a:bodyPr>
            <a:normAutofit fontScale="85000" lnSpcReduction="10000"/>
          </a:bodyPr>
          <a:lstStyle/>
          <a:p>
            <a:r>
              <a:rPr lang="en-US" sz="2100" b="1" dirty="0"/>
              <a:t>Credit Courses: </a:t>
            </a:r>
          </a:p>
          <a:p>
            <a:pPr lvl="1"/>
            <a:r>
              <a:rPr lang="en-US" b="1" dirty="0" smtClean="0"/>
              <a:t>Nurse </a:t>
            </a:r>
            <a:r>
              <a:rPr lang="en-US" b="1" dirty="0"/>
              <a:t>Aide</a:t>
            </a:r>
          </a:p>
          <a:p>
            <a:pPr lvl="1"/>
            <a:r>
              <a:rPr lang="en-US" b="1" dirty="0"/>
              <a:t>Medication Aide</a:t>
            </a:r>
          </a:p>
          <a:p>
            <a:pPr lvl="1"/>
            <a:r>
              <a:rPr lang="en-US" b="1" dirty="0"/>
              <a:t>Community Health Needs</a:t>
            </a:r>
          </a:p>
          <a:p>
            <a:pPr lvl="1"/>
            <a:r>
              <a:rPr lang="en-US" b="1" dirty="0"/>
              <a:t>Role of Community Healthcare Worker</a:t>
            </a:r>
          </a:p>
          <a:p>
            <a:pPr lvl="2"/>
            <a:r>
              <a:rPr lang="en-US" b="1" dirty="0"/>
              <a:t>Involves </a:t>
            </a:r>
            <a:r>
              <a:rPr lang="en-US" b="1" dirty="0" smtClean="0"/>
              <a:t>Internship/OJT</a:t>
            </a:r>
          </a:p>
          <a:p>
            <a:r>
              <a:rPr lang="en-US" b="1" dirty="0" smtClean="0"/>
              <a:t>Internship/OJT</a:t>
            </a:r>
          </a:p>
          <a:p>
            <a:pPr lvl="1"/>
            <a:r>
              <a:rPr lang="en-US" b="1" dirty="0" smtClean="0"/>
              <a:t>45 hours over 8 weeks</a:t>
            </a:r>
          </a:p>
          <a:p>
            <a:pPr lvl="1"/>
            <a:r>
              <a:rPr lang="en-US" b="1" dirty="0" smtClean="0"/>
              <a:t>Start Date: June, 2014</a:t>
            </a:r>
            <a:endParaRPr lang="en-US" b="1" dirty="0"/>
          </a:p>
          <a:p>
            <a:endParaRPr lang="en-US" sz="1800" dirty="0"/>
          </a:p>
        </p:txBody>
      </p:sp>
      <p:sp>
        <p:nvSpPr>
          <p:cNvPr id="2" name="Title 1"/>
          <p:cNvSpPr>
            <a:spLocks noGrp="1"/>
          </p:cNvSpPr>
          <p:nvPr>
            <p:ph type="title"/>
          </p:nvPr>
        </p:nvSpPr>
        <p:spPr>
          <a:xfrm>
            <a:off x="445582" y="864482"/>
            <a:ext cx="3915950" cy="1008731"/>
          </a:xfrm>
          <a:solidFill>
            <a:srgbClr val="FFFFFF">
              <a:alpha val="50196"/>
            </a:srgbClr>
          </a:solidFill>
        </p:spPr>
        <p:txBody>
          <a:bodyPr>
            <a:normAutofit/>
          </a:bodyPr>
          <a:lstStyle/>
          <a:p>
            <a:r>
              <a:rPr lang="en-US" sz="3000" dirty="0"/>
              <a:t>CHW Program</a:t>
            </a:r>
          </a:p>
        </p:txBody>
      </p:sp>
    </p:spTree>
    <p:extLst>
      <p:ext uri="{BB962C8B-B14F-4D97-AF65-F5344CB8AC3E}">
        <p14:creationId xmlns:p14="http://schemas.microsoft.com/office/powerpoint/2010/main" val="5805172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075386"/>
          </a:xfrm>
        </p:spPr>
        <p:txBody>
          <a:bodyPr>
            <a:normAutofit fontScale="92500" lnSpcReduction="20000"/>
          </a:bodyPr>
          <a:lstStyle/>
          <a:p>
            <a:r>
              <a:rPr lang="en-US" dirty="0" smtClean="0"/>
              <a:t>Potential Financial Benefits</a:t>
            </a:r>
            <a:endParaRPr lang="en-US" b="1" dirty="0" smtClean="0">
              <a:solidFill>
                <a:schemeClr val="accent1"/>
              </a:solidFill>
            </a:endParaRPr>
          </a:p>
          <a:p>
            <a:pPr lvl="1"/>
            <a:r>
              <a:rPr lang="en-US" dirty="0" smtClean="0"/>
              <a:t>Healthcare reform (Affordable Care Act)</a:t>
            </a:r>
          </a:p>
          <a:p>
            <a:pPr lvl="1"/>
            <a:r>
              <a:rPr lang="en-US" dirty="0" smtClean="0"/>
              <a:t>Prevention of readmission</a:t>
            </a:r>
          </a:p>
          <a:p>
            <a:pPr lvl="1"/>
            <a:r>
              <a:rPr lang="en-US" dirty="0" smtClean="0"/>
              <a:t>Need for follow-up care</a:t>
            </a:r>
          </a:p>
          <a:p>
            <a:pPr lvl="1"/>
            <a:r>
              <a:rPr lang="en-US" dirty="0" smtClean="0"/>
              <a:t>Community based services could keep some frequent users out of emergency room</a:t>
            </a:r>
          </a:p>
          <a:p>
            <a:pPr lvl="1"/>
            <a:r>
              <a:rPr lang="en-US" dirty="0" smtClean="0"/>
              <a:t>Potential to provide preventive care which could reduce hospital costs</a:t>
            </a:r>
          </a:p>
          <a:p>
            <a:r>
              <a:rPr lang="en-US" dirty="0" smtClean="0"/>
              <a:t>Some early success – Small local study saw reduction in readmission rates of individuals with diabetes prompting efforts to develop CHW</a:t>
            </a:r>
          </a:p>
          <a:p>
            <a:r>
              <a:rPr lang="en-US" dirty="0" smtClean="0"/>
              <a:t>Similar positions (CHW) in other states</a:t>
            </a:r>
            <a:endParaRPr lang="en-US" dirty="0"/>
          </a:p>
        </p:txBody>
      </p:sp>
      <p:sp>
        <p:nvSpPr>
          <p:cNvPr id="2" name="Title 1"/>
          <p:cNvSpPr>
            <a:spLocks noGrp="1"/>
          </p:cNvSpPr>
          <p:nvPr>
            <p:ph type="title"/>
          </p:nvPr>
        </p:nvSpPr>
        <p:spPr/>
        <p:txBody>
          <a:bodyPr/>
          <a:lstStyle/>
          <a:p>
            <a:r>
              <a:rPr lang="en-US" dirty="0" smtClean="0"/>
              <a:t>Motivation for Employers</a:t>
            </a:r>
            <a:endParaRPr lang="en-US" dirty="0"/>
          </a:p>
        </p:txBody>
      </p:sp>
    </p:spTree>
    <p:extLst>
      <p:ext uri="{BB962C8B-B14F-4D97-AF65-F5344CB8AC3E}">
        <p14:creationId xmlns:p14="http://schemas.microsoft.com/office/powerpoint/2010/main" val="9745298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Develop partnerships with employers</a:t>
            </a:r>
          </a:p>
          <a:p>
            <a:r>
              <a:rPr lang="en-US" dirty="0" smtClean="0"/>
              <a:t>Continued engagement with NVR</a:t>
            </a:r>
          </a:p>
          <a:p>
            <a:r>
              <a:rPr lang="en-US" dirty="0" smtClean="0"/>
              <a:t>Developing courses for emerging labor market needs</a:t>
            </a:r>
            <a:endParaRPr lang="en-US" dirty="0"/>
          </a:p>
        </p:txBody>
      </p:sp>
      <p:sp>
        <p:nvSpPr>
          <p:cNvPr id="2" name="Title 1"/>
          <p:cNvSpPr>
            <a:spLocks noGrp="1"/>
          </p:cNvSpPr>
          <p:nvPr>
            <p:ph type="title"/>
          </p:nvPr>
        </p:nvSpPr>
        <p:spPr/>
        <p:txBody>
          <a:bodyPr/>
          <a:lstStyle/>
          <a:p>
            <a:r>
              <a:rPr lang="en-US" dirty="0" smtClean="0"/>
              <a:t>Motivation for Community Colleges</a:t>
            </a:r>
            <a:endParaRPr lang="en-US" dirty="0"/>
          </a:p>
        </p:txBody>
      </p:sp>
    </p:spTree>
    <p:extLst>
      <p:ext uri="{BB962C8B-B14F-4D97-AF65-F5344CB8AC3E}">
        <p14:creationId xmlns:p14="http://schemas.microsoft.com/office/powerpoint/2010/main" val="650267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Middle-Skill jobs potentially leads to higher wages</a:t>
            </a:r>
          </a:p>
          <a:p>
            <a:r>
              <a:rPr lang="en-US" dirty="0" smtClean="0"/>
              <a:t>Certification can lead to career advancement</a:t>
            </a:r>
          </a:p>
          <a:p>
            <a:pPr lvl="1"/>
            <a:r>
              <a:rPr lang="en-US" dirty="0" smtClean="0"/>
              <a:t>Individuals with prior experience in healthcare can use it to refresh or build upon their existing skills</a:t>
            </a:r>
          </a:p>
          <a:p>
            <a:pPr lvl="1"/>
            <a:r>
              <a:rPr lang="en-US" dirty="0" smtClean="0"/>
              <a:t>Individuals can use the program to get recertified (e.g. C.N.A., Med Aide)</a:t>
            </a:r>
          </a:p>
          <a:p>
            <a:pPr lvl="1"/>
            <a:endParaRPr lang="en-US" dirty="0"/>
          </a:p>
        </p:txBody>
      </p:sp>
      <p:sp>
        <p:nvSpPr>
          <p:cNvPr id="2" name="Title 1"/>
          <p:cNvSpPr>
            <a:spLocks noGrp="1"/>
          </p:cNvSpPr>
          <p:nvPr>
            <p:ph type="title"/>
          </p:nvPr>
        </p:nvSpPr>
        <p:spPr/>
        <p:txBody>
          <a:bodyPr>
            <a:normAutofit/>
          </a:bodyPr>
          <a:lstStyle/>
          <a:p>
            <a:r>
              <a:rPr lang="en-US" dirty="0" smtClean="0"/>
              <a:t>Motivation for VR Clients</a:t>
            </a:r>
            <a:endParaRPr lang="en-US" dirty="0"/>
          </a:p>
        </p:txBody>
      </p:sp>
    </p:spTree>
    <p:extLst>
      <p:ext uri="{BB962C8B-B14F-4D97-AF65-F5344CB8AC3E}">
        <p14:creationId xmlns:p14="http://schemas.microsoft.com/office/powerpoint/2010/main" val="1982390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106917"/>
          </a:xfrm>
        </p:spPr>
        <p:txBody>
          <a:bodyPr>
            <a:normAutofit lnSpcReduction="10000"/>
          </a:bodyPr>
          <a:lstStyle/>
          <a:p>
            <a:r>
              <a:rPr lang="en-US" dirty="0" smtClean="0"/>
              <a:t>Early on Central Community College expanded content so that if CHW jobs were not available, students had options.</a:t>
            </a:r>
          </a:p>
          <a:p>
            <a:r>
              <a:rPr lang="en-US" dirty="0" smtClean="0"/>
              <a:t>The content change had implications for VR clients as physical requirements changed (i.e., CNA and the ability to lift). </a:t>
            </a:r>
          </a:p>
          <a:p>
            <a:r>
              <a:rPr lang="en-US" dirty="0" smtClean="0"/>
              <a:t>The Governor chose not to expand Medicaid. The hospitals then did not see a financial advantage to having a CHW for which they could not bill their time. CHW’s do  not generate revenue but prevent costs.</a:t>
            </a:r>
          </a:p>
          <a:p>
            <a:endParaRPr lang="en-US" dirty="0" smtClean="0"/>
          </a:p>
          <a:p>
            <a:endParaRPr lang="en-US" dirty="0" smtClean="0"/>
          </a:p>
        </p:txBody>
      </p:sp>
      <p:sp>
        <p:nvSpPr>
          <p:cNvPr id="2" name="Title 1"/>
          <p:cNvSpPr>
            <a:spLocks noGrp="1"/>
          </p:cNvSpPr>
          <p:nvPr>
            <p:ph type="title"/>
          </p:nvPr>
        </p:nvSpPr>
        <p:spPr/>
        <p:txBody>
          <a:bodyPr/>
          <a:lstStyle/>
          <a:p>
            <a:r>
              <a:rPr lang="en-US" dirty="0" smtClean="0"/>
              <a:t>Implementation</a:t>
            </a:r>
            <a:endParaRPr lang="en-US" dirty="0"/>
          </a:p>
        </p:txBody>
      </p:sp>
    </p:spTree>
    <p:extLst>
      <p:ext uri="{BB962C8B-B14F-4D97-AF65-F5344CB8AC3E}">
        <p14:creationId xmlns:p14="http://schemas.microsoft.com/office/powerpoint/2010/main" val="1539501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201510"/>
          </a:xfrm>
        </p:spPr>
        <p:txBody>
          <a:bodyPr>
            <a:normAutofit fontScale="92500" lnSpcReduction="20000"/>
          </a:bodyPr>
          <a:lstStyle/>
          <a:p>
            <a:r>
              <a:rPr lang="en-US" dirty="0" smtClean="0"/>
              <a:t>Focus more on Employer Training and Partnerships in the Health Care Sector</a:t>
            </a:r>
          </a:p>
          <a:p>
            <a:r>
              <a:rPr lang="en-US" dirty="0" smtClean="0"/>
              <a:t>CHW initiated prior to WIOA. With WIOA, there was more opportunity to partner with the workforce system with business with in-demand labor needs. </a:t>
            </a:r>
          </a:p>
          <a:p>
            <a:r>
              <a:rPr lang="en-US" dirty="0" smtClean="0"/>
              <a:t>Increase the connection between a current position and training. </a:t>
            </a:r>
          </a:p>
          <a:p>
            <a:r>
              <a:rPr lang="en-US" dirty="0" smtClean="0"/>
              <a:t>Certain jobs may be better suited to partnerships between VR, community colleges, employers, and workforce system. </a:t>
            </a:r>
          </a:p>
          <a:p>
            <a:r>
              <a:rPr lang="en-US" dirty="0" smtClean="0"/>
              <a:t>Other jobs may be better suited to connecting in with “employer based training” so that there is more of a commitment to hire at the outset. </a:t>
            </a:r>
          </a:p>
          <a:p>
            <a:endParaRPr lang="en-US" dirty="0"/>
          </a:p>
        </p:txBody>
      </p:sp>
      <p:sp>
        <p:nvSpPr>
          <p:cNvPr id="2" name="Title 1"/>
          <p:cNvSpPr>
            <a:spLocks noGrp="1"/>
          </p:cNvSpPr>
          <p:nvPr>
            <p:ph type="title"/>
          </p:nvPr>
        </p:nvSpPr>
        <p:spPr/>
        <p:txBody>
          <a:bodyPr/>
          <a:lstStyle/>
          <a:p>
            <a:r>
              <a:rPr lang="en-US" dirty="0" smtClean="0"/>
              <a:t>Next Set of </a:t>
            </a:r>
            <a:r>
              <a:rPr lang="en-US" dirty="0"/>
              <a:t>e</a:t>
            </a:r>
            <a:r>
              <a:rPr lang="en-US" dirty="0" smtClean="0"/>
              <a:t>volution! </a:t>
            </a:r>
            <a:endParaRPr lang="en-US" dirty="0"/>
          </a:p>
        </p:txBody>
      </p:sp>
    </p:spTree>
    <p:extLst>
      <p:ext uri="{BB962C8B-B14F-4D97-AF65-F5344CB8AC3E}">
        <p14:creationId xmlns:p14="http://schemas.microsoft.com/office/powerpoint/2010/main" val="1504923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Certified Nursing Assistant training program developed by Business Account Managers (BAMs) and started this year at Nebraska Methodist College in Omaha</a:t>
            </a:r>
          </a:p>
          <a:p>
            <a:r>
              <a:rPr lang="en-US" dirty="0" smtClean="0"/>
              <a:t>Actively engaging with employers in the healthcare sector in Nebraska</a:t>
            </a:r>
          </a:p>
          <a:p>
            <a:pPr lvl="1"/>
            <a:r>
              <a:rPr lang="en-US" dirty="0" smtClean="0"/>
              <a:t>Trying to develop employer driven training programs in healthcare sector</a:t>
            </a:r>
          </a:p>
          <a:p>
            <a:pPr lvl="1"/>
            <a:r>
              <a:rPr lang="en-US" dirty="0" smtClean="0"/>
              <a:t>Focusing on rapid middle-skills training to meet employers’ needs</a:t>
            </a:r>
          </a:p>
          <a:p>
            <a:r>
              <a:rPr lang="en-US" dirty="0" smtClean="0"/>
              <a:t>Increasing the number of regional point of contacts </a:t>
            </a:r>
          </a:p>
          <a:p>
            <a:pPr lvl="1"/>
            <a:r>
              <a:rPr lang="en-US" dirty="0" smtClean="0"/>
              <a:t>Added Business Account Managers (BAMs) across the state</a:t>
            </a:r>
          </a:p>
          <a:p>
            <a:r>
              <a:rPr lang="en-US" dirty="0" smtClean="0"/>
              <a:t>Exploring partnership opportunities with Department of Labor within healthcare sector</a:t>
            </a:r>
          </a:p>
          <a:p>
            <a:endParaRPr lang="en-US" dirty="0"/>
          </a:p>
        </p:txBody>
      </p:sp>
      <p:sp>
        <p:nvSpPr>
          <p:cNvPr id="2" name="Title 1"/>
          <p:cNvSpPr>
            <a:spLocks noGrp="1"/>
          </p:cNvSpPr>
          <p:nvPr>
            <p:ph type="title"/>
          </p:nvPr>
        </p:nvSpPr>
        <p:spPr/>
        <p:txBody>
          <a:bodyPr>
            <a:normAutofit fontScale="90000"/>
          </a:bodyPr>
          <a:lstStyle/>
          <a:p>
            <a:r>
              <a:rPr lang="en-US" dirty="0"/>
              <a:t>M</a:t>
            </a:r>
            <a:r>
              <a:rPr lang="en-US" dirty="0" smtClean="0"/>
              <a:t>iddle-skills healthcare program, Now</a:t>
            </a:r>
            <a:r>
              <a:rPr lang="is-IS" dirty="0" smtClean="0"/>
              <a:t>…</a:t>
            </a:r>
            <a:endParaRPr lang="en-US" dirty="0"/>
          </a:p>
        </p:txBody>
      </p:sp>
    </p:spTree>
    <p:extLst>
      <p:ext uri="{BB962C8B-B14F-4D97-AF65-F5344CB8AC3E}">
        <p14:creationId xmlns:p14="http://schemas.microsoft.com/office/powerpoint/2010/main" val="184870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7639"/>
            <a:ext cx="8229600" cy="4056062"/>
          </a:xfrm>
        </p:spPr>
        <p:txBody>
          <a:bodyPr/>
          <a:lstStyle/>
          <a:p>
            <a:pPr defTabSz="334834" fontAlgn="auto">
              <a:spcAft>
                <a:spcPts val="0"/>
              </a:spcAft>
              <a:defRPr/>
            </a:pPr>
            <a:r>
              <a:rPr lang="en-US" sz="2345" dirty="0" smtClean="0">
                <a:ea typeface="+mn-ea"/>
              </a:rPr>
              <a:t>Discussing the evolution of middle-skills certification program in Nebraska</a:t>
            </a:r>
          </a:p>
          <a:p>
            <a:pPr defTabSz="334834" fontAlgn="auto">
              <a:spcAft>
                <a:spcPts val="0"/>
              </a:spcAft>
              <a:defRPr/>
            </a:pPr>
            <a:r>
              <a:rPr lang="en-US" sz="2345" dirty="0" smtClean="0">
                <a:ea typeface="+mn-ea"/>
              </a:rPr>
              <a:t>Discussing the middle-skills certification program in the healthcare sector</a:t>
            </a:r>
          </a:p>
          <a:p>
            <a:pPr defTabSz="334834" fontAlgn="auto">
              <a:spcAft>
                <a:spcPts val="0"/>
              </a:spcAft>
              <a:defRPr/>
            </a:pPr>
            <a:r>
              <a:rPr lang="en-US" sz="2345" dirty="0" smtClean="0">
                <a:ea typeface="+mn-ea"/>
              </a:rPr>
              <a:t>ICI’s role under the VR-RRTC on Demand-Side practices</a:t>
            </a:r>
          </a:p>
          <a:p>
            <a:pPr defTabSz="334834" fontAlgn="auto">
              <a:spcAft>
                <a:spcPts val="0"/>
              </a:spcAft>
              <a:defRPr/>
            </a:pPr>
            <a:r>
              <a:rPr lang="en-US" sz="2345" dirty="0" smtClean="0">
                <a:ea typeface="+mn-ea"/>
              </a:rPr>
              <a:t>Future of the program</a:t>
            </a:r>
          </a:p>
          <a:p>
            <a:pPr defTabSz="334834" fontAlgn="auto">
              <a:spcAft>
                <a:spcPts val="0"/>
              </a:spcAft>
              <a:defRPr/>
            </a:pPr>
            <a:endParaRPr lang="en-US" sz="2345" dirty="0">
              <a:ea typeface="+mn-ea"/>
            </a:endParaRPr>
          </a:p>
        </p:txBody>
      </p:sp>
      <p:sp>
        <p:nvSpPr>
          <p:cNvPr id="15361" name="Title 1"/>
          <p:cNvSpPr>
            <a:spLocks noGrp="1"/>
          </p:cNvSpPr>
          <p:nvPr>
            <p:ph type="title"/>
          </p:nvPr>
        </p:nvSpPr>
        <p:spPr bwMode="auto"/>
        <p:txBody>
          <a:bodyPr wrap="square" numCol="1" anchorCtr="0" compatLnSpc="1">
            <a:prstTxWarp prst="textNoShape">
              <a:avLst/>
            </a:prstTxWarp>
          </a:bodyPr>
          <a:lstStyle/>
          <a:p>
            <a:r>
              <a:rPr lang="en-US" altLang="x-none" sz="4000">
                <a:latin typeface="Century Gothic" charset="0"/>
                <a:cs typeface="Century Gothic" charset="0"/>
              </a:rPr>
              <a:t>Presentation Objectives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7638"/>
            <a:ext cx="8229600" cy="4301836"/>
          </a:xfrm>
        </p:spPr>
        <p:txBody>
          <a:bodyPr>
            <a:normAutofit fontScale="85000" lnSpcReduction="20000"/>
          </a:bodyPr>
          <a:lstStyle/>
          <a:p>
            <a:r>
              <a:rPr lang="en-US" dirty="0" smtClean="0"/>
              <a:t>How to leverage different training partners for different sectors and training programs?</a:t>
            </a:r>
          </a:p>
          <a:p>
            <a:r>
              <a:rPr lang="en-US" dirty="0" smtClean="0"/>
              <a:t>Credentials for a job or for better job prospects?</a:t>
            </a:r>
          </a:p>
          <a:p>
            <a:pPr lvl="1"/>
            <a:r>
              <a:rPr lang="en-US" dirty="0" smtClean="0"/>
              <a:t>Employer driven training </a:t>
            </a:r>
          </a:p>
          <a:p>
            <a:pPr lvl="1"/>
            <a:r>
              <a:rPr lang="en-US" dirty="0" smtClean="0"/>
              <a:t>Credentials as an asset for continuing towards advanced courses</a:t>
            </a:r>
          </a:p>
          <a:p>
            <a:r>
              <a:rPr lang="en-US" dirty="0" smtClean="0"/>
              <a:t>Middle-Skill jobs in trades vs. Middle-Skill Jobs in non-trades</a:t>
            </a:r>
          </a:p>
          <a:p>
            <a:r>
              <a:rPr lang="en-US" dirty="0" smtClean="0"/>
              <a:t>Appreciating the effect of policies at the state or national level</a:t>
            </a:r>
          </a:p>
          <a:p>
            <a:r>
              <a:rPr lang="en-US" dirty="0" smtClean="0"/>
              <a:t>Reconsider VR Clients only classes – find more students (Mark)</a:t>
            </a:r>
          </a:p>
          <a:p>
            <a:r>
              <a:rPr lang="en-US" dirty="0" smtClean="0"/>
              <a:t>Partner with other agencies</a:t>
            </a:r>
          </a:p>
          <a:p>
            <a:r>
              <a:rPr lang="en-US" dirty="0" smtClean="0"/>
              <a:t>Single point of contact for businesses to contact community partners</a:t>
            </a:r>
            <a:endParaRPr lang="en-US" dirty="0"/>
          </a:p>
        </p:txBody>
      </p:sp>
      <p:sp>
        <p:nvSpPr>
          <p:cNvPr id="2" name="Title 1"/>
          <p:cNvSpPr>
            <a:spLocks noGrp="1"/>
          </p:cNvSpPr>
          <p:nvPr>
            <p:ph type="title"/>
          </p:nvPr>
        </p:nvSpPr>
        <p:spPr/>
        <p:txBody>
          <a:bodyPr/>
          <a:lstStyle/>
          <a:p>
            <a:r>
              <a:rPr lang="en-US" dirty="0" smtClean="0"/>
              <a:t>To Evolve</a:t>
            </a:r>
            <a:r>
              <a:rPr lang="is-IS" dirty="0" smtClean="0"/>
              <a:t>…</a:t>
            </a:r>
            <a:endParaRPr lang="en-US" dirty="0"/>
          </a:p>
        </p:txBody>
      </p:sp>
    </p:spTree>
    <p:extLst>
      <p:ext uri="{BB962C8B-B14F-4D97-AF65-F5344CB8AC3E}">
        <p14:creationId xmlns:p14="http://schemas.microsoft.com/office/powerpoint/2010/main" val="1850433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To assist clients closed successfully in the past to advance within their career pathway</a:t>
            </a:r>
          </a:p>
          <a:p>
            <a:r>
              <a:rPr lang="en-US" dirty="0" smtClean="0"/>
              <a:t>Economic self-sufficiency for individuals with disabilities</a:t>
            </a:r>
          </a:p>
          <a:p>
            <a:r>
              <a:rPr lang="en-US" dirty="0" smtClean="0"/>
              <a:t>Using positions vacated by advancement of VR clients for other VR clients wanting to enter a career pathway</a:t>
            </a:r>
          </a:p>
          <a:p>
            <a:r>
              <a:rPr lang="en-US" dirty="0" smtClean="0"/>
              <a:t>Developing multiple entrance and exit points within the career pathways to help clients advance</a:t>
            </a:r>
            <a:endParaRPr lang="en-US" dirty="0"/>
          </a:p>
        </p:txBody>
      </p:sp>
      <p:sp>
        <p:nvSpPr>
          <p:cNvPr id="2" name="Title 1"/>
          <p:cNvSpPr>
            <a:spLocks noGrp="1"/>
          </p:cNvSpPr>
          <p:nvPr>
            <p:ph type="title"/>
          </p:nvPr>
        </p:nvSpPr>
        <p:spPr/>
        <p:txBody>
          <a:bodyPr/>
          <a:lstStyle/>
          <a:p>
            <a:r>
              <a:rPr lang="en-US" dirty="0" smtClean="0"/>
              <a:t>Evolving into Upskill/Backfill</a:t>
            </a:r>
            <a:endParaRPr lang="en-US" dirty="0"/>
          </a:p>
        </p:txBody>
      </p:sp>
    </p:spTree>
    <p:extLst>
      <p:ext uri="{BB962C8B-B14F-4D97-AF65-F5344CB8AC3E}">
        <p14:creationId xmlns:p14="http://schemas.microsoft.com/office/powerpoint/2010/main" val="992935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600201"/>
            <a:ext cx="8229600" cy="4201510"/>
          </a:xfrm>
        </p:spPr>
        <p:txBody>
          <a:bodyPr>
            <a:normAutofit fontScale="92500" lnSpcReduction="10000"/>
          </a:bodyPr>
          <a:lstStyle/>
          <a:p>
            <a:r>
              <a:rPr lang="en-US" dirty="0" smtClean="0"/>
              <a:t>Identify existing career pathways and develop new pathways</a:t>
            </a:r>
          </a:p>
          <a:p>
            <a:r>
              <a:rPr lang="en-US" dirty="0" smtClean="0"/>
              <a:t>More partnerships</a:t>
            </a:r>
          </a:p>
          <a:p>
            <a:pPr lvl="1"/>
            <a:r>
              <a:rPr lang="en-US" dirty="0" smtClean="0"/>
              <a:t>Working with other state agencies (e.g., Nebraska Department of Labor)</a:t>
            </a:r>
          </a:p>
          <a:p>
            <a:pPr lvl="1"/>
            <a:r>
              <a:rPr lang="en-US" dirty="0" smtClean="0"/>
              <a:t>Employers</a:t>
            </a:r>
          </a:p>
          <a:p>
            <a:pPr lvl="1"/>
            <a:r>
              <a:rPr lang="en-US" dirty="0" smtClean="0"/>
              <a:t>Institute of education and training providers </a:t>
            </a:r>
          </a:p>
          <a:p>
            <a:r>
              <a:rPr lang="en-US" dirty="0" smtClean="0"/>
              <a:t>Focusing on high growth – high wage sectors</a:t>
            </a:r>
          </a:p>
          <a:p>
            <a:pPr lvl="1"/>
            <a:r>
              <a:rPr lang="en-US" dirty="0" smtClean="0"/>
              <a:t>Information Technology</a:t>
            </a:r>
          </a:p>
          <a:p>
            <a:pPr lvl="1"/>
            <a:r>
              <a:rPr lang="en-US" dirty="0" smtClean="0"/>
              <a:t>Manufacturing</a:t>
            </a:r>
          </a:p>
          <a:p>
            <a:pPr lvl="1"/>
            <a:r>
              <a:rPr lang="en-US" dirty="0" smtClean="0"/>
              <a:t>Transportation, Distribution and Logistics (TDL)</a:t>
            </a:r>
          </a:p>
          <a:p>
            <a:pPr lvl="1"/>
            <a:r>
              <a:rPr lang="en-US" dirty="0" smtClean="0"/>
              <a:t>Healthcare</a:t>
            </a:r>
            <a:endParaRPr lang="en-US" dirty="0"/>
          </a:p>
        </p:txBody>
      </p:sp>
      <p:sp>
        <p:nvSpPr>
          <p:cNvPr id="5" name="Title 4"/>
          <p:cNvSpPr>
            <a:spLocks noGrp="1"/>
          </p:cNvSpPr>
          <p:nvPr>
            <p:ph type="title"/>
          </p:nvPr>
        </p:nvSpPr>
        <p:spPr/>
        <p:txBody>
          <a:bodyPr/>
          <a:lstStyle/>
          <a:p>
            <a:r>
              <a:rPr lang="en-US" dirty="0" smtClean="0"/>
              <a:t>Evolving towards a pathway</a:t>
            </a:r>
            <a:endParaRPr lang="en-US" dirty="0"/>
          </a:p>
        </p:txBody>
      </p:sp>
    </p:spTree>
    <p:extLst>
      <p:ext uri="{BB962C8B-B14F-4D97-AF65-F5344CB8AC3E}">
        <p14:creationId xmlns:p14="http://schemas.microsoft.com/office/powerpoint/2010/main" val="171880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233041"/>
          </a:xfrm>
        </p:spPr>
        <p:txBody>
          <a:bodyPr>
            <a:normAutofit fontScale="92500" lnSpcReduction="10000"/>
          </a:bodyPr>
          <a:lstStyle/>
          <a:p>
            <a:r>
              <a:rPr lang="en-US" dirty="0"/>
              <a:t>Businesses seeing VR as the disability experts</a:t>
            </a:r>
          </a:p>
          <a:p>
            <a:r>
              <a:rPr lang="en-US" dirty="0" smtClean="0"/>
              <a:t>Contacting </a:t>
            </a:r>
            <a:r>
              <a:rPr lang="en-US" dirty="0"/>
              <a:t>businesses to help them advance their incumbent employees with </a:t>
            </a:r>
            <a:r>
              <a:rPr lang="en-US" dirty="0" smtClean="0"/>
              <a:t>disabilities</a:t>
            </a:r>
            <a:endParaRPr lang="en-US" dirty="0"/>
          </a:p>
          <a:p>
            <a:r>
              <a:rPr lang="en-US" dirty="0"/>
              <a:t>Working with businesses to develop training programs to meet their needs</a:t>
            </a:r>
          </a:p>
          <a:p>
            <a:r>
              <a:rPr lang="en-US" dirty="0"/>
              <a:t>Providing Section 503 Training to businesses</a:t>
            </a:r>
          </a:p>
          <a:p>
            <a:r>
              <a:rPr lang="en-US" dirty="0"/>
              <a:t>Providing disability awareness training</a:t>
            </a:r>
          </a:p>
          <a:p>
            <a:r>
              <a:rPr lang="en-US" dirty="0" smtClean="0"/>
              <a:t>Providing </a:t>
            </a:r>
            <a:r>
              <a:rPr lang="en-US" dirty="0"/>
              <a:t>ergonomic assessments to businesses within the career pathways of IT, Manufacturing, Healthcare, Construction and Transportation, Distribution and Logistics (TDL</a:t>
            </a:r>
            <a:r>
              <a:rPr lang="en-US" dirty="0" smtClean="0"/>
              <a:t>)</a:t>
            </a:r>
            <a:endParaRPr lang="en-US" dirty="0"/>
          </a:p>
        </p:txBody>
      </p:sp>
      <p:sp>
        <p:nvSpPr>
          <p:cNvPr id="2" name="Title 1"/>
          <p:cNvSpPr>
            <a:spLocks noGrp="1"/>
          </p:cNvSpPr>
          <p:nvPr>
            <p:ph type="title"/>
          </p:nvPr>
        </p:nvSpPr>
        <p:spPr/>
        <p:txBody>
          <a:bodyPr/>
          <a:lstStyle/>
          <a:p>
            <a:r>
              <a:rPr lang="en-US" dirty="0" smtClean="0"/>
              <a:t>Future – Next set of evolution</a:t>
            </a:r>
            <a:endParaRPr lang="en-US" dirty="0"/>
          </a:p>
        </p:txBody>
      </p:sp>
    </p:spTree>
    <p:extLst>
      <p:ext uri="{BB962C8B-B14F-4D97-AF65-F5344CB8AC3E}">
        <p14:creationId xmlns:p14="http://schemas.microsoft.com/office/powerpoint/2010/main" val="567146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txBox="1">
            <a:spLocks/>
          </p:cNvSpPr>
          <p:nvPr/>
        </p:nvSpPr>
        <p:spPr bwMode="auto">
          <a:xfrm>
            <a:off x="1614488" y="2644775"/>
            <a:ext cx="591502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6947" tIns="33473" rIns="66947" bIns="33473" anchor="ctr"/>
          <a:lstStyle>
            <a:lvl1pPr defTabSz="2141538">
              <a:defRPr sz="2100">
                <a:solidFill>
                  <a:schemeClr val="tx1"/>
                </a:solidFill>
                <a:latin typeface="Calibri" charset="0"/>
              </a:defRPr>
            </a:lvl1pPr>
            <a:lvl2pPr marL="742950" indent="-285750" defTabSz="2141538">
              <a:defRPr sz="2100">
                <a:solidFill>
                  <a:schemeClr val="tx1"/>
                </a:solidFill>
                <a:latin typeface="Calibri" charset="0"/>
              </a:defRPr>
            </a:lvl2pPr>
            <a:lvl3pPr marL="1143000" indent="-228600" defTabSz="2141538">
              <a:defRPr sz="2100">
                <a:solidFill>
                  <a:schemeClr val="tx1"/>
                </a:solidFill>
                <a:latin typeface="Calibri" charset="0"/>
              </a:defRPr>
            </a:lvl3pPr>
            <a:lvl4pPr marL="1600200" indent="-228600" defTabSz="2141538">
              <a:defRPr sz="2100">
                <a:solidFill>
                  <a:schemeClr val="tx1"/>
                </a:solidFill>
                <a:latin typeface="Calibri" charset="0"/>
              </a:defRPr>
            </a:lvl4pPr>
            <a:lvl5pPr marL="2057400" indent="-228600" defTabSz="2141538">
              <a:defRPr sz="2100">
                <a:solidFill>
                  <a:schemeClr val="tx1"/>
                </a:solidFill>
                <a:latin typeface="Calibri" charset="0"/>
              </a:defRPr>
            </a:lvl5pPr>
            <a:lvl6pPr marL="2514600" indent="-228600" defTabSz="2141538" fontAlgn="base">
              <a:spcBef>
                <a:spcPct val="0"/>
              </a:spcBef>
              <a:spcAft>
                <a:spcPct val="0"/>
              </a:spcAft>
              <a:defRPr sz="2100">
                <a:solidFill>
                  <a:schemeClr val="tx1"/>
                </a:solidFill>
                <a:latin typeface="Calibri" charset="0"/>
              </a:defRPr>
            </a:lvl6pPr>
            <a:lvl7pPr marL="2971800" indent="-228600" defTabSz="2141538" fontAlgn="base">
              <a:spcBef>
                <a:spcPct val="0"/>
              </a:spcBef>
              <a:spcAft>
                <a:spcPct val="0"/>
              </a:spcAft>
              <a:defRPr sz="2100">
                <a:solidFill>
                  <a:schemeClr val="tx1"/>
                </a:solidFill>
                <a:latin typeface="Calibri" charset="0"/>
              </a:defRPr>
            </a:lvl7pPr>
            <a:lvl8pPr marL="3429000" indent="-228600" defTabSz="2141538" fontAlgn="base">
              <a:spcBef>
                <a:spcPct val="0"/>
              </a:spcBef>
              <a:spcAft>
                <a:spcPct val="0"/>
              </a:spcAft>
              <a:defRPr sz="2100">
                <a:solidFill>
                  <a:schemeClr val="tx1"/>
                </a:solidFill>
                <a:latin typeface="Calibri" charset="0"/>
              </a:defRPr>
            </a:lvl8pPr>
            <a:lvl9pPr marL="3886200" indent="-228600" defTabSz="2141538" fontAlgn="base">
              <a:spcBef>
                <a:spcPct val="0"/>
              </a:spcBef>
              <a:spcAft>
                <a:spcPct val="0"/>
              </a:spcAft>
              <a:defRPr sz="2100">
                <a:solidFill>
                  <a:schemeClr val="tx1"/>
                </a:solidFill>
                <a:latin typeface="Calibri" charset="0"/>
              </a:defRPr>
            </a:lvl9pPr>
          </a:lstStyle>
          <a:p>
            <a:pPr algn="ctr" eaLnBrk="1" hangingPunct="1"/>
            <a:r>
              <a:rPr lang="en-US" altLang="x-none" sz="4000" b="1">
                <a:latin typeface="Century Gothic" charset="0"/>
                <a:ea typeface="Century Gothic" charset="0"/>
                <a:cs typeface="Century Gothic" charset="0"/>
              </a:rPr>
              <a:t>Questions?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wrap="square" numCol="1" anchor="t" anchorCtr="0" compatLnSpc="1">
            <a:prstTxWarp prst="textNoShape">
              <a:avLst/>
            </a:prstTxWarp>
          </a:bodyPr>
          <a:lstStyle/>
          <a:p>
            <a:pPr marL="0" indent="0" algn="ctr">
              <a:buFont typeface="Arial" charset="0"/>
              <a:buNone/>
            </a:pPr>
            <a:r>
              <a:rPr lang="en-US" altLang="x-none" dirty="0">
                <a:latin typeface="Century Gothic" charset="0"/>
                <a:cs typeface="Century Gothic" charset="0"/>
                <a:hlinkClick r:id="rId3"/>
              </a:rPr>
              <a:t>www.explorevr.org</a:t>
            </a:r>
            <a:endParaRPr lang="en-US" altLang="x-none" dirty="0">
              <a:latin typeface="Century Gothic" charset="0"/>
              <a:cs typeface="Century Gothic" charset="0"/>
            </a:endParaRPr>
          </a:p>
          <a:p>
            <a:pPr marL="0" indent="0" algn="ctr">
              <a:buFont typeface="Arial" charset="0"/>
              <a:buNone/>
            </a:pPr>
            <a:endParaRPr lang="en-US" altLang="x-none" dirty="0" smtClean="0">
              <a:latin typeface="Century Gothic" charset="0"/>
              <a:cs typeface="Century Gothic" charset="0"/>
            </a:endParaRPr>
          </a:p>
          <a:p>
            <a:pPr marL="0" indent="0" algn="ctr">
              <a:buNone/>
            </a:pPr>
            <a:r>
              <a:rPr lang="en-US" altLang="x-none" dirty="0" smtClean="0">
                <a:latin typeface="Century Gothic" charset="0"/>
                <a:cs typeface="Century Gothic" charset="0"/>
              </a:rPr>
              <a:t>Mark Schultz - </a:t>
            </a:r>
            <a:r>
              <a:rPr lang="en-US" altLang="x-none" dirty="0" smtClean="0">
                <a:latin typeface="Century Gothic" charset="0"/>
                <a:cs typeface="Century Gothic" charset="0"/>
                <a:hlinkClick r:id="rId4"/>
              </a:rPr>
              <a:t>Mark.Schultz@nebraska.gov</a:t>
            </a:r>
            <a:endParaRPr lang="en-US" altLang="x-none" dirty="0" smtClean="0">
              <a:latin typeface="Century Gothic" charset="0"/>
              <a:cs typeface="Century Gothic" charset="0"/>
            </a:endParaRPr>
          </a:p>
          <a:p>
            <a:pPr marL="0" indent="0" algn="ctr">
              <a:buNone/>
            </a:pPr>
            <a:r>
              <a:rPr lang="en-US" altLang="x-none" dirty="0" smtClean="0">
                <a:latin typeface="Century Gothic" charset="0"/>
                <a:cs typeface="Century Gothic" charset="0"/>
              </a:rPr>
              <a:t>Janet </a:t>
            </a:r>
            <a:r>
              <a:rPr lang="en-US" altLang="x-none" dirty="0" err="1" smtClean="0">
                <a:latin typeface="Century Gothic" charset="0"/>
                <a:cs typeface="Century Gothic" charset="0"/>
              </a:rPr>
              <a:t>Drudik</a:t>
            </a:r>
            <a:r>
              <a:rPr lang="en-US" altLang="x-none" dirty="0" smtClean="0">
                <a:latin typeface="Century Gothic" charset="0"/>
                <a:cs typeface="Century Gothic" charset="0"/>
              </a:rPr>
              <a:t> – </a:t>
            </a:r>
            <a:r>
              <a:rPr lang="en-US" altLang="x-none" dirty="0" smtClean="0">
                <a:latin typeface="Century Gothic" charset="0"/>
                <a:cs typeface="Century Gothic" charset="0"/>
                <a:hlinkClick r:id="rId5"/>
              </a:rPr>
              <a:t>Janet.Drudik@nebraska.gov</a:t>
            </a:r>
            <a:endParaRPr lang="en-US" altLang="x-none" dirty="0" smtClean="0">
              <a:latin typeface="Century Gothic" charset="0"/>
              <a:cs typeface="Century Gothic" charset="0"/>
            </a:endParaRPr>
          </a:p>
          <a:p>
            <a:pPr marL="0" indent="0" algn="ctr">
              <a:buNone/>
            </a:pPr>
            <a:r>
              <a:rPr lang="en-US" altLang="x-none" dirty="0" smtClean="0">
                <a:latin typeface="Century Gothic" charset="0"/>
                <a:cs typeface="Century Gothic" charset="0"/>
              </a:rPr>
              <a:t>Kartik Trivedi – </a:t>
            </a:r>
            <a:r>
              <a:rPr lang="en-US" altLang="x-none" dirty="0" smtClean="0">
                <a:latin typeface="Century Gothic" charset="0"/>
                <a:cs typeface="Century Gothic" charset="0"/>
                <a:hlinkClick r:id="rId6"/>
              </a:rPr>
              <a:t>Kartik.Trivedi@umb.edu</a:t>
            </a:r>
            <a:endParaRPr lang="en-US" altLang="x-none" dirty="0" smtClean="0">
              <a:latin typeface="Century Gothic" charset="0"/>
              <a:cs typeface="Century Gothic" charset="0"/>
            </a:endParaRPr>
          </a:p>
          <a:p>
            <a:pPr marL="0" indent="0" algn="ctr">
              <a:buNone/>
            </a:pPr>
            <a:endParaRPr lang="en-US" altLang="x-none" dirty="0">
              <a:latin typeface="Century Gothic" charset="0"/>
              <a:cs typeface="Century Gothic" charset="0"/>
            </a:endParaRPr>
          </a:p>
        </p:txBody>
      </p:sp>
      <p:sp>
        <p:nvSpPr>
          <p:cNvPr id="28673" name="Title 1"/>
          <p:cNvSpPr>
            <a:spLocks noGrp="1"/>
          </p:cNvSpPr>
          <p:nvPr>
            <p:ph type="title"/>
          </p:nvPr>
        </p:nvSpPr>
        <p:spPr bwMode="auto"/>
        <p:txBody>
          <a:bodyPr wrap="square" numCol="1" anchorCtr="0" compatLnSpc="1">
            <a:prstTxWarp prst="textNoShape">
              <a:avLst/>
            </a:prstTxWarp>
          </a:bodyPr>
          <a:lstStyle/>
          <a:p>
            <a:r>
              <a:rPr lang="en-US" altLang="x-none" sz="4000">
                <a:latin typeface="Century Gothic" charset="0"/>
                <a:cs typeface="Century Gothic" charset="0"/>
              </a:rPr>
              <a:t>Contact Information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106917"/>
          </a:xfrm>
        </p:spPr>
        <p:txBody>
          <a:bodyPr>
            <a:normAutofit/>
          </a:bodyPr>
          <a:lstStyle/>
          <a:p>
            <a:pPr marL="0" indent="0">
              <a:buNone/>
            </a:pPr>
            <a:endParaRPr lang="en-US" dirty="0" smtClean="0"/>
          </a:p>
          <a:p>
            <a:pPr marL="0" indent="0">
              <a:buNone/>
            </a:pPr>
            <a:r>
              <a:rPr lang="en-US" sz="2700" dirty="0"/>
              <a:t>“Well, it’s [program] a good idea. It’s a good class. It’s a good exposure. It was positive for me personally. Am I employed? No. Am I employable? Yes.” – VR Client (Interview, October 2014)</a:t>
            </a:r>
          </a:p>
        </p:txBody>
      </p:sp>
      <p:sp>
        <p:nvSpPr>
          <p:cNvPr id="2" name="Title 1"/>
          <p:cNvSpPr>
            <a:spLocks noGrp="1"/>
          </p:cNvSpPr>
          <p:nvPr>
            <p:ph type="title"/>
          </p:nvPr>
        </p:nvSpPr>
        <p:spPr/>
        <p:txBody>
          <a:bodyPr/>
          <a:lstStyle/>
          <a:p>
            <a:r>
              <a:rPr lang="en-US" dirty="0" smtClean="0"/>
              <a:t>VR Client Perspectives</a:t>
            </a:r>
            <a:endParaRPr lang="en-US" dirty="0"/>
          </a:p>
        </p:txBody>
      </p:sp>
    </p:spTree>
    <p:extLst>
      <p:ext uri="{BB962C8B-B14F-4D97-AF65-F5344CB8AC3E}">
        <p14:creationId xmlns:p14="http://schemas.microsoft.com/office/powerpoint/2010/main" val="6851733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138448"/>
          </a:xfrm>
        </p:spPr>
        <p:txBody>
          <a:bodyPr>
            <a:normAutofit lnSpcReduction="10000"/>
          </a:bodyPr>
          <a:lstStyle/>
          <a:p>
            <a:pPr marL="0" indent="0">
              <a:buNone/>
            </a:pPr>
            <a:endParaRPr lang="en-US" sz="2700" i="1" dirty="0"/>
          </a:p>
          <a:p>
            <a:pPr marL="0" indent="0">
              <a:buNone/>
            </a:pPr>
            <a:r>
              <a:rPr lang="en-US" sz="2700" i="1" dirty="0"/>
              <a:t>"I do think that everybody had a different sense of what a community health worker could do for them. And so some were better able to understand how they could see the community health worker fitting into their organization than others." MK – Central Community College (Interview, December 2014 ) </a:t>
            </a:r>
          </a:p>
          <a:p>
            <a:endParaRPr lang="en-US" dirty="0"/>
          </a:p>
        </p:txBody>
      </p:sp>
      <p:sp>
        <p:nvSpPr>
          <p:cNvPr id="2" name="Title 1"/>
          <p:cNvSpPr>
            <a:spLocks noGrp="1"/>
          </p:cNvSpPr>
          <p:nvPr>
            <p:ph type="title"/>
          </p:nvPr>
        </p:nvSpPr>
        <p:spPr/>
        <p:txBody>
          <a:bodyPr>
            <a:normAutofit fontScale="90000"/>
          </a:bodyPr>
          <a:lstStyle/>
          <a:p>
            <a:r>
              <a:rPr lang="en-US" smtClean="0"/>
              <a:t>Central Community College Perspectives</a:t>
            </a:r>
            <a:endParaRPr lang="en-US" dirty="0"/>
          </a:p>
        </p:txBody>
      </p:sp>
    </p:spTree>
    <p:extLst>
      <p:ext uri="{BB962C8B-B14F-4D97-AF65-F5344CB8AC3E}">
        <p14:creationId xmlns:p14="http://schemas.microsoft.com/office/powerpoint/2010/main" val="900421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059621"/>
          </a:xfrm>
        </p:spPr>
        <p:txBody>
          <a:bodyPr>
            <a:normAutofit fontScale="92500"/>
          </a:bodyPr>
          <a:lstStyle/>
          <a:p>
            <a:pPr marL="0" indent="0">
              <a:buNone/>
            </a:pPr>
            <a:endParaRPr lang="en-US" i="1" dirty="0" smtClean="0"/>
          </a:p>
          <a:p>
            <a:pPr marL="0" indent="0">
              <a:buNone/>
            </a:pPr>
            <a:r>
              <a:rPr lang="en-US" sz="2400" i="1" dirty="0"/>
              <a:t>"Originally, they [the community college] said the CNA [altered requirements] would be fine, that they would still get the certificate for the whole thing [community healthcare worker]. Just if they wanted - they couldn't go and work as a CNA because they wouldn't legally be a CNA with a certificate. It would be without the physical requirements. And they said it was fine. Then they said it wasn't."</a:t>
            </a:r>
            <a:r>
              <a:rPr lang="en-US" sz="2400" dirty="0"/>
              <a:t> TS – VR employee, (Interview, November 2014</a:t>
            </a:r>
            <a:r>
              <a:rPr lang="en-US" dirty="0" smtClean="0"/>
              <a:t>)</a:t>
            </a:r>
          </a:p>
        </p:txBody>
      </p:sp>
      <p:sp>
        <p:nvSpPr>
          <p:cNvPr id="2" name="Title 1"/>
          <p:cNvSpPr>
            <a:spLocks noGrp="1"/>
          </p:cNvSpPr>
          <p:nvPr>
            <p:ph type="title"/>
          </p:nvPr>
        </p:nvSpPr>
        <p:spPr/>
        <p:txBody>
          <a:bodyPr/>
          <a:lstStyle/>
          <a:p>
            <a:r>
              <a:rPr lang="en-US" dirty="0" smtClean="0"/>
              <a:t>NVR Counselor Perspectives</a:t>
            </a:r>
            <a:endParaRPr lang="en-US" dirty="0"/>
          </a:p>
        </p:txBody>
      </p:sp>
    </p:spTree>
    <p:extLst>
      <p:ext uri="{BB962C8B-B14F-4D97-AF65-F5344CB8AC3E}">
        <p14:creationId xmlns:p14="http://schemas.microsoft.com/office/powerpoint/2010/main" val="73965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106917"/>
          </a:xfrm>
        </p:spPr>
        <p:txBody>
          <a:bodyPr>
            <a:normAutofit fontScale="92500" lnSpcReduction="20000"/>
          </a:bodyPr>
          <a:lstStyle/>
          <a:p>
            <a:pPr marL="0" indent="0">
              <a:buNone/>
            </a:pPr>
            <a:r>
              <a:rPr lang="en-US" dirty="0" smtClean="0"/>
              <a:t>“Both </a:t>
            </a:r>
            <a:r>
              <a:rPr lang="en-US" dirty="0"/>
              <a:t>administrators and clinics are saying, "We're doing a good job. We think we're fine." And so until they get penalized, then they start searching for ways to improve their--we've had process improvement going on from the outset. And I'm sure others have too. But taking the step of going outside your hospital walls into the community to be proactive with patients instead of reactive is, I think, sort of a foreign concept to hospitals and to clinics. </a:t>
            </a:r>
            <a:r>
              <a:rPr lang="en-US" dirty="0" smtClean="0"/>
              <a:t>So </a:t>
            </a:r>
            <a:r>
              <a:rPr lang="en-US" dirty="0"/>
              <a:t>we needed to find a way to--that's where the sales job comes in. And then their response is, "Well, prove it. Show me some data." And right now there isn't any. And so </a:t>
            </a:r>
            <a:r>
              <a:rPr lang="en-US" dirty="0" smtClean="0"/>
              <a:t>this [program] </a:t>
            </a:r>
            <a:r>
              <a:rPr lang="en-US" dirty="0"/>
              <a:t>helps develop that</a:t>
            </a:r>
            <a:r>
              <a:rPr lang="en-US" dirty="0" smtClean="0"/>
              <a:t>.” – BB, Employer (Focus Group Discussion, November 2014)</a:t>
            </a:r>
            <a:endParaRPr lang="en-US" dirty="0"/>
          </a:p>
        </p:txBody>
      </p:sp>
      <p:sp>
        <p:nvSpPr>
          <p:cNvPr id="2" name="Title 1"/>
          <p:cNvSpPr>
            <a:spLocks noGrp="1"/>
          </p:cNvSpPr>
          <p:nvPr>
            <p:ph type="title"/>
          </p:nvPr>
        </p:nvSpPr>
        <p:spPr/>
        <p:txBody>
          <a:bodyPr/>
          <a:lstStyle/>
          <a:p>
            <a:r>
              <a:rPr lang="en-US" dirty="0" smtClean="0"/>
              <a:t>Employer Perspectives</a:t>
            </a:r>
            <a:endParaRPr lang="en-US" dirty="0"/>
          </a:p>
        </p:txBody>
      </p:sp>
    </p:spTree>
    <p:extLst>
      <p:ext uri="{BB962C8B-B14F-4D97-AF65-F5344CB8AC3E}">
        <p14:creationId xmlns:p14="http://schemas.microsoft.com/office/powerpoint/2010/main" val="1898291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Nebraska Facts:</a:t>
            </a:r>
          </a:p>
          <a:p>
            <a:pPr lvl="0"/>
            <a:r>
              <a:rPr lang="en-US" dirty="0"/>
              <a:t>77,421 Square miles</a:t>
            </a:r>
          </a:p>
          <a:p>
            <a:pPr lvl="0"/>
            <a:r>
              <a:rPr lang="en-US" dirty="0"/>
              <a:t>3.5 times as many cows as people</a:t>
            </a:r>
          </a:p>
          <a:p>
            <a:pPr lvl="0"/>
            <a:r>
              <a:rPr lang="en-US" dirty="0"/>
              <a:t>200 staff: counselors, evaluators, employment services</a:t>
            </a:r>
          </a:p>
          <a:p>
            <a:pPr lvl="0"/>
            <a:r>
              <a:rPr lang="en-US" dirty="0"/>
              <a:t>12 offices across the state</a:t>
            </a:r>
          </a:p>
          <a:p>
            <a:pPr lvl="0"/>
            <a:r>
              <a:rPr lang="en-US" dirty="0"/>
              <a:t>Serve 6-7,000 individuals/year</a:t>
            </a:r>
          </a:p>
          <a:p>
            <a:pPr lvl="0"/>
            <a:r>
              <a:rPr lang="en-US" dirty="0"/>
              <a:t>Over 2,000 outcomes the last several years (66-68% rehab rate</a:t>
            </a:r>
            <a:r>
              <a:rPr lang="en-US" dirty="0" smtClean="0"/>
              <a:t>)</a:t>
            </a:r>
            <a:endParaRPr lang="en-US" dirty="0"/>
          </a:p>
        </p:txBody>
      </p:sp>
      <p:sp>
        <p:nvSpPr>
          <p:cNvPr id="21505" name="Title 1"/>
          <p:cNvSpPr>
            <a:spLocks noGrp="1"/>
          </p:cNvSpPr>
          <p:nvPr>
            <p:ph type="title"/>
          </p:nvPr>
        </p:nvSpPr>
        <p:spPr bwMode="auto"/>
        <p:txBody>
          <a:bodyPr wrap="square" numCol="1" anchorCtr="0" compatLnSpc="1">
            <a:prstTxWarp prst="textNoShape">
              <a:avLst/>
            </a:prstTxWarp>
            <a:normAutofit fontScale="90000"/>
          </a:bodyPr>
          <a:lstStyle/>
          <a:p>
            <a:r>
              <a:rPr lang="en-US" sz="4000" dirty="0" smtClean="0"/>
              <a:t>Nebraska Vocational Rehabilitation</a:t>
            </a:r>
            <a:endParaRPr lang="en-US" altLang="x-none" sz="4000" dirty="0">
              <a:latin typeface="Century Gothic" charset="0"/>
              <a:cs typeface="Century Gothic"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075386"/>
          </a:xfrm>
        </p:spPr>
        <p:txBody>
          <a:bodyPr>
            <a:normAutofit fontScale="85000" lnSpcReduction="10000"/>
          </a:bodyPr>
          <a:lstStyle/>
          <a:p>
            <a:pPr marL="0" indent="0">
              <a:buNone/>
            </a:pPr>
            <a:r>
              <a:rPr lang="en-US" dirty="0" smtClean="0"/>
              <a:t>“I've </a:t>
            </a:r>
            <a:r>
              <a:rPr lang="en-US" dirty="0"/>
              <a:t>done this kind of work for years. But by taking this class, it's given me the ability to zone in on, focus in on a person's need better and know what path I need to send them down to hopefully get them to where they need to be. I'm trying to think of an example</a:t>
            </a:r>
            <a:r>
              <a:rPr lang="en-US" dirty="0" smtClean="0"/>
              <a:t>.” – VR Client, (Focus Group Discussion, November 2014)</a:t>
            </a:r>
          </a:p>
          <a:p>
            <a:pPr marL="0" indent="0">
              <a:buNone/>
            </a:pPr>
            <a:r>
              <a:rPr lang="en-US" dirty="0" smtClean="0"/>
              <a:t>“I </a:t>
            </a:r>
            <a:r>
              <a:rPr lang="en-US" dirty="0"/>
              <a:t>had gotten out of it--I had got recertified in med aide and CNA. I learned a lot with CHW. I got to take a 40-hour practicum additionally with the 40-hour class </a:t>
            </a:r>
            <a:r>
              <a:rPr lang="en-US" dirty="0" smtClean="0"/>
              <a:t>time, and </a:t>
            </a:r>
            <a:r>
              <a:rPr lang="en-US" dirty="0"/>
              <a:t>that was wonderful. Good contacts, I learned a lot. The new insurance guidelines that are hitting America, very interesting. It’s been an extremely positive experience for me</a:t>
            </a:r>
            <a:r>
              <a:rPr lang="en-US" dirty="0" smtClean="0"/>
              <a:t>.” – VR Client, (Interview, October 2014)</a:t>
            </a:r>
            <a:endParaRPr lang="en-US" dirty="0"/>
          </a:p>
          <a:p>
            <a:pPr marL="0" indent="0">
              <a:buNone/>
            </a:pPr>
            <a:endParaRPr lang="en-US" dirty="0"/>
          </a:p>
        </p:txBody>
      </p:sp>
      <p:sp>
        <p:nvSpPr>
          <p:cNvPr id="2" name="Title 1"/>
          <p:cNvSpPr>
            <a:spLocks noGrp="1"/>
          </p:cNvSpPr>
          <p:nvPr>
            <p:ph type="title"/>
          </p:nvPr>
        </p:nvSpPr>
        <p:spPr/>
        <p:txBody>
          <a:bodyPr/>
          <a:lstStyle/>
          <a:p>
            <a:r>
              <a:rPr lang="en-US" dirty="0" smtClean="0"/>
              <a:t>Positives – VR Clients</a:t>
            </a:r>
            <a:endParaRPr lang="en-US" dirty="0"/>
          </a:p>
        </p:txBody>
      </p:sp>
    </p:spTree>
    <p:extLst>
      <p:ext uri="{BB962C8B-B14F-4D97-AF65-F5344CB8AC3E}">
        <p14:creationId xmlns:p14="http://schemas.microsoft.com/office/powerpoint/2010/main" val="15648192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043855"/>
          </a:xfrm>
        </p:spPr>
        <p:txBody>
          <a:bodyPr>
            <a:normAutofit fontScale="77500" lnSpcReduction="20000"/>
          </a:bodyPr>
          <a:lstStyle/>
          <a:p>
            <a:pPr marL="0" indent="0">
              <a:spcBef>
                <a:spcPts val="0"/>
              </a:spcBef>
              <a:buNone/>
            </a:pPr>
            <a:r>
              <a:rPr lang="en-US" dirty="0" smtClean="0"/>
              <a:t>“</a:t>
            </a:r>
            <a:r>
              <a:rPr lang="en-US" dirty="0"/>
              <a:t>I</a:t>
            </a:r>
            <a:r>
              <a:rPr lang="en-US" dirty="0" smtClean="0"/>
              <a:t>t </a:t>
            </a:r>
            <a:r>
              <a:rPr lang="en-US" dirty="0"/>
              <a:t>is different than some of the others because where it’s--it is something that is going to be out in the community. And part of what we talked about and looked at was with the other programs we have, they could have offender status and some of those things, depending on the employer’s hiring policies. But with a community health care worker, you’re looking at people that are going to be working like in the hospitals and clinics and things like that. They have to be able to pass a background check, all the screenings that that agency provides. So that was something that we had never had to look at with some of the other programs that we had, except for the </a:t>
            </a:r>
            <a:r>
              <a:rPr lang="en-US" dirty="0" smtClean="0"/>
              <a:t>para-educator </a:t>
            </a:r>
            <a:r>
              <a:rPr lang="en-US" dirty="0"/>
              <a:t>being in the school system, but not on the same level or whatever, because it is a higher level to work in, you know, like in a hospital or whatever</a:t>
            </a:r>
            <a:r>
              <a:rPr lang="en-US" dirty="0" smtClean="0"/>
              <a:t>.” – TS, VR Counselor (Interview, November 2014)</a:t>
            </a:r>
            <a:endParaRPr lang="en-US" dirty="0"/>
          </a:p>
        </p:txBody>
      </p:sp>
      <p:sp>
        <p:nvSpPr>
          <p:cNvPr id="2" name="Title 1"/>
          <p:cNvSpPr>
            <a:spLocks noGrp="1"/>
          </p:cNvSpPr>
          <p:nvPr>
            <p:ph type="title"/>
          </p:nvPr>
        </p:nvSpPr>
        <p:spPr/>
        <p:txBody>
          <a:bodyPr/>
          <a:lstStyle/>
          <a:p>
            <a:r>
              <a:rPr lang="en-US" dirty="0" smtClean="0"/>
              <a:t>Positives – NVR Counselor</a:t>
            </a:r>
            <a:endParaRPr lang="en-US" dirty="0"/>
          </a:p>
        </p:txBody>
      </p:sp>
    </p:spTree>
    <p:extLst>
      <p:ext uri="{BB962C8B-B14F-4D97-AF65-F5344CB8AC3E}">
        <p14:creationId xmlns:p14="http://schemas.microsoft.com/office/powerpoint/2010/main" val="1832696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 think we started in one thinking that if, when we had this opportunity presented to us, that we could maybe do a program, as one of you alluded earlier, kind of thinking outside the box, "Hey, can we be ahead of the need here and get the education so when these jobs become available, these students will be in the forefront of getting in a field that's new?" That's always exciting. That's a bonus for a community college to be able to be in that role.” – MK, CCC (Interview, November 2014</a:t>
            </a:r>
            <a:r>
              <a:rPr lang="en-US" dirty="0" smtClean="0"/>
              <a:t>)</a:t>
            </a:r>
            <a:endParaRPr lang="en-US" dirty="0"/>
          </a:p>
        </p:txBody>
      </p:sp>
      <p:sp>
        <p:nvSpPr>
          <p:cNvPr id="2" name="Title 1"/>
          <p:cNvSpPr>
            <a:spLocks noGrp="1"/>
          </p:cNvSpPr>
          <p:nvPr>
            <p:ph type="title"/>
          </p:nvPr>
        </p:nvSpPr>
        <p:spPr/>
        <p:txBody>
          <a:bodyPr>
            <a:normAutofit fontScale="90000"/>
          </a:bodyPr>
          <a:lstStyle/>
          <a:p>
            <a:r>
              <a:rPr lang="en-US" dirty="0" smtClean="0"/>
              <a:t>Positives – Central Community College</a:t>
            </a:r>
            <a:endParaRPr lang="en-US" dirty="0"/>
          </a:p>
        </p:txBody>
      </p:sp>
    </p:spTree>
    <p:extLst>
      <p:ext uri="{BB962C8B-B14F-4D97-AF65-F5344CB8AC3E}">
        <p14:creationId xmlns:p14="http://schemas.microsoft.com/office/powerpoint/2010/main" val="3739543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201510"/>
          </a:xfrm>
        </p:spPr>
        <p:txBody>
          <a:bodyPr>
            <a:normAutofit lnSpcReduction="10000"/>
          </a:bodyPr>
          <a:lstStyle/>
          <a:p>
            <a:pPr marL="0" indent="0">
              <a:buNone/>
            </a:pPr>
            <a:r>
              <a:rPr lang="en-US" dirty="0"/>
              <a:t>“I think community health workers are needed. There's a lot of work to it. And there's a lot of things that come up that you don't think of ahead of time, but the effort's well worth it if we can develop the idea of community health workers. If we can get that system set up in our state and have it working, I think we'll have better patient outcomes. And I do believe that it's an economically solid idea that eventually will save money if you employ community health workers.” – BB, Employer (Interview, November 2014)</a:t>
            </a:r>
          </a:p>
          <a:p>
            <a:pPr marL="0" indent="0">
              <a:buNone/>
            </a:pPr>
            <a:endParaRPr lang="en-US" dirty="0"/>
          </a:p>
        </p:txBody>
      </p:sp>
      <p:sp>
        <p:nvSpPr>
          <p:cNvPr id="2" name="Title 1"/>
          <p:cNvSpPr>
            <a:spLocks noGrp="1"/>
          </p:cNvSpPr>
          <p:nvPr>
            <p:ph type="title"/>
          </p:nvPr>
        </p:nvSpPr>
        <p:spPr/>
        <p:txBody>
          <a:bodyPr/>
          <a:lstStyle/>
          <a:p>
            <a:r>
              <a:rPr lang="en-US" dirty="0" smtClean="0"/>
              <a:t>Positives - Employers</a:t>
            </a:r>
            <a:endParaRPr lang="en-US" dirty="0"/>
          </a:p>
        </p:txBody>
      </p:sp>
    </p:spTree>
    <p:extLst>
      <p:ext uri="{BB962C8B-B14F-4D97-AF65-F5344CB8AC3E}">
        <p14:creationId xmlns:p14="http://schemas.microsoft.com/office/powerpoint/2010/main" val="1513021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Stage 1: “What you’re saying is worthless nonsense.”</a:t>
            </a:r>
          </a:p>
          <a:p>
            <a:r>
              <a:rPr lang="en-US" dirty="0" smtClean="0"/>
              <a:t>Stage 2: “What you’re saying is an interesting but perverted point of view.”</a:t>
            </a:r>
          </a:p>
          <a:p>
            <a:r>
              <a:rPr lang="en-US" dirty="0" smtClean="0"/>
              <a:t>Stage 3: “What you’re saying is true but quite unimportant.”</a:t>
            </a:r>
          </a:p>
          <a:p>
            <a:r>
              <a:rPr lang="en-US" dirty="0" smtClean="0"/>
              <a:t>Stage 4: “I have always said so.”</a:t>
            </a:r>
            <a:endParaRPr lang="en-US" dirty="0"/>
          </a:p>
        </p:txBody>
      </p:sp>
      <p:sp>
        <p:nvSpPr>
          <p:cNvPr id="2" name="Title 1"/>
          <p:cNvSpPr>
            <a:spLocks noGrp="1"/>
          </p:cNvSpPr>
          <p:nvPr>
            <p:ph type="title"/>
          </p:nvPr>
        </p:nvSpPr>
        <p:spPr/>
        <p:txBody>
          <a:bodyPr/>
          <a:lstStyle/>
          <a:p>
            <a:r>
              <a:rPr lang="en-US" dirty="0" smtClean="0"/>
              <a:t>Four Stages of Change (Evolution)</a:t>
            </a:r>
            <a:endParaRPr lang="en-US" dirty="0"/>
          </a:p>
        </p:txBody>
      </p:sp>
    </p:spTree>
    <p:extLst>
      <p:ext uri="{BB962C8B-B14F-4D97-AF65-F5344CB8AC3E}">
        <p14:creationId xmlns:p14="http://schemas.microsoft.com/office/powerpoint/2010/main" val="451149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028090"/>
          </a:xfrm>
        </p:spPr>
        <p:txBody>
          <a:bodyPr>
            <a:normAutofit fontScale="92500"/>
          </a:bodyPr>
          <a:lstStyle/>
          <a:p>
            <a:r>
              <a:rPr lang="en-US" dirty="0"/>
              <a:t>Middle skill jobs are defined as those in which the employee needs skills that are generally beyond high school but less than college. </a:t>
            </a:r>
          </a:p>
          <a:p>
            <a:r>
              <a:rPr lang="en-US" dirty="0" smtClean="0"/>
              <a:t>Very low unemployment in Nebraska for many years.</a:t>
            </a:r>
          </a:p>
          <a:p>
            <a:r>
              <a:rPr lang="en-US" dirty="0" smtClean="0"/>
              <a:t>About half of the jobs in Nebraska are defined as middle skill jobs and about half of job openings in Nebraska will be middle skill jobs. </a:t>
            </a:r>
          </a:p>
          <a:p>
            <a:r>
              <a:rPr lang="en-US" dirty="0" smtClean="0"/>
              <a:t>9% Skill Gap: </a:t>
            </a:r>
            <a:r>
              <a:rPr lang="en-US" dirty="0"/>
              <a:t>N</a:t>
            </a:r>
            <a:r>
              <a:rPr lang="en-US" dirty="0" smtClean="0"/>
              <a:t>ot enough middle skill workers for the jobs now.</a:t>
            </a:r>
          </a:p>
          <a:p>
            <a:r>
              <a:rPr lang="en-US" dirty="0" smtClean="0"/>
              <a:t>Jobs with higher wages with a potential career ladder.</a:t>
            </a:r>
          </a:p>
        </p:txBody>
      </p:sp>
      <p:sp>
        <p:nvSpPr>
          <p:cNvPr id="2" name="Title 1"/>
          <p:cNvSpPr>
            <a:spLocks noGrp="1"/>
          </p:cNvSpPr>
          <p:nvPr>
            <p:ph type="title"/>
          </p:nvPr>
        </p:nvSpPr>
        <p:spPr/>
        <p:txBody>
          <a:bodyPr/>
          <a:lstStyle/>
          <a:p>
            <a:r>
              <a:rPr lang="en-US" dirty="0" smtClean="0"/>
              <a:t>A focus on Middle Skills. Why?</a:t>
            </a:r>
            <a:endParaRPr lang="en-US" dirty="0"/>
          </a:p>
        </p:txBody>
      </p:sp>
    </p:spTree>
    <p:extLst>
      <p:ext uri="{BB962C8B-B14F-4D97-AF65-F5344CB8AC3E}">
        <p14:creationId xmlns:p14="http://schemas.microsoft.com/office/powerpoint/2010/main" val="10998571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059621"/>
          </a:xfrm>
        </p:spPr>
        <p:txBody>
          <a:bodyPr>
            <a:normAutofit fontScale="85000" lnSpcReduction="20000"/>
          </a:bodyPr>
          <a:lstStyle/>
          <a:p>
            <a:r>
              <a:rPr lang="en-US" dirty="0" smtClean="0"/>
              <a:t>The Nebraska VR partners with employers, community colleges and other public agencies to create middle-skills training programs</a:t>
            </a:r>
          </a:p>
          <a:p>
            <a:r>
              <a:rPr lang="en-US" dirty="0" smtClean="0"/>
              <a:t>VR clients attend a training program and complete an internship with a prospective employers</a:t>
            </a:r>
          </a:p>
          <a:p>
            <a:r>
              <a:rPr lang="en-US" dirty="0" smtClean="0"/>
              <a:t>Clients who pass all the requirements receive a certificate or credentials</a:t>
            </a:r>
          </a:p>
          <a:p>
            <a:r>
              <a:rPr lang="en-US" dirty="0"/>
              <a:t>VR staff brings the candidates to the employers, however the employers select who </a:t>
            </a:r>
            <a:r>
              <a:rPr lang="en-US" dirty="0" smtClean="0"/>
              <a:t>stays in </a:t>
            </a:r>
            <a:r>
              <a:rPr lang="en-US" dirty="0"/>
              <a:t>the program. </a:t>
            </a:r>
          </a:p>
          <a:p>
            <a:r>
              <a:rPr lang="en-US" dirty="0"/>
              <a:t>Employers use their interview process to select the trainees.</a:t>
            </a:r>
            <a:endParaRPr lang="en-US" b="1" dirty="0"/>
          </a:p>
          <a:p>
            <a:r>
              <a:rPr lang="en-US" dirty="0" smtClean="0"/>
              <a:t>Businesses are involved in developing the curriculum and are connected with the instructors</a:t>
            </a:r>
          </a:p>
        </p:txBody>
      </p:sp>
      <p:sp>
        <p:nvSpPr>
          <p:cNvPr id="2" name="Title 1"/>
          <p:cNvSpPr>
            <a:spLocks noGrp="1"/>
          </p:cNvSpPr>
          <p:nvPr>
            <p:ph type="title"/>
          </p:nvPr>
        </p:nvSpPr>
        <p:spPr/>
        <p:txBody>
          <a:bodyPr>
            <a:normAutofit/>
          </a:bodyPr>
          <a:lstStyle/>
          <a:p>
            <a:r>
              <a:rPr lang="en-US" dirty="0" smtClean="0"/>
              <a:t>Nebraska VR’s Middle-Skills Programs</a:t>
            </a:r>
            <a:endParaRPr lang="en-US" dirty="0"/>
          </a:p>
        </p:txBody>
      </p:sp>
    </p:spTree>
    <p:extLst>
      <p:ext uri="{BB962C8B-B14F-4D97-AF65-F5344CB8AC3E}">
        <p14:creationId xmlns:p14="http://schemas.microsoft.com/office/powerpoint/2010/main" val="14248019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At least 5 businesses would participate</a:t>
            </a:r>
          </a:p>
          <a:p>
            <a:r>
              <a:rPr lang="en-US" dirty="0" smtClean="0"/>
              <a:t>If there were at least 5 jobs available </a:t>
            </a:r>
          </a:p>
          <a:p>
            <a:r>
              <a:rPr lang="en-US" dirty="0" smtClean="0"/>
              <a:t>A community college with sufficient capacity </a:t>
            </a:r>
          </a:p>
          <a:p>
            <a:r>
              <a:rPr lang="en-US" dirty="0" smtClean="0"/>
              <a:t>Critical number of potential candidates (≥ 5)</a:t>
            </a:r>
          </a:p>
          <a:p>
            <a:r>
              <a:rPr lang="en-US" dirty="0" smtClean="0"/>
              <a:t>Availability of funds for a new program</a:t>
            </a:r>
          </a:p>
        </p:txBody>
      </p:sp>
      <p:sp>
        <p:nvSpPr>
          <p:cNvPr id="2" name="Title 1"/>
          <p:cNvSpPr>
            <a:spLocks noGrp="1"/>
          </p:cNvSpPr>
          <p:nvPr>
            <p:ph type="title"/>
          </p:nvPr>
        </p:nvSpPr>
        <p:spPr/>
        <p:txBody>
          <a:bodyPr>
            <a:normAutofit fontScale="90000"/>
          </a:bodyPr>
          <a:lstStyle/>
          <a:p>
            <a:r>
              <a:rPr lang="en-US" dirty="0" smtClean="0"/>
              <a:t>NVR would initiate a Middle Skills Training If:</a:t>
            </a:r>
            <a:endParaRPr lang="en-US" dirty="0"/>
          </a:p>
        </p:txBody>
      </p:sp>
    </p:spTree>
    <p:extLst>
      <p:ext uri="{BB962C8B-B14F-4D97-AF65-F5344CB8AC3E}">
        <p14:creationId xmlns:p14="http://schemas.microsoft.com/office/powerpoint/2010/main" val="16425664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 response to emerging labor market trends</a:t>
            </a:r>
          </a:p>
          <a:p>
            <a:r>
              <a:rPr lang="en-US" dirty="0" smtClean="0"/>
              <a:t>Business driven and short term</a:t>
            </a:r>
          </a:p>
          <a:p>
            <a:r>
              <a:rPr lang="en-US" dirty="0" smtClean="0"/>
              <a:t>Includes training in technical hard skills and soft skills</a:t>
            </a:r>
          </a:p>
          <a:p>
            <a:r>
              <a:rPr lang="en-US" dirty="0" smtClean="0"/>
              <a:t>Continuous employer engagement – from start to finish</a:t>
            </a:r>
          </a:p>
        </p:txBody>
      </p:sp>
      <p:sp>
        <p:nvSpPr>
          <p:cNvPr id="2" name="Title 1"/>
          <p:cNvSpPr>
            <a:spLocks noGrp="1"/>
          </p:cNvSpPr>
          <p:nvPr>
            <p:ph type="title"/>
          </p:nvPr>
        </p:nvSpPr>
        <p:spPr/>
        <p:txBody>
          <a:bodyPr>
            <a:normAutofit fontScale="90000"/>
          </a:bodyPr>
          <a:lstStyle/>
          <a:p>
            <a:r>
              <a:rPr lang="en-US" dirty="0" smtClean="0"/>
              <a:t>Characteristics of Middle-Skills Programs in Nebraska</a:t>
            </a:r>
            <a:endParaRPr lang="en-US" dirty="0"/>
          </a:p>
        </p:txBody>
      </p:sp>
    </p:spTree>
    <p:extLst>
      <p:ext uri="{BB962C8B-B14F-4D97-AF65-F5344CB8AC3E}">
        <p14:creationId xmlns:p14="http://schemas.microsoft.com/office/powerpoint/2010/main" val="13009684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075386"/>
          </a:xfrm>
        </p:spPr>
        <p:txBody>
          <a:bodyPr>
            <a:normAutofit fontScale="92500" lnSpcReduction="20000"/>
          </a:bodyPr>
          <a:lstStyle/>
          <a:p>
            <a:r>
              <a:rPr lang="en-US" dirty="0" smtClean="0"/>
              <a:t>Middle-Skills Certification Programs in –</a:t>
            </a:r>
          </a:p>
          <a:p>
            <a:pPr lvl="1"/>
            <a:r>
              <a:rPr lang="en-US" dirty="0" smtClean="0"/>
              <a:t>Electrician Helper Certificate Program</a:t>
            </a:r>
          </a:p>
          <a:p>
            <a:pPr lvl="1"/>
            <a:r>
              <a:rPr lang="en-US" dirty="0" smtClean="0"/>
              <a:t>Auto Tech Certificate Program</a:t>
            </a:r>
          </a:p>
          <a:p>
            <a:pPr lvl="1"/>
            <a:r>
              <a:rPr lang="en-US" dirty="0" smtClean="0"/>
              <a:t>HVAC Certificate Program</a:t>
            </a:r>
          </a:p>
          <a:p>
            <a:pPr lvl="1"/>
            <a:r>
              <a:rPr lang="en-US" dirty="0" smtClean="0"/>
              <a:t>Welding Certificate Program</a:t>
            </a:r>
          </a:p>
          <a:p>
            <a:r>
              <a:rPr lang="en-US" dirty="0" smtClean="0"/>
              <a:t>Characteristics of the program in the early days –</a:t>
            </a:r>
          </a:p>
          <a:p>
            <a:pPr lvl="1"/>
            <a:r>
              <a:rPr lang="en-US" dirty="0" smtClean="0"/>
              <a:t>In partnership with employers and community colleges</a:t>
            </a:r>
          </a:p>
          <a:p>
            <a:pPr lvl="1"/>
            <a:r>
              <a:rPr lang="en-US" dirty="0" smtClean="0"/>
              <a:t>Only VR clients</a:t>
            </a:r>
          </a:p>
          <a:p>
            <a:pPr lvl="1"/>
            <a:r>
              <a:rPr lang="en-US" dirty="0" smtClean="0"/>
              <a:t>All the programs in trades</a:t>
            </a:r>
          </a:p>
          <a:p>
            <a:pPr lvl="1"/>
            <a:r>
              <a:rPr lang="en-US" dirty="0" smtClean="0"/>
              <a:t>Based on existing courses and somewhat conventional job-types</a:t>
            </a:r>
          </a:p>
          <a:p>
            <a:pPr lvl="1"/>
            <a:r>
              <a:rPr lang="en-US" dirty="0" smtClean="0"/>
              <a:t>Mostly hands-on training</a:t>
            </a:r>
          </a:p>
        </p:txBody>
      </p:sp>
      <p:sp>
        <p:nvSpPr>
          <p:cNvPr id="2" name="Title 1"/>
          <p:cNvSpPr>
            <a:spLocks noGrp="1"/>
          </p:cNvSpPr>
          <p:nvPr>
            <p:ph type="title"/>
          </p:nvPr>
        </p:nvSpPr>
        <p:spPr/>
        <p:txBody>
          <a:bodyPr/>
          <a:lstStyle/>
          <a:p>
            <a:r>
              <a:rPr lang="en-US" dirty="0" smtClean="0"/>
              <a:t>Early Days</a:t>
            </a:r>
            <a:endParaRPr lang="en-US" dirty="0"/>
          </a:p>
        </p:txBody>
      </p:sp>
    </p:spTree>
    <p:extLst>
      <p:ext uri="{BB962C8B-B14F-4D97-AF65-F5344CB8AC3E}">
        <p14:creationId xmlns:p14="http://schemas.microsoft.com/office/powerpoint/2010/main" val="475733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1921</TotalTime>
  <Words>2354</Words>
  <Application>Microsoft Macintosh PowerPoint</Application>
  <PresentationFormat>On-screen Show (4:3)</PresentationFormat>
  <Paragraphs>223</Paragraphs>
  <Slides>33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Calibri</vt:lpstr>
      <vt:lpstr>Century Gothic</vt:lpstr>
      <vt:lpstr>Arial</vt:lpstr>
      <vt:lpstr>Office Theme</vt:lpstr>
      <vt:lpstr>“On the origin of species” Evolution of middle-skills training by natural selection</vt:lpstr>
      <vt:lpstr>Presentation Objectives</vt:lpstr>
      <vt:lpstr>Nebraska Vocational Rehabilitation</vt:lpstr>
      <vt:lpstr>Four Stages of Change (Evolution)</vt:lpstr>
      <vt:lpstr>A focus on Middle Skills. Why?</vt:lpstr>
      <vt:lpstr>Nebraska VR’s Middle-Skills Programs</vt:lpstr>
      <vt:lpstr>NVR would initiate a Middle Skills Training If:</vt:lpstr>
      <vt:lpstr>Characteristics of Middle-Skills Programs in Nebraska</vt:lpstr>
      <vt:lpstr>Early Days</vt:lpstr>
      <vt:lpstr>The Triangle</vt:lpstr>
      <vt:lpstr>Evolution – Middle-Skills Certificate for Community Healthcare Worker (CHW)  (2013 and after)</vt:lpstr>
      <vt:lpstr>CHW Program</vt:lpstr>
      <vt:lpstr>CHW Program</vt:lpstr>
      <vt:lpstr>Motivation for Employers</vt:lpstr>
      <vt:lpstr>Motivation for Community Colleges</vt:lpstr>
      <vt:lpstr>Motivation for VR Clients</vt:lpstr>
      <vt:lpstr>Implementation</vt:lpstr>
      <vt:lpstr>Next Set of evolution! </vt:lpstr>
      <vt:lpstr>Middle-skills healthcare program, Now…</vt:lpstr>
      <vt:lpstr>To Evolve…</vt:lpstr>
      <vt:lpstr>Evolving into Upskill/Backfill</vt:lpstr>
      <vt:lpstr>Evolving towards a pathway</vt:lpstr>
      <vt:lpstr>Future – Next set of evolution</vt:lpstr>
      <vt:lpstr>PowerPoint Presentation</vt:lpstr>
      <vt:lpstr>Contact Information</vt:lpstr>
      <vt:lpstr>VR Client Perspectives</vt:lpstr>
      <vt:lpstr>Central Community College Perspectives</vt:lpstr>
      <vt:lpstr>NVR Counselor Perspectives</vt:lpstr>
      <vt:lpstr>Employer Perspectives</vt:lpstr>
      <vt:lpstr>Positives – VR Clients</vt:lpstr>
      <vt:lpstr>Positives – NVR Counselor</vt:lpstr>
      <vt:lpstr>Positives – Central Community College</vt:lpstr>
      <vt:lpstr>Positives - Employers</vt:lpstr>
    </vt:vector>
  </TitlesOfParts>
  <Company>ICI/UMass Boston</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Century gothic is the title font.</dc:title>
  <dc:creator>djt</dc:creator>
  <cp:lastModifiedBy>DeBrittany  Mitchell</cp:lastModifiedBy>
  <cp:revision>39</cp:revision>
  <dcterms:created xsi:type="dcterms:W3CDTF">2017-06-20T21:48:47Z</dcterms:created>
  <dcterms:modified xsi:type="dcterms:W3CDTF">2017-09-14T20:25:43Z</dcterms:modified>
</cp:coreProperties>
</file>