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75" r:id="rId2"/>
    <p:sldId id="276" r:id="rId3"/>
    <p:sldId id="277" r:id="rId4"/>
    <p:sldId id="278" r:id="rId5"/>
    <p:sldId id="279" r:id="rId6"/>
    <p:sldId id="280" r:id="rId7"/>
    <p:sldId id="281" r:id="rId8"/>
    <p:sldId id="282" r:id="rId9"/>
    <p:sldId id="283" r:id="rId10"/>
    <p:sldId id="270" r:id="rId11"/>
    <p:sldId id="272" r:id="rId12"/>
    <p:sldId id="269" r:id="rId13"/>
    <p:sldId id="271" r:id="rId14"/>
    <p:sldId id="273" r:id="rId15"/>
    <p:sldId id="285" r:id="rId16"/>
    <p:sldId id="286" r:id="rId17"/>
  </p:sldIdLst>
  <p:sldSz cx="9144000" cy="6858000" type="screen4x3"/>
  <p:notesSz cx="6858000" cy="9144000"/>
  <p:defaultTextStyle>
    <a:defPPr>
      <a:defRPr lang="en-US"/>
    </a:defPPr>
    <a:lvl1pPr algn="l" defTabSz="541338" rtl="0" eaLnBrk="0" fontAlgn="base" hangingPunct="0">
      <a:spcBef>
        <a:spcPct val="0"/>
      </a:spcBef>
      <a:spcAft>
        <a:spcPct val="0"/>
      </a:spcAft>
      <a:defRPr sz="2100" kern="1200">
        <a:solidFill>
          <a:schemeClr val="tx1"/>
        </a:solidFill>
        <a:latin typeface="Calibri" charset="0"/>
        <a:ea typeface="MS PGothic" charset="-128"/>
        <a:cs typeface="+mn-cs"/>
      </a:defRPr>
    </a:lvl1pPr>
    <a:lvl2pPr marL="541338" indent="-84138" algn="l" defTabSz="541338" rtl="0" eaLnBrk="0" fontAlgn="base" hangingPunct="0">
      <a:spcBef>
        <a:spcPct val="0"/>
      </a:spcBef>
      <a:spcAft>
        <a:spcPct val="0"/>
      </a:spcAft>
      <a:defRPr sz="2100" kern="1200">
        <a:solidFill>
          <a:schemeClr val="tx1"/>
        </a:solidFill>
        <a:latin typeface="Calibri" charset="0"/>
        <a:ea typeface="MS PGothic" charset="-128"/>
        <a:cs typeface="+mn-cs"/>
      </a:defRPr>
    </a:lvl2pPr>
    <a:lvl3pPr marL="1085850" indent="-171450" algn="l" defTabSz="541338" rtl="0" eaLnBrk="0" fontAlgn="base" hangingPunct="0">
      <a:spcBef>
        <a:spcPct val="0"/>
      </a:spcBef>
      <a:spcAft>
        <a:spcPct val="0"/>
      </a:spcAft>
      <a:defRPr sz="2100" kern="1200">
        <a:solidFill>
          <a:schemeClr val="tx1"/>
        </a:solidFill>
        <a:latin typeface="Calibri" charset="0"/>
        <a:ea typeface="MS PGothic" charset="-128"/>
        <a:cs typeface="+mn-cs"/>
      </a:defRPr>
    </a:lvl3pPr>
    <a:lvl4pPr marL="1630363" indent="-258763" algn="l" defTabSz="541338" rtl="0" eaLnBrk="0" fontAlgn="base" hangingPunct="0">
      <a:spcBef>
        <a:spcPct val="0"/>
      </a:spcBef>
      <a:spcAft>
        <a:spcPct val="0"/>
      </a:spcAft>
      <a:defRPr sz="2100" kern="1200">
        <a:solidFill>
          <a:schemeClr val="tx1"/>
        </a:solidFill>
        <a:latin typeface="Calibri" charset="0"/>
        <a:ea typeface="MS PGothic" charset="-128"/>
        <a:cs typeface="+mn-cs"/>
      </a:defRPr>
    </a:lvl4pPr>
    <a:lvl5pPr marL="2174875" indent="-346075" algn="l" defTabSz="541338" rtl="0" eaLnBrk="0" fontAlgn="base" hangingPunct="0">
      <a:spcBef>
        <a:spcPct val="0"/>
      </a:spcBef>
      <a:spcAft>
        <a:spcPct val="0"/>
      </a:spcAft>
      <a:defRPr sz="2100" kern="1200">
        <a:solidFill>
          <a:schemeClr val="tx1"/>
        </a:solidFill>
        <a:latin typeface="Calibri" charset="0"/>
        <a:ea typeface="MS PGothic" charset="-128"/>
        <a:cs typeface="+mn-cs"/>
      </a:defRPr>
    </a:lvl5pPr>
    <a:lvl6pPr marL="2286000" algn="l" defTabSz="914400" rtl="0" eaLnBrk="1" latinLnBrk="0" hangingPunct="1">
      <a:defRPr sz="2100" kern="1200">
        <a:solidFill>
          <a:schemeClr val="tx1"/>
        </a:solidFill>
        <a:latin typeface="Calibri" charset="0"/>
        <a:ea typeface="MS PGothic" charset="-128"/>
        <a:cs typeface="+mn-cs"/>
      </a:defRPr>
    </a:lvl6pPr>
    <a:lvl7pPr marL="2743200" algn="l" defTabSz="914400" rtl="0" eaLnBrk="1" latinLnBrk="0" hangingPunct="1">
      <a:defRPr sz="2100" kern="1200">
        <a:solidFill>
          <a:schemeClr val="tx1"/>
        </a:solidFill>
        <a:latin typeface="Calibri" charset="0"/>
        <a:ea typeface="MS PGothic" charset="-128"/>
        <a:cs typeface="+mn-cs"/>
      </a:defRPr>
    </a:lvl7pPr>
    <a:lvl8pPr marL="3200400" algn="l" defTabSz="914400" rtl="0" eaLnBrk="1" latinLnBrk="0" hangingPunct="1">
      <a:defRPr sz="2100" kern="1200">
        <a:solidFill>
          <a:schemeClr val="tx1"/>
        </a:solidFill>
        <a:latin typeface="Calibri" charset="0"/>
        <a:ea typeface="MS PGothic" charset="-128"/>
        <a:cs typeface="+mn-cs"/>
      </a:defRPr>
    </a:lvl8pPr>
    <a:lvl9pPr marL="3657600" algn="l" defTabSz="914400" rtl="0" eaLnBrk="1" latinLnBrk="0" hangingPunct="1">
      <a:defRPr sz="2100" kern="1200">
        <a:solidFill>
          <a:schemeClr val="tx1"/>
        </a:solidFill>
        <a:latin typeface="Calibri"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BCAC4"/>
    <a:srgbClr val="8AC5E0"/>
    <a:srgbClr val="487D26"/>
    <a:srgbClr val="F6BC1C"/>
    <a:srgbClr val="005889"/>
    <a:srgbClr val="0D6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6"/>
    <p:restoredTop sz="86420"/>
  </p:normalViewPr>
  <p:slideViewPr>
    <p:cSldViewPr snapToGrid="0" snapToObjects="1">
      <p:cViewPr varScale="1">
        <p:scale>
          <a:sx n="91" d="100"/>
          <a:sy n="91" d="100"/>
        </p:scale>
        <p:origin x="71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sz="1200">
                <a:latin typeface="Calibri" panose="020F0502020204030204" pitchFamily="34" charset="0"/>
                <a:ea typeface="MS PGothic" panose="020B0600070205080204" pitchFamily="34" charset="-128"/>
              </a:defRPr>
            </a:lvl1pPr>
          </a:lstStyle>
          <a:p>
            <a:pPr>
              <a:defRPr/>
            </a:pPr>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defTabSz="542733" eaLnBrk="1" hangingPunct="1">
              <a:defRPr sz="1200">
                <a:latin typeface="Calibri" panose="020F0502020204030204" pitchFamily="34" charset="0"/>
                <a:ea typeface="MS PGothic" panose="020B0600070205080204" pitchFamily="34" charset="-128"/>
              </a:defRPr>
            </a:lvl1pPr>
          </a:lstStyle>
          <a:p>
            <a:pPr>
              <a:defRPr/>
            </a:pPr>
            <a:fld id="{0E6D575F-B3FC-B348-8D48-98DCAB994472}" type="datetimeFigureOut">
              <a:rPr lang="en-US" altLang="en-US"/>
              <a:pPr>
                <a:defRPr/>
              </a:pPr>
              <a:t>9/11/17</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defTabSz="542733" eaLnBrk="1" hangingPunct="1">
              <a:defRPr sz="1200">
                <a:latin typeface="Calibri" panose="020F0502020204030204" pitchFamily="34" charset="0"/>
                <a:ea typeface="MS PGothic" panose="020B0600070205080204" pitchFamily="34" charset="-128"/>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defTabSz="542733" eaLnBrk="1" hangingPunct="1">
              <a:defRPr sz="1200">
                <a:latin typeface="Calibri" panose="020F0502020204030204" pitchFamily="34" charset="0"/>
                <a:ea typeface="MS PGothic" panose="020B0600070205080204" pitchFamily="34" charset="-128"/>
              </a:defRPr>
            </a:lvl1pPr>
          </a:lstStyle>
          <a:p>
            <a:pPr>
              <a:defRPr/>
            </a:pPr>
            <a:fld id="{EB6BD24B-28D9-A143-BEA1-6E878E00AC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sz="1200">
                <a:latin typeface="Calibri" panose="020F0502020204030204" pitchFamily="34" charset="0"/>
                <a:ea typeface="MS PGothic" panose="020B0600070205080204" pitchFamily="34" charset="-128"/>
              </a:defRPr>
            </a:lvl1pPr>
          </a:lstStyle>
          <a:p>
            <a:pPr>
              <a:defRPr/>
            </a:pPr>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defTabSz="542733" eaLnBrk="1" hangingPunct="1">
              <a:defRPr sz="1200">
                <a:latin typeface="Calibri" panose="020F0502020204030204" pitchFamily="34" charset="0"/>
                <a:ea typeface="MS PGothic" panose="020B0600070205080204" pitchFamily="34" charset="-128"/>
              </a:defRPr>
            </a:lvl1pPr>
          </a:lstStyle>
          <a:p>
            <a:pPr>
              <a:defRPr/>
            </a:pPr>
            <a:fld id="{2BA16E29-4033-2940-83EE-0A9058EDE774}" type="datetimeFigureOut">
              <a:rPr lang="en-US" altLang="en-US"/>
              <a:pPr>
                <a:defRPr/>
              </a:pPr>
              <a:t>9/11/17</a:t>
            </a:fld>
            <a:endParaRPr lang="en-US"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defTabSz="542733" eaLnBrk="1" hangingPunct="1">
              <a:defRPr sz="1200">
                <a:latin typeface="Calibri" panose="020F0502020204030204" pitchFamily="34" charset="0"/>
                <a:ea typeface="MS PGothic" panose="020B0600070205080204" pitchFamily="34" charset="-128"/>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defTabSz="542733" eaLnBrk="1" hangingPunct="1">
              <a:defRPr sz="1200">
                <a:latin typeface="Calibri" panose="020F0502020204030204" pitchFamily="34" charset="0"/>
                <a:ea typeface="MS PGothic" panose="020B0600070205080204" pitchFamily="34" charset="-128"/>
              </a:defRPr>
            </a:lvl1pPr>
          </a:lstStyle>
          <a:p>
            <a:pPr>
              <a:defRPr/>
            </a:pPr>
            <a:fld id="{8EFE03F2-BFEF-774A-AA22-7ACD210725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230188" rtl="0" eaLnBrk="0" fontAlgn="base" hangingPunct="0">
      <a:spcBef>
        <a:spcPct val="30000"/>
      </a:spcBef>
      <a:spcAft>
        <a:spcPct val="0"/>
      </a:spcAft>
      <a:defRPr sz="300" kern="1200">
        <a:solidFill>
          <a:schemeClr val="tx1"/>
        </a:solidFill>
        <a:latin typeface="+mn-lt"/>
        <a:ea typeface="MS PGothic" panose="020B0600070205080204" pitchFamily="34" charset="-128"/>
        <a:cs typeface="+mn-cs"/>
      </a:defRPr>
    </a:lvl1pPr>
    <a:lvl2pPr marL="114300" algn="l" defTabSz="230188" rtl="0" eaLnBrk="0" fontAlgn="base" hangingPunct="0">
      <a:spcBef>
        <a:spcPct val="30000"/>
      </a:spcBef>
      <a:spcAft>
        <a:spcPct val="0"/>
      </a:spcAft>
      <a:defRPr sz="300" kern="1200">
        <a:solidFill>
          <a:schemeClr val="tx1"/>
        </a:solidFill>
        <a:latin typeface="+mn-lt"/>
        <a:ea typeface="MS PGothic" panose="020B0600070205080204" pitchFamily="34" charset="-128"/>
        <a:cs typeface="+mn-cs"/>
      </a:defRPr>
    </a:lvl2pPr>
    <a:lvl3pPr marL="230188" algn="l" defTabSz="230188" rtl="0" eaLnBrk="0" fontAlgn="base" hangingPunct="0">
      <a:spcBef>
        <a:spcPct val="30000"/>
      </a:spcBef>
      <a:spcAft>
        <a:spcPct val="0"/>
      </a:spcAft>
      <a:defRPr sz="300" kern="1200">
        <a:solidFill>
          <a:schemeClr val="tx1"/>
        </a:solidFill>
        <a:latin typeface="+mn-lt"/>
        <a:ea typeface="MS PGothic" panose="020B0600070205080204" pitchFamily="34" charset="-128"/>
        <a:cs typeface="+mn-cs"/>
      </a:defRPr>
    </a:lvl3pPr>
    <a:lvl4pPr marL="346075" algn="l" defTabSz="230188" rtl="0" eaLnBrk="0" fontAlgn="base" hangingPunct="0">
      <a:spcBef>
        <a:spcPct val="30000"/>
      </a:spcBef>
      <a:spcAft>
        <a:spcPct val="0"/>
      </a:spcAft>
      <a:defRPr sz="300" kern="1200">
        <a:solidFill>
          <a:schemeClr val="tx1"/>
        </a:solidFill>
        <a:latin typeface="+mn-lt"/>
        <a:ea typeface="MS PGothic" panose="020B0600070205080204" pitchFamily="34" charset="-128"/>
        <a:cs typeface="+mn-cs"/>
      </a:defRPr>
    </a:lvl4pPr>
    <a:lvl5pPr marL="461963" algn="l" defTabSz="230188" rtl="0" eaLnBrk="0" fontAlgn="base" hangingPunct="0">
      <a:spcBef>
        <a:spcPct val="30000"/>
      </a:spcBef>
      <a:spcAft>
        <a:spcPct val="0"/>
      </a:spcAft>
      <a:defRPr sz="300" kern="1200">
        <a:solidFill>
          <a:schemeClr val="tx1"/>
        </a:solidFill>
        <a:latin typeface="+mn-lt"/>
        <a:ea typeface="MS PGothic" panose="020B0600070205080204" pitchFamily="34" charset="-128"/>
        <a:cs typeface="+mn-cs"/>
      </a:defRPr>
    </a:lvl5pPr>
    <a:lvl6pPr marL="580425" algn="l" defTabSz="232170" rtl="0" eaLnBrk="1" latinLnBrk="0" hangingPunct="1">
      <a:defRPr sz="305" kern="1200">
        <a:solidFill>
          <a:schemeClr val="tx1"/>
        </a:solidFill>
        <a:latin typeface="+mn-lt"/>
        <a:ea typeface="+mn-ea"/>
        <a:cs typeface="+mn-cs"/>
      </a:defRPr>
    </a:lvl6pPr>
    <a:lvl7pPr marL="696510" algn="l" defTabSz="232170" rtl="0" eaLnBrk="1" latinLnBrk="0" hangingPunct="1">
      <a:defRPr sz="305" kern="1200">
        <a:solidFill>
          <a:schemeClr val="tx1"/>
        </a:solidFill>
        <a:latin typeface="+mn-lt"/>
        <a:ea typeface="+mn-ea"/>
        <a:cs typeface="+mn-cs"/>
      </a:defRPr>
    </a:lvl7pPr>
    <a:lvl8pPr marL="812595" algn="l" defTabSz="232170" rtl="0" eaLnBrk="1" latinLnBrk="0" hangingPunct="1">
      <a:defRPr sz="305" kern="1200">
        <a:solidFill>
          <a:schemeClr val="tx1"/>
        </a:solidFill>
        <a:latin typeface="+mn-lt"/>
        <a:ea typeface="+mn-ea"/>
        <a:cs typeface="+mn-cs"/>
      </a:defRPr>
    </a:lvl8pPr>
    <a:lvl9pPr marL="928679" algn="l" defTabSz="232170" rtl="0" eaLnBrk="1" latinLnBrk="0" hangingPunct="1">
      <a:defRPr sz="30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34820" indent="0" algn="ctr">
              <a:buNone/>
              <a:defRPr>
                <a:solidFill>
                  <a:schemeClr val="tx1">
                    <a:tint val="75000"/>
                  </a:schemeClr>
                </a:solidFill>
              </a:defRPr>
            </a:lvl2pPr>
            <a:lvl3pPr marL="669640" indent="0" algn="ctr">
              <a:buNone/>
              <a:defRPr>
                <a:solidFill>
                  <a:schemeClr val="tx1">
                    <a:tint val="75000"/>
                  </a:schemeClr>
                </a:solidFill>
              </a:defRPr>
            </a:lvl3pPr>
            <a:lvl4pPr marL="1004460" indent="0" algn="ctr">
              <a:buNone/>
              <a:defRPr>
                <a:solidFill>
                  <a:schemeClr val="tx1">
                    <a:tint val="75000"/>
                  </a:schemeClr>
                </a:solidFill>
              </a:defRPr>
            </a:lvl4pPr>
            <a:lvl5pPr marL="1339280" indent="0" algn="ctr">
              <a:buNone/>
              <a:defRPr>
                <a:solidFill>
                  <a:schemeClr val="tx1">
                    <a:tint val="75000"/>
                  </a:schemeClr>
                </a:solidFill>
              </a:defRPr>
            </a:lvl5pPr>
            <a:lvl6pPr marL="1674100" indent="0" algn="ctr">
              <a:buNone/>
              <a:defRPr>
                <a:solidFill>
                  <a:schemeClr val="tx1">
                    <a:tint val="75000"/>
                  </a:schemeClr>
                </a:solidFill>
              </a:defRPr>
            </a:lvl6pPr>
            <a:lvl7pPr marL="2008920" indent="0" algn="ctr">
              <a:buNone/>
              <a:defRPr>
                <a:solidFill>
                  <a:schemeClr val="tx1">
                    <a:tint val="75000"/>
                  </a:schemeClr>
                </a:solidFill>
              </a:defRPr>
            </a:lvl7pPr>
            <a:lvl8pPr marL="2343742" indent="0" algn="ctr">
              <a:buNone/>
              <a:defRPr>
                <a:solidFill>
                  <a:schemeClr val="tx1">
                    <a:tint val="75000"/>
                  </a:schemeClr>
                </a:solidFill>
              </a:defRPr>
            </a:lvl8pPr>
            <a:lvl9pPr marL="267856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85BF64CD-03BF-E244-BDAD-80BB9BE21EE1}" type="datetimeFigureOut">
              <a:rPr lang="en-US" altLang="en-US"/>
              <a:pPr>
                <a:defRPr/>
              </a:pPr>
              <a:t>9/11/17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BD8FA68F-662E-8C41-8021-F4717DB3B3CF}" type="slidenum">
              <a:rPr lang="en-US" altLang="en-US"/>
              <a:pPr>
                <a:defRPr/>
              </a:pPr>
              <a:t>‹#›</a:t>
            </a:fld>
            <a:endParaRPr lang="en-US" altLang="en-US"/>
          </a:p>
        </p:txBody>
      </p:sp>
    </p:spTree>
    <p:extLst>
      <p:ext uri="{BB962C8B-B14F-4D97-AF65-F5344CB8AC3E}">
        <p14:creationId xmlns:p14="http://schemas.microsoft.com/office/powerpoint/2010/main" val="109282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395E49F3-1281-2345-9B4D-11175DD28AE7}" type="datetimeFigureOut">
              <a:rPr lang="en-US" altLang="en-US"/>
              <a:pPr>
                <a:defRPr/>
              </a:pPr>
              <a:t>9/11/17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4B257A9F-75EA-2E44-9BF7-C1FC984766E8}" type="slidenum">
              <a:rPr lang="en-US" altLang="en-US"/>
              <a:pPr>
                <a:defRPr/>
              </a:pPr>
              <a:t>‹#›</a:t>
            </a:fld>
            <a:endParaRPr lang="en-US" altLang="en-US"/>
          </a:p>
        </p:txBody>
      </p:sp>
    </p:spTree>
    <p:extLst>
      <p:ext uri="{BB962C8B-B14F-4D97-AF65-F5344CB8AC3E}">
        <p14:creationId xmlns:p14="http://schemas.microsoft.com/office/powerpoint/2010/main" val="12042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875" y="1317627"/>
            <a:ext cx="9463088"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 y="2"/>
            <a:ext cx="28240037"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09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6B6439EE-8326-6843-A241-A06CA917B7A7}" type="datetimeFigureOut">
              <a:rPr lang="en-US" altLang="en-US"/>
              <a:pPr>
                <a:defRPr/>
              </a:pPr>
              <a:t>9/11/17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71C4D47D-752B-1747-9174-FBDDDA4EA92A}" type="slidenum">
              <a:rPr lang="en-US" altLang="en-US"/>
              <a:pPr>
                <a:defRPr/>
              </a:pPr>
              <a:t>‹#›</a:t>
            </a:fld>
            <a:endParaRPr lang="en-US" altLang="en-US"/>
          </a:p>
        </p:txBody>
      </p:sp>
    </p:spTree>
    <p:extLst>
      <p:ext uri="{BB962C8B-B14F-4D97-AF65-F5344CB8AC3E}">
        <p14:creationId xmlns:p14="http://schemas.microsoft.com/office/powerpoint/2010/main" val="179970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2923"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469">
                <a:solidFill>
                  <a:schemeClr val="tx1">
                    <a:tint val="75000"/>
                  </a:schemeClr>
                </a:solidFill>
              </a:defRPr>
            </a:lvl1pPr>
            <a:lvl2pPr marL="334820" indent="0">
              <a:buNone/>
              <a:defRPr sz="1313">
                <a:solidFill>
                  <a:schemeClr val="tx1">
                    <a:tint val="75000"/>
                  </a:schemeClr>
                </a:solidFill>
              </a:defRPr>
            </a:lvl2pPr>
            <a:lvl3pPr marL="669640" indent="0">
              <a:buNone/>
              <a:defRPr sz="1172">
                <a:solidFill>
                  <a:schemeClr val="tx1">
                    <a:tint val="75000"/>
                  </a:schemeClr>
                </a:solidFill>
              </a:defRPr>
            </a:lvl3pPr>
            <a:lvl4pPr marL="1004460" indent="0">
              <a:buNone/>
              <a:defRPr sz="1032">
                <a:solidFill>
                  <a:schemeClr val="tx1">
                    <a:tint val="75000"/>
                  </a:schemeClr>
                </a:solidFill>
              </a:defRPr>
            </a:lvl4pPr>
            <a:lvl5pPr marL="1339280" indent="0">
              <a:buNone/>
              <a:defRPr sz="1032">
                <a:solidFill>
                  <a:schemeClr val="tx1">
                    <a:tint val="75000"/>
                  </a:schemeClr>
                </a:solidFill>
              </a:defRPr>
            </a:lvl5pPr>
            <a:lvl6pPr marL="1674100" indent="0">
              <a:buNone/>
              <a:defRPr sz="1032">
                <a:solidFill>
                  <a:schemeClr val="tx1">
                    <a:tint val="75000"/>
                  </a:schemeClr>
                </a:solidFill>
              </a:defRPr>
            </a:lvl6pPr>
            <a:lvl7pPr marL="2008920" indent="0">
              <a:buNone/>
              <a:defRPr sz="1032">
                <a:solidFill>
                  <a:schemeClr val="tx1">
                    <a:tint val="75000"/>
                  </a:schemeClr>
                </a:solidFill>
              </a:defRPr>
            </a:lvl7pPr>
            <a:lvl8pPr marL="2343742" indent="0">
              <a:buNone/>
              <a:defRPr sz="1032">
                <a:solidFill>
                  <a:schemeClr val="tx1">
                    <a:tint val="75000"/>
                  </a:schemeClr>
                </a:solidFill>
              </a:defRPr>
            </a:lvl8pPr>
            <a:lvl9pPr marL="2678561" indent="0">
              <a:buNone/>
              <a:defRPr sz="10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2E0A0959-ABB8-0341-94F5-34BBEDDDCA91}" type="datetimeFigureOut">
              <a:rPr lang="en-US" altLang="en-US"/>
              <a:pPr>
                <a:defRPr/>
              </a:pPr>
              <a:t>9/11/17</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E730E5A9-1187-8A46-851C-AC47EB4BEE9E}" type="slidenum">
              <a:rPr lang="en-US" altLang="en-US"/>
              <a:pPr>
                <a:defRPr/>
              </a:pPr>
              <a:t>‹#›</a:t>
            </a:fld>
            <a:endParaRPr lang="en-US" altLang="en-US"/>
          </a:p>
        </p:txBody>
      </p:sp>
    </p:spTree>
    <p:extLst>
      <p:ext uri="{BB962C8B-B14F-4D97-AF65-F5344CB8AC3E}">
        <p14:creationId xmlns:p14="http://schemas.microsoft.com/office/powerpoint/2010/main" val="40865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438" y="7680330"/>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107402" y="7680330"/>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B450D2D6-9C12-D340-B471-B0E0AD9D5B69}" type="datetimeFigureOut">
              <a:rPr lang="en-US" altLang="en-US"/>
              <a:pPr>
                <a:defRPr/>
              </a:pPr>
              <a:t>9/11/17</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26C26113-AE16-714E-A46C-80175DDDD8A0}" type="slidenum">
              <a:rPr lang="en-US" altLang="en-US"/>
              <a:pPr>
                <a:defRPr/>
              </a:pPr>
              <a:t>‹#›</a:t>
            </a:fld>
            <a:endParaRPr lang="en-US" altLang="en-US"/>
          </a:p>
        </p:txBody>
      </p:sp>
    </p:spTree>
    <p:extLst>
      <p:ext uri="{BB962C8B-B14F-4D97-AF65-F5344CB8AC3E}">
        <p14:creationId xmlns:p14="http://schemas.microsoft.com/office/powerpoint/2010/main" val="53754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4"/>
            <a:ext cx="4040188" cy="639763"/>
          </a:xfrm>
        </p:spPr>
        <p:txBody>
          <a:bodyPr anchor="b"/>
          <a:lstStyle>
            <a:lvl1pPr marL="0" indent="0">
              <a:buNone/>
              <a:defRPr sz="1751" b="1"/>
            </a:lvl1pPr>
            <a:lvl2pPr marL="334820" indent="0">
              <a:buNone/>
              <a:defRPr sz="1469" b="1"/>
            </a:lvl2pPr>
            <a:lvl3pPr marL="669640" indent="0">
              <a:buNone/>
              <a:defRPr sz="1313" b="1"/>
            </a:lvl3pPr>
            <a:lvl4pPr marL="1004460" indent="0">
              <a:buNone/>
              <a:defRPr sz="1172" b="1"/>
            </a:lvl4pPr>
            <a:lvl5pPr marL="1339280" indent="0">
              <a:buNone/>
              <a:defRPr sz="1172" b="1"/>
            </a:lvl5pPr>
            <a:lvl6pPr marL="1674100" indent="0">
              <a:buNone/>
              <a:defRPr sz="1172" b="1"/>
            </a:lvl6pPr>
            <a:lvl7pPr marL="2008920" indent="0">
              <a:buNone/>
              <a:defRPr sz="1172" b="1"/>
            </a:lvl7pPr>
            <a:lvl8pPr marL="2343742" indent="0">
              <a:buNone/>
              <a:defRPr sz="1172" b="1"/>
            </a:lvl8pPr>
            <a:lvl9pPr marL="2678561" indent="0">
              <a:buNone/>
              <a:defRPr sz="1172"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4"/>
            <a:ext cx="4041775" cy="639763"/>
          </a:xfrm>
        </p:spPr>
        <p:txBody>
          <a:bodyPr anchor="b"/>
          <a:lstStyle>
            <a:lvl1pPr marL="0" indent="0">
              <a:buNone/>
              <a:defRPr sz="1751" b="1"/>
            </a:lvl1pPr>
            <a:lvl2pPr marL="334820" indent="0">
              <a:buNone/>
              <a:defRPr sz="1469" b="1"/>
            </a:lvl2pPr>
            <a:lvl3pPr marL="669640" indent="0">
              <a:buNone/>
              <a:defRPr sz="1313" b="1"/>
            </a:lvl3pPr>
            <a:lvl4pPr marL="1004460" indent="0">
              <a:buNone/>
              <a:defRPr sz="1172" b="1"/>
            </a:lvl4pPr>
            <a:lvl5pPr marL="1339280" indent="0">
              <a:buNone/>
              <a:defRPr sz="1172" b="1"/>
            </a:lvl5pPr>
            <a:lvl6pPr marL="1674100" indent="0">
              <a:buNone/>
              <a:defRPr sz="1172" b="1"/>
            </a:lvl6pPr>
            <a:lvl7pPr marL="2008920" indent="0">
              <a:buNone/>
              <a:defRPr sz="1172" b="1"/>
            </a:lvl7pPr>
            <a:lvl8pPr marL="2343742" indent="0">
              <a:buNone/>
              <a:defRPr sz="1172" b="1"/>
            </a:lvl8pPr>
            <a:lvl9pPr marL="2678561" indent="0">
              <a:buNone/>
              <a:defRPr sz="1172"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F2C0EA08-C23F-054A-9F8B-082ED6FDFD6C}" type="datetimeFigureOut">
              <a:rPr lang="en-US" altLang="en-US"/>
              <a:pPr>
                <a:defRPr/>
              </a:pPr>
              <a:t>9/11/17</a:t>
            </a:fld>
            <a:endParaRPr lang="en-US" alt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4FE184BC-FD94-2E4E-AEB8-683F97C5C1CB}" type="slidenum">
              <a:rPr lang="en-US" altLang="en-US"/>
              <a:pPr>
                <a:defRPr/>
              </a:pPr>
              <a:t>‹#›</a:t>
            </a:fld>
            <a:endParaRPr lang="en-US" altLang="en-US"/>
          </a:p>
        </p:txBody>
      </p:sp>
    </p:spTree>
    <p:extLst>
      <p:ext uri="{BB962C8B-B14F-4D97-AF65-F5344CB8AC3E}">
        <p14:creationId xmlns:p14="http://schemas.microsoft.com/office/powerpoint/2010/main" val="472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9573B006-CCDB-0440-905D-97EA820EFD1D}" type="datetimeFigureOut">
              <a:rPr lang="en-US" altLang="en-US"/>
              <a:pPr>
                <a:defRPr/>
              </a:pPr>
              <a:t>9/11/17</a:t>
            </a:fld>
            <a:endParaRPr lang="en-US" alt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02162688-F250-BD4B-A136-CA46E1174300}" type="slidenum">
              <a:rPr lang="en-US" altLang="en-US"/>
              <a:pPr>
                <a:defRPr/>
              </a:pPr>
              <a:t>‹#›</a:t>
            </a:fld>
            <a:endParaRPr lang="en-US" altLang="en-US"/>
          </a:p>
        </p:txBody>
      </p:sp>
    </p:spTree>
    <p:extLst>
      <p:ext uri="{BB962C8B-B14F-4D97-AF65-F5344CB8AC3E}">
        <p14:creationId xmlns:p14="http://schemas.microsoft.com/office/powerpoint/2010/main" val="193117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0D8282DE-622B-E343-9E3D-D883145DBF12}" type="datetimeFigureOut">
              <a:rPr lang="en-US" altLang="en-US"/>
              <a:pPr>
                <a:defRPr/>
              </a:pPr>
              <a:t>9/11/17</a:t>
            </a:fld>
            <a:endParaRPr lang="en-US" alt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9E482070-59DA-AD4C-8E6F-A3E4DFE4B988}" type="slidenum">
              <a:rPr lang="en-US" altLang="en-US"/>
              <a:pPr>
                <a:defRPr/>
              </a:pPr>
              <a:t>‹#›</a:t>
            </a:fld>
            <a:endParaRPr lang="en-US" altLang="en-US"/>
          </a:p>
        </p:txBody>
      </p:sp>
    </p:spTree>
    <p:extLst>
      <p:ext uri="{BB962C8B-B14F-4D97-AF65-F5344CB8AC3E}">
        <p14:creationId xmlns:p14="http://schemas.microsoft.com/office/powerpoint/2010/main" val="1109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1"/>
            <a:ext cx="3008313" cy="1162051"/>
          </a:xfrm>
        </p:spPr>
        <p:txBody>
          <a:bodyPr anchor="b"/>
          <a:lstStyle>
            <a:lvl1pPr algn="l">
              <a:defRPr sz="1469" b="1"/>
            </a:lvl1pPr>
          </a:lstStyle>
          <a:p>
            <a:r>
              <a:rPr lang="en-US" dirty="0" smtClean="0"/>
              <a:t>Click to edit Master title style</a:t>
            </a:r>
            <a:endParaRPr lang="en-US" dirty="0"/>
          </a:p>
        </p:txBody>
      </p:sp>
      <p:sp>
        <p:nvSpPr>
          <p:cNvPr id="3" name="Content Placeholder 2"/>
          <p:cNvSpPr>
            <a:spLocks noGrp="1"/>
          </p:cNvSpPr>
          <p:nvPr>
            <p:ph idx="1"/>
          </p:nvPr>
        </p:nvSpPr>
        <p:spPr>
          <a:xfrm>
            <a:off x="3575051" y="273054"/>
            <a:ext cx="5111751" cy="5853113"/>
          </a:xfrm>
        </p:spPr>
        <p:txBody>
          <a:bodyPr/>
          <a:lstStyle>
            <a:lvl1pPr>
              <a:defRPr sz="2345"/>
            </a:lvl1pPr>
            <a:lvl2pPr>
              <a:defRPr sz="2048"/>
            </a:lvl2pPr>
            <a:lvl3pPr>
              <a:defRPr sz="1751"/>
            </a:lvl3pPr>
            <a:lvl4pPr>
              <a:defRPr sz="1469"/>
            </a:lvl4pPr>
            <a:lvl5pPr>
              <a:defRPr sz="1469"/>
            </a:lvl5pPr>
            <a:lvl6pPr>
              <a:defRPr sz="1469"/>
            </a:lvl6pPr>
            <a:lvl7pPr>
              <a:defRPr sz="1469"/>
            </a:lvl7pPr>
            <a:lvl8pPr>
              <a:defRPr sz="1469"/>
            </a:lvl8pPr>
            <a:lvl9pPr>
              <a:defRPr sz="1469"/>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3" y="1435104"/>
            <a:ext cx="3008313" cy="4691063"/>
          </a:xfrm>
        </p:spPr>
        <p:txBody>
          <a:bodyPr/>
          <a:lstStyle>
            <a:lvl1pPr marL="0" indent="0">
              <a:buNone/>
              <a:defRPr sz="1032"/>
            </a:lvl1pPr>
            <a:lvl2pPr marL="334820" indent="0">
              <a:buNone/>
              <a:defRPr sz="875"/>
            </a:lvl2pPr>
            <a:lvl3pPr marL="669640" indent="0">
              <a:buNone/>
              <a:defRPr sz="735"/>
            </a:lvl3pPr>
            <a:lvl4pPr marL="1004460" indent="0">
              <a:buNone/>
              <a:defRPr sz="656"/>
            </a:lvl4pPr>
            <a:lvl5pPr marL="1339280" indent="0">
              <a:buNone/>
              <a:defRPr sz="656"/>
            </a:lvl5pPr>
            <a:lvl6pPr marL="1674100" indent="0">
              <a:buNone/>
              <a:defRPr sz="656"/>
            </a:lvl6pPr>
            <a:lvl7pPr marL="2008920" indent="0">
              <a:buNone/>
              <a:defRPr sz="656"/>
            </a:lvl7pPr>
            <a:lvl8pPr marL="2343742" indent="0">
              <a:buNone/>
              <a:defRPr sz="656"/>
            </a:lvl8pPr>
            <a:lvl9pPr marL="2678561"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48EC81B5-7578-4241-8964-BB403626AFB0}" type="datetimeFigureOut">
              <a:rPr lang="en-US" altLang="en-US"/>
              <a:pPr>
                <a:defRPr/>
              </a:pPr>
              <a:t>9/11/17</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08540170-B7AD-5F48-A369-FF6F0BDA7E6E}" type="slidenum">
              <a:rPr lang="en-US" altLang="en-US"/>
              <a:pPr>
                <a:defRPr/>
              </a:pPr>
              <a:t>‹#›</a:t>
            </a:fld>
            <a:endParaRPr lang="en-US" altLang="en-US"/>
          </a:p>
        </p:txBody>
      </p:sp>
    </p:spTree>
    <p:extLst>
      <p:ext uri="{BB962C8B-B14F-4D97-AF65-F5344CB8AC3E}">
        <p14:creationId xmlns:p14="http://schemas.microsoft.com/office/powerpoint/2010/main" val="2094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7"/>
          </a:xfrm>
        </p:spPr>
        <p:txBody>
          <a:bodyPr anchor="b"/>
          <a:lstStyle>
            <a:lvl1pPr algn="l">
              <a:defRPr sz="1469"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345"/>
            </a:lvl1pPr>
            <a:lvl2pPr marL="334820" indent="0">
              <a:buNone/>
              <a:defRPr sz="2048"/>
            </a:lvl2pPr>
            <a:lvl3pPr marL="669640" indent="0">
              <a:buNone/>
              <a:defRPr sz="1751"/>
            </a:lvl3pPr>
            <a:lvl4pPr marL="1004460" indent="0">
              <a:buNone/>
              <a:defRPr sz="1469"/>
            </a:lvl4pPr>
            <a:lvl5pPr marL="1339280" indent="0">
              <a:buNone/>
              <a:defRPr sz="1469"/>
            </a:lvl5pPr>
            <a:lvl6pPr marL="1674100" indent="0">
              <a:buNone/>
              <a:defRPr sz="1469"/>
            </a:lvl6pPr>
            <a:lvl7pPr marL="2008920" indent="0">
              <a:buNone/>
              <a:defRPr sz="1469"/>
            </a:lvl7pPr>
            <a:lvl8pPr marL="2343742" indent="0">
              <a:buNone/>
              <a:defRPr sz="1469"/>
            </a:lvl8pPr>
            <a:lvl9pPr marL="2678561" indent="0">
              <a:buNone/>
              <a:defRPr sz="1469"/>
            </a:lvl9pPr>
          </a:lstStyle>
          <a:p>
            <a:pPr lvl="0"/>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032"/>
            </a:lvl1pPr>
            <a:lvl2pPr marL="334820" indent="0">
              <a:buNone/>
              <a:defRPr sz="875"/>
            </a:lvl2pPr>
            <a:lvl3pPr marL="669640" indent="0">
              <a:buNone/>
              <a:defRPr sz="735"/>
            </a:lvl3pPr>
            <a:lvl4pPr marL="1004460" indent="0">
              <a:buNone/>
              <a:defRPr sz="656"/>
            </a:lvl4pPr>
            <a:lvl5pPr marL="1339280" indent="0">
              <a:buNone/>
              <a:defRPr sz="656"/>
            </a:lvl5pPr>
            <a:lvl6pPr marL="1674100" indent="0">
              <a:buNone/>
              <a:defRPr sz="656"/>
            </a:lvl6pPr>
            <a:lvl7pPr marL="2008920" indent="0">
              <a:buNone/>
              <a:defRPr sz="656"/>
            </a:lvl7pPr>
            <a:lvl8pPr marL="2343742" indent="0">
              <a:buNone/>
              <a:defRPr sz="656"/>
            </a:lvl8pPr>
            <a:lvl9pPr marL="2678561"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9D6049BA-6066-2047-AED8-53D64BB3365A}" type="datetimeFigureOut">
              <a:rPr lang="en-US" altLang="en-US"/>
              <a:pPr>
                <a:defRPr/>
              </a:pPr>
              <a:t>9/11/17</a:t>
            </a:fld>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endParaRPr lang="en-US" alt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542733" eaLnBrk="1" hangingPunct="1">
              <a:defRPr>
                <a:latin typeface="Calibri" panose="020F0502020204030204" pitchFamily="34" charset="0"/>
                <a:ea typeface="MS PGothic" panose="020B0600070205080204" pitchFamily="34" charset="-128"/>
              </a:defRPr>
            </a:lvl1pPr>
          </a:lstStyle>
          <a:p>
            <a:pPr>
              <a:defRPr/>
            </a:pPr>
            <a:fld id="{FB8C2ADD-2C8F-B441-A1BB-339D0A2522E7}" type="slidenum">
              <a:rPr lang="en-US" altLang="en-US"/>
              <a:pPr>
                <a:defRPr/>
              </a:pPr>
              <a:t>‹#›</a:t>
            </a:fld>
            <a:endParaRPr lang="en-US" altLang="en-US"/>
          </a:p>
        </p:txBody>
      </p:sp>
    </p:spTree>
    <p:extLst>
      <p:ext uri="{BB962C8B-B14F-4D97-AF65-F5344CB8AC3E}">
        <p14:creationId xmlns:p14="http://schemas.microsoft.com/office/powerpoint/2010/main" val="1787618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59" r:id="rId11"/>
  </p:sldLayoutIdLst>
  <p:txStyles>
    <p:titleStyle>
      <a:lvl1pPr algn="ctr" defTabSz="331788" rtl="0" eaLnBrk="0" fontAlgn="base" hangingPunct="0">
        <a:spcBef>
          <a:spcPct val="0"/>
        </a:spcBef>
        <a:spcAft>
          <a:spcPct val="0"/>
        </a:spcAft>
        <a:defRPr sz="3200" b="1" kern="1200">
          <a:solidFill>
            <a:schemeClr val="tx1"/>
          </a:solidFill>
          <a:latin typeface="Century Gothic"/>
          <a:ea typeface="MS PGothic" panose="020B0600070205080204" pitchFamily="34" charset="-128"/>
          <a:cs typeface="Century Gothic"/>
        </a:defRPr>
      </a:lvl1pPr>
      <a:lvl2pPr algn="ctr" defTabSz="331788" rtl="0" eaLnBrk="0" fontAlgn="base" hangingPunct="0">
        <a:spcBef>
          <a:spcPct val="0"/>
        </a:spcBef>
        <a:spcAft>
          <a:spcPct val="0"/>
        </a:spcAft>
        <a:defRPr sz="3200" b="1">
          <a:solidFill>
            <a:schemeClr val="tx1"/>
          </a:solidFill>
          <a:latin typeface="Century Gothic" charset="0"/>
          <a:ea typeface="MS PGothic" panose="020B0600070205080204" pitchFamily="34" charset="-128"/>
          <a:cs typeface="Century Gothic" charset="0"/>
        </a:defRPr>
      </a:lvl2pPr>
      <a:lvl3pPr algn="ctr" defTabSz="331788" rtl="0" eaLnBrk="0" fontAlgn="base" hangingPunct="0">
        <a:spcBef>
          <a:spcPct val="0"/>
        </a:spcBef>
        <a:spcAft>
          <a:spcPct val="0"/>
        </a:spcAft>
        <a:defRPr sz="3200" b="1">
          <a:solidFill>
            <a:schemeClr val="tx1"/>
          </a:solidFill>
          <a:latin typeface="Century Gothic" charset="0"/>
          <a:ea typeface="MS PGothic" panose="020B0600070205080204" pitchFamily="34" charset="-128"/>
          <a:cs typeface="Century Gothic" charset="0"/>
        </a:defRPr>
      </a:lvl3pPr>
      <a:lvl4pPr algn="ctr" defTabSz="331788" rtl="0" eaLnBrk="0" fontAlgn="base" hangingPunct="0">
        <a:spcBef>
          <a:spcPct val="0"/>
        </a:spcBef>
        <a:spcAft>
          <a:spcPct val="0"/>
        </a:spcAft>
        <a:defRPr sz="3200" b="1">
          <a:solidFill>
            <a:schemeClr val="tx1"/>
          </a:solidFill>
          <a:latin typeface="Century Gothic" charset="0"/>
          <a:ea typeface="MS PGothic" panose="020B0600070205080204" pitchFamily="34" charset="-128"/>
          <a:cs typeface="Century Gothic" charset="0"/>
        </a:defRPr>
      </a:lvl4pPr>
      <a:lvl5pPr algn="ctr" defTabSz="331788" rtl="0" eaLnBrk="0" fontAlgn="base" hangingPunct="0">
        <a:spcBef>
          <a:spcPct val="0"/>
        </a:spcBef>
        <a:spcAft>
          <a:spcPct val="0"/>
        </a:spcAft>
        <a:defRPr sz="3200" b="1">
          <a:solidFill>
            <a:schemeClr val="tx1"/>
          </a:solidFill>
          <a:latin typeface="Century Gothic" charset="0"/>
          <a:ea typeface="MS PGothic" panose="020B0600070205080204" pitchFamily="34" charset="-128"/>
          <a:cs typeface="Century Gothic" charset="0"/>
        </a:defRPr>
      </a:lvl5pPr>
      <a:lvl6pPr marL="457182" algn="ctr" defTabSz="333362" rtl="0" fontAlgn="base">
        <a:spcBef>
          <a:spcPct val="0"/>
        </a:spcBef>
        <a:spcAft>
          <a:spcPct val="0"/>
        </a:spcAft>
        <a:defRPr sz="3200" b="1">
          <a:solidFill>
            <a:schemeClr val="tx1"/>
          </a:solidFill>
          <a:latin typeface="Century Gothic" charset="0"/>
          <a:ea typeface="ＭＳ Ｐゴシック" charset="0"/>
          <a:cs typeface="Century Gothic" charset="0"/>
        </a:defRPr>
      </a:lvl6pPr>
      <a:lvl7pPr marL="914363" algn="ctr" defTabSz="333362" rtl="0" fontAlgn="base">
        <a:spcBef>
          <a:spcPct val="0"/>
        </a:spcBef>
        <a:spcAft>
          <a:spcPct val="0"/>
        </a:spcAft>
        <a:defRPr sz="3200" b="1">
          <a:solidFill>
            <a:schemeClr val="tx1"/>
          </a:solidFill>
          <a:latin typeface="Century Gothic" charset="0"/>
          <a:ea typeface="ＭＳ Ｐゴシック" charset="0"/>
          <a:cs typeface="Century Gothic" charset="0"/>
        </a:defRPr>
      </a:lvl7pPr>
      <a:lvl8pPr marL="1371545" algn="ctr" defTabSz="333362" rtl="0" fontAlgn="base">
        <a:spcBef>
          <a:spcPct val="0"/>
        </a:spcBef>
        <a:spcAft>
          <a:spcPct val="0"/>
        </a:spcAft>
        <a:defRPr sz="3200" b="1">
          <a:solidFill>
            <a:schemeClr val="tx1"/>
          </a:solidFill>
          <a:latin typeface="Century Gothic" charset="0"/>
          <a:ea typeface="ＭＳ Ｐゴシック" charset="0"/>
          <a:cs typeface="Century Gothic" charset="0"/>
        </a:defRPr>
      </a:lvl8pPr>
      <a:lvl9pPr marL="1828727" algn="ctr" defTabSz="333362" rtl="0" fontAlgn="base">
        <a:spcBef>
          <a:spcPct val="0"/>
        </a:spcBef>
        <a:spcAft>
          <a:spcPct val="0"/>
        </a:spcAft>
        <a:defRPr sz="3200" b="1">
          <a:solidFill>
            <a:schemeClr val="tx1"/>
          </a:solidFill>
          <a:latin typeface="Century Gothic" charset="0"/>
          <a:ea typeface="ＭＳ Ｐゴシック" charset="0"/>
          <a:cs typeface="Century Gothic" charset="0"/>
        </a:defRPr>
      </a:lvl9pPr>
    </p:titleStyle>
    <p:bodyStyle>
      <a:lvl1pPr marL="249238" indent="-249238" algn="l" defTabSz="331788" rtl="0" eaLnBrk="0" fontAlgn="base" hangingPunct="0">
        <a:spcBef>
          <a:spcPct val="20000"/>
        </a:spcBef>
        <a:spcAft>
          <a:spcPct val="0"/>
        </a:spcAft>
        <a:buFont typeface="Arial" charset="0"/>
        <a:buChar char="•"/>
        <a:defRPr sz="2300" kern="1200">
          <a:solidFill>
            <a:schemeClr val="tx1"/>
          </a:solidFill>
          <a:latin typeface="Century Gothic"/>
          <a:ea typeface="MS PGothic" panose="020B0600070205080204" pitchFamily="34" charset="-128"/>
          <a:cs typeface="Century Gothic"/>
        </a:defRPr>
      </a:lvl1pPr>
      <a:lvl2pPr marL="541338" indent="-206375" algn="l" defTabSz="331788" rtl="0" eaLnBrk="0" fontAlgn="base" hangingPunct="0">
        <a:spcBef>
          <a:spcPct val="20000"/>
        </a:spcBef>
        <a:spcAft>
          <a:spcPct val="0"/>
        </a:spcAft>
        <a:buFont typeface="Arial" charset="0"/>
        <a:buChar char="–"/>
        <a:defRPr sz="2000" kern="1200">
          <a:solidFill>
            <a:schemeClr val="tx1"/>
          </a:solidFill>
          <a:latin typeface="Century Gothic"/>
          <a:ea typeface="Century Gothic" charset="0"/>
          <a:cs typeface="Century Gothic"/>
        </a:defRPr>
      </a:lvl2pPr>
      <a:lvl3pPr marL="835025" indent="-165100" algn="l" defTabSz="331788" rtl="0" eaLnBrk="0" fontAlgn="base" hangingPunct="0">
        <a:spcBef>
          <a:spcPct val="20000"/>
        </a:spcBef>
        <a:spcAft>
          <a:spcPct val="0"/>
        </a:spcAft>
        <a:buFont typeface="Arial" charset="0"/>
        <a:buChar char="•"/>
        <a:defRPr sz="1700" kern="1200">
          <a:solidFill>
            <a:schemeClr val="tx1"/>
          </a:solidFill>
          <a:latin typeface="Century Gothic"/>
          <a:ea typeface="Century Gothic" charset="0"/>
          <a:cs typeface="Century Gothic"/>
        </a:defRPr>
      </a:lvl3pPr>
      <a:lvl4pPr marL="1169988" indent="-165100" algn="l" defTabSz="331788" rtl="0" eaLnBrk="0" fontAlgn="base" hangingPunct="0">
        <a:spcBef>
          <a:spcPct val="20000"/>
        </a:spcBef>
        <a:spcAft>
          <a:spcPct val="0"/>
        </a:spcAft>
        <a:buFont typeface="Arial" charset="0"/>
        <a:buChar char="–"/>
        <a:defRPr sz="1400" kern="1200">
          <a:solidFill>
            <a:schemeClr val="tx1"/>
          </a:solidFill>
          <a:latin typeface="Century Gothic"/>
          <a:ea typeface="Century Gothic" charset="0"/>
          <a:cs typeface="Century Gothic"/>
        </a:defRPr>
      </a:lvl4pPr>
      <a:lvl5pPr marL="1504950" indent="-165100" algn="l" defTabSz="331788" rtl="0" eaLnBrk="0" fontAlgn="base" hangingPunct="0">
        <a:spcBef>
          <a:spcPct val="20000"/>
        </a:spcBef>
        <a:spcAft>
          <a:spcPct val="0"/>
        </a:spcAft>
        <a:buFont typeface="Arial" charset="0"/>
        <a:buChar char="»"/>
        <a:defRPr sz="1400" kern="1200">
          <a:solidFill>
            <a:schemeClr val="tx1"/>
          </a:solidFill>
          <a:latin typeface="Century Gothic"/>
          <a:ea typeface="Century Gothic" charset="0"/>
          <a:cs typeface="Century Gothic"/>
        </a:defRPr>
      </a:lvl5pPr>
      <a:lvl6pPr marL="1841512" indent="-167410" algn="l" defTabSz="334820" rtl="0" eaLnBrk="1" latinLnBrk="0" hangingPunct="1">
        <a:spcBef>
          <a:spcPct val="20000"/>
        </a:spcBef>
        <a:buFont typeface="Arial"/>
        <a:buChar char="•"/>
        <a:defRPr sz="1469" kern="1200">
          <a:solidFill>
            <a:schemeClr val="tx1"/>
          </a:solidFill>
          <a:latin typeface="+mn-lt"/>
          <a:ea typeface="+mn-ea"/>
          <a:cs typeface="+mn-cs"/>
        </a:defRPr>
      </a:lvl6pPr>
      <a:lvl7pPr marL="2176331" indent="-167410" algn="l" defTabSz="334820" rtl="0" eaLnBrk="1" latinLnBrk="0" hangingPunct="1">
        <a:spcBef>
          <a:spcPct val="20000"/>
        </a:spcBef>
        <a:buFont typeface="Arial"/>
        <a:buChar char="•"/>
        <a:defRPr sz="1469" kern="1200">
          <a:solidFill>
            <a:schemeClr val="tx1"/>
          </a:solidFill>
          <a:latin typeface="+mn-lt"/>
          <a:ea typeface="+mn-ea"/>
          <a:cs typeface="+mn-cs"/>
        </a:defRPr>
      </a:lvl7pPr>
      <a:lvl8pPr marL="2511152" indent="-167410" algn="l" defTabSz="334820" rtl="0" eaLnBrk="1" latinLnBrk="0" hangingPunct="1">
        <a:spcBef>
          <a:spcPct val="20000"/>
        </a:spcBef>
        <a:buFont typeface="Arial"/>
        <a:buChar char="•"/>
        <a:defRPr sz="1469" kern="1200">
          <a:solidFill>
            <a:schemeClr val="tx1"/>
          </a:solidFill>
          <a:latin typeface="+mn-lt"/>
          <a:ea typeface="+mn-ea"/>
          <a:cs typeface="+mn-cs"/>
        </a:defRPr>
      </a:lvl8pPr>
      <a:lvl9pPr marL="2845970" indent="-167410" algn="l" defTabSz="334820" rtl="0" eaLnBrk="1" latinLnBrk="0" hangingPunct="1">
        <a:spcBef>
          <a:spcPct val="20000"/>
        </a:spcBef>
        <a:buFont typeface="Arial"/>
        <a:buChar char="•"/>
        <a:defRPr sz="1469" kern="1200">
          <a:solidFill>
            <a:schemeClr val="tx1"/>
          </a:solidFill>
          <a:latin typeface="+mn-lt"/>
          <a:ea typeface="+mn-ea"/>
          <a:cs typeface="+mn-cs"/>
        </a:defRPr>
      </a:lvl9pPr>
    </p:bodyStyle>
    <p:otherStyle>
      <a:defPPr>
        <a:defRPr lang="en-US"/>
      </a:defPPr>
      <a:lvl1pPr marL="0" algn="l" defTabSz="334820" rtl="0" eaLnBrk="1" latinLnBrk="0" hangingPunct="1">
        <a:defRPr sz="1313" kern="1200">
          <a:solidFill>
            <a:schemeClr val="tx1"/>
          </a:solidFill>
          <a:latin typeface="+mn-lt"/>
          <a:ea typeface="+mn-ea"/>
          <a:cs typeface="+mn-cs"/>
        </a:defRPr>
      </a:lvl1pPr>
      <a:lvl2pPr marL="334820" algn="l" defTabSz="334820" rtl="0" eaLnBrk="1" latinLnBrk="0" hangingPunct="1">
        <a:defRPr sz="1313" kern="1200">
          <a:solidFill>
            <a:schemeClr val="tx1"/>
          </a:solidFill>
          <a:latin typeface="+mn-lt"/>
          <a:ea typeface="+mn-ea"/>
          <a:cs typeface="+mn-cs"/>
        </a:defRPr>
      </a:lvl2pPr>
      <a:lvl3pPr marL="669640" algn="l" defTabSz="334820" rtl="0" eaLnBrk="1" latinLnBrk="0" hangingPunct="1">
        <a:defRPr sz="1313" kern="1200">
          <a:solidFill>
            <a:schemeClr val="tx1"/>
          </a:solidFill>
          <a:latin typeface="+mn-lt"/>
          <a:ea typeface="+mn-ea"/>
          <a:cs typeface="+mn-cs"/>
        </a:defRPr>
      </a:lvl3pPr>
      <a:lvl4pPr marL="1004460" algn="l" defTabSz="334820" rtl="0" eaLnBrk="1" latinLnBrk="0" hangingPunct="1">
        <a:defRPr sz="1313" kern="1200">
          <a:solidFill>
            <a:schemeClr val="tx1"/>
          </a:solidFill>
          <a:latin typeface="+mn-lt"/>
          <a:ea typeface="+mn-ea"/>
          <a:cs typeface="+mn-cs"/>
        </a:defRPr>
      </a:lvl4pPr>
      <a:lvl5pPr marL="1339280" algn="l" defTabSz="334820" rtl="0" eaLnBrk="1" latinLnBrk="0" hangingPunct="1">
        <a:defRPr sz="1313" kern="1200">
          <a:solidFill>
            <a:schemeClr val="tx1"/>
          </a:solidFill>
          <a:latin typeface="+mn-lt"/>
          <a:ea typeface="+mn-ea"/>
          <a:cs typeface="+mn-cs"/>
        </a:defRPr>
      </a:lvl5pPr>
      <a:lvl6pPr marL="1674100" algn="l" defTabSz="334820" rtl="0" eaLnBrk="1" latinLnBrk="0" hangingPunct="1">
        <a:defRPr sz="1313" kern="1200">
          <a:solidFill>
            <a:schemeClr val="tx1"/>
          </a:solidFill>
          <a:latin typeface="+mn-lt"/>
          <a:ea typeface="+mn-ea"/>
          <a:cs typeface="+mn-cs"/>
        </a:defRPr>
      </a:lvl6pPr>
      <a:lvl7pPr marL="2008920" algn="l" defTabSz="334820" rtl="0" eaLnBrk="1" latinLnBrk="0" hangingPunct="1">
        <a:defRPr sz="1313" kern="1200">
          <a:solidFill>
            <a:schemeClr val="tx1"/>
          </a:solidFill>
          <a:latin typeface="+mn-lt"/>
          <a:ea typeface="+mn-ea"/>
          <a:cs typeface="+mn-cs"/>
        </a:defRPr>
      </a:lvl7pPr>
      <a:lvl8pPr marL="2343742" algn="l" defTabSz="334820" rtl="0" eaLnBrk="1" latinLnBrk="0" hangingPunct="1">
        <a:defRPr sz="1313" kern="1200">
          <a:solidFill>
            <a:schemeClr val="tx1"/>
          </a:solidFill>
          <a:latin typeface="+mn-lt"/>
          <a:ea typeface="+mn-ea"/>
          <a:cs typeface="+mn-cs"/>
        </a:defRPr>
      </a:lvl8pPr>
      <a:lvl9pPr marL="2678561" algn="l" defTabSz="334820" rtl="0" eaLnBrk="1" latinLnBrk="0" hangingPunct="1">
        <a:defRPr sz="13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michael.quinn@rehab.alabama.gov" TargetMode="External"/><Relationship Id="rId4" Type="http://schemas.openxmlformats.org/officeDocument/2006/relationships/hyperlink" Target="mailto:MayLorie.Stlaurent@umb.edu" TargetMode="External"/><Relationship Id="rId1" Type="http://schemas.openxmlformats.org/officeDocument/2006/relationships/slideLayout" Target="../slideLayouts/slideLayout2.xml"/><Relationship Id="rId2" Type="http://schemas.openxmlformats.org/officeDocument/2006/relationships/hyperlink" Target="http://www.explorev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215900" y="139700"/>
            <a:ext cx="8648700" cy="3746500"/>
          </a:xfrm>
        </p:spPr>
        <p:txBody>
          <a:bodyPr rtlCol="0">
            <a:normAutofit fontScale="90000"/>
          </a:bodyPr>
          <a:lstStyle/>
          <a:p>
            <a:pPr eaLnBrk="1" hangingPunct="1">
              <a:defRPr/>
            </a:pPr>
            <a:r>
              <a:rPr lang="en-US" altLang="en-US" sz="4800" dirty="0" smtClean="0">
                <a:latin typeface="Century Gothic" charset="0"/>
                <a:cs typeface="Century Gothic" charset="0"/>
              </a:rPr>
              <a:t>The Creation, Implementation, and Challenges of Rolling Out an LMI Dashboard in Alabama and Preliminary Perspectives of Users</a:t>
            </a:r>
            <a:endParaRPr lang="en-US" altLang="en-US" sz="4800" dirty="0">
              <a:latin typeface="Century Gothic" charset="0"/>
              <a:cs typeface="Century Gothic" charset="0"/>
            </a:endParaRPr>
          </a:p>
        </p:txBody>
      </p:sp>
      <p:sp>
        <p:nvSpPr>
          <p:cNvPr id="3" name="Subtitle 2"/>
          <p:cNvSpPr>
            <a:spLocks noGrp="1"/>
          </p:cNvSpPr>
          <p:nvPr>
            <p:ph type="subTitle" idx="1"/>
          </p:nvPr>
        </p:nvSpPr>
        <p:spPr>
          <a:xfrm>
            <a:off x="1371600" y="4508500"/>
            <a:ext cx="6362700" cy="1130300"/>
          </a:xfrm>
        </p:spPr>
        <p:txBody>
          <a:bodyPr rtlCol="0">
            <a:normAutofit fontScale="92500" lnSpcReduction="10000"/>
          </a:bodyPr>
          <a:lstStyle/>
          <a:p>
            <a:pPr defTabSz="334834" eaLnBrk="1" fontAlgn="auto" hangingPunct="1">
              <a:spcAft>
                <a:spcPts val="0"/>
              </a:spcAft>
              <a:buFont typeface="Arial"/>
              <a:buNone/>
              <a:defRPr/>
            </a:pPr>
            <a:r>
              <a:rPr lang="en-US" sz="2345" dirty="0" smtClean="0">
                <a:solidFill>
                  <a:schemeClr val="tx1"/>
                </a:solidFill>
                <a:ea typeface="+mn-ea"/>
              </a:rPr>
              <a:t>Michael Quinn </a:t>
            </a:r>
          </a:p>
          <a:p>
            <a:pPr defTabSz="334834" eaLnBrk="1" fontAlgn="auto" hangingPunct="1">
              <a:spcAft>
                <a:spcPts val="0"/>
              </a:spcAft>
              <a:buFont typeface="Arial"/>
              <a:buNone/>
              <a:defRPr/>
            </a:pPr>
            <a:r>
              <a:rPr lang="en-US" sz="2345" dirty="0" smtClean="0">
                <a:solidFill>
                  <a:schemeClr val="tx1"/>
                </a:solidFill>
                <a:ea typeface="+mn-ea"/>
              </a:rPr>
              <a:t>May-Lorie Saint Laurent</a:t>
            </a:r>
            <a:endParaRPr lang="en-US" sz="2345" dirty="0">
              <a:solidFill>
                <a:schemeClr val="tx1"/>
              </a:solidFill>
              <a:ea typeface="+mn-ea"/>
            </a:endParaRPr>
          </a:p>
        </p:txBody>
      </p:sp>
      <p:pic>
        <p:nvPicPr>
          <p:cNvPr id="2" name="Picture 1" descr="This is an ExploreVR presentation. " title="ExploreVR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583" y="5681980"/>
            <a:ext cx="3146279" cy="73082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latin typeface="Century Gothic" charset="0"/>
                <a:ea typeface="MS PGothic" charset="-128"/>
                <a:cs typeface="Century Gothic" charset="0"/>
              </a:rPr>
              <a:t>Lessons Learned in Dashboard Design &amp; Implementation</a:t>
            </a:r>
          </a:p>
        </p:txBody>
      </p:sp>
      <p:sp>
        <p:nvSpPr>
          <p:cNvPr id="3" name="Content Placeholder 2"/>
          <p:cNvSpPr>
            <a:spLocks noGrp="1"/>
          </p:cNvSpPr>
          <p:nvPr>
            <p:ph idx="1"/>
          </p:nvPr>
        </p:nvSpPr>
        <p:spPr>
          <a:xfrm>
            <a:off x="457200" y="1600200"/>
            <a:ext cx="8229600" cy="3990975"/>
          </a:xfrm>
        </p:spPr>
        <p:txBody>
          <a:bodyPr/>
          <a:lstStyle/>
          <a:p>
            <a:pPr>
              <a:lnSpc>
                <a:spcPct val="150000"/>
              </a:lnSpc>
            </a:pPr>
            <a:r>
              <a:rPr lang="en-US" altLang="en-US">
                <a:latin typeface="Century Gothic" charset="0"/>
                <a:ea typeface="MS PGothic" charset="-128"/>
                <a:cs typeface="Century Gothic" charset="0"/>
              </a:rPr>
              <a:t>Build on What You Have</a:t>
            </a:r>
          </a:p>
          <a:p>
            <a:pPr>
              <a:lnSpc>
                <a:spcPct val="150000"/>
              </a:lnSpc>
            </a:pPr>
            <a:r>
              <a:rPr lang="en-US" altLang="en-US">
                <a:latin typeface="Century Gothic" charset="0"/>
                <a:ea typeface="MS PGothic" charset="-128"/>
                <a:cs typeface="Century Gothic" charset="0"/>
              </a:rPr>
              <a:t>Align Internal and External Data</a:t>
            </a:r>
          </a:p>
          <a:p>
            <a:pPr>
              <a:lnSpc>
                <a:spcPct val="150000"/>
              </a:lnSpc>
            </a:pPr>
            <a:r>
              <a:rPr lang="en-US" altLang="en-US">
                <a:latin typeface="Century Gothic" charset="0"/>
                <a:ea typeface="MS PGothic" charset="-128"/>
                <a:cs typeface="Century Gothic" charset="0"/>
              </a:rPr>
              <a:t>Divide and Conquer</a:t>
            </a:r>
          </a:p>
          <a:p>
            <a:pPr lvl="1">
              <a:lnSpc>
                <a:spcPct val="150000"/>
              </a:lnSpc>
            </a:pPr>
            <a:r>
              <a:rPr lang="en-US" altLang="en-US">
                <a:latin typeface="Century Gothic" charset="0"/>
                <a:cs typeface="Century Gothic" charset="0"/>
              </a:rPr>
              <a:t>Agency Generated</a:t>
            </a:r>
          </a:p>
          <a:p>
            <a:pPr lvl="1">
              <a:lnSpc>
                <a:spcPct val="150000"/>
              </a:lnSpc>
            </a:pPr>
            <a:r>
              <a:rPr lang="en-US" altLang="en-US">
                <a:latin typeface="Century Gothic" charset="0"/>
                <a:cs typeface="Century Gothic" charset="0"/>
              </a:rPr>
              <a:t>Traditional</a:t>
            </a:r>
          </a:p>
          <a:p>
            <a:pPr lvl="1">
              <a:lnSpc>
                <a:spcPct val="150000"/>
              </a:lnSpc>
            </a:pPr>
            <a:r>
              <a:rPr lang="en-US" altLang="en-US">
                <a:latin typeface="Century Gothic" charset="0"/>
                <a:cs typeface="Century Gothic" charset="0"/>
              </a:rPr>
              <a:t>Real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2314454"/>
            <a:ext cx="8229600" cy="1143000"/>
          </a:xfrm>
        </p:spPr>
        <p:txBody>
          <a:bodyPr/>
          <a:lstStyle/>
          <a:p>
            <a:r>
              <a:rPr lang="en-US" altLang="en-US" dirty="0">
                <a:latin typeface="Century Gothic" charset="0"/>
                <a:ea typeface="MS PGothic" charset="-128"/>
                <a:cs typeface="Century Gothic" charset="0"/>
              </a:rPr>
              <a:t>Brief Illustration &amp; Examples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96850"/>
            <a:ext cx="5281051" cy="498638"/>
          </a:xfrm>
        </p:spPr>
        <p:txBody>
          <a:bodyPr/>
          <a:lstStyle/>
          <a:p>
            <a:pPr algn="l" defTabSz="542733">
              <a:defRPr/>
            </a:pPr>
            <a:r>
              <a:rPr lang="en-US" sz="2000" dirty="0">
                <a:solidFill>
                  <a:schemeClr val="accent1">
                    <a:lumMod val="75000"/>
                  </a:schemeClr>
                </a:solidFill>
                <a:latin typeface="Segoe UI Semibold" panose="020B0702040204020203" pitchFamily="34" charset="0"/>
                <a:cs typeface="Segoe UI Semibold" panose="020B0702040204020203" pitchFamily="34" charset="0"/>
              </a:rPr>
              <a:t>ADRS LMI Dashboard Demonstration I</a:t>
            </a:r>
            <a:endParaRPr lang="en-US" sz="2000" dirty="0">
              <a:solidFill>
                <a:schemeClr val="accent1">
                  <a:lumMod val="75000"/>
                </a:schemeClr>
              </a:solidFill>
              <a:latin typeface="Segoe UI Semibold" panose="020B0702040204020203" pitchFamily="34" charset="0"/>
              <a:cs typeface="Segoe UI Semibold" panose="020B0702040204020203" pitchFamily="34" charset="0"/>
            </a:endParaRPr>
          </a:p>
        </p:txBody>
      </p:sp>
      <p:pic>
        <p:nvPicPr>
          <p:cNvPr id="25601" name="Picture 5" descr="Dashboard Main Menu with &quot;Job Leads&quot; selected. Job Lead menu choices are listed and include: BRC, One-Stop, and Job Board. &quot;LMI Trends&quot; is also selected and menu choices are listed and include: Occupations, Local Labor Market, and Questions &amp; Analysis. " title="LMI Dashboard Menu"/>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125" y="677863"/>
            <a:ext cx="7943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ist of job leads by type of job within a 90 day range in a region of the state called Dothan. " title="ADRS Business Relations Job Leads"/>
          <p:cNvPicPr>
            <a:picLocks noChangeAspect="1"/>
          </p:cNvPicPr>
          <p:nvPr/>
        </p:nvPicPr>
        <p:blipFill>
          <a:blip r:embed="rId3">
            <a:extLst>
              <a:ext uri="{28A0092B-C50C-407E-A947-70E740481C1C}">
                <a14:useLocalDpi xmlns:a14="http://schemas.microsoft.com/office/drawing/2010/main" val="0"/>
              </a:ext>
            </a:extLst>
          </a:blip>
          <a:srcRect t="2" r="980" b="36079"/>
          <a:stretch>
            <a:fillRect/>
          </a:stretch>
        </p:blipFill>
        <p:spPr bwMode="auto">
          <a:xfrm>
            <a:off x="288925" y="2074863"/>
            <a:ext cx="859155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descr="A curser shaped like a hand pointing a finger" title="Hand Pointing Tool"/>
          <p:cNvGrpSpPr>
            <a:grpSpLocks/>
          </p:cNvGrpSpPr>
          <p:nvPr/>
        </p:nvGrpSpPr>
        <p:grpSpPr bwMode="auto">
          <a:xfrm rot="5853907">
            <a:off x="6686550" y="4110038"/>
            <a:ext cx="831850" cy="793750"/>
            <a:chOff x="0" y="0"/>
            <a:chExt cx="1993900" cy="1993900"/>
          </a:xfrm>
        </p:grpSpPr>
        <p:sp>
          <p:nvSpPr>
            <p:cNvPr id="10" name="Oval 9"/>
            <p:cNvSpPr/>
            <p:nvPr/>
          </p:nvSpPr>
          <p:spPr>
            <a:xfrm>
              <a:off x="288000" y="561600"/>
              <a:ext cx="417600" cy="410400"/>
            </a:xfrm>
            <a:prstGeom prst="ellipse">
              <a:avLst/>
            </a:prstGeom>
            <a:gradFill flip="none" rotWithShape="1">
              <a:gsLst>
                <a:gs pos="0">
                  <a:srgbClr val="FFC000">
                    <a:alpha val="79000"/>
                  </a:srgbClr>
                </a:gs>
                <a:gs pos="50000">
                  <a:schemeClr val="accent4">
                    <a:lumMod val="20000"/>
                    <a:lumOff val="80000"/>
                    <a:alpha val="53000"/>
                  </a:schemeClr>
                </a:gs>
                <a:gs pos="100000">
                  <a:schemeClr val="bg1">
                    <a:alpha val="1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grpSp>
          <p:nvGrpSpPr>
            <p:cNvPr id="25608" name="Group 10"/>
            <p:cNvGrpSpPr>
              <a:grpSpLocks/>
            </p:cNvGrpSpPr>
            <p:nvPr/>
          </p:nvGrpSpPr>
          <p:grpSpPr bwMode="auto">
            <a:xfrm>
              <a:off x="0" y="0"/>
              <a:ext cx="1993900" cy="1993900"/>
              <a:chOff x="0" y="0"/>
              <a:chExt cx="1993900" cy="1993900"/>
            </a:xfrm>
          </p:grpSpPr>
          <p:sp>
            <p:nvSpPr>
              <p:cNvPr id="12" name="Oval 11"/>
              <p:cNvSpPr/>
              <p:nvPr/>
            </p:nvSpPr>
            <p:spPr>
              <a:xfrm>
                <a:off x="676500" y="726791"/>
                <a:ext cx="928457" cy="7497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pic>
            <p:nvPicPr>
              <p:cNvPr id="25610" name="Picture 12" descr="A curser shaped like a hand pointing a finger" title="Hand Pointing Tool"/>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2850897">
                <a:off x="0" y="0"/>
                <a:ext cx="19939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nodeType="afterGroup">
                            <p:stCondLst>
                              <p:cond delay="1000"/>
                            </p:stCondLst>
                            <p:childTnLst>
                              <p:par>
                                <p:cTn id="9" presetID="56" presetClass="path" presetSubtype="0" accel="50000" decel="50000" fill="hold" nodeType="afterEffect">
                                  <p:stCondLst>
                                    <p:cond delay="0"/>
                                  </p:stCondLst>
                                  <p:childTnLst>
                                    <p:animMotion origin="layout" path="M -0.01944 0.05023 L -0.68159 -0.38334 " pathEditMode="relative" rAng="0" ptsTypes="AA">
                                      <p:cBhvr>
                                        <p:cTn id="10" dur="2000" fill="hold"/>
                                        <p:tgtEl>
                                          <p:spTgt spid="9"/>
                                        </p:tgtEl>
                                        <p:attrNameLst>
                                          <p:attrName>ppt_x</p:attrName>
                                          <p:attrName>ppt_y</p:attrName>
                                        </p:attrNameLst>
                                      </p:cBhvr>
                                      <p:rCtr x="-33108" y="-21690"/>
                                    </p:animMotion>
                                  </p:childTnLst>
                                </p:cTn>
                              </p:par>
                            </p:childTnLst>
                          </p:cTn>
                        </p:par>
                        <p:par>
                          <p:cTn id="11" fill="hold" nodeType="afterGroup">
                            <p:stCondLst>
                              <p:cond delay="3000"/>
                            </p:stCondLst>
                            <p:childTnLst>
                              <p:par>
                                <p:cTn id="12" presetID="10" presetClass="entr" presetSubtype="0" fill="hold"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nodeType="clickEffect">
                                  <p:stCondLst>
                                    <p:cond delay="0"/>
                                  </p:stCondLst>
                                  <p:childTnLst>
                                    <p:animMotion origin="layout" path="M -0.6835 -0.38936 L 0.12882 -0.12778 " pathEditMode="relative" rAng="0" ptsTypes="AA">
                                      <p:cBhvr>
                                        <p:cTn id="18" dur="2000" fill="hold"/>
                                        <p:tgtEl>
                                          <p:spTgt spid="9"/>
                                        </p:tgtEl>
                                        <p:attrNameLst>
                                          <p:attrName>ppt_x</p:attrName>
                                          <p:attrName>ppt_y</p:attrName>
                                        </p:attrNameLst>
                                      </p:cBhvr>
                                      <p:rCtr x="40608" y="130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3" y="122019"/>
            <a:ext cx="5362250" cy="676274"/>
          </a:xfrm>
        </p:spPr>
        <p:txBody>
          <a:bodyPr/>
          <a:lstStyle/>
          <a:p>
            <a:pPr algn="l"/>
            <a:r>
              <a:rPr lang="en-US" sz="2000" dirty="0">
                <a:solidFill>
                  <a:schemeClr val="accent1">
                    <a:lumMod val="75000"/>
                  </a:schemeClr>
                </a:solidFill>
                <a:latin typeface="Segoe UI Semibold" panose="020B0702040204020203" pitchFamily="34" charset="0"/>
                <a:cs typeface="Segoe UI Semibold" panose="020B0702040204020203" pitchFamily="34" charset="0"/>
              </a:rPr>
              <a:t>ADRS LMI Dashboard Demonstration II</a:t>
            </a:r>
            <a:br>
              <a:rPr lang="en-US" sz="2000" dirty="0">
                <a:solidFill>
                  <a:schemeClr val="accent1">
                    <a:lumMod val="75000"/>
                  </a:schemeClr>
                </a:solidFill>
                <a:latin typeface="Segoe UI Semibold" panose="020B0702040204020203" pitchFamily="34" charset="0"/>
                <a:cs typeface="Segoe UI Semibold" panose="020B0702040204020203" pitchFamily="34" charset="0"/>
              </a:rPr>
            </a:br>
            <a:endParaRPr lang="en-US" sz="2000" dirty="0"/>
          </a:p>
        </p:txBody>
      </p:sp>
      <p:pic>
        <p:nvPicPr>
          <p:cNvPr id="26625" name="Picture 1" descr="Dashboard Main Menu with &quot;Job Leads&quot; selected. Job Lead menu choices are listed and include: BRC, One-Stop, and Job Board. &quot;LMI Trends&quot; is also selected and menu choices are listed and include: Occupations, Local Labor Market, and Questions &amp; Analysis. " title="LMI Dashboard Menu"/>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3" y="784225"/>
            <a:ext cx="7943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map of Alabama Workforce regions, a display of VR consumers by Workforce region and a map of Workforce region in Alabama with links to resources" title="Workforce Regions"/>
          <p:cNvPicPr>
            <a:picLocks noChangeAspect="1"/>
          </p:cNvPicPr>
          <p:nvPr/>
        </p:nvPicPr>
        <p:blipFill>
          <a:blip r:embed="rId3">
            <a:extLst>
              <a:ext uri="{28A0092B-C50C-407E-A947-70E740481C1C}">
                <a14:useLocalDpi xmlns:a14="http://schemas.microsoft.com/office/drawing/2010/main" val="0"/>
              </a:ext>
            </a:extLst>
          </a:blip>
          <a:srcRect r="4204" b="5125"/>
          <a:stretch>
            <a:fillRect/>
          </a:stretch>
        </p:blipFill>
        <p:spPr bwMode="auto">
          <a:xfrm>
            <a:off x="539750" y="2178050"/>
            <a:ext cx="8523288"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l="63574" b="25616"/>
          <a:stretch>
            <a:fillRect/>
          </a:stretch>
        </p:blipFill>
        <p:spPr bwMode="auto">
          <a:xfrm>
            <a:off x="6249988" y="2224088"/>
            <a:ext cx="2894012"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descr="A curser shaped like a hand pointing a finger" title="Hand Pointing Tool"/>
          <p:cNvGrpSpPr>
            <a:grpSpLocks/>
          </p:cNvGrpSpPr>
          <p:nvPr/>
        </p:nvGrpSpPr>
        <p:grpSpPr bwMode="auto">
          <a:xfrm rot="5853907">
            <a:off x="5460207" y="4680744"/>
            <a:ext cx="831850" cy="795337"/>
            <a:chOff x="0" y="0"/>
            <a:chExt cx="1993900" cy="1993900"/>
          </a:xfrm>
        </p:grpSpPr>
        <p:sp>
          <p:nvSpPr>
            <p:cNvPr id="7" name="Oval 6"/>
            <p:cNvSpPr/>
            <p:nvPr/>
          </p:nvSpPr>
          <p:spPr>
            <a:xfrm>
              <a:off x="288000" y="561600"/>
              <a:ext cx="417600" cy="410400"/>
            </a:xfrm>
            <a:prstGeom prst="ellipse">
              <a:avLst/>
            </a:prstGeom>
            <a:gradFill flip="none" rotWithShape="1">
              <a:gsLst>
                <a:gs pos="0">
                  <a:srgbClr val="FFC000">
                    <a:alpha val="79000"/>
                  </a:srgbClr>
                </a:gs>
                <a:gs pos="50000">
                  <a:schemeClr val="accent4">
                    <a:lumMod val="20000"/>
                    <a:lumOff val="80000"/>
                    <a:alpha val="53000"/>
                  </a:schemeClr>
                </a:gs>
                <a:gs pos="100000">
                  <a:schemeClr val="bg1">
                    <a:alpha val="1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grpSp>
          <p:nvGrpSpPr>
            <p:cNvPr id="26633" name="Group 7"/>
            <p:cNvGrpSpPr>
              <a:grpSpLocks/>
            </p:cNvGrpSpPr>
            <p:nvPr/>
          </p:nvGrpSpPr>
          <p:grpSpPr bwMode="auto">
            <a:xfrm>
              <a:off x="0" y="0"/>
              <a:ext cx="1993900" cy="1993900"/>
              <a:chOff x="0" y="0"/>
              <a:chExt cx="1993900" cy="1993900"/>
            </a:xfrm>
          </p:grpSpPr>
          <p:sp>
            <p:nvSpPr>
              <p:cNvPr id="9" name="Oval 8"/>
              <p:cNvSpPr/>
              <p:nvPr/>
            </p:nvSpPr>
            <p:spPr>
              <a:xfrm>
                <a:off x="662930" y="711151"/>
                <a:ext cx="928457" cy="74821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pic>
            <p:nvPicPr>
              <p:cNvPr id="26635" name="Picture 9" descr="A curser shaped like a hand pointing a finger" title="Hand Pointing Tool"/>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850897">
                <a:off x="0" y="0"/>
                <a:ext cx="19939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nodeType="afterGroup">
                            <p:stCondLst>
                              <p:cond delay="1000"/>
                            </p:stCondLst>
                            <p:childTnLst>
                              <p:par>
                                <p:cTn id="9" presetID="56" presetClass="path" presetSubtype="0" accel="50000" decel="50000" fill="hold" nodeType="afterEffect">
                                  <p:stCondLst>
                                    <p:cond delay="0"/>
                                  </p:stCondLst>
                                  <p:childTnLst>
                                    <p:animMotion origin="layout" path="M -4.72222E-6 7.40741E-7 L -0.10139 -0.48334 " pathEditMode="relative" rAng="0" ptsTypes="AA">
                                      <p:cBhvr>
                                        <p:cTn id="10" dur="2000" fill="hold"/>
                                        <p:tgtEl>
                                          <p:spTgt spid="6"/>
                                        </p:tgtEl>
                                        <p:attrNameLst>
                                          <p:attrName>ppt_x</p:attrName>
                                          <p:attrName>ppt_y</p:attrName>
                                        </p:attrNameLst>
                                      </p:cBhvr>
                                      <p:rCtr x="-4983" y="-23819"/>
                                    </p:animMotion>
                                  </p:childTnLst>
                                </p:cTn>
                              </p:par>
                            </p:childTnLst>
                          </p:cTn>
                        </p:par>
                        <p:par>
                          <p:cTn id="11" fill="hold" nodeType="afterGroup">
                            <p:stCondLst>
                              <p:cond delay="30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nodeType="clickEffect">
                                  <p:stCondLst>
                                    <p:cond delay="0"/>
                                  </p:stCondLst>
                                  <p:childTnLst>
                                    <p:animMotion origin="layout" path="M -0.10138 -0.48333 L -0.26215 -0.08333 " pathEditMode="relative" rAng="0" ptsTypes="AA">
                                      <p:cBhvr>
                                        <p:cTn id="18" dur="2000" fill="hold"/>
                                        <p:tgtEl>
                                          <p:spTgt spid="6"/>
                                        </p:tgtEl>
                                        <p:attrNameLst>
                                          <p:attrName>ppt_x</p:attrName>
                                          <p:attrName>ppt_y</p:attrName>
                                        </p:attrNameLst>
                                      </p:cBhvr>
                                      <p:rCtr x="-8038" y="20000"/>
                                    </p:animMotion>
                                  </p:childTnLst>
                                </p:cTn>
                              </p:par>
                            </p:childTnLst>
                          </p:cTn>
                        </p:par>
                        <p:par>
                          <p:cTn id="19" fill="hold" nodeType="afterGroup">
                            <p:stCondLst>
                              <p:cond delay="20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3" y="150812"/>
            <a:ext cx="5437163" cy="633413"/>
          </a:xfrm>
        </p:spPr>
        <p:txBody>
          <a:bodyPr/>
          <a:lstStyle/>
          <a:p>
            <a:pPr algn="l"/>
            <a:r>
              <a:rPr lang="en-US" sz="2000" dirty="0">
                <a:solidFill>
                  <a:schemeClr val="accent1">
                    <a:lumMod val="75000"/>
                  </a:schemeClr>
                </a:solidFill>
                <a:latin typeface="Segoe UI Semibold" panose="020B0702040204020203" pitchFamily="34" charset="0"/>
                <a:cs typeface="Segoe UI Semibold" panose="020B0702040204020203" pitchFamily="34" charset="0"/>
              </a:rPr>
              <a:t>ADRS LMI Dashboard Demonstration </a:t>
            </a:r>
            <a:r>
              <a:rPr lang="en-US" sz="2000" dirty="0" smtClean="0">
                <a:solidFill>
                  <a:schemeClr val="accent1">
                    <a:lumMod val="75000"/>
                  </a:schemeClr>
                </a:solidFill>
                <a:latin typeface="Segoe UI Semibold" panose="020B0702040204020203" pitchFamily="34" charset="0"/>
                <a:cs typeface="Segoe UI Semibold" panose="020B0702040204020203" pitchFamily="34" charset="0"/>
              </a:rPr>
              <a:t>III</a:t>
            </a:r>
            <a:endParaRPr lang="en-US" sz="2000" dirty="0"/>
          </a:p>
        </p:txBody>
      </p:sp>
      <p:pic>
        <p:nvPicPr>
          <p:cNvPr id="27649" name="Picture 1" descr="Dashboard Main Menu with &quot;Job Leads&quot; selected. Job Lead menu choices are listed and include: BRC, One-Stop, and Job Board. &quot;LMI Trends&quot; is also selected and menu choices are listed and include: Occupations, Local Labor Market, and Questions &amp; Analysis. " title="LMI Dashboard Menu"/>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3" y="784225"/>
            <a:ext cx="7943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A list of quetstions for analysis with the question selected: Do IPE's Avoid Poor Outlook Jobs?" title="Questions &amp; Analy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387600"/>
            <a:ext cx="29130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 circle graph showing that 97% meet this criteria" title="Do IPE's Avoid Poor Outlook Jobs?"/>
          <p:cNvPicPr>
            <a:picLocks noChangeAspect="1"/>
          </p:cNvPicPr>
          <p:nvPr/>
        </p:nvPicPr>
        <p:blipFill>
          <a:blip r:embed="rId4">
            <a:extLst>
              <a:ext uri="{28A0092B-C50C-407E-A947-70E740481C1C}">
                <a14:useLocalDpi xmlns:a14="http://schemas.microsoft.com/office/drawing/2010/main" val="0"/>
              </a:ext>
            </a:extLst>
          </a:blip>
          <a:srcRect r="63297" b="22917"/>
          <a:stretch>
            <a:fillRect/>
          </a:stretch>
        </p:blipFill>
        <p:spPr bwMode="auto">
          <a:xfrm>
            <a:off x="3151188" y="2387600"/>
            <a:ext cx="230187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A list of occupations in a region that meet this criteria." title="Fast Declining Occupations Among Selected Caseload IPEs"/>
          <p:cNvPicPr>
            <a:picLocks noChangeAspect="1"/>
          </p:cNvPicPr>
          <p:nvPr/>
        </p:nvPicPr>
        <p:blipFill>
          <a:blip r:embed="rId4">
            <a:extLst>
              <a:ext uri="{28A0092B-C50C-407E-A947-70E740481C1C}">
                <a14:useLocalDpi xmlns:a14="http://schemas.microsoft.com/office/drawing/2010/main" val="0"/>
              </a:ext>
            </a:extLst>
          </a:blip>
          <a:srcRect l="39131" t="-2" r="2299" b="-5418"/>
          <a:stretch>
            <a:fillRect/>
          </a:stretch>
        </p:blipFill>
        <p:spPr bwMode="auto">
          <a:xfrm>
            <a:off x="5453063" y="2395538"/>
            <a:ext cx="3675062"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descr="A curser shaped like a hand pointing a finger" title="Hand Pointing Tool"/>
          <p:cNvGrpSpPr>
            <a:grpSpLocks/>
          </p:cNvGrpSpPr>
          <p:nvPr/>
        </p:nvGrpSpPr>
        <p:grpSpPr bwMode="auto">
          <a:xfrm rot="5853907">
            <a:off x="5585618" y="4377532"/>
            <a:ext cx="830263" cy="793750"/>
            <a:chOff x="0" y="0"/>
            <a:chExt cx="1993900" cy="1993900"/>
          </a:xfrm>
        </p:grpSpPr>
        <p:sp>
          <p:nvSpPr>
            <p:cNvPr id="7" name="Oval 6"/>
            <p:cNvSpPr/>
            <p:nvPr/>
          </p:nvSpPr>
          <p:spPr>
            <a:xfrm>
              <a:off x="288000" y="561600"/>
              <a:ext cx="417600" cy="410400"/>
            </a:xfrm>
            <a:prstGeom prst="ellipse">
              <a:avLst/>
            </a:prstGeom>
            <a:gradFill flip="none" rotWithShape="1">
              <a:gsLst>
                <a:gs pos="0">
                  <a:srgbClr val="FFC000">
                    <a:alpha val="79000"/>
                  </a:srgbClr>
                </a:gs>
                <a:gs pos="50000">
                  <a:schemeClr val="accent4">
                    <a:lumMod val="20000"/>
                    <a:lumOff val="80000"/>
                    <a:alpha val="53000"/>
                  </a:schemeClr>
                </a:gs>
                <a:gs pos="100000">
                  <a:schemeClr val="bg1">
                    <a:alpha val="1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grpSp>
          <p:nvGrpSpPr>
            <p:cNvPr id="27658" name="Group 7"/>
            <p:cNvGrpSpPr>
              <a:grpSpLocks/>
            </p:cNvGrpSpPr>
            <p:nvPr/>
          </p:nvGrpSpPr>
          <p:grpSpPr bwMode="auto">
            <a:xfrm>
              <a:off x="0" y="0"/>
              <a:ext cx="1993900" cy="1993900"/>
              <a:chOff x="0" y="0"/>
              <a:chExt cx="1993900" cy="1993900"/>
            </a:xfrm>
          </p:grpSpPr>
          <p:sp>
            <p:nvSpPr>
              <p:cNvPr id="9" name="Oval 8"/>
              <p:cNvSpPr/>
              <p:nvPr/>
            </p:nvSpPr>
            <p:spPr>
              <a:xfrm>
                <a:off x="677793" y="726791"/>
                <a:ext cx="926421" cy="7497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542733">
                  <a:defRPr/>
                </a:pPr>
                <a:endParaRPr lang="en-US"/>
              </a:p>
            </p:txBody>
          </p:sp>
          <p:pic>
            <p:nvPicPr>
              <p:cNvPr id="2766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850897">
                <a:off x="0" y="0"/>
                <a:ext cx="19939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nodeType="afterGroup">
                            <p:stCondLst>
                              <p:cond delay="1000"/>
                            </p:stCondLst>
                            <p:childTnLst>
                              <p:par>
                                <p:cTn id="9" presetID="56" presetClass="path" presetSubtype="0" accel="50000" decel="50000" fill="hold" nodeType="afterEffect">
                                  <p:stCondLst>
                                    <p:cond delay="0"/>
                                  </p:stCondLst>
                                  <p:childTnLst>
                                    <p:animMotion origin="layout" path="M 3.61111E-6 3.7037E-6 L 0.01371 -0.45718 " pathEditMode="relative" rAng="0" ptsTypes="AA">
                                      <p:cBhvr>
                                        <p:cTn id="10" dur="2000" fill="hold"/>
                                        <p:tgtEl>
                                          <p:spTgt spid="6"/>
                                        </p:tgtEl>
                                        <p:attrNameLst>
                                          <p:attrName>ppt_x</p:attrName>
                                          <p:attrName>ppt_y</p:attrName>
                                        </p:attrNameLst>
                                      </p:cBhvr>
                                      <p:rCtr x="677" y="-22870"/>
                                    </p:animMotion>
                                  </p:childTnLst>
                                </p:cTn>
                              </p:par>
                            </p:childTnLst>
                          </p:cTn>
                        </p:par>
                        <p:par>
                          <p:cTn id="11" fill="hold" nodeType="afterGroup">
                            <p:stCondLst>
                              <p:cond delay="30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nodeType="clickEffect">
                                  <p:stCondLst>
                                    <p:cond delay="0"/>
                                  </p:stCondLst>
                                  <p:childTnLst>
                                    <p:animMotion origin="layout" path="M 0.01371 -0.45718 L -0.5842 -0.24399 " pathEditMode="relative" rAng="0" ptsTypes="AA">
                                      <p:cBhvr>
                                        <p:cTn id="18" dur="2000" fill="hold"/>
                                        <p:tgtEl>
                                          <p:spTgt spid="6"/>
                                        </p:tgtEl>
                                        <p:attrNameLst>
                                          <p:attrName>ppt_x</p:attrName>
                                          <p:attrName>ppt_y</p:attrName>
                                        </p:attrNameLst>
                                      </p:cBhvr>
                                      <p:rCtr x="-29896" y="10648"/>
                                    </p:animMotion>
                                  </p:childTnLst>
                                </p:cTn>
                              </p:par>
                            </p:childTnLst>
                          </p:cTn>
                        </p:par>
                        <p:par>
                          <p:cTn id="19" fill="hold" nodeType="afterGroup">
                            <p:stCondLst>
                              <p:cond delay="20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txBox="1">
            <a:spLocks/>
          </p:cNvSpPr>
          <p:nvPr/>
        </p:nvSpPr>
        <p:spPr bwMode="auto">
          <a:xfrm>
            <a:off x="1614488" y="2644775"/>
            <a:ext cx="59150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947" tIns="33473" rIns="66947" bIns="33473" anchor="ctr"/>
          <a:lstStyle>
            <a:lvl1pPr defTabSz="2141538">
              <a:defRPr sz="2100">
                <a:solidFill>
                  <a:schemeClr val="tx1"/>
                </a:solidFill>
                <a:latin typeface="Calibri" charset="0"/>
                <a:ea typeface="MS PGothic" charset="-128"/>
              </a:defRPr>
            </a:lvl1pPr>
            <a:lvl2pPr marL="742950" indent="-285750" defTabSz="2141538">
              <a:defRPr sz="2100">
                <a:solidFill>
                  <a:schemeClr val="tx1"/>
                </a:solidFill>
                <a:latin typeface="Calibri" charset="0"/>
                <a:ea typeface="MS PGothic" charset="-128"/>
              </a:defRPr>
            </a:lvl2pPr>
            <a:lvl3pPr marL="1143000" indent="-228600" defTabSz="2141538">
              <a:defRPr sz="2100">
                <a:solidFill>
                  <a:schemeClr val="tx1"/>
                </a:solidFill>
                <a:latin typeface="Calibri" charset="0"/>
                <a:ea typeface="MS PGothic" charset="-128"/>
              </a:defRPr>
            </a:lvl3pPr>
            <a:lvl4pPr marL="1600200" indent="-228600" defTabSz="2141538">
              <a:defRPr sz="2100">
                <a:solidFill>
                  <a:schemeClr val="tx1"/>
                </a:solidFill>
                <a:latin typeface="Calibri" charset="0"/>
                <a:ea typeface="MS PGothic" charset="-128"/>
              </a:defRPr>
            </a:lvl4pPr>
            <a:lvl5pPr marL="2057400" indent="-228600" defTabSz="2141538">
              <a:defRPr sz="2100">
                <a:solidFill>
                  <a:schemeClr val="tx1"/>
                </a:solidFill>
                <a:latin typeface="Calibri" charset="0"/>
                <a:ea typeface="MS PGothic" charset="-128"/>
              </a:defRPr>
            </a:lvl5pPr>
            <a:lvl6pPr marL="2514600" indent="-228600" defTabSz="2141538" eaLnBrk="0" fontAlgn="base" hangingPunct="0">
              <a:spcBef>
                <a:spcPct val="0"/>
              </a:spcBef>
              <a:spcAft>
                <a:spcPct val="0"/>
              </a:spcAft>
              <a:defRPr sz="2100">
                <a:solidFill>
                  <a:schemeClr val="tx1"/>
                </a:solidFill>
                <a:latin typeface="Calibri" charset="0"/>
                <a:ea typeface="MS PGothic" charset="-128"/>
              </a:defRPr>
            </a:lvl6pPr>
            <a:lvl7pPr marL="2971800" indent="-228600" defTabSz="2141538" eaLnBrk="0" fontAlgn="base" hangingPunct="0">
              <a:spcBef>
                <a:spcPct val="0"/>
              </a:spcBef>
              <a:spcAft>
                <a:spcPct val="0"/>
              </a:spcAft>
              <a:defRPr sz="2100">
                <a:solidFill>
                  <a:schemeClr val="tx1"/>
                </a:solidFill>
                <a:latin typeface="Calibri" charset="0"/>
                <a:ea typeface="MS PGothic" charset="-128"/>
              </a:defRPr>
            </a:lvl7pPr>
            <a:lvl8pPr marL="3429000" indent="-228600" defTabSz="2141538" eaLnBrk="0" fontAlgn="base" hangingPunct="0">
              <a:spcBef>
                <a:spcPct val="0"/>
              </a:spcBef>
              <a:spcAft>
                <a:spcPct val="0"/>
              </a:spcAft>
              <a:defRPr sz="2100">
                <a:solidFill>
                  <a:schemeClr val="tx1"/>
                </a:solidFill>
                <a:latin typeface="Calibri" charset="0"/>
                <a:ea typeface="MS PGothic" charset="-128"/>
              </a:defRPr>
            </a:lvl8pPr>
            <a:lvl9pPr marL="3886200" indent="-228600" defTabSz="2141538" eaLnBrk="0" fontAlgn="base" hangingPunct="0">
              <a:spcBef>
                <a:spcPct val="0"/>
              </a:spcBef>
              <a:spcAft>
                <a:spcPct val="0"/>
              </a:spcAft>
              <a:defRPr sz="2100">
                <a:solidFill>
                  <a:schemeClr val="tx1"/>
                </a:solidFill>
                <a:latin typeface="Calibri" charset="0"/>
                <a:ea typeface="MS PGothic" charset="-128"/>
              </a:defRPr>
            </a:lvl9pPr>
          </a:lstStyle>
          <a:p>
            <a:pPr algn="ctr" eaLnBrk="1" hangingPunct="1"/>
            <a:r>
              <a:rPr lang="en-US" altLang="en-US" sz="4000" b="1">
                <a:latin typeface="Century Gothic" charset="0"/>
                <a:ea typeface="Century Gothic" charset="0"/>
                <a:cs typeface="Century Gothic" charset="0"/>
              </a:rPr>
              <a:t>Questions?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sz="4000">
                <a:latin typeface="Century Gothic" charset="0"/>
                <a:ea typeface="MS PGothic" charset="-128"/>
                <a:cs typeface="Century Gothic" charset="0"/>
              </a:rPr>
              <a:t>Contact Information</a:t>
            </a:r>
          </a:p>
        </p:txBody>
      </p:sp>
      <p:sp>
        <p:nvSpPr>
          <p:cNvPr id="29698" name="Content Placeholder 2"/>
          <p:cNvSpPr>
            <a:spLocks noGrp="1"/>
          </p:cNvSpPr>
          <p:nvPr>
            <p:ph idx="1"/>
          </p:nvPr>
        </p:nvSpPr>
        <p:spPr>
          <a:xfrm>
            <a:off x="363538" y="1600200"/>
            <a:ext cx="8416925" cy="3933825"/>
          </a:xfrm>
        </p:spPr>
        <p:txBody>
          <a:bodyPr/>
          <a:lstStyle/>
          <a:p>
            <a:pPr marL="0" indent="0" algn="ctr" eaLnBrk="1" hangingPunct="1">
              <a:buFont typeface="Arial" charset="0"/>
              <a:buNone/>
            </a:pPr>
            <a:r>
              <a:rPr lang="en-US" altLang="en-US">
                <a:latin typeface="Century Gothic" charset="0"/>
                <a:ea typeface="MS PGothic" charset="-128"/>
                <a:cs typeface="Century Gothic" charset="0"/>
                <a:hlinkClick r:id="rId2"/>
              </a:rPr>
              <a:t>www.explorevr.org</a:t>
            </a:r>
            <a:endParaRPr lang="en-US" altLang="en-US">
              <a:latin typeface="Century Gothic" charset="0"/>
              <a:ea typeface="MS PGothic" charset="-128"/>
              <a:cs typeface="Century Gothic" charset="0"/>
            </a:endParaRPr>
          </a:p>
          <a:p>
            <a:pPr marL="0" indent="0" eaLnBrk="1" hangingPunct="1">
              <a:buFont typeface="Arial" charset="0"/>
              <a:buNone/>
            </a:pPr>
            <a:endParaRPr lang="en-US" altLang="en-US">
              <a:latin typeface="Century Gothic" charset="0"/>
              <a:ea typeface="MS PGothic" charset="-128"/>
              <a:cs typeface="Century Gothic" charset="0"/>
            </a:endParaRPr>
          </a:p>
          <a:p>
            <a:pPr marL="0" indent="0" eaLnBrk="1" hangingPunct="1">
              <a:buFont typeface="Arial" charset="0"/>
              <a:buNone/>
            </a:pPr>
            <a:r>
              <a:rPr lang="en-US" altLang="en-US">
                <a:latin typeface="Century Gothic" charset="0"/>
                <a:ea typeface="MS PGothic" charset="-128"/>
                <a:cs typeface="Century Gothic" charset="0"/>
              </a:rPr>
              <a:t>Michael Quinn: </a:t>
            </a:r>
            <a:r>
              <a:rPr lang="en-US" altLang="en-US">
                <a:latin typeface="Century Gothic" charset="0"/>
                <a:ea typeface="MS PGothic" charset="-128"/>
                <a:cs typeface="Century Gothic" charset="0"/>
                <a:hlinkClick r:id="rId3"/>
              </a:rPr>
              <a:t>michael.quinn@rehab.alabama.gov</a:t>
            </a:r>
            <a:endParaRPr lang="en-US" altLang="en-US">
              <a:latin typeface="Century Gothic" charset="0"/>
              <a:ea typeface="MS PGothic" charset="-128"/>
              <a:cs typeface="Century Gothic" charset="0"/>
              <a:hlinkClick r:id="rId4"/>
            </a:endParaRPr>
          </a:p>
          <a:p>
            <a:pPr marL="0" indent="0" eaLnBrk="1" hangingPunct="1">
              <a:buFont typeface="Arial" charset="0"/>
              <a:buNone/>
            </a:pPr>
            <a:r>
              <a:rPr lang="en-US" altLang="en-US">
                <a:latin typeface="Century Gothic" charset="0"/>
                <a:ea typeface="MS PGothic" charset="-128"/>
                <a:cs typeface="Century Gothic" charset="0"/>
              </a:rPr>
              <a:t>May-Lorie Saint Laurent: </a:t>
            </a:r>
            <a:r>
              <a:rPr lang="en-US" altLang="en-US">
                <a:latin typeface="Century Gothic" charset="0"/>
                <a:ea typeface="MS PGothic" charset="-128"/>
                <a:cs typeface="Century Gothic" charset="0"/>
                <a:hlinkClick r:id="rId4"/>
              </a:rPr>
              <a:t>maylorie.stlaurent@umb.edu</a:t>
            </a:r>
            <a:endParaRPr lang="en-US" altLang="en-US">
              <a:latin typeface="Century Gothic" charset="0"/>
              <a:ea typeface="MS PGothic" charset="-128"/>
              <a:cs typeface="Century Gothic" charset="0"/>
            </a:endParaRPr>
          </a:p>
          <a:p>
            <a:pPr marL="0" indent="0" algn="ctr" eaLnBrk="1" hangingPunct="1">
              <a:buFont typeface="Arial" charset="0"/>
              <a:buNone/>
            </a:pPr>
            <a:endParaRPr lang="en-US" altLang="en-US">
              <a:latin typeface="Century Gothic" charset="0"/>
              <a:ea typeface="MS PGothic" charset="-128"/>
              <a:cs typeface="Century Gothic"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sz="4000">
                <a:latin typeface="Century Gothic" charset="0"/>
                <a:ea typeface="MS PGothic" charset="-128"/>
                <a:cs typeface="Century Gothic" charset="0"/>
              </a:rPr>
              <a:t>Presentation Objectives</a:t>
            </a:r>
          </a:p>
        </p:txBody>
      </p:sp>
      <p:sp>
        <p:nvSpPr>
          <p:cNvPr id="3" name="Content Placeholder 2"/>
          <p:cNvSpPr>
            <a:spLocks noGrp="1"/>
          </p:cNvSpPr>
          <p:nvPr>
            <p:ph idx="1"/>
          </p:nvPr>
        </p:nvSpPr>
        <p:spPr>
          <a:xfrm>
            <a:off x="731838" y="2057400"/>
            <a:ext cx="7680325" cy="2905125"/>
          </a:xfrm>
        </p:spPr>
        <p:txBody>
          <a:bodyPr rtlCol="0">
            <a:normAutofit/>
          </a:bodyPr>
          <a:lstStyle/>
          <a:p>
            <a:pPr defTabSz="334834" eaLnBrk="1" fontAlgn="auto" hangingPunct="1">
              <a:spcBef>
                <a:spcPts val="0"/>
              </a:spcBef>
              <a:spcAft>
                <a:spcPts val="0"/>
              </a:spcAft>
              <a:defRPr/>
            </a:pPr>
            <a:r>
              <a:rPr lang="en-US" sz="2345" dirty="0" smtClean="0">
                <a:ea typeface="+mn-ea"/>
              </a:rPr>
              <a:t>The objectives of this presentation are two fold:</a:t>
            </a:r>
          </a:p>
          <a:p>
            <a:pPr lvl="1" defTabSz="334834" eaLnBrk="1" fontAlgn="auto" hangingPunct="1">
              <a:spcBef>
                <a:spcPts val="0"/>
              </a:spcBef>
              <a:spcAft>
                <a:spcPts val="0"/>
              </a:spcAft>
              <a:defRPr/>
            </a:pPr>
            <a:r>
              <a:rPr lang="en-US" sz="2045" dirty="0">
                <a:ea typeface="+mn-ea"/>
              </a:rPr>
              <a:t>T</a:t>
            </a:r>
            <a:r>
              <a:rPr lang="en-US" sz="2045" dirty="0" smtClean="0">
                <a:ea typeface="+mn-ea"/>
              </a:rPr>
              <a:t>o give a brief overview of the results from the pre and post dashboard expansion surveys, &amp;</a:t>
            </a:r>
          </a:p>
          <a:p>
            <a:pPr lvl="1" defTabSz="334834" eaLnBrk="1" fontAlgn="auto" hangingPunct="1">
              <a:spcBef>
                <a:spcPts val="0"/>
              </a:spcBef>
              <a:spcAft>
                <a:spcPts val="0"/>
              </a:spcAft>
              <a:defRPr/>
            </a:pPr>
            <a:r>
              <a:rPr lang="en-US" sz="2045" dirty="0" smtClean="0">
                <a:ea typeface="+mn-ea"/>
              </a:rPr>
              <a:t>To discuss lessons learned from the development of the dashboard, and share some of the features.</a:t>
            </a:r>
            <a:endParaRPr lang="en-US" sz="2045" dirty="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sz="4000">
                <a:latin typeface="Century Gothic" charset="0"/>
                <a:ea typeface="MS PGothic" charset="-128"/>
                <a:cs typeface="Century Gothic" charset="0"/>
              </a:rPr>
              <a:t>Project Background</a:t>
            </a:r>
          </a:p>
        </p:txBody>
      </p:sp>
      <p:sp>
        <p:nvSpPr>
          <p:cNvPr id="3" name="Content Placeholder 2"/>
          <p:cNvSpPr>
            <a:spLocks noGrp="1"/>
          </p:cNvSpPr>
          <p:nvPr>
            <p:ph idx="1"/>
          </p:nvPr>
        </p:nvSpPr>
        <p:spPr>
          <a:xfrm>
            <a:off x="457200" y="1600200"/>
            <a:ext cx="8229600" cy="3987800"/>
          </a:xfrm>
        </p:spPr>
        <p:txBody>
          <a:bodyPr rtlCol="0">
            <a:normAutofit fontScale="85000" lnSpcReduction="10000"/>
          </a:bodyPr>
          <a:lstStyle/>
          <a:p>
            <a:pPr marL="251124" indent="-251124" defTabSz="334834" eaLnBrk="1" fontAlgn="auto" hangingPunct="1">
              <a:spcAft>
                <a:spcPts val="0"/>
              </a:spcAft>
              <a:buFont typeface="Arial"/>
              <a:buChar char="•"/>
              <a:defRPr/>
            </a:pPr>
            <a:r>
              <a:rPr lang="en-US" sz="2345" dirty="0" smtClean="0">
                <a:ea typeface="+mn-ea"/>
              </a:rPr>
              <a:t>The ICI is working with the ADRS to implement a set of research activities to examine important features of strategic planning and data integration into a business intelligence (BI) effort. </a:t>
            </a:r>
          </a:p>
          <a:p>
            <a:pPr marL="251124" indent="-251124" defTabSz="334834" eaLnBrk="1" fontAlgn="auto" hangingPunct="1">
              <a:spcAft>
                <a:spcPts val="0"/>
              </a:spcAft>
              <a:buFont typeface="Arial"/>
              <a:buChar char="•"/>
              <a:defRPr/>
            </a:pPr>
            <a:r>
              <a:rPr lang="en-US" sz="2345" dirty="0" smtClean="0">
                <a:ea typeface="+mn-ea"/>
              </a:rPr>
              <a:t>This effort is subdivided into multiple studies:</a:t>
            </a:r>
          </a:p>
          <a:p>
            <a:pPr marL="635000" lvl="1" indent="-342900" defTabSz="334834" eaLnBrk="1" fontAlgn="auto" hangingPunct="1">
              <a:spcAft>
                <a:spcPts val="0"/>
              </a:spcAft>
              <a:buFont typeface="Courier New" charset="0"/>
              <a:buChar char="o"/>
              <a:defRPr/>
            </a:pPr>
            <a:r>
              <a:rPr lang="en-US" sz="2045" dirty="0" smtClean="0">
                <a:ea typeface="+mn-ea"/>
              </a:rPr>
              <a:t>Study a) Intends to examine ADRS’s VR outcomes in correlation with labor market trends using secondary data analysis methods.</a:t>
            </a:r>
          </a:p>
          <a:p>
            <a:pPr marL="635000" lvl="1" indent="-342900" defTabSz="334834" eaLnBrk="1" fontAlgn="auto" hangingPunct="1">
              <a:spcAft>
                <a:spcPts val="0"/>
              </a:spcAft>
              <a:buFont typeface="Courier New" charset="0"/>
              <a:buChar char="o"/>
              <a:defRPr/>
            </a:pPr>
            <a:r>
              <a:rPr lang="en-US" sz="2045" dirty="0" smtClean="0">
                <a:ea typeface="+mn-ea"/>
              </a:rPr>
              <a:t>Study b) Documents the process of incorporating LMI into strategic planning efforts through qualitative case studies.</a:t>
            </a:r>
          </a:p>
          <a:p>
            <a:pPr marL="635000" lvl="1" indent="-342900" defTabSz="334834" eaLnBrk="1" fontAlgn="auto" hangingPunct="1">
              <a:spcAft>
                <a:spcPts val="0"/>
              </a:spcAft>
              <a:buFont typeface="Courier New" charset="0"/>
              <a:buChar char="o"/>
              <a:defRPr/>
            </a:pPr>
            <a:r>
              <a:rPr lang="en-US" sz="2045" dirty="0" smtClean="0">
                <a:ea typeface="+mn-ea"/>
              </a:rPr>
              <a:t>Study c) Investigates the changes in job placement strategies resulting from specific BI efforts using a mixed-methods approach.</a:t>
            </a:r>
            <a:endParaRPr lang="en-US" sz="2045" dirty="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defTabSz="334834" eaLnBrk="1" fontAlgn="auto" hangingPunct="1">
              <a:spcAft>
                <a:spcPts val="0"/>
              </a:spcAft>
              <a:defRPr/>
            </a:pPr>
            <a:r>
              <a:rPr lang="en-US" sz="4000" dirty="0" smtClean="0">
                <a:ea typeface="+mj-ea"/>
              </a:rPr>
              <a:t>Research Methods/Project Implementation</a:t>
            </a:r>
            <a:endParaRPr lang="en-US" sz="4000" dirty="0">
              <a:ea typeface="+mj-ea"/>
            </a:endParaRPr>
          </a:p>
        </p:txBody>
      </p:sp>
      <p:sp>
        <p:nvSpPr>
          <p:cNvPr id="3" name="Content Placeholder 2"/>
          <p:cNvSpPr>
            <a:spLocks noGrp="1"/>
          </p:cNvSpPr>
          <p:nvPr>
            <p:ph idx="1"/>
          </p:nvPr>
        </p:nvSpPr>
        <p:spPr>
          <a:xfrm>
            <a:off x="457200" y="1600200"/>
            <a:ext cx="8229600" cy="3797300"/>
          </a:xfrm>
        </p:spPr>
        <p:txBody>
          <a:bodyPr rtlCol="0">
            <a:normAutofit lnSpcReduction="10000"/>
          </a:bodyPr>
          <a:lstStyle/>
          <a:p>
            <a:pPr marL="251124" indent="-251124" defTabSz="334834" eaLnBrk="1" fontAlgn="auto" hangingPunct="1">
              <a:spcAft>
                <a:spcPts val="0"/>
              </a:spcAft>
              <a:buFont typeface="Arial"/>
              <a:buChar char="•"/>
              <a:defRPr/>
            </a:pPr>
            <a:r>
              <a:rPr lang="en-US" sz="2345" dirty="0" smtClean="0">
                <a:ea typeface="+mn-ea"/>
              </a:rPr>
              <a:t>The ICI and ADRS have conducted a series of pre-test and post-test surveys to measure the impact of the dashboard expansion on agency staff. Respondents were selected from three organizational levels (agency, field services, and counselors), and from geographically diverse offices across the state of Alabama.</a:t>
            </a:r>
          </a:p>
          <a:p>
            <a:pPr marL="251124" indent="-251124" defTabSz="334834" eaLnBrk="1" fontAlgn="auto" hangingPunct="1">
              <a:spcAft>
                <a:spcPts val="0"/>
              </a:spcAft>
              <a:buFont typeface="Arial"/>
              <a:buChar char="•"/>
              <a:defRPr/>
            </a:pPr>
            <a:r>
              <a:rPr lang="en-US" sz="2345" dirty="0" smtClean="0">
                <a:ea typeface="+mn-ea"/>
              </a:rPr>
              <a:t>Using the surveys, we assessed the level of understanding, use, and access of LMI and BR before and after the dashboard expansion.</a:t>
            </a:r>
            <a:endParaRPr lang="en-US" sz="2345" dirty="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defTabSz="334834" eaLnBrk="1" fontAlgn="auto" hangingPunct="1">
              <a:spcAft>
                <a:spcPts val="0"/>
              </a:spcAft>
              <a:defRPr/>
            </a:pPr>
            <a:r>
              <a:rPr lang="en-US" sz="4000" dirty="0" smtClean="0">
                <a:ea typeface="+mj-ea"/>
              </a:rPr>
              <a:t>Survey Responses</a:t>
            </a:r>
            <a:endParaRPr lang="en-US" sz="4000" dirty="0">
              <a:ea typeface="+mj-ea"/>
            </a:endParaRPr>
          </a:p>
        </p:txBody>
      </p:sp>
      <p:sp>
        <p:nvSpPr>
          <p:cNvPr id="3" name="Content Placeholder 2"/>
          <p:cNvSpPr>
            <a:spLocks noGrp="1"/>
          </p:cNvSpPr>
          <p:nvPr>
            <p:ph idx="1"/>
          </p:nvPr>
        </p:nvSpPr>
        <p:spPr>
          <a:xfrm>
            <a:off x="457200" y="1417638"/>
            <a:ext cx="8229600" cy="4206875"/>
          </a:xfrm>
        </p:spPr>
        <p:txBody>
          <a:bodyPr rtlCol="0">
            <a:normAutofit fontScale="92500" lnSpcReduction="10000"/>
          </a:bodyPr>
          <a:lstStyle/>
          <a:p>
            <a:pPr marL="251124" indent="-251124" defTabSz="334834" eaLnBrk="1" fontAlgn="auto" hangingPunct="1">
              <a:spcAft>
                <a:spcPts val="0"/>
              </a:spcAft>
              <a:buFont typeface="Arial"/>
              <a:buChar char="•"/>
              <a:defRPr/>
            </a:pPr>
            <a:r>
              <a:rPr lang="en-US" sz="2345" dirty="0" smtClean="0">
                <a:ea typeface="+mn-ea"/>
              </a:rPr>
              <a:t>Pre-test and post- test surveys were conducted at two different time periods using different methodologies.</a:t>
            </a:r>
          </a:p>
          <a:p>
            <a:pPr marL="635000" lvl="1" indent="-342900" defTabSz="334834" eaLnBrk="1" fontAlgn="auto" hangingPunct="1">
              <a:spcAft>
                <a:spcPts val="0"/>
              </a:spcAft>
              <a:buFont typeface="Courier New" charset="0"/>
              <a:buChar char="o"/>
              <a:defRPr/>
            </a:pPr>
            <a:r>
              <a:rPr lang="en-US" sz="2045" dirty="0" smtClean="0">
                <a:ea typeface="+mn-ea"/>
              </a:rPr>
              <a:t>The pre-implementation survey was conducted onsite in 2016 and yielded 105 surveys.</a:t>
            </a:r>
          </a:p>
          <a:p>
            <a:pPr marL="635000" lvl="1" indent="-342900" defTabSz="334834" eaLnBrk="1" fontAlgn="auto" hangingPunct="1">
              <a:spcAft>
                <a:spcPts val="0"/>
              </a:spcAft>
              <a:buFont typeface="Courier New" charset="0"/>
              <a:buChar char="o"/>
              <a:defRPr/>
            </a:pPr>
            <a:r>
              <a:rPr lang="en-US" sz="2045" dirty="0" smtClean="0">
                <a:ea typeface="+mn-ea"/>
              </a:rPr>
              <a:t>The post-implementation survey was conducted online in 2017 and yielded 86 surveys.</a:t>
            </a:r>
          </a:p>
          <a:p>
            <a:pPr marL="251124" indent="-251124" defTabSz="334834" eaLnBrk="1" fontAlgn="auto" hangingPunct="1">
              <a:spcAft>
                <a:spcPts val="0"/>
              </a:spcAft>
              <a:buFont typeface="Arial"/>
              <a:buChar char="•"/>
              <a:defRPr/>
            </a:pPr>
            <a:r>
              <a:rPr lang="en-US" sz="2345" dirty="0" smtClean="0">
                <a:ea typeface="+mn-ea"/>
              </a:rPr>
              <a:t>For the purposes of this presentation, in addition to looking at data from all respondents, we will also be presenting data from individuals that completed both surveys. To date, 30 surveys have been matched.</a:t>
            </a:r>
            <a:endParaRPr lang="en-US" sz="2345" dirty="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dirty="0">
                <a:latin typeface="Century Gothic" charset="0"/>
                <a:ea typeface="MS PGothic" charset="-128"/>
                <a:cs typeface="Century Gothic" charset="0"/>
              </a:rPr>
              <a:t>Project </a:t>
            </a:r>
            <a:r>
              <a:rPr lang="en-US" altLang="en-US" dirty="0" smtClean="0">
                <a:latin typeface="Century Gothic" charset="0"/>
                <a:ea typeface="MS PGothic" charset="-128"/>
                <a:cs typeface="Century Gothic" charset="0"/>
              </a:rPr>
              <a:t>Accomplishments/Results I</a:t>
            </a:r>
            <a:endParaRPr lang="en-US" altLang="en-US" dirty="0">
              <a:latin typeface="Century Gothic" charset="0"/>
              <a:ea typeface="MS PGothic" charset="-128"/>
              <a:cs typeface="Century Gothic" charset="0"/>
            </a:endParaRPr>
          </a:p>
        </p:txBody>
      </p:sp>
      <p:sp>
        <p:nvSpPr>
          <p:cNvPr id="2" name="Content Placeholder 1"/>
          <p:cNvSpPr>
            <a:spLocks noGrp="1"/>
          </p:cNvSpPr>
          <p:nvPr>
            <p:ph idx="1"/>
          </p:nvPr>
        </p:nvSpPr>
        <p:spPr>
          <a:xfrm>
            <a:off x="457200" y="1539875"/>
            <a:ext cx="8229600" cy="4154488"/>
          </a:xfrm>
        </p:spPr>
        <p:txBody>
          <a:bodyPr>
            <a:normAutofit fontScale="77500" lnSpcReduction="20000"/>
          </a:bodyPr>
          <a:lstStyle/>
          <a:p>
            <a:pPr>
              <a:defRPr/>
            </a:pPr>
            <a:r>
              <a:rPr lang="en-US" dirty="0" smtClean="0"/>
              <a:t>The top 5 ways in which ADRS staff are accessing labor market information </a:t>
            </a:r>
            <a:r>
              <a:rPr lang="en-US" u="sng" dirty="0" smtClean="0"/>
              <a:t>after </a:t>
            </a:r>
            <a:r>
              <a:rPr lang="en-US" dirty="0" smtClean="0"/>
              <a:t>the implementation of the dashboard are as follows: </a:t>
            </a:r>
          </a:p>
          <a:p>
            <a:pPr lvl="1">
              <a:defRPr/>
            </a:pPr>
            <a:r>
              <a:rPr lang="en-US" dirty="0" smtClean="0"/>
              <a:t>69.4% Work with the ADRS BRC</a:t>
            </a:r>
          </a:p>
          <a:p>
            <a:pPr lvl="1">
              <a:defRPr/>
            </a:pPr>
            <a:r>
              <a:rPr lang="en-US" dirty="0" smtClean="0"/>
              <a:t>67.1% Google (or other search engine)</a:t>
            </a:r>
          </a:p>
          <a:p>
            <a:pPr lvl="1">
              <a:defRPr/>
            </a:pPr>
            <a:r>
              <a:rPr lang="en-US" dirty="0" smtClean="0"/>
              <a:t>52.9% Look for LMI on Department of Labor websites</a:t>
            </a:r>
          </a:p>
          <a:p>
            <a:pPr lvl="1">
              <a:defRPr/>
            </a:pPr>
            <a:r>
              <a:rPr lang="en-US" dirty="0" smtClean="0"/>
              <a:t>37.6% Talk to another VRC</a:t>
            </a:r>
          </a:p>
          <a:p>
            <a:pPr lvl="1">
              <a:defRPr/>
            </a:pPr>
            <a:r>
              <a:rPr lang="en-US" dirty="0" smtClean="0"/>
              <a:t>34.1% Use the ADRS LMI Dashboard</a:t>
            </a:r>
          </a:p>
          <a:p>
            <a:pPr lvl="1">
              <a:defRPr/>
            </a:pPr>
            <a:endParaRPr lang="en-US" dirty="0" smtClean="0"/>
          </a:p>
          <a:p>
            <a:pPr>
              <a:defRPr/>
            </a:pPr>
            <a:r>
              <a:rPr lang="en-US" dirty="0" smtClean="0"/>
              <a:t>The top 5 </a:t>
            </a:r>
            <a:r>
              <a:rPr lang="en-US" b="1" dirty="0" smtClean="0"/>
              <a:t>best </a:t>
            </a:r>
            <a:r>
              <a:rPr lang="en-US" dirty="0" smtClean="0"/>
              <a:t>ways </a:t>
            </a:r>
          </a:p>
          <a:p>
            <a:pPr lvl="1">
              <a:defRPr/>
            </a:pPr>
            <a:r>
              <a:rPr lang="en-US" dirty="0" smtClean="0"/>
              <a:t>31.0% Work with the ADRS BRC</a:t>
            </a:r>
          </a:p>
          <a:p>
            <a:pPr lvl="1">
              <a:defRPr/>
            </a:pPr>
            <a:r>
              <a:rPr lang="en-US" dirty="0" smtClean="0"/>
              <a:t>25.0% Look for LMI on Department of Labor websites</a:t>
            </a:r>
          </a:p>
          <a:p>
            <a:pPr lvl="1">
              <a:defRPr/>
            </a:pPr>
            <a:r>
              <a:rPr lang="en-US" dirty="0" smtClean="0"/>
              <a:t>15.5% Use of the ADRS LMI Dashboard</a:t>
            </a:r>
          </a:p>
          <a:p>
            <a:pPr lvl="1">
              <a:defRPr/>
            </a:pPr>
            <a:r>
              <a:rPr lang="en-US" dirty="0" smtClean="0"/>
              <a:t>13.1% Google (or other search engine)</a:t>
            </a:r>
          </a:p>
          <a:p>
            <a:pPr lvl="1">
              <a:defRPr/>
            </a:pPr>
            <a:r>
              <a:rPr lang="en-US" dirty="0" smtClean="0"/>
              <a:t>9.5% Other</a:t>
            </a:r>
          </a:p>
          <a:p>
            <a:pPr lvl="1">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smtClean="0">
                <a:latin typeface="Century Gothic" charset="0"/>
                <a:ea typeface="MS PGothic" charset="-128"/>
                <a:cs typeface="Century Gothic" charset="0"/>
              </a:rPr>
              <a:t>Project Accomplishments/Results II</a:t>
            </a:r>
            <a:endParaRPr lang="en-US" altLang="en-US" dirty="0">
              <a:latin typeface="Century Gothic" charset="0"/>
              <a:ea typeface="MS PGothic" charset="-128"/>
              <a:cs typeface="Century Gothic" charset="0"/>
            </a:endParaRPr>
          </a:p>
        </p:txBody>
      </p:sp>
      <p:sp>
        <p:nvSpPr>
          <p:cNvPr id="3" name="Content Placeholder 2"/>
          <p:cNvSpPr>
            <a:spLocks noGrp="1"/>
          </p:cNvSpPr>
          <p:nvPr>
            <p:ph idx="1"/>
          </p:nvPr>
        </p:nvSpPr>
        <p:spPr>
          <a:xfrm>
            <a:off x="457200" y="1600200"/>
            <a:ext cx="8229600" cy="4106863"/>
          </a:xfrm>
        </p:spPr>
        <p:txBody>
          <a:bodyPr>
            <a:normAutofit lnSpcReduction="10000"/>
          </a:bodyPr>
          <a:lstStyle/>
          <a:p>
            <a:pPr>
              <a:defRPr/>
            </a:pPr>
            <a:r>
              <a:rPr lang="en-US" dirty="0" smtClean="0"/>
              <a:t>Of the 64.0% that had accessed the dashboard at the time of the survey, 44.6% thought that it was very easy or easy to use, 40.0% that it was ok to use, and 15.4% that it was difficult or very difficult to use.</a:t>
            </a:r>
          </a:p>
          <a:p>
            <a:pPr>
              <a:defRPr/>
            </a:pPr>
            <a:r>
              <a:rPr lang="en-US" dirty="0" smtClean="0"/>
              <a:t>They found the following features to be helpful: </a:t>
            </a:r>
          </a:p>
          <a:p>
            <a:pPr lvl="1">
              <a:defRPr/>
            </a:pPr>
            <a:r>
              <a:rPr lang="en-US" dirty="0" smtClean="0"/>
              <a:t>Local labor </a:t>
            </a:r>
            <a:r>
              <a:rPr lang="en-US" dirty="0"/>
              <a:t>m</a:t>
            </a:r>
            <a:r>
              <a:rPr lang="en-US" dirty="0" smtClean="0"/>
              <a:t>arket </a:t>
            </a:r>
            <a:r>
              <a:rPr lang="en-US" dirty="0"/>
              <a:t>d</a:t>
            </a:r>
            <a:r>
              <a:rPr lang="en-US" dirty="0" smtClean="0"/>
              <a:t>ata (59.2%)</a:t>
            </a:r>
          </a:p>
          <a:p>
            <a:pPr lvl="1">
              <a:defRPr/>
            </a:pPr>
            <a:r>
              <a:rPr lang="en-US" dirty="0" smtClean="0"/>
              <a:t>BRC job </a:t>
            </a:r>
            <a:r>
              <a:rPr lang="en-US" dirty="0"/>
              <a:t>l</a:t>
            </a:r>
            <a:r>
              <a:rPr lang="en-US" dirty="0" smtClean="0"/>
              <a:t>eads (52.1%)</a:t>
            </a:r>
          </a:p>
          <a:p>
            <a:pPr lvl="1">
              <a:defRPr/>
            </a:pPr>
            <a:r>
              <a:rPr lang="en-US" dirty="0" smtClean="0"/>
              <a:t>Information about Occupations (i.e., Outlook, Wage data, ADRS placements) (52.1%)</a:t>
            </a:r>
          </a:p>
          <a:p>
            <a:pPr lvl="1">
              <a:defRPr/>
            </a:pPr>
            <a:r>
              <a:rPr lang="en-US" dirty="0" smtClean="0"/>
              <a:t>Links to One-Stop job leads (42.3%)</a:t>
            </a:r>
          </a:p>
          <a:p>
            <a:pPr lvl="1">
              <a:defRPr/>
            </a:pPr>
            <a:endParaRPr lang="en-US" dirty="0" smtClean="0"/>
          </a:p>
          <a:p>
            <a:pPr lvl="1">
              <a:defRPr/>
            </a:pPr>
            <a:endParaRPr lang="en-US" dirty="0" smtClean="0"/>
          </a:p>
          <a:p>
            <a:pPr lvl="1">
              <a:defRPr/>
            </a:pPr>
            <a:endParaRPr lang="en-US" dirty="0" smtClean="0"/>
          </a:p>
          <a:p>
            <a:pPr lvl="1">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3">
                                            <p:txEl>
                                              <p:pRg st="2" end="2"/>
                                            </p:txEl>
                                          </p:spTgt>
                                        </p:tgtEl>
                                        <p:attrNameLst>
                                          <p:attrName>style.textDecorationUnderline</p:attrName>
                                        </p:attrNameLst>
                                      </p:cBhvr>
                                      <p:to>
                                        <p:strVal val="tru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dirty="0">
                <a:latin typeface="Century Gothic" charset="0"/>
                <a:ea typeface="MS PGothic" charset="-128"/>
                <a:cs typeface="Century Gothic" charset="0"/>
              </a:rPr>
              <a:t>Project </a:t>
            </a:r>
            <a:r>
              <a:rPr lang="en-US" altLang="en-US" dirty="0" smtClean="0">
                <a:latin typeface="Century Gothic" charset="0"/>
                <a:ea typeface="MS PGothic" charset="-128"/>
                <a:cs typeface="Century Gothic" charset="0"/>
              </a:rPr>
              <a:t>Accomplishments/Results III</a:t>
            </a:r>
            <a:endParaRPr lang="en-US" altLang="en-US" dirty="0">
              <a:latin typeface="Century Gothic" charset="0"/>
              <a:ea typeface="MS PGothic" charset="-128"/>
              <a:cs typeface="Century Gothic" charset="0"/>
            </a:endParaRPr>
          </a:p>
        </p:txBody>
      </p:sp>
      <p:sp>
        <p:nvSpPr>
          <p:cNvPr id="21506" name="Content Placeholder 4"/>
          <p:cNvSpPr>
            <a:spLocks noGrp="1"/>
          </p:cNvSpPr>
          <p:nvPr>
            <p:ph idx="1"/>
          </p:nvPr>
        </p:nvSpPr>
        <p:spPr>
          <a:xfrm>
            <a:off x="457200" y="1600200"/>
            <a:ext cx="8229600" cy="3897313"/>
          </a:xfrm>
        </p:spPr>
        <p:txBody>
          <a:bodyPr/>
          <a:lstStyle/>
          <a:p>
            <a:r>
              <a:rPr lang="en-US" altLang="en-US">
                <a:latin typeface="Century Gothic" charset="0"/>
                <a:ea typeface="MS PGothic" charset="-128"/>
                <a:cs typeface="Century Gothic" charset="0"/>
              </a:rPr>
              <a:t>Matched pairs (N=30)</a:t>
            </a:r>
          </a:p>
          <a:p>
            <a:pPr lvl="1"/>
            <a:r>
              <a:rPr lang="en-US" altLang="en-US">
                <a:latin typeface="Century Gothic" charset="0"/>
                <a:cs typeface="Century Gothic" charset="0"/>
              </a:rPr>
              <a:t>Prior to the implementation of the dashboard, 62.1% had heard of traditional LMI, and 60.7% had heard of agency-generated LMI. Post-implementation, 93.3% have heard of traditional LMI and 83.3% have heard of agency-generated LMI.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274638"/>
            <a:ext cx="8229600" cy="1143000"/>
          </a:xfrm>
        </p:spPr>
        <p:txBody>
          <a:bodyPr/>
          <a:lstStyle/>
          <a:p>
            <a:r>
              <a:rPr lang="en-US" altLang="en-US" dirty="0">
                <a:latin typeface="Century Gothic" charset="0"/>
                <a:ea typeface="MS PGothic" charset="-128"/>
                <a:cs typeface="Century Gothic" charset="0"/>
              </a:rPr>
              <a:t>Project </a:t>
            </a:r>
            <a:r>
              <a:rPr lang="en-US" altLang="en-US" dirty="0" smtClean="0">
                <a:latin typeface="Century Gothic" charset="0"/>
                <a:ea typeface="MS PGothic" charset="-128"/>
                <a:cs typeface="Century Gothic" charset="0"/>
              </a:rPr>
              <a:t>Accomplishments/Results IV</a:t>
            </a:r>
            <a:endParaRPr lang="en-US" altLang="en-US" dirty="0">
              <a:latin typeface="Century Gothic" charset="0"/>
              <a:ea typeface="MS PGothic" charset="-128"/>
              <a:cs typeface="Century Gothic" charset="0"/>
            </a:endParaRPr>
          </a:p>
        </p:txBody>
      </p:sp>
      <p:sp>
        <p:nvSpPr>
          <p:cNvPr id="4" name="Text Placeholder 3"/>
          <p:cNvSpPr>
            <a:spLocks noGrp="1"/>
          </p:cNvSpPr>
          <p:nvPr>
            <p:ph type="body" idx="1"/>
          </p:nvPr>
        </p:nvSpPr>
        <p:spPr>
          <a:xfrm>
            <a:off x="457200" y="1535113"/>
            <a:ext cx="4040188" cy="639762"/>
          </a:xfrm>
        </p:spPr>
        <p:txBody>
          <a:bodyPr/>
          <a:lstStyle/>
          <a:p>
            <a:pPr algn="ctr">
              <a:defRPr/>
            </a:pPr>
            <a:r>
              <a:rPr lang="en-US" dirty="0" smtClean="0"/>
              <a:t>Traditional LMI</a:t>
            </a:r>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4519468"/>
              </p:ext>
            </p:extLst>
          </p:nvPr>
        </p:nvGraphicFramePr>
        <p:xfrm>
          <a:off x="457200" y="2174875"/>
          <a:ext cx="4040187" cy="2897190"/>
        </p:xfrm>
        <a:graphic>
          <a:graphicData uri="http://schemas.openxmlformats.org/drawingml/2006/table">
            <a:tbl>
              <a:tblPr firstRow="1" bandRow="1">
                <a:tableStyleId>{5C22544A-7EE6-4342-B048-85BDC9FD1C3A}</a:tableStyleId>
              </a:tblPr>
              <a:tblGrid>
                <a:gridCol w="1927185"/>
                <a:gridCol w="1018572"/>
                <a:gridCol w="1094430"/>
              </a:tblGrid>
              <a:tr h="482865">
                <a:tc>
                  <a:txBody>
                    <a:bodyPr/>
                    <a:lstStyle/>
                    <a:p>
                      <a:r>
                        <a:rPr lang="en-US" sz="1300" dirty="0" smtClean="0">
                          <a:latin typeface="Century Gothic" charset="0"/>
                          <a:ea typeface="Century Gothic" charset="0"/>
                          <a:cs typeface="Century Gothic" charset="0"/>
                        </a:rPr>
                        <a:t>Frequency</a:t>
                      </a:r>
                      <a:endParaRPr lang="en-US" sz="1300" dirty="0">
                        <a:latin typeface="Century Gothic" charset="0"/>
                        <a:ea typeface="Century Gothic" charset="0"/>
                        <a:cs typeface="Century Gothic" charset="0"/>
                      </a:endParaRPr>
                    </a:p>
                  </a:txBody>
                  <a:tcPr marT="45708" marB="45708"/>
                </a:tc>
                <a:tc>
                  <a:txBody>
                    <a:bodyPr/>
                    <a:lstStyle/>
                    <a:p>
                      <a:pPr algn="ctr"/>
                      <a:r>
                        <a:rPr lang="en-US" sz="1300" dirty="0" smtClean="0">
                          <a:latin typeface="Century Gothic" charset="0"/>
                          <a:ea typeface="Century Gothic" charset="0"/>
                          <a:cs typeface="Century Gothic" charset="0"/>
                        </a:rPr>
                        <a:t>PRE</a:t>
                      </a:r>
                      <a:endParaRPr lang="en-US" sz="1300" dirty="0">
                        <a:latin typeface="Century Gothic" charset="0"/>
                        <a:ea typeface="Century Gothic" charset="0"/>
                        <a:cs typeface="Century Gothic" charset="0"/>
                      </a:endParaRPr>
                    </a:p>
                  </a:txBody>
                  <a:tcPr marT="45708" marB="45708"/>
                </a:tc>
                <a:tc>
                  <a:txBody>
                    <a:bodyPr/>
                    <a:lstStyle/>
                    <a:p>
                      <a:pPr algn="ctr"/>
                      <a:r>
                        <a:rPr lang="en-US" sz="1300" dirty="0" smtClean="0">
                          <a:latin typeface="Century Gothic" charset="0"/>
                          <a:ea typeface="Century Gothic" charset="0"/>
                          <a:cs typeface="Century Gothic" charset="0"/>
                        </a:rPr>
                        <a:t>POST</a:t>
                      </a:r>
                      <a:endParaRPr lang="en-US" sz="1300" dirty="0">
                        <a:latin typeface="Century Gothic" charset="0"/>
                        <a:ea typeface="Century Gothic" charset="0"/>
                        <a:cs typeface="Century Gothic" charset="0"/>
                      </a:endParaRPr>
                    </a:p>
                  </a:txBody>
                  <a:tcPr marT="45708" marB="45708"/>
                </a:tc>
              </a:tr>
              <a:tr h="482865">
                <a:tc>
                  <a:txBody>
                    <a:bodyPr/>
                    <a:lstStyle/>
                    <a:p>
                      <a:r>
                        <a:rPr lang="en-US" sz="1300" dirty="0" smtClean="0">
                          <a:latin typeface="Century Gothic" charset="0"/>
                          <a:ea typeface="Century Gothic" charset="0"/>
                          <a:cs typeface="Century Gothic" charset="0"/>
                        </a:rPr>
                        <a:t>Several times a week</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6.9%</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3.3%</a:t>
                      </a:r>
                      <a:endParaRPr lang="en-US" sz="1300" dirty="0">
                        <a:latin typeface="Century Gothic" charset="0"/>
                        <a:ea typeface="Century Gothic" charset="0"/>
                        <a:cs typeface="Century Gothic" charset="0"/>
                      </a:endParaRPr>
                    </a:p>
                  </a:txBody>
                  <a:tcPr marT="45708" marB="45708"/>
                </a:tc>
              </a:tr>
              <a:tr h="482865">
                <a:tc>
                  <a:txBody>
                    <a:bodyPr/>
                    <a:lstStyle/>
                    <a:p>
                      <a:r>
                        <a:rPr lang="en-US" sz="1300" dirty="0" smtClean="0">
                          <a:latin typeface="Century Gothic" charset="0"/>
                          <a:ea typeface="Century Gothic" charset="0"/>
                          <a:cs typeface="Century Gothic" charset="0"/>
                        </a:rPr>
                        <a:t>Weekly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6.9%</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20%</a:t>
                      </a:r>
                      <a:endParaRPr lang="en-US" sz="1300" dirty="0">
                        <a:latin typeface="Century Gothic" charset="0"/>
                        <a:ea typeface="Century Gothic" charset="0"/>
                        <a:cs typeface="Century Gothic" charset="0"/>
                      </a:endParaRPr>
                    </a:p>
                  </a:txBody>
                  <a:tcPr marT="45708" marB="45708"/>
                </a:tc>
              </a:tr>
              <a:tr h="482865">
                <a:tc>
                  <a:txBody>
                    <a:bodyPr/>
                    <a:lstStyle/>
                    <a:p>
                      <a:r>
                        <a:rPr lang="en-US" sz="1300" dirty="0" smtClean="0">
                          <a:latin typeface="Century Gothic" charset="0"/>
                          <a:ea typeface="Century Gothic" charset="0"/>
                          <a:cs typeface="Century Gothic" charset="0"/>
                        </a:rPr>
                        <a:t>Monthly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34.5%</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43.3%</a:t>
                      </a:r>
                      <a:endParaRPr lang="en-US" sz="1300" dirty="0">
                        <a:latin typeface="Century Gothic" charset="0"/>
                        <a:ea typeface="Century Gothic" charset="0"/>
                        <a:cs typeface="Century Gothic" charset="0"/>
                      </a:endParaRPr>
                    </a:p>
                  </a:txBody>
                  <a:tcPr marT="45708" marB="45708"/>
                </a:tc>
              </a:tr>
              <a:tr h="482865">
                <a:tc>
                  <a:txBody>
                    <a:bodyPr/>
                    <a:lstStyle/>
                    <a:p>
                      <a:r>
                        <a:rPr lang="en-US" sz="1300" dirty="0" smtClean="0">
                          <a:latin typeface="Century Gothic" charset="0"/>
                          <a:ea typeface="Century Gothic" charset="0"/>
                          <a:cs typeface="Century Gothic" charset="0"/>
                        </a:rPr>
                        <a:t>Quarterly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13.8%</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23.3%</a:t>
                      </a:r>
                      <a:endParaRPr lang="en-US" sz="1300" dirty="0">
                        <a:latin typeface="Century Gothic" charset="0"/>
                        <a:ea typeface="Century Gothic" charset="0"/>
                        <a:cs typeface="Century Gothic" charset="0"/>
                      </a:endParaRPr>
                    </a:p>
                  </a:txBody>
                  <a:tcPr marT="45708" marB="45708"/>
                </a:tc>
              </a:tr>
              <a:tr h="482865">
                <a:tc>
                  <a:txBody>
                    <a:bodyPr/>
                    <a:lstStyle/>
                    <a:p>
                      <a:r>
                        <a:rPr lang="en-US" sz="1300" dirty="0" smtClean="0">
                          <a:latin typeface="Century Gothic" charset="0"/>
                          <a:ea typeface="Century Gothic" charset="0"/>
                          <a:cs typeface="Century Gothic" charset="0"/>
                        </a:rPr>
                        <a:t>Other</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37.9%</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3.3%</a:t>
                      </a:r>
                      <a:endParaRPr lang="en-US" sz="1300" dirty="0">
                        <a:latin typeface="Century Gothic" charset="0"/>
                        <a:ea typeface="Century Gothic" charset="0"/>
                        <a:cs typeface="Century Gothic" charset="0"/>
                      </a:endParaRPr>
                    </a:p>
                  </a:txBody>
                  <a:tcPr marT="45708" marB="45708"/>
                </a:tc>
              </a:tr>
            </a:tbl>
          </a:graphicData>
        </a:graphic>
      </p:graphicFrame>
      <p:sp>
        <p:nvSpPr>
          <p:cNvPr id="6" name="Text Placeholder 5"/>
          <p:cNvSpPr>
            <a:spLocks noGrp="1"/>
          </p:cNvSpPr>
          <p:nvPr>
            <p:ph type="body" sz="quarter" idx="3"/>
          </p:nvPr>
        </p:nvSpPr>
        <p:spPr>
          <a:xfrm>
            <a:off x="4645025" y="1535113"/>
            <a:ext cx="4041775" cy="639762"/>
          </a:xfrm>
        </p:spPr>
        <p:txBody>
          <a:bodyPr/>
          <a:lstStyle/>
          <a:p>
            <a:pPr algn="ctr">
              <a:defRPr/>
            </a:pPr>
            <a:r>
              <a:rPr lang="en-US" dirty="0" smtClean="0"/>
              <a:t>Agency-generated LMI</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961410019"/>
              </p:ext>
            </p:extLst>
          </p:nvPr>
        </p:nvGraphicFramePr>
        <p:xfrm>
          <a:off x="4645025" y="2174875"/>
          <a:ext cx="4041774" cy="2897189"/>
        </p:xfrm>
        <a:graphic>
          <a:graphicData uri="http://schemas.openxmlformats.org/drawingml/2006/table">
            <a:tbl>
              <a:tblPr firstRow="1" bandRow="1">
                <a:tableStyleId>{5C22544A-7EE6-4342-B048-85BDC9FD1C3A}</a:tableStyleId>
              </a:tblPr>
              <a:tblGrid>
                <a:gridCol w="1987269"/>
                <a:gridCol w="1030147"/>
                <a:gridCol w="1024358"/>
              </a:tblGrid>
              <a:tr h="458004">
                <a:tc>
                  <a:txBody>
                    <a:bodyPr/>
                    <a:lstStyle/>
                    <a:p>
                      <a:r>
                        <a:rPr lang="en-US" sz="1300" dirty="0" smtClean="0">
                          <a:latin typeface="Century Gothic" charset="0"/>
                          <a:ea typeface="Century Gothic" charset="0"/>
                          <a:cs typeface="Century Gothic" charset="0"/>
                        </a:rPr>
                        <a:t>Frequency</a:t>
                      </a:r>
                      <a:endParaRPr lang="en-US" sz="1300" dirty="0">
                        <a:latin typeface="Century Gothic" charset="0"/>
                        <a:ea typeface="Century Gothic" charset="0"/>
                        <a:cs typeface="Century Gothic" charset="0"/>
                      </a:endParaRPr>
                    </a:p>
                  </a:txBody>
                  <a:tcPr marT="45708" marB="45708"/>
                </a:tc>
                <a:tc>
                  <a:txBody>
                    <a:bodyPr/>
                    <a:lstStyle/>
                    <a:p>
                      <a:pPr algn="ctr"/>
                      <a:r>
                        <a:rPr lang="en-US" sz="1300" dirty="0" smtClean="0">
                          <a:latin typeface="Century Gothic" charset="0"/>
                          <a:ea typeface="Century Gothic" charset="0"/>
                          <a:cs typeface="Century Gothic" charset="0"/>
                        </a:rPr>
                        <a:t>PRE</a:t>
                      </a:r>
                      <a:endParaRPr lang="en-US" sz="1300" dirty="0">
                        <a:latin typeface="Century Gothic" charset="0"/>
                        <a:ea typeface="Century Gothic" charset="0"/>
                        <a:cs typeface="Century Gothic" charset="0"/>
                      </a:endParaRPr>
                    </a:p>
                  </a:txBody>
                  <a:tcPr marT="45708" marB="45708"/>
                </a:tc>
                <a:tc>
                  <a:txBody>
                    <a:bodyPr/>
                    <a:lstStyle/>
                    <a:p>
                      <a:pPr algn="ctr"/>
                      <a:r>
                        <a:rPr lang="en-US" sz="1300" dirty="0" smtClean="0">
                          <a:latin typeface="Century Gothic" charset="0"/>
                          <a:ea typeface="Century Gothic" charset="0"/>
                          <a:cs typeface="Century Gothic" charset="0"/>
                        </a:rPr>
                        <a:t>POST</a:t>
                      </a:r>
                      <a:endParaRPr lang="en-US" sz="1300" dirty="0">
                        <a:latin typeface="Century Gothic" charset="0"/>
                        <a:ea typeface="Century Gothic" charset="0"/>
                        <a:cs typeface="Century Gothic" charset="0"/>
                      </a:endParaRPr>
                    </a:p>
                  </a:txBody>
                  <a:tcPr marT="45708" marB="45708"/>
                </a:tc>
              </a:tr>
              <a:tr h="607169">
                <a:tc>
                  <a:txBody>
                    <a:bodyPr/>
                    <a:lstStyle/>
                    <a:p>
                      <a:r>
                        <a:rPr lang="en-US" sz="1300" dirty="0" smtClean="0">
                          <a:latin typeface="Century Gothic" charset="0"/>
                          <a:ea typeface="Century Gothic" charset="0"/>
                          <a:cs typeface="Century Gothic" charset="0"/>
                        </a:rPr>
                        <a:t>Several times a week</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24%</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3.3%</a:t>
                      </a:r>
                      <a:endParaRPr lang="en-US" sz="1300" dirty="0">
                        <a:latin typeface="Century Gothic" charset="0"/>
                        <a:ea typeface="Century Gothic" charset="0"/>
                        <a:cs typeface="Century Gothic" charset="0"/>
                      </a:endParaRPr>
                    </a:p>
                  </a:txBody>
                  <a:tcPr marT="45708" marB="45708"/>
                </a:tc>
              </a:tr>
              <a:tr h="458004">
                <a:tc>
                  <a:txBody>
                    <a:bodyPr/>
                    <a:lstStyle/>
                    <a:p>
                      <a:r>
                        <a:rPr lang="en-US" sz="1300" dirty="0" smtClean="0">
                          <a:latin typeface="Century Gothic" charset="0"/>
                          <a:ea typeface="Century Gothic" charset="0"/>
                          <a:cs typeface="Century Gothic" charset="0"/>
                        </a:rPr>
                        <a:t>Weekly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16%</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10%</a:t>
                      </a:r>
                      <a:endParaRPr lang="en-US" sz="1300" dirty="0">
                        <a:latin typeface="Century Gothic" charset="0"/>
                        <a:ea typeface="Century Gothic" charset="0"/>
                        <a:cs typeface="Century Gothic" charset="0"/>
                      </a:endParaRPr>
                    </a:p>
                  </a:txBody>
                  <a:tcPr marT="45708" marB="45708"/>
                </a:tc>
              </a:tr>
              <a:tr h="458004">
                <a:tc>
                  <a:txBody>
                    <a:bodyPr/>
                    <a:lstStyle/>
                    <a:p>
                      <a:r>
                        <a:rPr lang="en-US" sz="1300" dirty="0" smtClean="0">
                          <a:latin typeface="Century Gothic" charset="0"/>
                          <a:ea typeface="Century Gothic" charset="0"/>
                          <a:cs typeface="Century Gothic" charset="0"/>
                        </a:rPr>
                        <a:t>Monthly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8%</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36.7%</a:t>
                      </a:r>
                      <a:endParaRPr lang="en-US" sz="1300" dirty="0">
                        <a:latin typeface="Century Gothic" charset="0"/>
                        <a:ea typeface="Century Gothic" charset="0"/>
                        <a:cs typeface="Century Gothic" charset="0"/>
                      </a:endParaRPr>
                    </a:p>
                  </a:txBody>
                  <a:tcPr marT="45708" marB="45708"/>
                </a:tc>
              </a:tr>
              <a:tr h="458004">
                <a:tc>
                  <a:txBody>
                    <a:bodyPr/>
                    <a:lstStyle/>
                    <a:p>
                      <a:r>
                        <a:rPr lang="en-US" sz="1300" dirty="0" smtClean="0">
                          <a:latin typeface="Century Gothic" charset="0"/>
                          <a:ea typeface="Century Gothic" charset="0"/>
                          <a:cs typeface="Century Gothic" charset="0"/>
                        </a:rPr>
                        <a:t>Quarterly</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16%</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13.3%</a:t>
                      </a:r>
                      <a:endParaRPr lang="en-US" sz="1300" dirty="0">
                        <a:latin typeface="Century Gothic" charset="0"/>
                        <a:ea typeface="Century Gothic" charset="0"/>
                        <a:cs typeface="Century Gothic" charset="0"/>
                      </a:endParaRPr>
                    </a:p>
                  </a:txBody>
                  <a:tcPr marT="45708" marB="45708"/>
                </a:tc>
              </a:tr>
              <a:tr h="458004">
                <a:tc>
                  <a:txBody>
                    <a:bodyPr/>
                    <a:lstStyle/>
                    <a:p>
                      <a:r>
                        <a:rPr lang="en-US" sz="1300" dirty="0" smtClean="0">
                          <a:latin typeface="Century Gothic" charset="0"/>
                          <a:ea typeface="Century Gothic" charset="0"/>
                          <a:cs typeface="Century Gothic" charset="0"/>
                        </a:rPr>
                        <a:t>Other</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20</a:t>
                      </a:r>
                      <a:endParaRPr lang="en-US" sz="1300" dirty="0">
                        <a:latin typeface="Century Gothic" charset="0"/>
                        <a:ea typeface="Century Gothic" charset="0"/>
                        <a:cs typeface="Century Gothic" charset="0"/>
                      </a:endParaRPr>
                    </a:p>
                  </a:txBody>
                  <a:tcPr marT="45708" marB="45708"/>
                </a:tc>
                <a:tc>
                  <a:txBody>
                    <a:bodyPr/>
                    <a:lstStyle/>
                    <a:p>
                      <a:r>
                        <a:rPr lang="en-US" sz="1300" dirty="0" smtClean="0">
                          <a:latin typeface="Century Gothic" charset="0"/>
                          <a:ea typeface="Century Gothic" charset="0"/>
                          <a:cs typeface="Century Gothic" charset="0"/>
                        </a:rPr>
                        <a:t>16.7%</a:t>
                      </a:r>
                      <a:endParaRPr lang="en-US" sz="1300" dirty="0">
                        <a:latin typeface="Century Gothic" charset="0"/>
                        <a:ea typeface="Century Gothic" charset="0"/>
                        <a:cs typeface="Century Gothic" charset="0"/>
                      </a:endParaRPr>
                    </a:p>
                  </a:txBody>
                  <a:tcPr marT="45708" marB="45708"/>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17855</TotalTime>
  <Words>723</Words>
  <Application>Microsoft Macintosh PowerPoint</Application>
  <PresentationFormat>On-screen Show (4:3)</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MS PGothic</vt:lpstr>
      <vt:lpstr>Arial</vt:lpstr>
      <vt:lpstr>Century Gothic</vt:lpstr>
      <vt:lpstr>Segoe UI Semibold</vt:lpstr>
      <vt:lpstr>Office Theme</vt:lpstr>
      <vt:lpstr>The Creation, Implementation, and Challenges of Rolling Out an LMI Dashboard in Alabama and Preliminary Perspectives of Users</vt:lpstr>
      <vt:lpstr>Presentation Objectives</vt:lpstr>
      <vt:lpstr>Project Background</vt:lpstr>
      <vt:lpstr>Research Methods/Project Implementation</vt:lpstr>
      <vt:lpstr>Survey Responses</vt:lpstr>
      <vt:lpstr>Project Accomplishments/Results I</vt:lpstr>
      <vt:lpstr>Project Accomplishments/Results II</vt:lpstr>
      <vt:lpstr>Project Accomplishments/Results III</vt:lpstr>
      <vt:lpstr>Project Accomplishments/Results IV</vt:lpstr>
      <vt:lpstr>Lessons Learned in Dashboard Design &amp; Implementation</vt:lpstr>
      <vt:lpstr>Brief Illustration &amp; Examples</vt:lpstr>
      <vt:lpstr>ADRS LMI Dashboard Demonstration I</vt:lpstr>
      <vt:lpstr>ADRS LMI Dashboard Demonstration II </vt:lpstr>
      <vt:lpstr>ADRS LMI Dashboard Demonstration III</vt:lpstr>
      <vt:lpstr>PowerPoint Presentation</vt:lpstr>
      <vt:lpstr>Contact Information</vt:lpstr>
    </vt:vector>
  </TitlesOfParts>
  <Manager/>
  <Company>ICI/UMass Boston</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Creation, Implementation, and Challenges of Rolling Out an LMI Dashboard in Alabama and Preliminary Perspectives of Users</dc:title>
  <dc:subject/>
  <dc:creator>djt</dc:creator>
  <cp:keywords/>
  <dc:description/>
  <cp:lastModifiedBy>Katie Allen</cp:lastModifiedBy>
  <cp:revision>29</cp:revision>
  <dcterms:created xsi:type="dcterms:W3CDTF">2017-06-20T21:48:47Z</dcterms:created>
  <dcterms:modified xsi:type="dcterms:W3CDTF">2017-09-11T19:11:33Z</dcterms:modified>
  <cp:category/>
</cp:coreProperties>
</file>