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338" r:id="rId4"/>
    <p:sldId id="332" r:id="rId5"/>
    <p:sldId id="333" r:id="rId6"/>
    <p:sldId id="334" r:id="rId7"/>
    <p:sldId id="335" r:id="rId8"/>
    <p:sldId id="336" r:id="rId9"/>
    <p:sldId id="337" r:id="rId10"/>
    <p:sldId id="308" r:id="rId11"/>
    <p:sldId id="342" r:id="rId12"/>
    <p:sldId id="343" r:id="rId13"/>
    <p:sldId id="344" r:id="rId14"/>
    <p:sldId id="339" r:id="rId15"/>
    <p:sldId id="341" r:id="rId16"/>
    <p:sldId id="261" r:id="rId17"/>
    <p:sldId id="33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 Haines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18F5-9A4D-5146-9DE1-39E8FA1326FA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0D3B-804B-BE49-AE1B-A1CDA4B05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Osaka" charset="0"/>
                <a:cs typeface="Osaka" charset="0"/>
              </a:rPr>
              <a:t>In five year evaluation of VTPE, Rehab rate was approximately 9% higher for those in VTPE than those who were not (67% </a:t>
            </a:r>
            <a:r>
              <a:rPr lang="en-US" dirty="0" err="1" smtClean="0">
                <a:ea typeface="Osaka" charset="0"/>
                <a:cs typeface="Osaka" charset="0"/>
              </a:rPr>
              <a:t>vs</a:t>
            </a:r>
            <a:r>
              <a:rPr lang="en-US" dirty="0" smtClean="0">
                <a:ea typeface="Osaka" charset="0"/>
                <a:cs typeface="Osaka" charset="0"/>
              </a:rPr>
              <a:t> 58%)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0D3B-804B-BE49-AE1B-A1CDA4B050B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botharrow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botharrow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80" y="1912452"/>
            <a:ext cx="7596062" cy="1401215"/>
          </a:xfrm>
        </p:spPr>
        <p:txBody>
          <a:bodyPr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9880" y="1912452"/>
            <a:ext cx="7596062" cy="1401215"/>
          </a:xfrm>
        </p:spPr>
        <p:txBody>
          <a:bodyPr anchor="ctr"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9" name="Picture 8" descr="botharrow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7" name="Picture 6" descr="botharrow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4420" y="729210"/>
            <a:ext cx="8530066" cy="1145889"/>
          </a:xfrm>
        </p:spPr>
        <p:txBody>
          <a:bodyPr anchor="t"/>
          <a:lstStyle>
            <a:lvl1pPr algn="l">
              <a:defRPr>
                <a:solidFill>
                  <a:srgbClr val="306C99"/>
                </a:solidFill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283765" y="2132843"/>
            <a:ext cx="8500721" cy="3671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6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1365"/>
            <a:ext cx="7772400" cy="1362075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8" name="Picture 7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0847-a.jpg"/>
          <p:cNvPicPr>
            <a:picLocks noChangeAspect="1"/>
          </p:cNvPicPr>
          <p:nvPr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79" y="1508016"/>
            <a:ext cx="4044633" cy="2284338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rgbClr val="306C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5" name="Picture 4" descr="00847-a.jpg"/>
          <p:cNvPicPr>
            <a:picLocks noChangeAspect="1"/>
          </p:cNvPicPr>
          <p:nvPr userDrawn="1"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pic>
        <p:nvPicPr>
          <p:cNvPr id="7" name="Picture 6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9AD7-42E4-C548-BB84-6231969544E5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306C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31825" y="1941513"/>
            <a:ext cx="7596188" cy="279241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Vermont </a:t>
            </a:r>
            <a:r>
              <a:rPr lang="en-US" sz="3100" dirty="0">
                <a:ea typeface="+mj-ea"/>
              </a:rPr>
              <a:t>Progressive </a:t>
            </a:r>
            <a:r>
              <a:rPr lang="en-US" sz="3100" dirty="0" smtClean="0">
                <a:ea typeface="+mj-ea"/>
              </a:rPr>
              <a:t>Employment: Model Replication and Evaluation</a:t>
            </a:r>
            <a:br>
              <a:rPr lang="en-US" sz="3100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200" dirty="0">
                <a:solidFill>
                  <a:schemeClr val="tx1"/>
                </a:solidFill>
              </a:rPr>
              <a:t>Informing Research, Policy, and Practice Meeting Employer Demand in a Job-Driven Economy: Diversity, Inclusion, and VR’s Evolving </a:t>
            </a:r>
            <a:r>
              <a:rPr lang="en-US" sz="2200" dirty="0" smtClean="0">
                <a:solidFill>
                  <a:schemeClr val="tx1"/>
                </a:solidFill>
              </a:rPr>
              <a:t>Role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/>
              <a:t>August 3, 2017</a:t>
            </a: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endParaRPr lang="en-US" dirty="0">
              <a:ea typeface="+mj-ea"/>
            </a:endParaRPr>
          </a:p>
        </p:txBody>
      </p:sp>
      <p:pic>
        <p:nvPicPr>
          <p:cNvPr id="19458" name="Picture 6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866775"/>
            <a:ext cx="31051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6975" y="5246180"/>
            <a:ext cx="502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Presenters:</a:t>
            </a:r>
          </a:p>
          <a:p>
            <a:r>
              <a:rPr lang="en-US" dirty="0" smtClean="0"/>
              <a:t>Hugh Bradshaw &amp; Dennis Moore</a:t>
            </a:r>
          </a:p>
          <a:p>
            <a:r>
              <a:rPr lang="en-US" dirty="0" smtClean="0"/>
              <a:t>Affiliated with Institute for Community Inclusion, University of Massachusetts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Most cited reasons for PE referral</a:t>
            </a:r>
            <a:br>
              <a:rPr lang="en-US" dirty="0" smtClean="0"/>
            </a:br>
            <a:r>
              <a:rPr lang="en-US" sz="2700" dirty="0" smtClean="0"/>
              <a:t>(ME, NE, OR respondents)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Little or no work history</a:t>
            </a:r>
          </a:p>
          <a:p>
            <a:r>
              <a:rPr lang="en-US" dirty="0" smtClean="0"/>
              <a:t>Stated interest by client</a:t>
            </a:r>
          </a:p>
          <a:p>
            <a:r>
              <a:rPr lang="en-US" dirty="0" smtClean="0"/>
              <a:t>Soft skills/ behavioral</a:t>
            </a:r>
          </a:p>
          <a:p>
            <a:r>
              <a:rPr lang="en-US" dirty="0" smtClean="0"/>
              <a:t>Stuck case</a:t>
            </a:r>
          </a:p>
          <a:p>
            <a:r>
              <a:rPr lang="en-US" dirty="0" smtClean="0"/>
              <a:t>Most severely disabled</a:t>
            </a:r>
          </a:p>
          <a:p>
            <a:r>
              <a:rPr lang="en-US" dirty="0" smtClean="0"/>
              <a:t>Previous job failure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3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 VR total employer contacts, High and Low Dose PE employer exposures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5" y="2358187"/>
            <a:ext cx="7721591" cy="287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Nebraska </a:t>
            </a:r>
            <a:r>
              <a:rPr lang="en-US" sz="2800" dirty="0" smtClean="0"/>
              <a:t>PE </a:t>
            </a:r>
            <a:r>
              <a:rPr lang="en-US" sz="2800" dirty="0"/>
              <a:t>dropouts prior to IPE (plan)</a:t>
            </a:r>
            <a:br>
              <a:rPr lang="en-US" sz="2800" dirty="0"/>
            </a:br>
            <a:endParaRPr lang="en-US" sz="27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4325641"/>
              </p:ext>
            </p:extLst>
          </p:nvPr>
        </p:nvGraphicFramePr>
        <p:xfrm>
          <a:off x="1030795" y="1875099"/>
          <a:ext cx="7320656" cy="2964183"/>
        </p:xfrm>
        <a:graphic>
          <a:graphicData uri="http://schemas.openxmlformats.org/drawingml/2006/table">
            <a:tbl>
              <a:tblPr firstRow="1" firstCol="1" bandRow="1"/>
              <a:tblGrid>
                <a:gridCol w="915082"/>
                <a:gridCol w="915082"/>
                <a:gridCol w="915082"/>
                <a:gridCol w="915082"/>
                <a:gridCol w="915082"/>
                <a:gridCol w="915082"/>
                <a:gridCol w="915082"/>
                <a:gridCol w="915082"/>
              </a:tblGrid>
              <a:tr h="420015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Rapid Engagement Statistics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Non Rapid Engagement Statistics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0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Adult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Youth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Adult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Youth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002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 prior IPE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 prior IPE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 prior IPE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 prior IPE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001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398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279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34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5815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1842</a:t>
                      </a:r>
                      <a:endParaRPr lang="en-US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2431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741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0015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Unsuccessful % prior to IPE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0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13.56%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12.19%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31.68%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30.48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80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01650"/>
            <a:ext cx="8383587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for some CRP’s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experienced team member AWOL with employers</a:t>
            </a:r>
          </a:p>
          <a:p>
            <a:r>
              <a:rPr lang="en-US" dirty="0" smtClean="0"/>
              <a:t>Funding </a:t>
            </a:r>
          </a:p>
          <a:p>
            <a:r>
              <a:rPr lang="en-US" dirty="0" smtClean="0"/>
              <a:t>Contractor status</a:t>
            </a:r>
          </a:p>
          <a:p>
            <a:r>
              <a:rPr lang="en-US" dirty="0" smtClean="0"/>
              <a:t>JP young, inexperienced, under-paid</a:t>
            </a:r>
          </a:p>
          <a:p>
            <a:r>
              <a:rPr lang="en-US" dirty="0" smtClean="0"/>
              <a:t>Higher staff turnover</a:t>
            </a:r>
          </a:p>
          <a:p>
            <a:r>
              <a:rPr lang="en-US" dirty="0" smtClean="0"/>
              <a:t>Limited staffing agency perspective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8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ea typeface="+mj-ea"/>
              </a:rPr>
              <a:t>VR-RRTC </a:t>
            </a:r>
            <a:r>
              <a:rPr lang="en-US" altLang="ja-JP" sz="4000" dirty="0" smtClean="0">
                <a:ea typeface="+mj-ea"/>
              </a:rPr>
              <a:t>on Demand Side Strategies </a:t>
            </a:r>
            <a:endParaRPr lang="en-US" sz="4000" dirty="0">
              <a:ea typeface="+mj-ea"/>
              <a:cs typeface="Calibri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>
                <a:ea typeface="+mn-ea"/>
                <a:cs typeface="+mn-cs"/>
              </a:rPr>
              <a:t>Vocational Rehabilitation Research and Training Center (VR-RRTC) on Demand-Side Strategies is a national center for improving vocational rehabilitation (VR) responsiveness to employer needs. </a:t>
            </a: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</a:t>
            </a:r>
            <a:r>
              <a:rPr lang="en-US" dirty="0" smtClean="0">
                <a:ea typeface="+mn-ea"/>
                <a:cs typeface="+mn-cs"/>
              </a:rPr>
              <a:t>unded </a:t>
            </a:r>
            <a:r>
              <a:rPr lang="en-US" dirty="0">
                <a:ea typeface="+mn-ea"/>
                <a:cs typeface="+mn-cs"/>
              </a:rPr>
              <a:t>by </a:t>
            </a:r>
            <a:r>
              <a:rPr lang="en-US" dirty="0" smtClean="0">
                <a:ea typeface="+mn-ea"/>
                <a:cs typeface="Times New Roman" charset="0"/>
              </a:rPr>
              <a:t>the National Institute on Disability, </a:t>
            </a:r>
            <a:r>
              <a:rPr lang="en-US" dirty="0" smtClean="0">
                <a:cs typeface="Times New Roman" charset="0"/>
              </a:rPr>
              <a:t>Independent Living, and Rehabilitation Research (</a:t>
            </a:r>
            <a:r>
              <a:rPr lang="en-US" altLang="ja-JP" dirty="0" smtClean="0">
                <a:ea typeface="+mn-ea"/>
                <a:cs typeface="Times New Roman" charset="0"/>
              </a:rPr>
              <a:t>NIDILRR) </a:t>
            </a:r>
            <a:r>
              <a:rPr lang="fr-FR" dirty="0" smtClean="0">
                <a:ea typeface="+mn-ea"/>
                <a:cs typeface="+mn-cs"/>
              </a:rPr>
              <a:t>Grant </a:t>
            </a:r>
            <a:r>
              <a:rPr lang="fr-FR" dirty="0">
                <a:ea typeface="+mn-ea"/>
                <a:cs typeface="+mn-cs"/>
              </a:rPr>
              <a:t># </a:t>
            </a:r>
            <a:r>
              <a:rPr lang="fr-FR" dirty="0" smtClean="0">
                <a:ea typeface="+mn-ea"/>
                <a:cs typeface="+mn-cs"/>
              </a:rPr>
              <a:t>H133B120002.</a:t>
            </a:r>
            <a:endParaRPr lang="en-US" altLang="ja-JP" dirty="0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pic>
        <p:nvPicPr>
          <p:cNvPr id="22531" name="Picture 4" descr="evr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6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Visit: </a:t>
            </a:r>
            <a:r>
              <a:rPr lang="en-US" dirty="0" err="1" smtClean="0"/>
              <a:t>ExploreVR.org</a:t>
            </a:r>
            <a:r>
              <a:rPr lang="en-US" dirty="0" smtClean="0"/>
              <a:t> for more resources on Progressive Employment</a:t>
            </a:r>
          </a:p>
          <a:p>
            <a:endParaRPr lang="en-US" dirty="0" smtClean="0"/>
          </a:p>
          <a:p>
            <a:r>
              <a:rPr lang="en-US" dirty="0" smtClean="0"/>
              <a:t>Or Contact us:</a:t>
            </a:r>
          </a:p>
          <a:p>
            <a:pPr marL="457200" lvl="1" indent="0">
              <a:buNone/>
            </a:pPr>
            <a:r>
              <a:rPr lang="en-US" dirty="0"/>
              <a:t>hugh.bradshaw@vermont.gov</a:t>
            </a:r>
          </a:p>
          <a:p>
            <a:pPr marL="457200" lvl="1" indent="0">
              <a:buNone/>
            </a:pPr>
            <a:r>
              <a:rPr lang="en-US" dirty="0" smtClean="0"/>
              <a:t>dennis.moore@wright.edu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0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963877"/>
            <a:ext cx="3249549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Progressive Employment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5DC5F-AB93-4D55-9FFD-3216CE810B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752102"/>
            <a:ext cx="5170804" cy="53537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Autofit/>
          </a:bodyPr>
          <a:lstStyle/>
          <a:p>
            <a:pPr marL="0" indent="0" algn="r">
              <a:buNone/>
            </a:pPr>
            <a:r>
              <a:rPr lang="en-US" sz="2800" dirty="0" smtClean="0"/>
              <a:t>Informed Choice for </a:t>
            </a:r>
          </a:p>
          <a:p>
            <a:pPr marL="0" indent="0" algn="r">
              <a:buNone/>
            </a:pPr>
            <a:r>
              <a:rPr lang="en-US" sz="2800" u="sng" dirty="0" smtClean="0"/>
              <a:t>both</a:t>
            </a:r>
            <a:r>
              <a:rPr lang="en-US" sz="2800" dirty="0" smtClean="0"/>
              <a:t> Employers and Candidates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1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5DC5F-AB93-4D55-9FFD-3216CE810B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752102"/>
            <a:ext cx="5170804" cy="53537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Autofit/>
          </a:bodyPr>
          <a:lstStyle/>
          <a:p>
            <a:r>
              <a:rPr lang="en-US" sz="2000" dirty="0"/>
              <a:t>Business Account Managers</a:t>
            </a:r>
          </a:p>
          <a:p>
            <a:pPr lvl="1"/>
            <a:r>
              <a:rPr lang="en-US" sz="2000" dirty="0"/>
              <a:t>No caseload</a:t>
            </a:r>
          </a:p>
          <a:p>
            <a:pPr lvl="1"/>
            <a:r>
              <a:rPr lang="en-US" sz="2000" dirty="0"/>
              <a:t>Relationships built over time-trust</a:t>
            </a:r>
          </a:p>
          <a:p>
            <a:pPr lvl="1"/>
            <a:r>
              <a:rPr lang="en-US" sz="2000" dirty="0"/>
              <a:t>Introduce caseload-carrying staff to businesses</a:t>
            </a:r>
          </a:p>
          <a:p>
            <a:r>
              <a:rPr lang="en-US" sz="2000" dirty="0"/>
              <a:t>Employment Consultants</a:t>
            </a:r>
          </a:p>
          <a:p>
            <a:pPr lvl="1"/>
            <a:r>
              <a:rPr lang="en-US" sz="2000" dirty="0"/>
              <a:t>Carrying caseloads</a:t>
            </a:r>
          </a:p>
          <a:p>
            <a:pPr lvl="1"/>
            <a:r>
              <a:rPr lang="en-US" sz="2000" dirty="0"/>
              <a:t>Also doing business outreach in concert with BAM and other Employment Consultants</a:t>
            </a:r>
          </a:p>
          <a:p>
            <a:r>
              <a:rPr lang="en-US" sz="2000" dirty="0"/>
              <a:t>Counselors</a:t>
            </a:r>
          </a:p>
          <a:p>
            <a:pPr lvl="1"/>
            <a:r>
              <a:rPr lang="en-US" sz="2000" dirty="0"/>
              <a:t>Introducing candidates at Jobsville</a:t>
            </a:r>
          </a:p>
          <a:p>
            <a:pPr lvl="1"/>
            <a:r>
              <a:rPr lang="en-US" sz="2000" dirty="0"/>
              <a:t>“Invites” others to the team</a:t>
            </a:r>
          </a:p>
          <a:p>
            <a:pPr lvl="1"/>
            <a:r>
              <a:rPr lang="en-US" sz="2000" dirty="0"/>
              <a:t>Supports both the employment staff and the candidate</a:t>
            </a:r>
          </a:p>
        </p:txBody>
      </p:sp>
    </p:spTree>
    <p:extLst>
      <p:ext uri="{BB962C8B-B14F-4D97-AF65-F5344CB8AC3E}">
        <p14:creationId xmlns:p14="http://schemas.microsoft.com/office/powerpoint/2010/main" val="278789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Demand-Side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5DC5F-AB93-4D55-9FFD-3216CE810B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752102"/>
            <a:ext cx="5170804" cy="53537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Autofit/>
          </a:bodyPr>
          <a:lstStyle/>
          <a:p>
            <a:r>
              <a:rPr lang="en-US" sz="2000" dirty="0"/>
              <a:t>Since launch, new relationships with 7,929 distinct businesses</a:t>
            </a:r>
          </a:p>
          <a:p>
            <a:r>
              <a:rPr lang="en-US" sz="2000" dirty="0"/>
              <a:t>37,533 hiring managers/owners identified</a:t>
            </a:r>
          </a:p>
          <a:p>
            <a:r>
              <a:rPr lang="en-US" sz="2000" dirty="0"/>
              <a:t>1,679 willing to offer work experiences</a:t>
            </a:r>
          </a:p>
          <a:p>
            <a:r>
              <a:rPr lang="en-US" sz="2000" dirty="0"/>
              <a:t>953 will offer a company tour</a:t>
            </a:r>
          </a:p>
          <a:p>
            <a:r>
              <a:rPr lang="en-US" sz="2000" dirty="0"/>
              <a:t>1,131 willing to host short-term job shadows</a:t>
            </a:r>
          </a:p>
          <a:p>
            <a:r>
              <a:rPr lang="en-US" sz="2000" dirty="0"/>
              <a:t>400 willing to work with youth under 18</a:t>
            </a:r>
          </a:p>
          <a:p>
            <a:r>
              <a:rPr lang="en-US" sz="2000" dirty="0"/>
              <a:t>958 have hired, or would consider hiring ex-offenders</a:t>
            </a:r>
          </a:p>
          <a:p>
            <a:r>
              <a:rPr lang="en-US" sz="2000" dirty="0"/>
              <a:t>730 willing to offer mock/informational interviews </a:t>
            </a:r>
          </a:p>
        </p:txBody>
      </p:sp>
    </p:spTree>
    <p:extLst>
      <p:ext uri="{BB962C8B-B14F-4D97-AF65-F5344CB8AC3E}">
        <p14:creationId xmlns:p14="http://schemas.microsoft.com/office/powerpoint/2010/main" val="410794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Benefits to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84461" y="1077683"/>
            <a:ext cx="5024628" cy="47026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Unique opportunity to assess a candidate before committing to a hire</a:t>
            </a:r>
          </a:p>
          <a:p>
            <a:r>
              <a:rPr lang="en-US" dirty="0"/>
              <a:t>Lower training costs</a:t>
            </a:r>
          </a:p>
          <a:p>
            <a:r>
              <a:rPr lang="en-US" dirty="0"/>
              <a:t>Support from Employment Consultant</a:t>
            </a:r>
          </a:p>
          <a:p>
            <a:pPr lvl="1"/>
            <a:r>
              <a:rPr lang="en-US" sz="2800" dirty="0"/>
              <a:t>CRITICAL!!!</a:t>
            </a:r>
          </a:p>
          <a:p>
            <a:r>
              <a:rPr lang="en-US" dirty="0"/>
              <a:t>Access to candidates in a tight labor market</a:t>
            </a:r>
          </a:p>
          <a:p>
            <a:r>
              <a:rPr lang="en-US" dirty="0"/>
              <a:t>Lower turnover due to better matching up front</a:t>
            </a:r>
          </a:p>
          <a:p>
            <a:r>
              <a:rPr lang="en-US" dirty="0"/>
              <a:t>A “safe” zone to figure things out</a:t>
            </a:r>
          </a:p>
        </p:txBody>
      </p:sp>
    </p:spTree>
    <p:extLst>
      <p:ext uri="{BB962C8B-B14F-4D97-AF65-F5344CB8AC3E}">
        <p14:creationId xmlns:p14="http://schemas.microsoft.com/office/powerpoint/2010/main" val="350293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89" y="963877"/>
            <a:ext cx="286123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Benefits to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024" y="963877"/>
            <a:ext cx="4783327" cy="49302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An opportunity to explore an interest or passion</a:t>
            </a:r>
          </a:p>
          <a:p>
            <a:r>
              <a:rPr lang="en-US" dirty="0"/>
              <a:t>Speed and pace of engagement are based on each candidate’s needs</a:t>
            </a:r>
          </a:p>
          <a:p>
            <a:r>
              <a:rPr lang="en-US" dirty="0"/>
              <a:t>No commitment</a:t>
            </a:r>
          </a:p>
          <a:p>
            <a:r>
              <a:rPr lang="en-US" dirty="0"/>
              <a:t>Multiple experiences are OK</a:t>
            </a:r>
          </a:p>
          <a:p>
            <a:r>
              <a:rPr lang="en-US" dirty="0"/>
              <a:t>Skill development provided by the business</a:t>
            </a:r>
          </a:p>
          <a:p>
            <a:r>
              <a:rPr lang="en-US" dirty="0"/>
              <a:t>Feedback directly from the business</a:t>
            </a:r>
          </a:p>
          <a:p>
            <a:r>
              <a:rPr lang="en-US" dirty="0"/>
              <a:t>True customer choice model</a:t>
            </a:r>
          </a:p>
        </p:txBody>
      </p:sp>
    </p:spTree>
    <p:extLst>
      <p:ext uri="{BB962C8B-B14F-4D97-AF65-F5344CB8AC3E}">
        <p14:creationId xmlns:p14="http://schemas.microsoft.com/office/powerpoint/2010/main" val="177965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963877"/>
            <a:ext cx="3145665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Benefits to Employment Consultants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5112" y="1510639"/>
            <a:ext cx="4783327" cy="38367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Much easier “pitch” to a business when introducing a candidate/trainee</a:t>
            </a:r>
          </a:p>
          <a:p>
            <a:r>
              <a:rPr lang="en-US" dirty="0"/>
              <a:t>Significantly reduces the risk of “blowing up” the relationship with the business</a:t>
            </a:r>
          </a:p>
          <a:p>
            <a:r>
              <a:rPr lang="en-US" dirty="0"/>
              <a:t>Employer provides feedback that is critical to the success of the candidate/trainee</a:t>
            </a:r>
          </a:p>
          <a:p>
            <a:r>
              <a:rPr lang="en-US" dirty="0"/>
              <a:t>Allows all parties to “take chances”</a:t>
            </a:r>
          </a:p>
          <a:p>
            <a:r>
              <a:rPr lang="en-US" dirty="0"/>
              <a:t>Employers LOVE it</a:t>
            </a:r>
          </a:p>
        </p:txBody>
      </p:sp>
    </p:spTree>
    <p:extLst>
      <p:ext uri="{BB962C8B-B14F-4D97-AF65-F5344CB8AC3E}">
        <p14:creationId xmlns:p14="http://schemas.microsoft.com/office/powerpoint/2010/main" val="214814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Employer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5112" y="1094510"/>
            <a:ext cx="4783327" cy="4252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survey of 100 employers who participated in Progressive Employment:</a:t>
            </a:r>
          </a:p>
          <a:p>
            <a:r>
              <a:rPr lang="en-US" dirty="0"/>
              <a:t>75% reported a better understanding of how to recruit and hire candidates with disabilities</a:t>
            </a:r>
          </a:p>
          <a:p>
            <a:r>
              <a:rPr lang="en-US" dirty="0"/>
              <a:t>77% reported a better understanding of how to accommodate workers</a:t>
            </a:r>
          </a:p>
          <a:p>
            <a:r>
              <a:rPr lang="en-US" dirty="0"/>
              <a:t>88% reported being either “very satisfied” or “satisfied” with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8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States currently replicating PE </a:t>
            </a:r>
            <a:br>
              <a:rPr lang="en-US" dirty="0" smtClean="0"/>
            </a:br>
            <a:r>
              <a:rPr lang="en-US" dirty="0" smtClean="0"/>
              <a:t>and target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Nebraska General – anyone mostly pre-IPE</a:t>
            </a:r>
          </a:p>
          <a:p>
            <a:r>
              <a:rPr lang="en-US" dirty="0" smtClean="0"/>
              <a:t>Oregon Blind – stuck cases, now anyone</a:t>
            </a:r>
          </a:p>
          <a:p>
            <a:r>
              <a:rPr lang="en-US" dirty="0" smtClean="0"/>
              <a:t>Maine General – transition youth</a:t>
            </a:r>
          </a:p>
          <a:p>
            <a:r>
              <a:rPr lang="en-US" dirty="0" smtClean="0"/>
              <a:t>Florida Blind – stuck cases</a:t>
            </a:r>
          </a:p>
          <a:p>
            <a:r>
              <a:rPr lang="en-US" dirty="0" smtClean="0"/>
              <a:t>Kansas General – mainly ID or CJ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ev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6" y="6400800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8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576</Words>
  <Application>Microsoft Macintosh PowerPoint</Application>
  <PresentationFormat>On-screen Show 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ＭＳ Ｐゴシック</vt:lpstr>
      <vt:lpstr>Osaka</vt:lpstr>
      <vt:lpstr>Times New Roman</vt:lpstr>
      <vt:lpstr>Arial</vt:lpstr>
      <vt:lpstr>Office Theme</vt:lpstr>
      <vt:lpstr>VOC</vt:lpstr>
      <vt:lpstr> Vermont Progressive Employment: Model Replication and Evaluation   Informing Research, Policy, and Practice Meeting Employer Demand in a Job-Driven Economy: Diversity, Inclusion, and VR’s Evolving Role August 3, 2017  </vt:lpstr>
      <vt:lpstr>Progressive Employment</vt:lpstr>
      <vt:lpstr>Team Roles</vt:lpstr>
      <vt:lpstr>Demand-Side Results</vt:lpstr>
      <vt:lpstr>Benefits to Business</vt:lpstr>
      <vt:lpstr>Benefits to Candidates</vt:lpstr>
      <vt:lpstr>Benefits to Employment Consultants</vt:lpstr>
      <vt:lpstr>Employer Feedback</vt:lpstr>
      <vt:lpstr>States currently replicating PE  and target populations</vt:lpstr>
      <vt:lpstr>Most cited reasons for PE referral (ME, NE, OR respondents)</vt:lpstr>
      <vt:lpstr>NE VR total employer contacts, High and Low Dose PE employer exposures</vt:lpstr>
      <vt:lpstr>Nebraska PE dropouts prior to IPE (plan) </vt:lpstr>
      <vt:lpstr>PowerPoint Presentation</vt:lpstr>
      <vt:lpstr>Challenges for some CRP’s</vt:lpstr>
      <vt:lpstr>VR-RRTC on Demand Side Strategies </vt:lpstr>
      <vt:lpstr>For more information</vt:lpstr>
    </vt:vector>
  </TitlesOfParts>
  <Company>UMass Boston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the Vermont Progressive Employment Model:  Pre-Release of RFP Informational Session on the VR-RRTC Demand Side Strategies Study and Learning Collaborative</dc:title>
  <dc:creator>Kelly Haines</dc:creator>
  <cp:lastModifiedBy>Katie Allen</cp:lastModifiedBy>
  <cp:revision>57</cp:revision>
  <dcterms:created xsi:type="dcterms:W3CDTF">2015-01-08T18:23:07Z</dcterms:created>
  <dcterms:modified xsi:type="dcterms:W3CDTF">2017-07-28T16:15:02Z</dcterms:modified>
</cp:coreProperties>
</file>