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0" r:id="rId2"/>
    <p:sldId id="276" r:id="rId3"/>
    <p:sldId id="284" r:id="rId4"/>
    <p:sldId id="285" r:id="rId5"/>
    <p:sldId id="289" r:id="rId6"/>
    <p:sldId id="288" r:id="rId7"/>
    <p:sldId id="286" r:id="rId8"/>
    <p:sldId id="271" r:id="rId9"/>
    <p:sldId id="273" r:id="rId10"/>
    <p:sldId id="281" r:id="rId11"/>
    <p:sldId id="274" r:id="rId12"/>
    <p:sldId id="282" r:id="rId13"/>
    <p:sldId id="283" r:id="rId14"/>
    <p:sldId id="268" r:id="rId15"/>
    <p:sldId id="269" r:id="rId16"/>
  </p:sldIdLst>
  <p:sldSz cx="9144000" cy="6858000" type="screen4x3"/>
  <p:notesSz cx="6858000" cy="9144000"/>
  <p:defaultTextStyle>
    <a:defPPr>
      <a:defRPr lang="en-US"/>
    </a:defPPr>
    <a:lvl1pPr algn="l" defTabSz="542925" rtl="0" eaLnBrk="0" fontAlgn="base" hangingPunct="0">
      <a:spcBef>
        <a:spcPct val="0"/>
      </a:spcBef>
      <a:spcAft>
        <a:spcPct val="0"/>
      </a:spcAft>
      <a:defRPr sz="2100" kern="1200">
        <a:solidFill>
          <a:schemeClr val="tx1"/>
        </a:solidFill>
        <a:latin typeface="Calibri" panose="020F0502020204030204" pitchFamily="34" charset="0"/>
        <a:ea typeface="+mn-ea"/>
        <a:cs typeface="+mn-cs"/>
      </a:defRPr>
    </a:lvl1pPr>
    <a:lvl2pPr marL="542925" indent="-85725" algn="l" defTabSz="542925" rtl="0" eaLnBrk="0" fontAlgn="base" hangingPunct="0">
      <a:spcBef>
        <a:spcPct val="0"/>
      </a:spcBef>
      <a:spcAft>
        <a:spcPct val="0"/>
      </a:spcAft>
      <a:defRPr sz="2100" kern="1200">
        <a:solidFill>
          <a:schemeClr val="tx1"/>
        </a:solidFill>
        <a:latin typeface="Calibri" panose="020F0502020204030204" pitchFamily="34" charset="0"/>
        <a:ea typeface="+mn-ea"/>
        <a:cs typeface="+mn-cs"/>
      </a:defRPr>
    </a:lvl2pPr>
    <a:lvl3pPr marL="1087438" indent="-173038" algn="l" defTabSz="542925" rtl="0" eaLnBrk="0" fontAlgn="base" hangingPunct="0">
      <a:spcBef>
        <a:spcPct val="0"/>
      </a:spcBef>
      <a:spcAft>
        <a:spcPct val="0"/>
      </a:spcAft>
      <a:defRPr sz="2100" kern="1200">
        <a:solidFill>
          <a:schemeClr val="tx1"/>
        </a:solidFill>
        <a:latin typeface="Calibri" panose="020F0502020204030204" pitchFamily="34" charset="0"/>
        <a:ea typeface="+mn-ea"/>
        <a:cs typeface="+mn-cs"/>
      </a:defRPr>
    </a:lvl3pPr>
    <a:lvl4pPr marL="1631950" indent="-260350" algn="l" defTabSz="542925" rtl="0" eaLnBrk="0" fontAlgn="base" hangingPunct="0">
      <a:spcBef>
        <a:spcPct val="0"/>
      </a:spcBef>
      <a:spcAft>
        <a:spcPct val="0"/>
      </a:spcAft>
      <a:defRPr sz="2100" kern="1200">
        <a:solidFill>
          <a:schemeClr val="tx1"/>
        </a:solidFill>
        <a:latin typeface="Calibri" panose="020F0502020204030204" pitchFamily="34" charset="0"/>
        <a:ea typeface="+mn-ea"/>
        <a:cs typeface="+mn-cs"/>
      </a:defRPr>
    </a:lvl4pPr>
    <a:lvl5pPr marL="2176463" indent="-347663" algn="l" defTabSz="542925" rtl="0" eaLnBrk="0" fontAlgn="base" hangingPunct="0">
      <a:spcBef>
        <a:spcPct val="0"/>
      </a:spcBef>
      <a:spcAft>
        <a:spcPct val="0"/>
      </a:spcAft>
      <a:defRPr sz="2100" kern="1200">
        <a:solidFill>
          <a:schemeClr val="tx1"/>
        </a:solidFill>
        <a:latin typeface="Calibri" panose="020F0502020204030204" pitchFamily="34" charset="0"/>
        <a:ea typeface="+mn-ea"/>
        <a:cs typeface="+mn-cs"/>
      </a:defRPr>
    </a:lvl5pPr>
    <a:lvl6pPr marL="2286000" algn="l" defTabSz="914400" rtl="0" eaLnBrk="1" latinLnBrk="0" hangingPunct="1">
      <a:defRPr sz="2100" kern="1200">
        <a:solidFill>
          <a:schemeClr val="tx1"/>
        </a:solidFill>
        <a:latin typeface="Calibri" panose="020F0502020204030204" pitchFamily="34" charset="0"/>
        <a:ea typeface="+mn-ea"/>
        <a:cs typeface="+mn-cs"/>
      </a:defRPr>
    </a:lvl6pPr>
    <a:lvl7pPr marL="2743200" algn="l" defTabSz="914400" rtl="0" eaLnBrk="1" latinLnBrk="0" hangingPunct="1">
      <a:defRPr sz="2100" kern="1200">
        <a:solidFill>
          <a:schemeClr val="tx1"/>
        </a:solidFill>
        <a:latin typeface="Calibri" panose="020F0502020204030204" pitchFamily="34" charset="0"/>
        <a:ea typeface="+mn-ea"/>
        <a:cs typeface="+mn-cs"/>
      </a:defRPr>
    </a:lvl7pPr>
    <a:lvl8pPr marL="3200400" algn="l" defTabSz="914400" rtl="0" eaLnBrk="1" latinLnBrk="0" hangingPunct="1">
      <a:defRPr sz="2100" kern="1200">
        <a:solidFill>
          <a:schemeClr val="tx1"/>
        </a:solidFill>
        <a:latin typeface="Calibri" panose="020F0502020204030204" pitchFamily="34" charset="0"/>
        <a:ea typeface="+mn-ea"/>
        <a:cs typeface="+mn-cs"/>
      </a:defRPr>
    </a:lvl8pPr>
    <a:lvl9pPr marL="3657600" algn="l" defTabSz="914400" rtl="0" eaLnBrk="1" latinLnBrk="0" hangingPunct="1">
      <a:defRPr sz="21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AC4"/>
    <a:srgbClr val="8AC5E0"/>
    <a:srgbClr val="487D26"/>
    <a:srgbClr val="F6BC1C"/>
    <a:srgbClr val="005889"/>
    <a:srgbClr val="0D6E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8"/>
    <p:restoredTop sz="94595"/>
  </p:normalViewPr>
  <p:slideViewPr>
    <p:cSldViewPr snapToGrid="0" snapToObjects="1">
      <p:cViewPr varScale="1">
        <p:scale>
          <a:sx n="109" d="100"/>
          <a:sy n="109" d="100"/>
        </p:scale>
        <p:origin x="15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4413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544132" eaLnBrk="1" fontAlgn="auto" hangingPunct="1">
              <a:spcBef>
                <a:spcPts val="0"/>
              </a:spcBef>
              <a:spcAft>
                <a:spcPts val="0"/>
              </a:spcAft>
              <a:defRPr sz="1200" smtClean="0">
                <a:latin typeface="+mn-lt"/>
              </a:defRPr>
            </a:lvl1pPr>
          </a:lstStyle>
          <a:p>
            <a:pPr>
              <a:defRPr/>
            </a:pPr>
            <a:fld id="{67BD8D33-54CC-490A-B6BD-F37DFC39C014}" type="datetimeFigureOut">
              <a:rPr lang="en-US"/>
              <a:pPr>
                <a:defRPr/>
              </a:pPr>
              <a:t>7/26/17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544132"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544132" eaLnBrk="1" fontAlgn="auto" hangingPunct="1">
              <a:spcBef>
                <a:spcPts val="0"/>
              </a:spcBef>
              <a:spcAft>
                <a:spcPts val="0"/>
              </a:spcAft>
              <a:defRPr sz="1200" smtClean="0">
                <a:latin typeface="+mn-lt"/>
              </a:defRPr>
            </a:lvl1pPr>
          </a:lstStyle>
          <a:p>
            <a:pPr>
              <a:defRPr/>
            </a:pPr>
            <a:fld id="{6413D231-8605-4968-AF50-B91C382EAE1E}" type="slidenum">
              <a:rPr lang="en-US"/>
              <a:pPr>
                <a:defRPr/>
              </a:pPr>
              <a:t>‹#›</a:t>
            </a:fld>
            <a:endParaRPr lang="en-US"/>
          </a:p>
        </p:txBody>
      </p:sp>
    </p:spTree>
    <p:extLst>
      <p:ext uri="{BB962C8B-B14F-4D97-AF65-F5344CB8AC3E}">
        <p14:creationId xmlns:p14="http://schemas.microsoft.com/office/powerpoint/2010/main" val="2493195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4413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544132" eaLnBrk="1" fontAlgn="auto" hangingPunct="1">
              <a:spcBef>
                <a:spcPts val="0"/>
              </a:spcBef>
              <a:spcAft>
                <a:spcPts val="0"/>
              </a:spcAft>
              <a:defRPr sz="1200" smtClean="0">
                <a:latin typeface="+mn-lt"/>
              </a:defRPr>
            </a:lvl1pPr>
          </a:lstStyle>
          <a:p>
            <a:pPr>
              <a:defRPr/>
            </a:pPr>
            <a:fld id="{B93131EC-3171-4C62-AB12-5FEB12F20D9C}" type="datetimeFigureOut">
              <a:rPr lang="en-US"/>
              <a:pPr>
                <a:defRPr/>
              </a:pPr>
              <a:t>7/26/17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544132"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544132" eaLnBrk="1" fontAlgn="auto" hangingPunct="1">
              <a:spcBef>
                <a:spcPts val="0"/>
              </a:spcBef>
              <a:spcAft>
                <a:spcPts val="0"/>
              </a:spcAft>
              <a:defRPr sz="1200" smtClean="0">
                <a:latin typeface="+mn-lt"/>
              </a:defRPr>
            </a:lvl1pPr>
          </a:lstStyle>
          <a:p>
            <a:pPr>
              <a:defRPr/>
            </a:pPr>
            <a:fld id="{C2E17D65-4CAC-48C0-87B7-B72188CA78E3}" type="slidenum">
              <a:rPr lang="en-US"/>
              <a:pPr>
                <a:defRPr/>
              </a:pPr>
              <a:t>‹#›</a:t>
            </a:fld>
            <a:endParaRPr lang="en-US"/>
          </a:p>
        </p:txBody>
      </p:sp>
    </p:spTree>
    <p:extLst>
      <p:ext uri="{BB962C8B-B14F-4D97-AF65-F5344CB8AC3E}">
        <p14:creationId xmlns:p14="http://schemas.microsoft.com/office/powerpoint/2010/main" val="2381455010"/>
      </p:ext>
    </p:extLst>
  </p:cSld>
  <p:clrMap bg1="lt1" tx1="dk1" bg2="lt2" tx2="dk2" accent1="accent1" accent2="accent2" accent3="accent3" accent4="accent4" accent5="accent5" accent6="accent6" hlink="hlink" folHlink="folHlink"/>
  <p:notesStyle>
    <a:lvl1pPr algn="l" defTabSz="231775" rtl="0" fontAlgn="base">
      <a:spcBef>
        <a:spcPct val="30000"/>
      </a:spcBef>
      <a:spcAft>
        <a:spcPct val="0"/>
      </a:spcAft>
      <a:defRPr sz="300" kern="1200">
        <a:solidFill>
          <a:schemeClr val="tx1"/>
        </a:solidFill>
        <a:latin typeface="+mn-lt"/>
        <a:ea typeface="+mn-ea"/>
        <a:cs typeface="+mn-cs"/>
      </a:defRPr>
    </a:lvl1pPr>
    <a:lvl2pPr marL="115888" algn="l" defTabSz="231775" rtl="0" fontAlgn="base">
      <a:spcBef>
        <a:spcPct val="30000"/>
      </a:spcBef>
      <a:spcAft>
        <a:spcPct val="0"/>
      </a:spcAft>
      <a:defRPr sz="300" kern="1200">
        <a:solidFill>
          <a:schemeClr val="tx1"/>
        </a:solidFill>
        <a:latin typeface="+mn-lt"/>
        <a:ea typeface="+mn-ea"/>
        <a:cs typeface="+mn-cs"/>
      </a:defRPr>
    </a:lvl2pPr>
    <a:lvl3pPr marL="231775" algn="l" defTabSz="231775" rtl="0" fontAlgn="base">
      <a:spcBef>
        <a:spcPct val="30000"/>
      </a:spcBef>
      <a:spcAft>
        <a:spcPct val="0"/>
      </a:spcAft>
      <a:defRPr sz="300" kern="1200">
        <a:solidFill>
          <a:schemeClr val="tx1"/>
        </a:solidFill>
        <a:latin typeface="+mn-lt"/>
        <a:ea typeface="+mn-ea"/>
        <a:cs typeface="+mn-cs"/>
      </a:defRPr>
    </a:lvl3pPr>
    <a:lvl4pPr marL="347663" algn="l" defTabSz="231775" rtl="0" fontAlgn="base">
      <a:spcBef>
        <a:spcPct val="30000"/>
      </a:spcBef>
      <a:spcAft>
        <a:spcPct val="0"/>
      </a:spcAft>
      <a:defRPr sz="300" kern="1200">
        <a:solidFill>
          <a:schemeClr val="tx1"/>
        </a:solidFill>
        <a:latin typeface="+mn-lt"/>
        <a:ea typeface="+mn-ea"/>
        <a:cs typeface="+mn-cs"/>
      </a:defRPr>
    </a:lvl4pPr>
    <a:lvl5pPr marL="463550" algn="l" defTabSz="231775" rtl="0" fontAlgn="base">
      <a:spcBef>
        <a:spcPct val="30000"/>
      </a:spcBef>
      <a:spcAft>
        <a:spcPct val="0"/>
      </a:spcAft>
      <a:defRPr sz="300" kern="1200">
        <a:solidFill>
          <a:schemeClr val="tx1"/>
        </a:solidFill>
        <a:latin typeface="+mn-lt"/>
        <a:ea typeface="+mn-ea"/>
        <a:cs typeface="+mn-cs"/>
      </a:defRPr>
    </a:lvl5pPr>
    <a:lvl6pPr marL="580629" algn="l" defTabSz="232252" rtl="0" eaLnBrk="1" latinLnBrk="0" hangingPunct="1">
      <a:defRPr sz="305" kern="1200">
        <a:solidFill>
          <a:schemeClr val="tx1"/>
        </a:solidFill>
        <a:latin typeface="+mn-lt"/>
        <a:ea typeface="+mn-ea"/>
        <a:cs typeface="+mn-cs"/>
      </a:defRPr>
    </a:lvl6pPr>
    <a:lvl7pPr marL="696756" algn="l" defTabSz="232252" rtl="0" eaLnBrk="1" latinLnBrk="0" hangingPunct="1">
      <a:defRPr sz="305" kern="1200">
        <a:solidFill>
          <a:schemeClr val="tx1"/>
        </a:solidFill>
        <a:latin typeface="+mn-lt"/>
        <a:ea typeface="+mn-ea"/>
        <a:cs typeface="+mn-cs"/>
      </a:defRPr>
    </a:lvl7pPr>
    <a:lvl8pPr marL="812881" algn="l" defTabSz="232252" rtl="0" eaLnBrk="1" latinLnBrk="0" hangingPunct="1">
      <a:defRPr sz="305" kern="1200">
        <a:solidFill>
          <a:schemeClr val="tx1"/>
        </a:solidFill>
        <a:latin typeface="+mn-lt"/>
        <a:ea typeface="+mn-ea"/>
        <a:cs typeface="+mn-cs"/>
      </a:defRPr>
    </a:lvl8pPr>
    <a:lvl9pPr marL="929007" algn="l" defTabSz="232252" rtl="0" eaLnBrk="1" latinLnBrk="0" hangingPunct="1">
      <a:defRPr sz="3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a:t>
            </a:r>
            <a:r>
              <a:rPr lang="en-US" baseline="0" dirty="0" smtClean="0"/>
              <a:t> as </a:t>
            </a:r>
            <a:r>
              <a:rPr lang="en-US" baseline="0" dirty="0" err="1" smtClean="0"/>
              <a:t>voc</a:t>
            </a:r>
            <a:r>
              <a:rPr lang="en-US" baseline="0" dirty="0" smtClean="0"/>
              <a:t> evaluators and </a:t>
            </a:r>
            <a:r>
              <a:rPr lang="en-US" baseline="0" smtClean="0"/>
              <a:t>assistive technology staff</a:t>
            </a:r>
            <a:endParaRPr lang="en-US"/>
          </a:p>
        </p:txBody>
      </p:sp>
      <p:sp>
        <p:nvSpPr>
          <p:cNvPr id="4" name="Slide Number Placeholder 3"/>
          <p:cNvSpPr>
            <a:spLocks noGrp="1"/>
          </p:cNvSpPr>
          <p:nvPr>
            <p:ph type="sldNum" sz="quarter" idx="10"/>
          </p:nvPr>
        </p:nvSpPr>
        <p:spPr/>
        <p:txBody>
          <a:bodyPr/>
          <a:lstStyle/>
          <a:p>
            <a:pPr>
              <a:defRPr/>
            </a:pPr>
            <a:fld id="{C2E17D65-4CAC-48C0-87B7-B72188CA78E3}" type="slidenum">
              <a:rPr lang="en-US" smtClean="0"/>
              <a:pPr>
                <a:defRPr/>
              </a:pPr>
              <a:t>4</a:t>
            </a:fld>
            <a:endParaRPr lang="en-US"/>
          </a:p>
        </p:txBody>
      </p:sp>
    </p:spTree>
    <p:extLst>
      <p:ext uri="{BB962C8B-B14F-4D97-AF65-F5344CB8AC3E}">
        <p14:creationId xmlns:p14="http://schemas.microsoft.com/office/powerpoint/2010/main" val="147120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34834" indent="0" algn="ctr">
              <a:buNone/>
              <a:defRPr>
                <a:solidFill>
                  <a:schemeClr val="tx1">
                    <a:tint val="75000"/>
                  </a:schemeClr>
                </a:solidFill>
              </a:defRPr>
            </a:lvl2pPr>
            <a:lvl3pPr marL="669667" indent="0" algn="ctr">
              <a:buNone/>
              <a:defRPr>
                <a:solidFill>
                  <a:schemeClr val="tx1">
                    <a:tint val="75000"/>
                  </a:schemeClr>
                </a:solidFill>
              </a:defRPr>
            </a:lvl3pPr>
            <a:lvl4pPr marL="1004500" indent="0" algn="ctr">
              <a:buNone/>
              <a:defRPr>
                <a:solidFill>
                  <a:schemeClr val="tx1">
                    <a:tint val="75000"/>
                  </a:schemeClr>
                </a:solidFill>
              </a:defRPr>
            </a:lvl4pPr>
            <a:lvl5pPr marL="1339333" indent="0" algn="ctr">
              <a:buNone/>
              <a:defRPr>
                <a:solidFill>
                  <a:schemeClr val="tx1">
                    <a:tint val="75000"/>
                  </a:schemeClr>
                </a:solidFill>
              </a:defRPr>
            </a:lvl5pPr>
            <a:lvl6pPr marL="1674167" indent="0" algn="ctr">
              <a:buNone/>
              <a:defRPr>
                <a:solidFill>
                  <a:schemeClr val="tx1">
                    <a:tint val="75000"/>
                  </a:schemeClr>
                </a:solidFill>
              </a:defRPr>
            </a:lvl6pPr>
            <a:lvl7pPr marL="2009000" indent="0" algn="ctr">
              <a:buNone/>
              <a:defRPr>
                <a:solidFill>
                  <a:schemeClr val="tx1">
                    <a:tint val="75000"/>
                  </a:schemeClr>
                </a:solidFill>
              </a:defRPr>
            </a:lvl7pPr>
            <a:lvl8pPr marL="2343835" indent="0" algn="ctr">
              <a:buNone/>
              <a:defRPr>
                <a:solidFill>
                  <a:schemeClr val="tx1">
                    <a:tint val="75000"/>
                  </a:schemeClr>
                </a:solidFill>
              </a:defRPr>
            </a:lvl8pPr>
            <a:lvl9pPr marL="26786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95F6D9AF-A263-4B20-9FCB-42DBBA874954}" type="datetimeFigureOut">
              <a:rPr lang="en-US"/>
              <a:pPr>
                <a:defRPr/>
              </a:pPr>
              <a:t>7/26/17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5A74B699-45F1-4517-814A-87BAF0B856AB}" type="slidenum">
              <a:rPr lang="en-US"/>
              <a:pPr>
                <a:defRPr/>
              </a:pPr>
              <a:t>‹#›</a:t>
            </a:fld>
            <a:endParaRPr lang="en-US"/>
          </a:p>
        </p:txBody>
      </p:sp>
    </p:spTree>
    <p:extLst>
      <p:ext uri="{BB962C8B-B14F-4D97-AF65-F5344CB8AC3E}">
        <p14:creationId xmlns:p14="http://schemas.microsoft.com/office/powerpoint/2010/main" val="23814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20B1762-29D6-45D6-840A-70EBA8FEC4CB}" type="datetimeFigureOut">
              <a:rPr lang="en-US"/>
              <a:pPr>
                <a:defRPr/>
              </a:pPr>
              <a:t>7/26/17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B4F97C87-7965-4EB8-B88C-F00F53DC27F3}" type="slidenum">
              <a:rPr lang="en-US"/>
              <a:pPr>
                <a:defRPr/>
              </a:pPr>
              <a:t>‹#›</a:t>
            </a:fld>
            <a:endParaRPr lang="en-US"/>
          </a:p>
        </p:txBody>
      </p:sp>
    </p:spTree>
    <p:extLst>
      <p:ext uri="{BB962C8B-B14F-4D97-AF65-F5344CB8AC3E}">
        <p14:creationId xmlns:p14="http://schemas.microsoft.com/office/powerpoint/2010/main" val="359387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875" y="1317625"/>
            <a:ext cx="9463088" cy="28087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28240037" cy="28087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73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3D5610FC-190F-4C83-AC14-5F6ACB111846}" type="datetimeFigureOut">
              <a:rPr lang="en-US"/>
              <a:pPr>
                <a:defRPr/>
              </a:pPr>
              <a:t>7/26/17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4C992117-BAF4-494E-A1C7-777432554777}" type="slidenum">
              <a:rPr lang="en-US"/>
              <a:pPr>
                <a:defRPr/>
              </a:pPr>
              <a:t>‹#›</a:t>
            </a:fld>
            <a:endParaRPr lang="en-US"/>
          </a:p>
        </p:txBody>
      </p:sp>
    </p:spTree>
    <p:extLst>
      <p:ext uri="{BB962C8B-B14F-4D97-AF65-F5344CB8AC3E}">
        <p14:creationId xmlns:p14="http://schemas.microsoft.com/office/powerpoint/2010/main" val="128869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923"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469">
                <a:solidFill>
                  <a:schemeClr val="tx1">
                    <a:tint val="75000"/>
                  </a:schemeClr>
                </a:solidFill>
              </a:defRPr>
            </a:lvl1pPr>
            <a:lvl2pPr marL="334834" indent="0">
              <a:buNone/>
              <a:defRPr sz="1313">
                <a:solidFill>
                  <a:schemeClr val="tx1">
                    <a:tint val="75000"/>
                  </a:schemeClr>
                </a:solidFill>
              </a:defRPr>
            </a:lvl2pPr>
            <a:lvl3pPr marL="669667" indent="0">
              <a:buNone/>
              <a:defRPr sz="1172">
                <a:solidFill>
                  <a:schemeClr val="tx1">
                    <a:tint val="75000"/>
                  </a:schemeClr>
                </a:solidFill>
              </a:defRPr>
            </a:lvl3pPr>
            <a:lvl4pPr marL="1004500" indent="0">
              <a:buNone/>
              <a:defRPr sz="1032">
                <a:solidFill>
                  <a:schemeClr val="tx1">
                    <a:tint val="75000"/>
                  </a:schemeClr>
                </a:solidFill>
              </a:defRPr>
            </a:lvl4pPr>
            <a:lvl5pPr marL="1339333" indent="0">
              <a:buNone/>
              <a:defRPr sz="1032">
                <a:solidFill>
                  <a:schemeClr val="tx1">
                    <a:tint val="75000"/>
                  </a:schemeClr>
                </a:solidFill>
              </a:defRPr>
            </a:lvl5pPr>
            <a:lvl6pPr marL="1674167" indent="0">
              <a:buNone/>
              <a:defRPr sz="1032">
                <a:solidFill>
                  <a:schemeClr val="tx1">
                    <a:tint val="75000"/>
                  </a:schemeClr>
                </a:solidFill>
              </a:defRPr>
            </a:lvl6pPr>
            <a:lvl7pPr marL="2009000" indent="0">
              <a:buNone/>
              <a:defRPr sz="1032">
                <a:solidFill>
                  <a:schemeClr val="tx1">
                    <a:tint val="75000"/>
                  </a:schemeClr>
                </a:solidFill>
              </a:defRPr>
            </a:lvl7pPr>
            <a:lvl8pPr marL="2343835" indent="0">
              <a:buNone/>
              <a:defRPr sz="1032">
                <a:solidFill>
                  <a:schemeClr val="tx1">
                    <a:tint val="75000"/>
                  </a:schemeClr>
                </a:solidFill>
              </a:defRPr>
            </a:lvl8pPr>
            <a:lvl9pPr marL="2678668" indent="0">
              <a:buNone/>
              <a:defRPr sz="10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737EA4D9-A52D-4B14-8230-51228B99DF19}" type="datetimeFigureOut">
              <a:rPr lang="en-US"/>
              <a:pPr>
                <a:defRPr/>
              </a:pPr>
              <a:t>7/26/17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34E6ED8-B7A4-4F6F-B916-4D8F86ECFEEE}" type="slidenum">
              <a:rPr lang="en-US"/>
              <a:pPr>
                <a:defRPr/>
              </a:pPr>
              <a:t>‹#›</a:t>
            </a:fld>
            <a:endParaRPr lang="en-US"/>
          </a:p>
        </p:txBody>
      </p:sp>
    </p:spTree>
    <p:extLst>
      <p:ext uri="{BB962C8B-B14F-4D97-AF65-F5344CB8AC3E}">
        <p14:creationId xmlns:p14="http://schemas.microsoft.com/office/powerpoint/2010/main" val="42617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3437" y="7680328"/>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107401" y="7680328"/>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4F29A28C-773B-4C01-8452-E44FCA86CB2E}" type="datetimeFigureOut">
              <a:rPr lang="en-US"/>
              <a:pPr>
                <a:defRPr/>
              </a:pPr>
              <a:t>7/26/17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56F5F3B8-E887-47CA-90AB-D5993B47A7EC}" type="slidenum">
              <a:rPr lang="en-US"/>
              <a:pPr>
                <a:defRPr/>
              </a:pPr>
              <a:t>‹#›</a:t>
            </a:fld>
            <a:endParaRPr lang="en-US"/>
          </a:p>
        </p:txBody>
      </p:sp>
    </p:spTree>
    <p:extLst>
      <p:ext uri="{BB962C8B-B14F-4D97-AF65-F5344CB8AC3E}">
        <p14:creationId xmlns:p14="http://schemas.microsoft.com/office/powerpoint/2010/main" val="177080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2"/>
            <a:ext cx="4040188" cy="639763"/>
          </a:xfrm>
        </p:spPr>
        <p:txBody>
          <a:bodyPr anchor="b"/>
          <a:lstStyle>
            <a:lvl1pPr marL="0" indent="0">
              <a:buNone/>
              <a:defRPr sz="1751" b="1"/>
            </a:lvl1pPr>
            <a:lvl2pPr marL="334834" indent="0">
              <a:buNone/>
              <a:defRPr sz="1469" b="1"/>
            </a:lvl2pPr>
            <a:lvl3pPr marL="669667" indent="0">
              <a:buNone/>
              <a:defRPr sz="1313" b="1"/>
            </a:lvl3pPr>
            <a:lvl4pPr marL="1004500" indent="0">
              <a:buNone/>
              <a:defRPr sz="1172" b="1"/>
            </a:lvl4pPr>
            <a:lvl5pPr marL="1339333" indent="0">
              <a:buNone/>
              <a:defRPr sz="1172" b="1"/>
            </a:lvl5pPr>
            <a:lvl6pPr marL="1674167" indent="0">
              <a:buNone/>
              <a:defRPr sz="1172" b="1"/>
            </a:lvl6pPr>
            <a:lvl7pPr marL="2009000" indent="0">
              <a:buNone/>
              <a:defRPr sz="1172" b="1"/>
            </a:lvl7pPr>
            <a:lvl8pPr marL="2343835" indent="0">
              <a:buNone/>
              <a:defRPr sz="1172" b="1"/>
            </a:lvl8pPr>
            <a:lvl9pPr marL="2678668" indent="0">
              <a:buNone/>
              <a:defRPr sz="1172"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2"/>
            <a:ext cx="4041775" cy="639763"/>
          </a:xfrm>
        </p:spPr>
        <p:txBody>
          <a:bodyPr anchor="b"/>
          <a:lstStyle>
            <a:lvl1pPr marL="0" indent="0">
              <a:buNone/>
              <a:defRPr sz="1751" b="1"/>
            </a:lvl1pPr>
            <a:lvl2pPr marL="334834" indent="0">
              <a:buNone/>
              <a:defRPr sz="1469" b="1"/>
            </a:lvl2pPr>
            <a:lvl3pPr marL="669667" indent="0">
              <a:buNone/>
              <a:defRPr sz="1313" b="1"/>
            </a:lvl3pPr>
            <a:lvl4pPr marL="1004500" indent="0">
              <a:buNone/>
              <a:defRPr sz="1172" b="1"/>
            </a:lvl4pPr>
            <a:lvl5pPr marL="1339333" indent="0">
              <a:buNone/>
              <a:defRPr sz="1172" b="1"/>
            </a:lvl5pPr>
            <a:lvl6pPr marL="1674167" indent="0">
              <a:buNone/>
              <a:defRPr sz="1172" b="1"/>
            </a:lvl6pPr>
            <a:lvl7pPr marL="2009000" indent="0">
              <a:buNone/>
              <a:defRPr sz="1172" b="1"/>
            </a:lvl7pPr>
            <a:lvl8pPr marL="2343835" indent="0">
              <a:buNone/>
              <a:defRPr sz="1172" b="1"/>
            </a:lvl8pPr>
            <a:lvl9pPr marL="2678668" indent="0">
              <a:buNone/>
              <a:defRPr sz="1172"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EA71F63F-5459-4EB9-8201-0EEB59333381}" type="datetimeFigureOut">
              <a:rPr lang="en-US"/>
              <a:pPr>
                <a:defRPr/>
              </a:pPr>
              <a:t>7/26/17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3AF88159-A073-4FD3-AA74-0B5FE6575CD5}" type="slidenum">
              <a:rPr lang="en-US"/>
              <a:pPr>
                <a:defRPr/>
              </a:pPr>
              <a:t>‹#›</a:t>
            </a:fld>
            <a:endParaRPr lang="en-US"/>
          </a:p>
        </p:txBody>
      </p:sp>
    </p:spTree>
    <p:extLst>
      <p:ext uri="{BB962C8B-B14F-4D97-AF65-F5344CB8AC3E}">
        <p14:creationId xmlns:p14="http://schemas.microsoft.com/office/powerpoint/2010/main" val="262809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B5D430B1-1174-41A1-B889-4B8FD9728572}" type="datetimeFigureOut">
              <a:rPr lang="en-US"/>
              <a:pPr>
                <a:defRPr/>
              </a:pPr>
              <a:t>7/26/17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0EE98A1E-F22E-4DF2-94A9-E304AF4BDDA2}" type="slidenum">
              <a:rPr lang="en-US"/>
              <a:pPr>
                <a:defRPr/>
              </a:pPr>
              <a:t>‹#›</a:t>
            </a:fld>
            <a:endParaRPr lang="en-US"/>
          </a:p>
        </p:txBody>
      </p:sp>
    </p:spTree>
    <p:extLst>
      <p:ext uri="{BB962C8B-B14F-4D97-AF65-F5344CB8AC3E}">
        <p14:creationId xmlns:p14="http://schemas.microsoft.com/office/powerpoint/2010/main" val="230788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09605656-9257-4DA3-9A05-F8EECE855ACC}" type="datetimeFigureOut">
              <a:rPr lang="en-US"/>
              <a:pPr>
                <a:defRPr/>
              </a:pPr>
              <a:t>7/26/17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7E8ED478-F19C-4A30-8336-6529B8B90E75}" type="slidenum">
              <a:rPr lang="en-US"/>
              <a:pPr>
                <a:defRPr/>
              </a:pPr>
              <a:t>‹#›</a:t>
            </a:fld>
            <a:endParaRPr lang="en-US"/>
          </a:p>
        </p:txBody>
      </p:sp>
    </p:spTree>
    <p:extLst>
      <p:ext uri="{BB962C8B-B14F-4D97-AF65-F5344CB8AC3E}">
        <p14:creationId xmlns:p14="http://schemas.microsoft.com/office/powerpoint/2010/main" val="274762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469" b="1"/>
            </a:lvl1pPr>
          </a:lstStyle>
          <a:p>
            <a:r>
              <a:rPr lang="en-US" dirty="0"/>
              <a:t>Click to edit Master title style</a:t>
            </a:r>
          </a:p>
        </p:txBody>
      </p:sp>
      <p:sp>
        <p:nvSpPr>
          <p:cNvPr id="3" name="Content Placeholder 2"/>
          <p:cNvSpPr>
            <a:spLocks noGrp="1"/>
          </p:cNvSpPr>
          <p:nvPr>
            <p:ph idx="1"/>
          </p:nvPr>
        </p:nvSpPr>
        <p:spPr>
          <a:xfrm>
            <a:off x="3575050" y="273053"/>
            <a:ext cx="5111751" cy="5853113"/>
          </a:xfrm>
        </p:spPr>
        <p:txBody>
          <a:bodyPr/>
          <a:lstStyle>
            <a:lvl1pPr>
              <a:defRPr sz="2345"/>
            </a:lvl1pPr>
            <a:lvl2pPr>
              <a:defRPr sz="2048"/>
            </a:lvl2pPr>
            <a:lvl3pPr>
              <a:defRPr sz="1751"/>
            </a:lvl3pPr>
            <a:lvl4pPr>
              <a:defRPr sz="1469"/>
            </a:lvl4pPr>
            <a:lvl5pPr>
              <a:defRPr sz="1469"/>
            </a:lvl5pPr>
            <a:lvl6pPr>
              <a:defRPr sz="1469"/>
            </a:lvl6pPr>
            <a:lvl7pPr>
              <a:defRPr sz="1469"/>
            </a:lvl7pPr>
            <a:lvl8pPr>
              <a:defRPr sz="1469"/>
            </a:lvl8pPr>
            <a:lvl9pPr>
              <a:defRPr sz="146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032"/>
            </a:lvl1pPr>
            <a:lvl2pPr marL="334834" indent="0">
              <a:buNone/>
              <a:defRPr sz="875"/>
            </a:lvl2pPr>
            <a:lvl3pPr marL="669667" indent="0">
              <a:buNone/>
              <a:defRPr sz="735"/>
            </a:lvl3pPr>
            <a:lvl4pPr marL="1004500" indent="0">
              <a:buNone/>
              <a:defRPr sz="656"/>
            </a:lvl4pPr>
            <a:lvl5pPr marL="1339333" indent="0">
              <a:buNone/>
              <a:defRPr sz="656"/>
            </a:lvl5pPr>
            <a:lvl6pPr marL="1674167" indent="0">
              <a:buNone/>
              <a:defRPr sz="656"/>
            </a:lvl6pPr>
            <a:lvl7pPr marL="2009000" indent="0">
              <a:buNone/>
              <a:defRPr sz="656"/>
            </a:lvl7pPr>
            <a:lvl8pPr marL="2343835" indent="0">
              <a:buNone/>
              <a:defRPr sz="656"/>
            </a:lvl8pPr>
            <a:lvl9pPr marL="2678668" indent="0">
              <a:buNone/>
              <a:defRPr sz="656"/>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6349035D-B375-4332-85DB-D90AADB07FA9}" type="datetimeFigureOut">
              <a:rPr lang="en-US"/>
              <a:pPr>
                <a:defRPr/>
              </a:pPr>
              <a:t>7/26/17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6A7A6249-9CC7-4994-AE8E-6B77380CCEC5}" type="slidenum">
              <a:rPr lang="en-US"/>
              <a:pPr>
                <a:defRPr/>
              </a:pPr>
              <a:t>‹#›</a:t>
            </a:fld>
            <a:endParaRPr lang="en-US"/>
          </a:p>
        </p:txBody>
      </p:sp>
    </p:spTree>
    <p:extLst>
      <p:ext uri="{BB962C8B-B14F-4D97-AF65-F5344CB8AC3E}">
        <p14:creationId xmlns:p14="http://schemas.microsoft.com/office/powerpoint/2010/main" val="373785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7"/>
          </a:xfrm>
        </p:spPr>
        <p:txBody>
          <a:bodyPr anchor="b"/>
          <a:lstStyle>
            <a:lvl1pPr algn="l">
              <a:defRPr sz="1469"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345"/>
            </a:lvl1pPr>
            <a:lvl2pPr marL="334834" indent="0">
              <a:buNone/>
              <a:defRPr sz="2048"/>
            </a:lvl2pPr>
            <a:lvl3pPr marL="669667" indent="0">
              <a:buNone/>
              <a:defRPr sz="1751"/>
            </a:lvl3pPr>
            <a:lvl4pPr marL="1004500" indent="0">
              <a:buNone/>
              <a:defRPr sz="1469"/>
            </a:lvl4pPr>
            <a:lvl5pPr marL="1339333" indent="0">
              <a:buNone/>
              <a:defRPr sz="1469"/>
            </a:lvl5pPr>
            <a:lvl6pPr marL="1674167" indent="0">
              <a:buNone/>
              <a:defRPr sz="1469"/>
            </a:lvl6pPr>
            <a:lvl7pPr marL="2009000" indent="0">
              <a:buNone/>
              <a:defRPr sz="1469"/>
            </a:lvl7pPr>
            <a:lvl8pPr marL="2343835" indent="0">
              <a:buNone/>
              <a:defRPr sz="1469"/>
            </a:lvl8pPr>
            <a:lvl9pPr marL="2678668" indent="0">
              <a:buNone/>
              <a:defRPr sz="1469"/>
            </a:lvl9pPr>
          </a:lstStyle>
          <a:p>
            <a:pPr lvl="0"/>
            <a:endParaRPr lang="en-US" noProof="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032"/>
            </a:lvl1pPr>
            <a:lvl2pPr marL="334834" indent="0">
              <a:buNone/>
              <a:defRPr sz="875"/>
            </a:lvl2pPr>
            <a:lvl3pPr marL="669667" indent="0">
              <a:buNone/>
              <a:defRPr sz="735"/>
            </a:lvl3pPr>
            <a:lvl4pPr marL="1004500" indent="0">
              <a:buNone/>
              <a:defRPr sz="656"/>
            </a:lvl4pPr>
            <a:lvl5pPr marL="1339333" indent="0">
              <a:buNone/>
              <a:defRPr sz="656"/>
            </a:lvl5pPr>
            <a:lvl6pPr marL="1674167" indent="0">
              <a:buNone/>
              <a:defRPr sz="656"/>
            </a:lvl6pPr>
            <a:lvl7pPr marL="2009000" indent="0">
              <a:buNone/>
              <a:defRPr sz="656"/>
            </a:lvl7pPr>
            <a:lvl8pPr marL="2343835" indent="0">
              <a:buNone/>
              <a:defRPr sz="656"/>
            </a:lvl8pPr>
            <a:lvl9pPr marL="2678668" indent="0">
              <a:buNone/>
              <a:defRPr sz="656"/>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AC973A00-383C-4D31-8475-EACA174AF2A7}" type="datetimeFigureOut">
              <a:rPr lang="en-US"/>
              <a:pPr>
                <a:defRPr/>
              </a:pPr>
              <a:t>7/26/17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FF51320C-BA58-4B53-93A9-EF4697334366}" type="slidenum">
              <a:rPr lang="en-US"/>
              <a:pPr>
                <a:defRPr/>
              </a:pPr>
              <a:t>‹#›</a:t>
            </a:fld>
            <a:endParaRPr lang="en-US"/>
          </a:p>
        </p:txBody>
      </p:sp>
    </p:spTree>
    <p:extLst>
      <p:ext uri="{BB962C8B-B14F-4D97-AF65-F5344CB8AC3E}">
        <p14:creationId xmlns:p14="http://schemas.microsoft.com/office/powerpoint/2010/main" val="1303442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428460" tIns="214230" rIns="428460" bIns="21423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428460" tIns="214230" rIns="428460" bIns="2142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70" r:id="rId11"/>
  </p:sldLayoutIdLst>
  <p:txStyles>
    <p:titleStyle>
      <a:lvl1pPr algn="ctr" defTabSz="333375" rtl="0" fontAlgn="base">
        <a:spcBef>
          <a:spcPct val="0"/>
        </a:spcBef>
        <a:spcAft>
          <a:spcPct val="0"/>
        </a:spcAft>
        <a:defRPr sz="3200" b="1" kern="1200">
          <a:solidFill>
            <a:schemeClr val="tx1"/>
          </a:solidFill>
          <a:latin typeface="Century Gothic"/>
          <a:ea typeface="Century Gothic" panose="020B0502020202020204" pitchFamily="34" charset="0"/>
          <a:cs typeface="Century Gothic"/>
        </a:defRPr>
      </a:lvl1pPr>
      <a:lvl2pPr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2pPr>
      <a:lvl3pPr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3pPr>
      <a:lvl4pPr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4pPr>
      <a:lvl5pPr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5pPr>
      <a:lvl6pPr marL="457200"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6pPr>
      <a:lvl7pPr marL="914400"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7pPr>
      <a:lvl8pPr marL="1371600"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8pPr>
      <a:lvl9pPr marL="1828800" algn="ctr" defTabSz="333375" rtl="0" fontAlgn="base">
        <a:spcBef>
          <a:spcPct val="0"/>
        </a:spcBef>
        <a:spcAft>
          <a:spcPct val="0"/>
        </a:spcAft>
        <a:defRPr sz="3200" b="1">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lvl9pPr>
    </p:titleStyle>
    <p:bodyStyle>
      <a:lvl1pPr marL="250825" indent="-250825" algn="l" defTabSz="333375" rtl="0" fontAlgn="base">
        <a:spcBef>
          <a:spcPct val="20000"/>
        </a:spcBef>
        <a:spcAft>
          <a:spcPct val="0"/>
        </a:spcAft>
        <a:buFont typeface="Arial" panose="020B0604020202020204" pitchFamily="34" charset="0"/>
        <a:buChar char="•"/>
        <a:defRPr sz="2300" kern="1200">
          <a:solidFill>
            <a:schemeClr val="tx1"/>
          </a:solidFill>
          <a:latin typeface="Century Gothic"/>
          <a:ea typeface="Century Gothic" panose="020B0502020202020204" pitchFamily="34" charset="0"/>
          <a:cs typeface="Century Gothic"/>
        </a:defRPr>
      </a:lvl1pPr>
      <a:lvl2pPr marL="542925" indent="-207963" algn="l" defTabSz="333375" rtl="0" fontAlgn="base">
        <a:spcBef>
          <a:spcPct val="20000"/>
        </a:spcBef>
        <a:spcAft>
          <a:spcPct val="0"/>
        </a:spcAft>
        <a:buFont typeface="Arial" panose="020B0604020202020204" pitchFamily="34" charset="0"/>
        <a:buChar char="–"/>
        <a:defRPr sz="2000" kern="1200">
          <a:solidFill>
            <a:schemeClr val="tx1"/>
          </a:solidFill>
          <a:latin typeface="Century Gothic"/>
          <a:ea typeface="Century Gothic" panose="020B0502020202020204" pitchFamily="34" charset="0"/>
          <a:cs typeface="Century Gothic"/>
        </a:defRPr>
      </a:lvl2pPr>
      <a:lvl3pPr marL="836613" indent="-166688" algn="l" defTabSz="333375" rtl="0" fontAlgn="base">
        <a:spcBef>
          <a:spcPct val="20000"/>
        </a:spcBef>
        <a:spcAft>
          <a:spcPct val="0"/>
        </a:spcAft>
        <a:buFont typeface="Arial" panose="020B0604020202020204" pitchFamily="34" charset="0"/>
        <a:buChar char="•"/>
        <a:defRPr sz="1700" kern="1200">
          <a:solidFill>
            <a:schemeClr val="tx1"/>
          </a:solidFill>
          <a:latin typeface="Century Gothic"/>
          <a:ea typeface="Century Gothic" panose="020B0502020202020204" pitchFamily="34" charset="0"/>
          <a:cs typeface="Century Gothic"/>
        </a:defRPr>
      </a:lvl3pPr>
      <a:lvl4pPr marL="1171575" indent="-166688" algn="l" defTabSz="333375" rtl="0" fontAlgn="base">
        <a:spcBef>
          <a:spcPct val="20000"/>
        </a:spcBef>
        <a:spcAft>
          <a:spcPct val="0"/>
        </a:spcAft>
        <a:buFont typeface="Arial" panose="020B0604020202020204" pitchFamily="34" charset="0"/>
        <a:buChar char="–"/>
        <a:defRPr sz="1400" kern="1200">
          <a:solidFill>
            <a:schemeClr val="tx1"/>
          </a:solidFill>
          <a:latin typeface="Century Gothic"/>
          <a:ea typeface="Century Gothic" panose="020B0502020202020204" pitchFamily="34" charset="0"/>
          <a:cs typeface="Century Gothic"/>
        </a:defRPr>
      </a:lvl4pPr>
      <a:lvl5pPr marL="1506538" indent="-166688" algn="l" defTabSz="333375" rtl="0" fontAlgn="base">
        <a:spcBef>
          <a:spcPct val="20000"/>
        </a:spcBef>
        <a:spcAft>
          <a:spcPct val="0"/>
        </a:spcAft>
        <a:buFont typeface="Arial" panose="020B0604020202020204" pitchFamily="34" charset="0"/>
        <a:buChar char="»"/>
        <a:defRPr sz="1400" kern="1200">
          <a:solidFill>
            <a:schemeClr val="tx1"/>
          </a:solidFill>
          <a:latin typeface="Century Gothic"/>
          <a:ea typeface="Century Gothic" panose="020B0502020202020204" pitchFamily="34" charset="0"/>
          <a:cs typeface="Century Gothic"/>
        </a:defRPr>
      </a:lvl5pPr>
      <a:lvl6pPr marL="1841585" indent="-167417" algn="l" defTabSz="334834" rtl="0" eaLnBrk="1" latinLnBrk="0" hangingPunct="1">
        <a:spcBef>
          <a:spcPct val="20000"/>
        </a:spcBef>
        <a:buFont typeface="Arial"/>
        <a:buChar char="•"/>
        <a:defRPr sz="1469" kern="1200">
          <a:solidFill>
            <a:schemeClr val="tx1"/>
          </a:solidFill>
          <a:latin typeface="+mn-lt"/>
          <a:ea typeface="+mn-ea"/>
          <a:cs typeface="+mn-cs"/>
        </a:defRPr>
      </a:lvl6pPr>
      <a:lvl7pPr marL="2176418" indent="-167417" algn="l" defTabSz="334834" rtl="0" eaLnBrk="1" latinLnBrk="0" hangingPunct="1">
        <a:spcBef>
          <a:spcPct val="20000"/>
        </a:spcBef>
        <a:buFont typeface="Arial"/>
        <a:buChar char="•"/>
        <a:defRPr sz="1469" kern="1200">
          <a:solidFill>
            <a:schemeClr val="tx1"/>
          </a:solidFill>
          <a:latin typeface="+mn-lt"/>
          <a:ea typeface="+mn-ea"/>
          <a:cs typeface="+mn-cs"/>
        </a:defRPr>
      </a:lvl7pPr>
      <a:lvl8pPr marL="2511252" indent="-167417" algn="l" defTabSz="334834" rtl="0" eaLnBrk="1" latinLnBrk="0" hangingPunct="1">
        <a:spcBef>
          <a:spcPct val="20000"/>
        </a:spcBef>
        <a:buFont typeface="Arial"/>
        <a:buChar char="•"/>
        <a:defRPr sz="1469" kern="1200">
          <a:solidFill>
            <a:schemeClr val="tx1"/>
          </a:solidFill>
          <a:latin typeface="+mn-lt"/>
          <a:ea typeface="+mn-ea"/>
          <a:cs typeface="+mn-cs"/>
        </a:defRPr>
      </a:lvl8pPr>
      <a:lvl9pPr marL="2846084" indent="-167417" algn="l" defTabSz="334834" rtl="0" eaLnBrk="1" latinLnBrk="0" hangingPunct="1">
        <a:spcBef>
          <a:spcPct val="20000"/>
        </a:spcBef>
        <a:buFont typeface="Arial"/>
        <a:buChar char="•"/>
        <a:defRPr sz="1469" kern="1200">
          <a:solidFill>
            <a:schemeClr val="tx1"/>
          </a:solidFill>
          <a:latin typeface="+mn-lt"/>
          <a:ea typeface="+mn-ea"/>
          <a:cs typeface="+mn-cs"/>
        </a:defRPr>
      </a:lvl9pPr>
    </p:bodyStyle>
    <p:otherStyle>
      <a:defPPr>
        <a:defRPr lang="en-US"/>
      </a:defPPr>
      <a:lvl1pPr marL="0" algn="l" defTabSz="334834" rtl="0" eaLnBrk="1" latinLnBrk="0" hangingPunct="1">
        <a:defRPr sz="1313" kern="1200">
          <a:solidFill>
            <a:schemeClr val="tx1"/>
          </a:solidFill>
          <a:latin typeface="+mn-lt"/>
          <a:ea typeface="+mn-ea"/>
          <a:cs typeface="+mn-cs"/>
        </a:defRPr>
      </a:lvl1pPr>
      <a:lvl2pPr marL="334834" algn="l" defTabSz="334834" rtl="0" eaLnBrk="1" latinLnBrk="0" hangingPunct="1">
        <a:defRPr sz="1313" kern="1200">
          <a:solidFill>
            <a:schemeClr val="tx1"/>
          </a:solidFill>
          <a:latin typeface="+mn-lt"/>
          <a:ea typeface="+mn-ea"/>
          <a:cs typeface="+mn-cs"/>
        </a:defRPr>
      </a:lvl2pPr>
      <a:lvl3pPr marL="669667" algn="l" defTabSz="334834" rtl="0" eaLnBrk="1" latinLnBrk="0" hangingPunct="1">
        <a:defRPr sz="1313" kern="1200">
          <a:solidFill>
            <a:schemeClr val="tx1"/>
          </a:solidFill>
          <a:latin typeface="+mn-lt"/>
          <a:ea typeface="+mn-ea"/>
          <a:cs typeface="+mn-cs"/>
        </a:defRPr>
      </a:lvl3pPr>
      <a:lvl4pPr marL="1004500" algn="l" defTabSz="334834" rtl="0" eaLnBrk="1" latinLnBrk="0" hangingPunct="1">
        <a:defRPr sz="1313" kern="1200">
          <a:solidFill>
            <a:schemeClr val="tx1"/>
          </a:solidFill>
          <a:latin typeface="+mn-lt"/>
          <a:ea typeface="+mn-ea"/>
          <a:cs typeface="+mn-cs"/>
        </a:defRPr>
      </a:lvl4pPr>
      <a:lvl5pPr marL="1339333" algn="l" defTabSz="334834" rtl="0" eaLnBrk="1" latinLnBrk="0" hangingPunct="1">
        <a:defRPr sz="1313" kern="1200">
          <a:solidFill>
            <a:schemeClr val="tx1"/>
          </a:solidFill>
          <a:latin typeface="+mn-lt"/>
          <a:ea typeface="+mn-ea"/>
          <a:cs typeface="+mn-cs"/>
        </a:defRPr>
      </a:lvl5pPr>
      <a:lvl6pPr marL="1674167" algn="l" defTabSz="334834" rtl="0" eaLnBrk="1" latinLnBrk="0" hangingPunct="1">
        <a:defRPr sz="1313" kern="1200">
          <a:solidFill>
            <a:schemeClr val="tx1"/>
          </a:solidFill>
          <a:latin typeface="+mn-lt"/>
          <a:ea typeface="+mn-ea"/>
          <a:cs typeface="+mn-cs"/>
        </a:defRPr>
      </a:lvl6pPr>
      <a:lvl7pPr marL="2009000" algn="l" defTabSz="334834" rtl="0" eaLnBrk="1" latinLnBrk="0" hangingPunct="1">
        <a:defRPr sz="1313" kern="1200">
          <a:solidFill>
            <a:schemeClr val="tx1"/>
          </a:solidFill>
          <a:latin typeface="+mn-lt"/>
          <a:ea typeface="+mn-ea"/>
          <a:cs typeface="+mn-cs"/>
        </a:defRPr>
      </a:lvl7pPr>
      <a:lvl8pPr marL="2343835" algn="l" defTabSz="334834" rtl="0" eaLnBrk="1" latinLnBrk="0" hangingPunct="1">
        <a:defRPr sz="1313" kern="1200">
          <a:solidFill>
            <a:schemeClr val="tx1"/>
          </a:solidFill>
          <a:latin typeface="+mn-lt"/>
          <a:ea typeface="+mn-ea"/>
          <a:cs typeface="+mn-cs"/>
        </a:defRPr>
      </a:lvl8pPr>
      <a:lvl9pPr marL="2678668" algn="l" defTabSz="334834" rtl="0" eaLnBrk="1" latinLnBrk="0" hangingPunct="1">
        <a:defRPr sz="13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linda.mock@umb.edu" TargetMode="External"/><Relationship Id="rId4" Type="http://schemas.openxmlformats.org/officeDocument/2006/relationships/hyperlink" Target="mailto:kwest-evans@rehabnetwork.org" TargetMode="External"/><Relationship Id="rId5" Type="http://schemas.openxmlformats.org/officeDocument/2006/relationships/hyperlink" Target="mailto:maylorie.stlaurent@umb.edu" TargetMode="External"/><Relationship Id="rId6" Type="http://schemas.openxmlformats.org/officeDocument/2006/relationships/hyperlink" Target="mailto:melissa.alford@umb.edu" TargetMode="External"/><Relationship Id="rId1" Type="http://schemas.openxmlformats.org/officeDocument/2006/relationships/slideLayout" Target="../slideLayouts/slideLayout2.xml"/><Relationship Id="rId2" Type="http://schemas.openxmlformats.org/officeDocument/2006/relationships/hyperlink" Target="http://www.explorev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bwMode="auto">
          <a:xfrm>
            <a:off x="1163638" y="815010"/>
            <a:ext cx="6816725" cy="2057400"/>
          </a:xfrm>
        </p:spPr>
        <p:txBody>
          <a:bodyPr wrap="square" numCol="1" anchorCtr="0" compatLnSpc="1">
            <a:prstTxWarp prst="textNoShape">
              <a:avLst/>
            </a:prstTxWarp>
            <a:normAutofit fontScale="90000"/>
          </a:bodyPr>
          <a:lstStyle/>
          <a:p>
            <a:r>
              <a:rPr lang="en-US" altLang="en-US" sz="4800" dirty="0">
                <a:latin typeface="Century Gothic" panose="020B0502020202020204" pitchFamily="34" charset="0"/>
                <a:cs typeface="Century Gothic" panose="020B0502020202020204" pitchFamily="34" charset="0"/>
              </a:rPr>
              <a:t>VR and Business Relations: State of the Research</a:t>
            </a:r>
          </a:p>
        </p:txBody>
      </p:sp>
      <p:sp>
        <p:nvSpPr>
          <p:cNvPr id="3" name="Subtitle 2"/>
          <p:cNvSpPr>
            <a:spLocks noGrp="1"/>
          </p:cNvSpPr>
          <p:nvPr>
            <p:ph type="subTitle" idx="1"/>
          </p:nvPr>
        </p:nvSpPr>
        <p:spPr>
          <a:xfrm>
            <a:off x="1371600" y="3240157"/>
            <a:ext cx="6400800" cy="2398643"/>
          </a:xfrm>
        </p:spPr>
        <p:txBody>
          <a:bodyPr>
            <a:normAutofit/>
          </a:bodyPr>
          <a:lstStyle/>
          <a:p>
            <a:pPr defTabSz="334834" fontAlgn="auto">
              <a:spcAft>
                <a:spcPts val="0"/>
              </a:spcAft>
              <a:buFont typeface="Arial"/>
              <a:buNone/>
              <a:defRPr/>
            </a:pPr>
            <a:r>
              <a:rPr lang="en-US" sz="2345" dirty="0">
                <a:ea typeface="+mn-ea"/>
              </a:rPr>
              <a:t>Linda Mock</a:t>
            </a:r>
          </a:p>
          <a:p>
            <a:pPr defTabSz="334834" fontAlgn="auto">
              <a:spcAft>
                <a:spcPts val="0"/>
              </a:spcAft>
              <a:buFont typeface="Arial"/>
              <a:buNone/>
              <a:defRPr/>
            </a:pPr>
            <a:r>
              <a:rPr lang="en-US" sz="2345" dirty="0">
                <a:ea typeface="+mn-ea"/>
              </a:rPr>
              <a:t>Kathy West-Evans</a:t>
            </a:r>
          </a:p>
          <a:p>
            <a:pPr defTabSz="334834" fontAlgn="auto">
              <a:spcAft>
                <a:spcPts val="0"/>
              </a:spcAft>
              <a:buFont typeface="Arial"/>
              <a:buNone/>
              <a:defRPr/>
            </a:pPr>
            <a:r>
              <a:rPr lang="en-US" sz="2345" dirty="0">
                <a:ea typeface="+mn-ea"/>
              </a:rPr>
              <a:t>May-Lorie St. Laurent</a:t>
            </a:r>
          </a:p>
          <a:p>
            <a:pPr defTabSz="334834" fontAlgn="auto">
              <a:spcAft>
                <a:spcPts val="0"/>
              </a:spcAft>
              <a:buFont typeface="Arial"/>
              <a:buNone/>
              <a:defRPr/>
            </a:pPr>
            <a:r>
              <a:rPr lang="en-US" sz="2345" dirty="0">
                <a:ea typeface="+mn-ea"/>
              </a:rPr>
              <a:t>Melissa Alford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Panel Feedback</a:t>
            </a:r>
            <a:br>
              <a:rPr lang="en-US" dirty="0"/>
            </a:br>
            <a:endParaRPr lang="en-US" dirty="0"/>
          </a:p>
        </p:txBody>
      </p:sp>
      <p:sp>
        <p:nvSpPr>
          <p:cNvPr id="3" name="Content Placeholder 2"/>
          <p:cNvSpPr>
            <a:spLocks noGrp="1"/>
          </p:cNvSpPr>
          <p:nvPr>
            <p:ph idx="1"/>
          </p:nvPr>
        </p:nvSpPr>
        <p:spPr>
          <a:xfrm>
            <a:off x="318052" y="1113182"/>
            <a:ext cx="8229600" cy="4525963"/>
          </a:xfrm>
        </p:spPr>
        <p:txBody>
          <a:bodyPr/>
          <a:lstStyle/>
          <a:p>
            <a:r>
              <a:rPr lang="en-US" dirty="0"/>
              <a:t>In many nominations it was difficult to determine outcomes</a:t>
            </a:r>
          </a:p>
          <a:p>
            <a:pPr lvl="1"/>
            <a:r>
              <a:rPr lang="en-US" dirty="0"/>
              <a:t>Some practices are new, and no one knew if they could stand the test of time or work for more than a small group of people</a:t>
            </a:r>
          </a:p>
          <a:p>
            <a:pPr lvl="1"/>
            <a:r>
              <a:rPr lang="en-US" dirty="0"/>
              <a:t>Others focused more on capacity building (connecting people to relevant information). The panel was not convinced the activities would actually translate into jobs for PWD</a:t>
            </a:r>
          </a:p>
          <a:p>
            <a:r>
              <a:rPr lang="en-US" dirty="0"/>
              <a:t>In some nominations the panel was divided as to whether a practice really met a business need</a:t>
            </a:r>
          </a:p>
        </p:txBody>
      </p:sp>
    </p:spTree>
    <p:extLst>
      <p:ext uri="{BB962C8B-B14F-4D97-AF65-F5344CB8AC3E}">
        <p14:creationId xmlns:p14="http://schemas.microsoft.com/office/powerpoint/2010/main" val="318961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330"/>
            <a:ext cx="8229600" cy="1033670"/>
          </a:xfrm>
        </p:spPr>
        <p:txBody>
          <a:bodyPr/>
          <a:lstStyle/>
          <a:p>
            <a:r>
              <a:rPr lang="en-US" dirty="0"/>
              <a:t>Interviews</a:t>
            </a:r>
          </a:p>
        </p:txBody>
      </p:sp>
      <p:sp>
        <p:nvSpPr>
          <p:cNvPr id="3" name="Content Placeholder 2"/>
          <p:cNvSpPr>
            <a:spLocks noGrp="1"/>
          </p:cNvSpPr>
          <p:nvPr>
            <p:ph idx="1"/>
          </p:nvPr>
        </p:nvSpPr>
        <p:spPr>
          <a:xfrm>
            <a:off x="457200" y="765313"/>
            <a:ext cx="8229600" cy="5360851"/>
          </a:xfrm>
        </p:spPr>
        <p:txBody>
          <a:bodyPr>
            <a:normAutofit/>
          </a:bodyPr>
          <a:lstStyle/>
          <a:p>
            <a:r>
              <a:rPr lang="en-US" dirty="0"/>
              <a:t>Conducted 33 interviews with 10 different practices</a:t>
            </a:r>
          </a:p>
          <a:p>
            <a:r>
              <a:rPr lang="en-US" dirty="0"/>
              <a:t>Interviews were with founders, administrators, frontline staff, practice participants, and VR employees working directly with the practice</a:t>
            </a:r>
          </a:p>
          <a:p>
            <a:r>
              <a:rPr lang="en-US" dirty="0"/>
              <a:t>Questions focused on</a:t>
            </a:r>
          </a:p>
          <a:p>
            <a:pPr lvl="1"/>
            <a:r>
              <a:rPr lang="en-US" dirty="0"/>
              <a:t>How practice began</a:t>
            </a:r>
          </a:p>
          <a:p>
            <a:pPr lvl="1"/>
            <a:r>
              <a:rPr lang="en-US" dirty="0"/>
              <a:t>How practice evolved</a:t>
            </a:r>
          </a:p>
          <a:p>
            <a:pPr lvl="1"/>
            <a:r>
              <a:rPr lang="en-US" dirty="0"/>
              <a:t>How practice works to meet both business and job-seeker needs</a:t>
            </a:r>
          </a:p>
          <a:p>
            <a:pPr lvl="1"/>
            <a:r>
              <a:rPr lang="en-US" dirty="0"/>
              <a:t>Problems it has faced</a:t>
            </a:r>
          </a:p>
          <a:p>
            <a:pPr lvl="1"/>
            <a:r>
              <a:rPr lang="en-US" dirty="0"/>
              <a:t>Plans for the future</a:t>
            </a:r>
          </a:p>
          <a:p>
            <a:endParaRPr lang="en-US" dirty="0"/>
          </a:p>
        </p:txBody>
      </p:sp>
    </p:spTree>
    <p:extLst>
      <p:ext uri="{BB962C8B-B14F-4D97-AF65-F5344CB8AC3E}">
        <p14:creationId xmlns:p14="http://schemas.microsoft.com/office/powerpoint/2010/main" val="311920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0774"/>
          </a:xfrm>
        </p:spPr>
        <p:txBody>
          <a:bodyPr>
            <a:normAutofit fontScale="90000"/>
          </a:bodyPr>
          <a:lstStyle/>
          <a:p>
            <a:r>
              <a:rPr lang="en-US" dirty="0"/>
              <a:t>Practices</a:t>
            </a:r>
          </a:p>
        </p:txBody>
      </p:sp>
      <p:sp>
        <p:nvSpPr>
          <p:cNvPr id="3" name="Content Placeholder 2"/>
          <p:cNvSpPr>
            <a:spLocks noGrp="1"/>
          </p:cNvSpPr>
          <p:nvPr>
            <p:ph idx="1"/>
          </p:nvPr>
        </p:nvSpPr>
        <p:spPr>
          <a:xfrm>
            <a:off x="457200" y="1030941"/>
            <a:ext cx="8229600" cy="4840942"/>
          </a:xfrm>
        </p:spPr>
        <p:txBody>
          <a:bodyPr>
            <a:normAutofit fontScale="92500"/>
          </a:bodyPr>
          <a:lstStyle/>
          <a:p>
            <a:pPr marL="0" indent="0">
              <a:buNone/>
            </a:pPr>
            <a:r>
              <a:rPr lang="en-US" dirty="0"/>
              <a:t>We are currently conducting research in 10 practices:</a:t>
            </a:r>
          </a:p>
          <a:p>
            <a:r>
              <a:rPr lang="en-US" dirty="0"/>
              <a:t>Bridges from School to Work</a:t>
            </a:r>
          </a:p>
          <a:p>
            <a:r>
              <a:rPr lang="en-US" dirty="0"/>
              <a:t>Business Development System</a:t>
            </a:r>
          </a:p>
          <a:p>
            <a:r>
              <a:rPr lang="en-US" dirty="0"/>
              <a:t>Colville Tribes Confederation</a:t>
            </a:r>
          </a:p>
          <a:p>
            <a:r>
              <a:rPr lang="en-US" dirty="0"/>
              <a:t>Hands On @ Hyatt</a:t>
            </a:r>
          </a:p>
          <a:p>
            <a:r>
              <a:rPr lang="en-US" dirty="0"/>
              <a:t>Hershey’s Extends Real Opportunities to Succeed</a:t>
            </a:r>
          </a:p>
          <a:p>
            <a:r>
              <a:rPr lang="en-US" dirty="0"/>
              <a:t>The NET</a:t>
            </a:r>
          </a:p>
          <a:p>
            <a:r>
              <a:rPr lang="en-US" dirty="0"/>
              <a:t>Project SEARCH</a:t>
            </a:r>
          </a:p>
          <a:p>
            <a:r>
              <a:rPr lang="en-US" dirty="0"/>
              <a:t>PWDNET</a:t>
            </a:r>
          </a:p>
          <a:p>
            <a:r>
              <a:rPr lang="en-US" dirty="0"/>
              <a:t>TAP</a:t>
            </a:r>
          </a:p>
          <a:p>
            <a:r>
              <a:rPr lang="en-US" dirty="0"/>
              <a:t>Working Partners Program</a:t>
            </a:r>
          </a:p>
        </p:txBody>
      </p:sp>
    </p:spTree>
    <p:extLst>
      <p:ext uri="{BB962C8B-B14F-4D97-AF65-F5344CB8AC3E}">
        <p14:creationId xmlns:p14="http://schemas.microsoft.com/office/powerpoint/2010/main" val="23523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Determining whether a practice is genuinely dual-demand. Is it really meeting the needs of both businesses and PWD seeking employment or simply providing standard counseling, training, or short-term job experience?</a:t>
            </a:r>
          </a:p>
          <a:p>
            <a:r>
              <a:rPr lang="en-US" dirty="0"/>
              <a:t>How to expand services while still meeting the needs of both businesses and PWD seeking employment</a:t>
            </a:r>
          </a:p>
        </p:txBody>
      </p:sp>
    </p:spTree>
    <p:extLst>
      <p:ext uri="{BB962C8B-B14F-4D97-AF65-F5344CB8AC3E}">
        <p14:creationId xmlns:p14="http://schemas.microsoft.com/office/powerpoint/2010/main" val="56916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1614488" y="2644775"/>
            <a:ext cx="5915025"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6947" tIns="33473" rIns="66947" bIns="33473" anchor="ctr"/>
          <a:lstStyle>
            <a:lvl1pPr defTabSz="2141538">
              <a:defRPr sz="2100">
                <a:solidFill>
                  <a:schemeClr val="tx1"/>
                </a:solidFill>
                <a:latin typeface="Calibri" panose="020F0502020204030204" pitchFamily="34" charset="0"/>
              </a:defRPr>
            </a:lvl1pPr>
            <a:lvl2pPr marL="742950" indent="-285750" defTabSz="2141538">
              <a:defRPr sz="2100">
                <a:solidFill>
                  <a:schemeClr val="tx1"/>
                </a:solidFill>
                <a:latin typeface="Calibri" panose="020F0502020204030204" pitchFamily="34" charset="0"/>
              </a:defRPr>
            </a:lvl2pPr>
            <a:lvl3pPr marL="1143000" indent="-228600" defTabSz="2141538">
              <a:defRPr sz="2100">
                <a:solidFill>
                  <a:schemeClr val="tx1"/>
                </a:solidFill>
                <a:latin typeface="Calibri" panose="020F0502020204030204" pitchFamily="34" charset="0"/>
              </a:defRPr>
            </a:lvl3pPr>
            <a:lvl4pPr marL="1600200" indent="-228600" defTabSz="2141538">
              <a:defRPr sz="2100">
                <a:solidFill>
                  <a:schemeClr val="tx1"/>
                </a:solidFill>
                <a:latin typeface="Calibri" panose="020F0502020204030204" pitchFamily="34" charset="0"/>
              </a:defRPr>
            </a:lvl4pPr>
            <a:lvl5pPr marL="2057400" indent="-228600" defTabSz="2141538">
              <a:defRPr sz="2100">
                <a:solidFill>
                  <a:schemeClr val="tx1"/>
                </a:solidFill>
                <a:latin typeface="Calibri" panose="020F0502020204030204" pitchFamily="34" charset="0"/>
              </a:defRPr>
            </a:lvl5pPr>
            <a:lvl6pPr marL="2514600" indent="-228600" defTabSz="2141538" fontAlgn="base">
              <a:spcBef>
                <a:spcPct val="0"/>
              </a:spcBef>
              <a:spcAft>
                <a:spcPct val="0"/>
              </a:spcAft>
              <a:defRPr sz="2100">
                <a:solidFill>
                  <a:schemeClr val="tx1"/>
                </a:solidFill>
                <a:latin typeface="Calibri" panose="020F0502020204030204" pitchFamily="34" charset="0"/>
              </a:defRPr>
            </a:lvl6pPr>
            <a:lvl7pPr marL="2971800" indent="-228600" defTabSz="2141538" fontAlgn="base">
              <a:spcBef>
                <a:spcPct val="0"/>
              </a:spcBef>
              <a:spcAft>
                <a:spcPct val="0"/>
              </a:spcAft>
              <a:defRPr sz="2100">
                <a:solidFill>
                  <a:schemeClr val="tx1"/>
                </a:solidFill>
                <a:latin typeface="Calibri" panose="020F0502020204030204" pitchFamily="34" charset="0"/>
              </a:defRPr>
            </a:lvl7pPr>
            <a:lvl8pPr marL="3429000" indent="-228600" defTabSz="2141538" fontAlgn="base">
              <a:spcBef>
                <a:spcPct val="0"/>
              </a:spcBef>
              <a:spcAft>
                <a:spcPct val="0"/>
              </a:spcAft>
              <a:defRPr sz="2100">
                <a:solidFill>
                  <a:schemeClr val="tx1"/>
                </a:solidFill>
                <a:latin typeface="Calibri" panose="020F0502020204030204" pitchFamily="34" charset="0"/>
              </a:defRPr>
            </a:lvl8pPr>
            <a:lvl9pPr marL="3886200" indent="-228600" defTabSz="2141538" fontAlgn="base">
              <a:spcBef>
                <a:spcPct val="0"/>
              </a:spcBef>
              <a:spcAft>
                <a:spcPct val="0"/>
              </a:spcAft>
              <a:defRPr sz="2100">
                <a:solidFill>
                  <a:schemeClr val="tx1"/>
                </a:solidFill>
                <a:latin typeface="Calibri" panose="020F0502020204030204" pitchFamily="34" charset="0"/>
              </a:defRPr>
            </a:lvl9pPr>
          </a:lstStyle>
          <a:p>
            <a:pPr algn="ctr" eaLnBrk="1" hangingPunct="1"/>
            <a:r>
              <a:rPr lang="en-US" altLang="en-US" sz="4000" b="1">
                <a:latin typeface="Century Gothic" panose="020B0502020202020204" pitchFamily="34" charset="0"/>
                <a:ea typeface="Century Gothic" panose="020B0502020202020204" pitchFamily="34" charset="0"/>
                <a:cs typeface="Century Gothic" panose="020B0502020202020204" pitchFamily="34" charset="0"/>
              </a:rPr>
              <a:t>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p:txBody>
          <a:bodyPr wrap="square" numCol="1" anchorCtr="0" compatLnSpc="1">
            <a:prstTxWarp prst="textNoShape">
              <a:avLst/>
            </a:prstTxWarp>
          </a:bodyPr>
          <a:lstStyle/>
          <a:p>
            <a:r>
              <a:rPr lang="en-US" altLang="en-US" sz="4000">
                <a:latin typeface="Century Gothic" panose="020B0502020202020204" pitchFamily="34" charset="0"/>
                <a:cs typeface="Century Gothic" panose="020B0502020202020204" pitchFamily="34" charset="0"/>
              </a:rPr>
              <a:t>Contact Information</a:t>
            </a:r>
          </a:p>
        </p:txBody>
      </p:sp>
      <p:sp>
        <p:nvSpPr>
          <p:cNvPr id="3" name="Content Placeholder 2"/>
          <p:cNvSpPr>
            <a:spLocks noGrp="1"/>
          </p:cNvSpPr>
          <p:nvPr>
            <p:ph idx="1"/>
          </p:nvPr>
        </p:nvSpPr>
        <p:spPr/>
        <p:txBody>
          <a:bodyPr wrap="square" numCol="1" anchor="t" anchorCtr="0" compatLnSpc="1">
            <a:prstTxWarp prst="textNoShape">
              <a:avLst/>
            </a:prstTxWarp>
          </a:bodyPr>
          <a:lstStyle/>
          <a:p>
            <a:pPr marL="0" indent="0" algn="ctr">
              <a:buFont typeface="Arial" panose="020B0604020202020204" pitchFamily="34" charset="0"/>
              <a:buNone/>
            </a:pPr>
            <a:r>
              <a:rPr lang="en-US" altLang="en-US" dirty="0">
                <a:latin typeface="Century Gothic" panose="020B0502020202020204" pitchFamily="34" charset="0"/>
                <a:cs typeface="Century Gothic" panose="020B0502020202020204" pitchFamily="34" charset="0"/>
                <a:hlinkClick r:id="rId2"/>
              </a:rPr>
              <a:t>www.explorevr.org</a:t>
            </a:r>
            <a:endParaRPr lang="en-US" altLang="en-US" dirty="0">
              <a:latin typeface="Century Gothic" panose="020B0502020202020204" pitchFamily="34" charset="0"/>
              <a:cs typeface="Century Gothic" panose="020B0502020202020204" pitchFamily="34" charset="0"/>
            </a:endParaRPr>
          </a:p>
          <a:p>
            <a:pPr marL="0" indent="0" algn="ctr">
              <a:buFont typeface="Arial" panose="020B0604020202020204" pitchFamily="34" charset="0"/>
              <a:buNone/>
            </a:pPr>
            <a:endParaRPr lang="en-US" altLang="en-US" dirty="0">
              <a:latin typeface="Century Gothic" panose="020B0502020202020204" pitchFamily="34" charset="0"/>
              <a:cs typeface="Century Gothic" panose="020B0502020202020204" pitchFamily="34" charset="0"/>
            </a:endParaRPr>
          </a:p>
          <a:p>
            <a:pPr marL="0" indent="0" algn="ctr">
              <a:buFont typeface="Arial" panose="020B0604020202020204" pitchFamily="34" charset="0"/>
              <a:buNone/>
            </a:pPr>
            <a:r>
              <a:rPr lang="en-US" altLang="en-US" dirty="0">
                <a:latin typeface="Century Gothic" panose="020B0502020202020204" pitchFamily="34" charset="0"/>
                <a:cs typeface="Century Gothic" panose="020B0502020202020204" pitchFamily="34" charset="0"/>
              </a:rPr>
              <a:t>Linda Mock: </a:t>
            </a:r>
            <a:r>
              <a:rPr lang="en-US" altLang="en-US" dirty="0">
                <a:latin typeface="Century Gothic" panose="020B0502020202020204" pitchFamily="34" charset="0"/>
                <a:cs typeface="Century Gothic" panose="020B0502020202020204" pitchFamily="34" charset="0"/>
                <a:hlinkClick r:id="rId3"/>
              </a:rPr>
              <a:t>linda.mock@umb.edu</a:t>
            </a:r>
            <a:endParaRPr lang="en-US" altLang="en-US" dirty="0">
              <a:latin typeface="Century Gothic" panose="020B0502020202020204" pitchFamily="34" charset="0"/>
              <a:cs typeface="Century Gothic" panose="020B0502020202020204" pitchFamily="34" charset="0"/>
            </a:endParaRPr>
          </a:p>
          <a:p>
            <a:pPr marL="0" indent="0" algn="ctr">
              <a:buFont typeface="Arial" panose="020B0604020202020204" pitchFamily="34" charset="0"/>
              <a:buNone/>
            </a:pPr>
            <a:r>
              <a:rPr lang="en-US" altLang="en-US" dirty="0">
                <a:latin typeface="Century Gothic" panose="020B0502020202020204" pitchFamily="34" charset="0"/>
                <a:cs typeface="Century Gothic" panose="020B0502020202020204" pitchFamily="34" charset="0"/>
              </a:rPr>
              <a:t>Kathy West-Evans: </a:t>
            </a:r>
            <a:r>
              <a:rPr lang="en-US" altLang="en-US" dirty="0">
                <a:latin typeface="Century Gothic" panose="020B0502020202020204" pitchFamily="34" charset="0"/>
                <a:cs typeface="Century Gothic" panose="020B0502020202020204" pitchFamily="34" charset="0"/>
                <a:hlinkClick r:id="rId4"/>
              </a:rPr>
              <a:t>kwest-evans@rehabnetwork.org</a:t>
            </a:r>
            <a:endParaRPr lang="en-US" altLang="en-US" dirty="0">
              <a:latin typeface="Century Gothic" panose="020B0502020202020204" pitchFamily="34" charset="0"/>
              <a:cs typeface="Century Gothic" panose="020B0502020202020204" pitchFamily="34" charset="0"/>
            </a:endParaRPr>
          </a:p>
          <a:p>
            <a:pPr marL="0" indent="0" algn="ctr">
              <a:buFont typeface="Arial" panose="020B0604020202020204" pitchFamily="34" charset="0"/>
              <a:buNone/>
            </a:pPr>
            <a:r>
              <a:rPr lang="en-US" altLang="en-US" dirty="0">
                <a:latin typeface="Century Gothic" panose="020B0502020202020204" pitchFamily="34" charset="0"/>
                <a:cs typeface="Century Gothic" panose="020B0502020202020204" pitchFamily="34" charset="0"/>
              </a:rPr>
              <a:t>May-Lorie St. Laurent: </a:t>
            </a:r>
            <a:r>
              <a:rPr lang="en-US" altLang="en-US" dirty="0">
                <a:latin typeface="Century Gothic" panose="020B0502020202020204" pitchFamily="34" charset="0"/>
                <a:cs typeface="Century Gothic" panose="020B0502020202020204" pitchFamily="34" charset="0"/>
                <a:hlinkClick r:id="rId5"/>
              </a:rPr>
              <a:t>maylorie.stlaurent@umb.edu</a:t>
            </a:r>
            <a:endParaRPr lang="en-US" altLang="en-US" dirty="0">
              <a:latin typeface="Century Gothic" panose="020B0502020202020204" pitchFamily="34" charset="0"/>
              <a:cs typeface="Century Gothic" panose="020B0502020202020204" pitchFamily="34" charset="0"/>
            </a:endParaRPr>
          </a:p>
          <a:p>
            <a:pPr marL="0" indent="0" algn="ctr">
              <a:buFont typeface="Arial" panose="020B0604020202020204" pitchFamily="34" charset="0"/>
              <a:buNone/>
            </a:pPr>
            <a:r>
              <a:rPr lang="en-US" altLang="en-US" dirty="0">
                <a:latin typeface="Century Gothic" panose="020B0502020202020204" pitchFamily="34" charset="0"/>
                <a:cs typeface="Century Gothic" panose="020B0502020202020204" pitchFamily="34" charset="0"/>
              </a:rPr>
              <a:t>Melissa Alford: </a:t>
            </a:r>
            <a:r>
              <a:rPr lang="en-US" altLang="en-US" dirty="0">
                <a:latin typeface="Century Gothic" panose="020B0502020202020204" pitchFamily="34" charset="0"/>
                <a:cs typeface="Century Gothic" panose="020B0502020202020204" pitchFamily="34" charset="0"/>
                <a:hlinkClick r:id="rId6"/>
              </a:rPr>
              <a:t>melissa.alford@umb.edu</a:t>
            </a:r>
            <a:endParaRPr lang="en-US" altLang="en-US" dirty="0">
              <a:latin typeface="Century Gothic" panose="020B0502020202020204" pitchFamily="34" charset="0"/>
              <a:cs typeface="Century Gothic" panose="020B0502020202020204" pitchFamily="34" charset="0"/>
            </a:endParaRPr>
          </a:p>
          <a:p>
            <a:pPr marL="0" indent="0" algn="ctr">
              <a:buFont typeface="Arial" panose="020B0604020202020204" pitchFamily="34" charset="0"/>
              <a:buNone/>
            </a:pPr>
            <a:endParaRPr lang="en-US" altLang="en-US" dirty="0">
              <a:latin typeface="Century Gothic" panose="020B0502020202020204" pitchFamily="34" charset="0"/>
              <a:cs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7322"/>
            <a:ext cx="7772400" cy="3766930"/>
          </a:xfrm>
        </p:spPr>
        <p:txBody>
          <a:bodyPr>
            <a:normAutofit/>
          </a:bodyPr>
          <a:lstStyle/>
          <a:p>
            <a:r>
              <a:rPr lang="en-US" dirty="0"/>
              <a:t>2017 National Survey of Vocational Rehabilitation (VR) Agencies and Business Relations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253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270"/>
            <a:ext cx="8229600" cy="1480930"/>
          </a:xfrm>
        </p:spPr>
        <p:txBody>
          <a:bodyPr>
            <a:normAutofit/>
          </a:bodyPr>
          <a:lstStyle/>
          <a:p>
            <a:r>
              <a:rPr lang="en-US" dirty="0"/>
              <a:t>Survey Responses</a:t>
            </a:r>
          </a:p>
        </p:txBody>
      </p:sp>
      <p:sp>
        <p:nvSpPr>
          <p:cNvPr id="3" name="Content Placeholder 2"/>
          <p:cNvSpPr>
            <a:spLocks noGrp="1"/>
          </p:cNvSpPr>
          <p:nvPr>
            <p:ph idx="1"/>
          </p:nvPr>
        </p:nvSpPr>
        <p:spPr>
          <a:xfrm>
            <a:off x="457200" y="1679713"/>
            <a:ext cx="8229600" cy="3900472"/>
          </a:xfrm>
        </p:spPr>
        <p:txBody>
          <a:bodyPr>
            <a:normAutofit/>
          </a:bodyPr>
          <a:lstStyle/>
          <a:p>
            <a:pPr marL="0" indent="0">
              <a:buNone/>
            </a:pPr>
            <a:r>
              <a:rPr lang="en-US" dirty="0"/>
              <a:t>The NET Single Point of contact’s (SPOC) profile is changing</a:t>
            </a:r>
          </a:p>
          <a:p>
            <a:pPr lvl="1">
              <a:buFont typeface="Arial" panose="020B0604020202020204" pitchFamily="34" charset="0"/>
              <a:buChar char="•"/>
            </a:pPr>
            <a:r>
              <a:rPr lang="en-US" dirty="0"/>
              <a:t>In 2014, 72.7% of SPOCs had a Master’s degree, 53.1% were CRCs, and 39.4% came from a business background. </a:t>
            </a:r>
          </a:p>
          <a:p>
            <a:pPr lvl="1">
              <a:buFont typeface="Arial" panose="020B0604020202020204" pitchFamily="34" charset="0"/>
              <a:buChar char="•"/>
            </a:pPr>
            <a:r>
              <a:rPr lang="en-US" dirty="0"/>
              <a:t>In 2017, the percentage of SPOCs with a Master’s degree is 69.7%, 40.6% were CRCs, and 60.6% came from a business background. </a:t>
            </a:r>
          </a:p>
        </p:txBody>
      </p:sp>
    </p:spTree>
    <p:extLst>
      <p:ext uri="{BB962C8B-B14F-4D97-AF65-F5344CB8AC3E}">
        <p14:creationId xmlns:p14="http://schemas.microsoft.com/office/powerpoint/2010/main" val="3589481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Survey Responses</a:t>
            </a:r>
          </a:p>
        </p:txBody>
      </p:sp>
      <p:sp>
        <p:nvSpPr>
          <p:cNvPr id="3" name="Content Placeholder 2"/>
          <p:cNvSpPr>
            <a:spLocks noGrp="1"/>
          </p:cNvSpPr>
          <p:nvPr>
            <p:ph idx="1"/>
          </p:nvPr>
        </p:nvSpPr>
        <p:spPr>
          <a:xfrm>
            <a:off x="457200" y="1524000"/>
            <a:ext cx="8124092" cy="4103077"/>
          </a:xfrm>
        </p:spPr>
        <p:txBody>
          <a:bodyPr>
            <a:normAutofit fontScale="92500" lnSpcReduction="20000"/>
          </a:bodyPr>
          <a:lstStyle/>
          <a:p>
            <a:pPr marL="0" indent="0">
              <a:buNone/>
            </a:pPr>
            <a:r>
              <a:rPr lang="en-US" sz="2500" dirty="0"/>
              <a:t>Business relations capacity is changing across agencies:</a:t>
            </a:r>
          </a:p>
          <a:p>
            <a:pPr lvl="1">
              <a:buFont typeface="Arial" panose="020B0604020202020204" pitchFamily="34" charset="0"/>
              <a:buChar char="•"/>
            </a:pPr>
            <a:r>
              <a:rPr lang="en-US" dirty="0" smtClean="0"/>
              <a:t>In 2017, 62.1% of SPOCs are spending 1FTE on business relations compared to 51.5% in 2014.</a:t>
            </a:r>
          </a:p>
          <a:p>
            <a:pPr lvl="1">
              <a:buFont typeface="Arial" panose="020B0604020202020204" pitchFamily="34" charset="0"/>
              <a:buChar char="•"/>
            </a:pPr>
            <a:r>
              <a:rPr lang="en-US" dirty="0" smtClean="0"/>
              <a:t>81.8</a:t>
            </a:r>
            <a:r>
              <a:rPr lang="en-US" dirty="0"/>
              <a:t>% of SPOCs indicated that their VR agency had expanded business relations programs or initiatives since 2014.</a:t>
            </a:r>
          </a:p>
          <a:p>
            <a:pPr lvl="1">
              <a:buFont typeface="Arial" panose="020B0604020202020204" pitchFamily="34" charset="0"/>
              <a:buChar char="•"/>
            </a:pPr>
            <a:r>
              <a:rPr lang="en-US" dirty="0"/>
              <a:t>73.5% of VR agencies had specialized staff implementing business relations</a:t>
            </a:r>
            <a:r>
              <a:rPr lang="en-US" dirty="0" smtClean="0"/>
              <a:t>.</a:t>
            </a:r>
          </a:p>
          <a:p>
            <a:pPr lvl="2"/>
            <a:r>
              <a:rPr lang="en-US" dirty="0" smtClean="0"/>
              <a:t>There is a diversification in the type of staff with business relations responsibilities. In addition to staff that traditionally have business relations responsibilities, agencies are hiring staff with titles such as business account managers, business development specialists, business engagement representatives, and business outreach specialist. They’ve also expanded the role of others to include BR.</a:t>
            </a: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466828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Responses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In 2014, 83.9% of SPOCs indicated that they were implementing BR initiatives. In 2017, 90.6% of SPOCs belong to agencies that are currently implementing BR initiatives.</a:t>
            </a:r>
          </a:p>
          <a:p>
            <a:pPr lvl="1">
              <a:buFont typeface="Arial" panose="020B0604020202020204" pitchFamily="34" charset="0"/>
              <a:buChar char="•"/>
            </a:pPr>
            <a:r>
              <a:rPr lang="en-US" dirty="0"/>
              <a:t>54.5% of SPOCs indicated that their agency had a dedicated business relations unit or department. </a:t>
            </a:r>
          </a:p>
          <a:p>
            <a:endParaRPr lang="en-US" dirty="0"/>
          </a:p>
        </p:txBody>
      </p:sp>
    </p:spTree>
    <p:extLst>
      <p:ext uri="{BB962C8B-B14F-4D97-AF65-F5344CB8AC3E}">
        <p14:creationId xmlns:p14="http://schemas.microsoft.com/office/powerpoint/2010/main" val="133343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Responses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061937"/>
              </p:ext>
            </p:extLst>
          </p:nvPr>
        </p:nvGraphicFramePr>
        <p:xfrm>
          <a:off x="457200" y="1600200"/>
          <a:ext cx="8229600" cy="4026876"/>
        </p:xfrm>
        <a:graphic>
          <a:graphicData uri="http://schemas.openxmlformats.org/drawingml/2006/table">
            <a:tbl>
              <a:tblPr firstRow="1" bandRow="1">
                <a:tableStyleId>{5C22544A-7EE6-4342-B048-85BDC9FD1C3A}</a:tableStyleId>
              </a:tblPr>
              <a:tblGrid>
                <a:gridCol w="5040923"/>
                <a:gridCol w="1617785"/>
                <a:gridCol w="1570892"/>
              </a:tblGrid>
              <a:tr h="335573">
                <a:tc>
                  <a:txBody>
                    <a:bodyPr/>
                    <a:lstStyle/>
                    <a:p>
                      <a:pPr algn="ctr"/>
                      <a:r>
                        <a:rPr lang="en-US" dirty="0" smtClean="0">
                          <a:latin typeface="Century Gothic" charset="0"/>
                          <a:ea typeface="Century Gothic" charset="0"/>
                          <a:cs typeface="Century Gothic" charset="0"/>
                        </a:rPr>
                        <a:t>Key Responsibilities</a:t>
                      </a:r>
                      <a:endParaRPr lang="en-US" dirty="0">
                        <a:latin typeface="Century Gothic" charset="0"/>
                        <a:ea typeface="Century Gothic" charset="0"/>
                        <a:cs typeface="Century Gothic" charset="0"/>
                      </a:endParaRPr>
                    </a:p>
                  </a:txBody>
                  <a:tcPr/>
                </a:tc>
                <a:tc>
                  <a:txBody>
                    <a:bodyPr/>
                    <a:lstStyle/>
                    <a:p>
                      <a:pPr algn="ctr"/>
                      <a:r>
                        <a:rPr lang="en-US" dirty="0" smtClean="0">
                          <a:latin typeface="Century Gothic" charset="0"/>
                          <a:ea typeface="Century Gothic" charset="0"/>
                          <a:cs typeface="Century Gothic" charset="0"/>
                        </a:rPr>
                        <a:t>2014</a:t>
                      </a:r>
                      <a:endParaRPr lang="en-US" dirty="0">
                        <a:latin typeface="Century Gothic" charset="0"/>
                        <a:ea typeface="Century Gothic" charset="0"/>
                        <a:cs typeface="Century Gothic" charset="0"/>
                      </a:endParaRPr>
                    </a:p>
                  </a:txBody>
                  <a:tcPr/>
                </a:tc>
                <a:tc>
                  <a:txBody>
                    <a:bodyPr/>
                    <a:lstStyle/>
                    <a:p>
                      <a:pPr algn="ctr"/>
                      <a:r>
                        <a:rPr lang="en-US" dirty="0" smtClean="0">
                          <a:latin typeface="Century Gothic" charset="0"/>
                          <a:ea typeface="Century Gothic" charset="0"/>
                          <a:cs typeface="Century Gothic" charset="0"/>
                        </a:rPr>
                        <a:t>2017</a:t>
                      </a:r>
                      <a:endParaRPr lang="en-US" dirty="0">
                        <a:latin typeface="Century Gothic" charset="0"/>
                        <a:ea typeface="Century Gothic" charset="0"/>
                        <a:cs typeface="Century Gothic" charset="0"/>
                      </a:endParaRPr>
                    </a:p>
                  </a:txBody>
                  <a:tcPr/>
                </a:tc>
              </a:tr>
              <a:tr h="335573">
                <a:tc>
                  <a:txBody>
                    <a:bodyPr/>
                    <a:lstStyle/>
                    <a:p>
                      <a:r>
                        <a:rPr lang="en-US" dirty="0" smtClean="0"/>
                        <a:t>Serve</a:t>
                      </a:r>
                      <a:r>
                        <a:rPr lang="en-US" baseline="0" dirty="0" smtClean="0"/>
                        <a:t> as a liaison between your VR agency and business</a:t>
                      </a:r>
                      <a:endParaRPr lang="en-US" dirty="0"/>
                    </a:p>
                  </a:txBody>
                  <a:tcPr/>
                </a:tc>
                <a:tc>
                  <a:txBody>
                    <a:bodyPr/>
                    <a:lstStyle/>
                    <a:p>
                      <a:r>
                        <a:rPr lang="en-US" dirty="0" smtClean="0"/>
                        <a:t>84.4%</a:t>
                      </a:r>
                      <a:endParaRPr lang="en-US" dirty="0"/>
                    </a:p>
                  </a:txBody>
                  <a:tcPr/>
                </a:tc>
                <a:tc>
                  <a:txBody>
                    <a:bodyPr/>
                    <a:lstStyle/>
                    <a:p>
                      <a:r>
                        <a:rPr lang="en-US" dirty="0" smtClean="0"/>
                        <a:t>93.9%</a:t>
                      </a:r>
                      <a:endParaRPr lang="en-US" dirty="0"/>
                    </a:p>
                  </a:txBody>
                  <a:tcPr/>
                </a:tc>
              </a:tr>
              <a:tr h="335573">
                <a:tc>
                  <a:txBody>
                    <a:bodyPr/>
                    <a:lstStyle/>
                    <a:p>
                      <a:r>
                        <a:rPr lang="en-US" dirty="0" smtClean="0"/>
                        <a:t>Market VR business services at the state level</a:t>
                      </a:r>
                      <a:endParaRPr lang="en-US" dirty="0"/>
                    </a:p>
                  </a:txBody>
                  <a:tcPr/>
                </a:tc>
                <a:tc>
                  <a:txBody>
                    <a:bodyPr/>
                    <a:lstStyle/>
                    <a:p>
                      <a:r>
                        <a:rPr lang="en-US" dirty="0" smtClean="0"/>
                        <a:t>75%</a:t>
                      </a:r>
                      <a:endParaRPr lang="en-US" dirty="0"/>
                    </a:p>
                  </a:txBody>
                  <a:tcPr/>
                </a:tc>
                <a:tc>
                  <a:txBody>
                    <a:bodyPr/>
                    <a:lstStyle/>
                    <a:p>
                      <a:r>
                        <a:rPr lang="en-US" dirty="0" smtClean="0"/>
                        <a:t>90.9%</a:t>
                      </a:r>
                      <a:endParaRPr lang="en-US" dirty="0"/>
                    </a:p>
                  </a:txBody>
                  <a:tcPr/>
                </a:tc>
              </a:tr>
              <a:tr h="335573">
                <a:tc>
                  <a:txBody>
                    <a:bodyPr/>
                    <a:lstStyle/>
                    <a:p>
                      <a:r>
                        <a:rPr lang="en-US" dirty="0" smtClean="0"/>
                        <a:t>Coordinate services provided to businesses</a:t>
                      </a:r>
                      <a:endParaRPr lang="en-US" dirty="0"/>
                    </a:p>
                  </a:txBody>
                  <a:tcPr/>
                </a:tc>
                <a:tc>
                  <a:txBody>
                    <a:bodyPr/>
                    <a:lstStyle/>
                    <a:p>
                      <a:r>
                        <a:rPr lang="en-US" dirty="0" smtClean="0"/>
                        <a:t>81.3%</a:t>
                      </a:r>
                      <a:endParaRPr lang="en-US" dirty="0"/>
                    </a:p>
                  </a:txBody>
                  <a:tcPr/>
                </a:tc>
                <a:tc>
                  <a:txBody>
                    <a:bodyPr/>
                    <a:lstStyle/>
                    <a:p>
                      <a:r>
                        <a:rPr lang="en-US" dirty="0" smtClean="0"/>
                        <a:t>90.9%</a:t>
                      </a:r>
                      <a:endParaRPr lang="en-US" dirty="0"/>
                    </a:p>
                  </a:txBody>
                  <a:tcPr/>
                </a:tc>
              </a:tr>
              <a:tr h="335573">
                <a:tc>
                  <a:txBody>
                    <a:bodyPr/>
                    <a:lstStyle/>
                    <a:p>
                      <a:r>
                        <a:rPr lang="en-US" dirty="0" smtClean="0"/>
                        <a:t>Provide services</a:t>
                      </a:r>
                      <a:r>
                        <a:rPr lang="en-US" baseline="0" dirty="0" smtClean="0"/>
                        <a:t> directly to business</a:t>
                      </a:r>
                      <a:endParaRPr lang="en-US" dirty="0"/>
                    </a:p>
                  </a:txBody>
                  <a:tcPr/>
                </a:tc>
                <a:tc>
                  <a:txBody>
                    <a:bodyPr/>
                    <a:lstStyle/>
                    <a:p>
                      <a:r>
                        <a:rPr lang="en-US" dirty="0" smtClean="0"/>
                        <a:t>65.6%</a:t>
                      </a:r>
                      <a:endParaRPr lang="en-US" dirty="0"/>
                    </a:p>
                  </a:txBody>
                  <a:tcPr/>
                </a:tc>
                <a:tc>
                  <a:txBody>
                    <a:bodyPr/>
                    <a:lstStyle/>
                    <a:p>
                      <a:r>
                        <a:rPr lang="en-US" dirty="0" smtClean="0"/>
                        <a:t>84.8%</a:t>
                      </a:r>
                      <a:endParaRPr lang="en-US" dirty="0"/>
                    </a:p>
                  </a:txBody>
                  <a:tcPr/>
                </a:tc>
              </a:tr>
              <a:tr h="335573">
                <a:tc>
                  <a:txBody>
                    <a:bodyPr/>
                    <a:lstStyle/>
                    <a:p>
                      <a:r>
                        <a:rPr lang="en-US" dirty="0" smtClean="0"/>
                        <a:t>Serve as the first point of contact to businesses</a:t>
                      </a:r>
                      <a:endParaRPr lang="en-US" dirty="0"/>
                    </a:p>
                  </a:txBody>
                  <a:tcPr/>
                </a:tc>
                <a:tc>
                  <a:txBody>
                    <a:bodyPr/>
                    <a:lstStyle/>
                    <a:p>
                      <a:r>
                        <a:rPr lang="en-US" dirty="0" smtClean="0"/>
                        <a:t>81.3%</a:t>
                      </a:r>
                      <a:endParaRPr lang="en-US" dirty="0"/>
                    </a:p>
                  </a:txBody>
                  <a:tcPr/>
                </a:tc>
                <a:tc>
                  <a:txBody>
                    <a:bodyPr/>
                    <a:lstStyle/>
                    <a:p>
                      <a:r>
                        <a:rPr lang="en-US" dirty="0" smtClean="0"/>
                        <a:t>81.8%</a:t>
                      </a:r>
                      <a:endParaRPr lang="en-US" dirty="0"/>
                    </a:p>
                  </a:txBody>
                  <a:tcPr/>
                </a:tc>
              </a:tr>
              <a:tr h="335573">
                <a:tc>
                  <a:txBody>
                    <a:bodyPr/>
                    <a:lstStyle/>
                    <a:p>
                      <a:r>
                        <a:rPr lang="en-US" dirty="0" smtClean="0"/>
                        <a:t>Conduct training for businesses</a:t>
                      </a:r>
                      <a:endParaRPr lang="en-US" dirty="0"/>
                    </a:p>
                  </a:txBody>
                  <a:tcPr/>
                </a:tc>
                <a:tc>
                  <a:txBody>
                    <a:bodyPr/>
                    <a:lstStyle/>
                    <a:p>
                      <a:r>
                        <a:rPr lang="en-US" dirty="0" smtClean="0"/>
                        <a:t>68.8%</a:t>
                      </a:r>
                      <a:endParaRPr lang="en-US" dirty="0"/>
                    </a:p>
                  </a:txBody>
                  <a:tcPr/>
                </a:tc>
                <a:tc>
                  <a:txBody>
                    <a:bodyPr/>
                    <a:lstStyle/>
                    <a:p>
                      <a:r>
                        <a:rPr lang="en-US" dirty="0" smtClean="0"/>
                        <a:t>78.8%</a:t>
                      </a:r>
                    </a:p>
                  </a:txBody>
                  <a:tcPr/>
                </a:tc>
              </a:tr>
              <a:tr h="335573">
                <a:tc>
                  <a:txBody>
                    <a:bodyPr/>
                    <a:lstStyle/>
                    <a:p>
                      <a:r>
                        <a:rPr lang="en-US" dirty="0" smtClean="0"/>
                        <a:t>Connect qualified applicants with businesses</a:t>
                      </a:r>
                      <a:endParaRPr lang="en-US" dirty="0"/>
                    </a:p>
                  </a:txBody>
                  <a:tcPr/>
                </a:tc>
                <a:tc>
                  <a:txBody>
                    <a:bodyPr/>
                    <a:lstStyle/>
                    <a:p>
                      <a:r>
                        <a:rPr lang="en-US" dirty="0" smtClean="0"/>
                        <a:t>59.4%</a:t>
                      </a:r>
                      <a:endParaRPr lang="en-US" dirty="0"/>
                    </a:p>
                  </a:txBody>
                  <a:tcPr/>
                </a:tc>
                <a:tc>
                  <a:txBody>
                    <a:bodyPr/>
                    <a:lstStyle/>
                    <a:p>
                      <a:r>
                        <a:rPr lang="en-US" dirty="0" smtClean="0"/>
                        <a:t>75.8%</a:t>
                      </a:r>
                      <a:endParaRPr lang="en-US" dirty="0"/>
                    </a:p>
                  </a:txBody>
                  <a:tcPr/>
                </a:tc>
              </a:tr>
              <a:tr h="335573">
                <a:tc>
                  <a:txBody>
                    <a:bodyPr/>
                    <a:lstStyle/>
                    <a:p>
                      <a:r>
                        <a:rPr lang="en-US" dirty="0" smtClean="0"/>
                        <a:t>Manage agency resources dedicated</a:t>
                      </a:r>
                      <a:r>
                        <a:rPr lang="en-US" baseline="0" dirty="0" smtClean="0"/>
                        <a:t> to business relations</a:t>
                      </a:r>
                      <a:endParaRPr lang="en-US" dirty="0"/>
                    </a:p>
                  </a:txBody>
                  <a:tcPr/>
                </a:tc>
                <a:tc>
                  <a:txBody>
                    <a:bodyPr/>
                    <a:lstStyle/>
                    <a:p>
                      <a:r>
                        <a:rPr lang="en-US" dirty="0" smtClean="0"/>
                        <a:t>62.5%</a:t>
                      </a:r>
                      <a:endParaRPr lang="en-US" dirty="0"/>
                    </a:p>
                  </a:txBody>
                  <a:tcPr/>
                </a:tc>
                <a:tc>
                  <a:txBody>
                    <a:bodyPr/>
                    <a:lstStyle/>
                    <a:p>
                      <a:r>
                        <a:rPr lang="en-US" dirty="0" smtClean="0"/>
                        <a:t>69.7%</a:t>
                      </a:r>
                      <a:endParaRPr lang="en-US" dirty="0"/>
                    </a:p>
                  </a:txBody>
                  <a:tcPr/>
                </a:tc>
              </a:tr>
              <a:tr h="335573">
                <a:tc>
                  <a:txBody>
                    <a:bodyPr/>
                    <a:lstStyle/>
                    <a:p>
                      <a:r>
                        <a:rPr lang="en-US" dirty="0" smtClean="0"/>
                        <a:t>Coordinate</a:t>
                      </a:r>
                      <a:r>
                        <a:rPr lang="en-US" baseline="0" dirty="0" smtClean="0"/>
                        <a:t> a team of staff who work with businesses</a:t>
                      </a:r>
                      <a:endParaRPr lang="en-US" dirty="0"/>
                    </a:p>
                  </a:txBody>
                  <a:tcPr/>
                </a:tc>
                <a:tc>
                  <a:txBody>
                    <a:bodyPr/>
                    <a:lstStyle/>
                    <a:p>
                      <a:r>
                        <a:rPr lang="en-US" dirty="0" smtClean="0"/>
                        <a:t>62.5%</a:t>
                      </a:r>
                      <a:endParaRPr lang="en-US" dirty="0"/>
                    </a:p>
                  </a:txBody>
                  <a:tcPr/>
                </a:tc>
                <a:tc>
                  <a:txBody>
                    <a:bodyPr/>
                    <a:lstStyle/>
                    <a:p>
                      <a:r>
                        <a:rPr lang="en-US" dirty="0" smtClean="0"/>
                        <a:t>63.6%</a:t>
                      </a:r>
                      <a:endParaRPr lang="en-US" dirty="0"/>
                    </a:p>
                  </a:txBody>
                  <a:tcPr/>
                </a:tc>
              </a:tr>
              <a:tr h="335573">
                <a:tc>
                  <a:txBody>
                    <a:bodyPr/>
                    <a:lstStyle/>
                    <a:p>
                      <a:r>
                        <a:rPr lang="en-US" dirty="0" smtClean="0"/>
                        <a:t>Other</a:t>
                      </a:r>
                      <a:endParaRPr lang="en-US" dirty="0"/>
                    </a:p>
                  </a:txBody>
                  <a:tcPr/>
                </a:tc>
                <a:tc>
                  <a:txBody>
                    <a:bodyPr/>
                    <a:lstStyle/>
                    <a:p>
                      <a:r>
                        <a:rPr lang="en-US" dirty="0" smtClean="0"/>
                        <a:t>31.3%</a:t>
                      </a:r>
                      <a:endParaRPr lang="en-US" dirty="0"/>
                    </a:p>
                  </a:txBody>
                  <a:tcPr/>
                </a:tc>
                <a:tc>
                  <a:txBody>
                    <a:bodyPr/>
                    <a:lstStyle/>
                    <a:p>
                      <a:r>
                        <a:rPr lang="en-US" dirty="0" smtClean="0"/>
                        <a:t>2.8%</a:t>
                      </a:r>
                      <a:endParaRPr lang="en-US" dirty="0"/>
                    </a:p>
                  </a:txBody>
                  <a:tcPr/>
                </a:tc>
              </a:tr>
              <a:tr h="335573">
                <a:tc>
                  <a:txBody>
                    <a:bodyPr/>
                    <a:lstStyle/>
                    <a:p>
                      <a:r>
                        <a:rPr lang="en-US" dirty="0" smtClean="0"/>
                        <a:t>Don’t know</a:t>
                      </a:r>
                      <a:endParaRPr lang="en-US" dirty="0"/>
                    </a:p>
                  </a:txBody>
                  <a:tcPr/>
                </a:tc>
                <a:tc>
                  <a:txBody>
                    <a:bodyPr/>
                    <a:lstStyle/>
                    <a:p>
                      <a:r>
                        <a:rPr lang="en-US" dirty="0" smtClean="0"/>
                        <a:t>3.1%</a:t>
                      </a:r>
                      <a:endParaRPr lang="en-US" dirty="0"/>
                    </a:p>
                  </a:txBody>
                  <a:tcPr/>
                </a:tc>
                <a:tc>
                  <a:txBody>
                    <a:bodyPr/>
                    <a:lstStyle/>
                    <a:p>
                      <a:r>
                        <a:rPr lang="en-US" dirty="0" smtClean="0"/>
                        <a:t>0.4%</a:t>
                      </a:r>
                      <a:endParaRPr lang="en-US" dirty="0"/>
                    </a:p>
                  </a:txBody>
                  <a:tcPr/>
                </a:tc>
              </a:tr>
            </a:tbl>
          </a:graphicData>
        </a:graphic>
      </p:graphicFrame>
    </p:spTree>
    <p:extLst>
      <p:ext uri="{BB962C8B-B14F-4D97-AF65-F5344CB8AC3E}">
        <p14:creationId xmlns:p14="http://schemas.microsoft.com/office/powerpoint/2010/main" val="531176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8484"/>
          </a:xfrm>
        </p:spPr>
        <p:txBody>
          <a:bodyPr>
            <a:normAutofit fontScale="90000"/>
          </a:bodyPr>
          <a:lstStyle/>
          <a:p>
            <a:r>
              <a:rPr lang="en-US" dirty="0"/>
              <a:t>Survey Responses</a:t>
            </a:r>
          </a:p>
        </p:txBody>
      </p:sp>
      <p:sp>
        <p:nvSpPr>
          <p:cNvPr id="3" name="Content Placeholder 2"/>
          <p:cNvSpPr>
            <a:spLocks noGrp="1"/>
          </p:cNvSpPr>
          <p:nvPr>
            <p:ph idx="1"/>
          </p:nvPr>
        </p:nvSpPr>
        <p:spPr>
          <a:xfrm>
            <a:off x="457200" y="1123123"/>
            <a:ext cx="8229600" cy="4468786"/>
          </a:xfrm>
        </p:spPr>
        <p:txBody>
          <a:bodyPr/>
          <a:lstStyle/>
          <a:p>
            <a:r>
              <a:rPr lang="en-US" dirty="0"/>
              <a:t>At the center of these changes is the idea of the dual customer model, where business is seen as a customer, and WIOA</a:t>
            </a:r>
          </a:p>
          <a:p>
            <a:pPr lvl="1"/>
            <a:r>
              <a:rPr lang="en-US" dirty="0"/>
              <a:t>In 2014, 93.8% of SPOCs indicated that their VR agency served businesses as VR customers. In 2017, 97% of responding SPOCs serve businesses as customers.</a:t>
            </a:r>
          </a:p>
          <a:p>
            <a:pPr lvl="1"/>
            <a:r>
              <a:rPr lang="en-US" dirty="0"/>
              <a:t>90.6% of SPOCs indicated that their agency had business relations programs or initiatives related to WIOA.</a:t>
            </a:r>
          </a:p>
        </p:txBody>
      </p:sp>
    </p:spTree>
    <p:extLst>
      <p:ext uri="{BB962C8B-B14F-4D97-AF65-F5344CB8AC3E}">
        <p14:creationId xmlns:p14="http://schemas.microsoft.com/office/powerpoint/2010/main" val="312872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Index and Case Studies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834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Practices</a:t>
            </a:r>
          </a:p>
        </p:txBody>
      </p:sp>
      <p:sp>
        <p:nvSpPr>
          <p:cNvPr id="3" name="Content Placeholder 2"/>
          <p:cNvSpPr>
            <a:spLocks noGrp="1"/>
          </p:cNvSpPr>
          <p:nvPr>
            <p:ph idx="1"/>
          </p:nvPr>
        </p:nvSpPr>
        <p:spPr>
          <a:xfrm>
            <a:off x="457200" y="1043610"/>
            <a:ext cx="8229600" cy="5082554"/>
          </a:xfrm>
        </p:spPr>
        <p:txBody>
          <a:bodyPr/>
          <a:lstStyle/>
          <a:p>
            <a:r>
              <a:rPr lang="en-US" dirty="0"/>
              <a:t>Instituted a nationwide call for nominations</a:t>
            </a:r>
          </a:p>
          <a:p>
            <a:pPr lvl="1"/>
            <a:r>
              <a:rPr lang="en-US" dirty="0"/>
              <a:t>Requested nominations on ICI publications, webinars, </a:t>
            </a:r>
            <a:r>
              <a:rPr lang="en-US" dirty="0" err="1"/>
              <a:t>facebook</a:t>
            </a:r>
            <a:r>
              <a:rPr lang="en-US" dirty="0"/>
              <a:t>, and twitter</a:t>
            </a:r>
          </a:p>
          <a:p>
            <a:r>
              <a:rPr lang="en-US" dirty="0"/>
              <a:t>Compiled a modified Delphi Panel of experts to help us decide which ones to examine</a:t>
            </a:r>
          </a:p>
          <a:p>
            <a:r>
              <a:rPr lang="en-US" dirty="0"/>
              <a:t>19 practices were considered. We conducted case studies on 9 of them (a 10</a:t>
            </a:r>
            <a:r>
              <a:rPr lang="en-US" baseline="30000" dirty="0"/>
              <a:t>th</a:t>
            </a:r>
            <a:r>
              <a:rPr lang="en-US" dirty="0"/>
              <a:t> practice was added per ICI’s Senior Research Staff recommendation)</a:t>
            </a:r>
          </a:p>
          <a:p>
            <a:endParaRPr lang="en-US" dirty="0"/>
          </a:p>
        </p:txBody>
      </p:sp>
    </p:spTree>
    <p:extLst>
      <p:ext uri="{BB962C8B-B14F-4D97-AF65-F5344CB8AC3E}">
        <p14:creationId xmlns:p14="http://schemas.microsoft.com/office/powerpoint/2010/main" val="296961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790</Words>
  <Application>Microsoft Macintosh PowerPoint</Application>
  <PresentationFormat>On-screen Show (4:3)</PresentationFormat>
  <Paragraphs>105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Arial</vt:lpstr>
      <vt:lpstr>Office Theme</vt:lpstr>
      <vt:lpstr>VR and Business Relations: State of the Research</vt:lpstr>
      <vt:lpstr>2017 National Survey of Vocational Rehabilitation (VR) Agencies and Business Relations</vt:lpstr>
      <vt:lpstr>Survey Responses</vt:lpstr>
      <vt:lpstr>Survey Responses</vt:lpstr>
      <vt:lpstr>Survey Responses</vt:lpstr>
      <vt:lpstr>Survey Responses</vt:lpstr>
      <vt:lpstr>Survey Responses</vt:lpstr>
      <vt:lpstr>Index and Case Studies</vt:lpstr>
      <vt:lpstr>Selecting Practices</vt:lpstr>
      <vt:lpstr>Panel Feedback </vt:lpstr>
      <vt:lpstr>Interviews</vt:lpstr>
      <vt:lpstr>Practices</vt:lpstr>
      <vt:lpstr>Challenges</vt:lpstr>
      <vt:lpstr>PowerPoint Presentation</vt:lpstr>
      <vt:lpstr>Contact Information</vt:lpstr>
    </vt:vector>
  </TitlesOfParts>
  <Company>ICI/UMass Boston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Century gothic is the title font.</dc:title>
  <dc:creator>djt</dc:creator>
  <cp:lastModifiedBy>May-Lorie Saint Laurent</cp:lastModifiedBy>
  <cp:revision>42</cp:revision>
  <dcterms:created xsi:type="dcterms:W3CDTF">2017-06-20T21:48:47Z</dcterms:created>
  <dcterms:modified xsi:type="dcterms:W3CDTF">2017-07-26T17:13:46Z</dcterms:modified>
</cp:coreProperties>
</file>