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7" r:id="rId1"/>
  </p:sldMasterIdLst>
  <p:notesMasterIdLst>
    <p:notesMasterId r:id="rId46"/>
  </p:notesMasterIdLst>
  <p:handoutMasterIdLst>
    <p:handoutMasterId r:id="rId47"/>
  </p:handoutMasterIdLst>
  <p:sldIdLst>
    <p:sldId id="542" r:id="rId2"/>
    <p:sldId id="545" r:id="rId3"/>
    <p:sldId id="546" r:id="rId4"/>
    <p:sldId id="504" r:id="rId5"/>
    <p:sldId id="486" r:id="rId6"/>
    <p:sldId id="571" r:id="rId7"/>
    <p:sldId id="503" r:id="rId8"/>
    <p:sldId id="509" r:id="rId9"/>
    <p:sldId id="543" r:id="rId10"/>
    <p:sldId id="506" r:id="rId11"/>
    <p:sldId id="519" r:id="rId12"/>
    <p:sldId id="535" r:id="rId13"/>
    <p:sldId id="495" r:id="rId14"/>
    <p:sldId id="500" r:id="rId15"/>
    <p:sldId id="514" r:id="rId16"/>
    <p:sldId id="521" r:id="rId17"/>
    <p:sldId id="517" r:id="rId18"/>
    <p:sldId id="562" r:id="rId19"/>
    <p:sldId id="499" r:id="rId20"/>
    <p:sldId id="523" r:id="rId21"/>
    <p:sldId id="526" r:id="rId22"/>
    <p:sldId id="547" r:id="rId23"/>
    <p:sldId id="525" r:id="rId24"/>
    <p:sldId id="536" r:id="rId25"/>
    <p:sldId id="537" r:id="rId26"/>
    <p:sldId id="538" r:id="rId27"/>
    <p:sldId id="565" r:id="rId28"/>
    <p:sldId id="567" r:id="rId29"/>
    <p:sldId id="527" r:id="rId30"/>
    <p:sldId id="528" r:id="rId31"/>
    <p:sldId id="534" r:id="rId32"/>
    <p:sldId id="539" r:id="rId33"/>
    <p:sldId id="554" r:id="rId34"/>
    <p:sldId id="555" r:id="rId35"/>
    <p:sldId id="552" r:id="rId36"/>
    <p:sldId id="553" r:id="rId37"/>
    <p:sldId id="570" r:id="rId38"/>
    <p:sldId id="556" r:id="rId39"/>
    <p:sldId id="569" r:id="rId40"/>
    <p:sldId id="563" r:id="rId41"/>
    <p:sldId id="568" r:id="rId42"/>
    <p:sldId id="560" r:id="rId43"/>
    <p:sldId id="559" r:id="rId44"/>
    <p:sldId id="557" r:id="rId45"/>
  </p:sldIdLst>
  <p:sldSz cx="9144000" cy="6858000" type="screen4x3"/>
  <p:notesSz cx="7023100" cy="9309100"/>
  <p:custDataLst>
    <p:tags r:id="rId48"/>
  </p:custDataLst>
  <p:defaultTextStyle>
    <a:defPPr>
      <a:defRPr lang="en-US"/>
    </a:defPPr>
    <a:lvl1pPr algn="l" rtl="0" eaLnBrk="0" fontAlgn="base" hangingPunct="0">
      <a:spcBef>
        <a:spcPct val="0"/>
      </a:spcBef>
      <a:spcAft>
        <a:spcPct val="0"/>
      </a:spcAft>
      <a:defRPr sz="2000" kern="1200">
        <a:solidFill>
          <a:schemeClr val="tx1"/>
        </a:solidFill>
        <a:latin typeface="Arial" charset="0"/>
        <a:ea typeface="ヒラギノ角ゴ Pro W3" charset="0"/>
        <a:cs typeface="ヒラギノ角ゴ Pro W3" charset="0"/>
      </a:defRPr>
    </a:lvl1pPr>
    <a:lvl2pPr marL="457200" algn="l" rtl="0" eaLnBrk="0" fontAlgn="base" hangingPunct="0">
      <a:spcBef>
        <a:spcPct val="0"/>
      </a:spcBef>
      <a:spcAft>
        <a:spcPct val="0"/>
      </a:spcAft>
      <a:defRPr sz="2000" kern="1200">
        <a:solidFill>
          <a:schemeClr val="tx1"/>
        </a:solidFill>
        <a:latin typeface="Arial" charset="0"/>
        <a:ea typeface="ヒラギノ角ゴ Pro W3" charset="0"/>
        <a:cs typeface="ヒラギノ角ゴ Pro W3" charset="0"/>
      </a:defRPr>
    </a:lvl2pPr>
    <a:lvl3pPr marL="914400" algn="l" rtl="0" eaLnBrk="0" fontAlgn="base" hangingPunct="0">
      <a:spcBef>
        <a:spcPct val="0"/>
      </a:spcBef>
      <a:spcAft>
        <a:spcPct val="0"/>
      </a:spcAft>
      <a:defRPr sz="20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0"/>
      </a:spcBef>
      <a:spcAft>
        <a:spcPct val="0"/>
      </a:spcAft>
      <a:defRPr sz="20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0"/>
      </a:spcBef>
      <a:spcAft>
        <a:spcPct val="0"/>
      </a:spcAft>
      <a:defRPr sz="20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0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0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0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000" kern="1200">
        <a:solidFill>
          <a:schemeClr val="tx1"/>
        </a:solidFill>
        <a:latin typeface="Arial" charset="0"/>
        <a:ea typeface="ヒラギノ角ゴ Pro W3" charset="0"/>
        <a:cs typeface="ヒラギノ角ゴ Pro W3" charset="0"/>
      </a:defRPr>
    </a:lvl9pPr>
  </p:defaultTextStyle>
  <p:extLst>
    <p:ext uri="{521415D9-36F7-43E2-AB2F-B90AF26B5E84}">
      <p14:sectionLst xmlns:p14="http://schemas.microsoft.com/office/powerpoint/2010/main">
        <p14:section name="Untitled Section" id="{45FFE5CD-F38E-AC43-9437-B4CC04E2232C}">
          <p14:sldIdLst>
            <p14:sldId id="542"/>
            <p14:sldId id="545"/>
            <p14:sldId id="546"/>
            <p14:sldId id="504"/>
            <p14:sldId id="486"/>
            <p14:sldId id="571"/>
            <p14:sldId id="503"/>
            <p14:sldId id="509"/>
            <p14:sldId id="543"/>
            <p14:sldId id="506"/>
            <p14:sldId id="519"/>
            <p14:sldId id="535"/>
            <p14:sldId id="495"/>
            <p14:sldId id="500"/>
            <p14:sldId id="514"/>
            <p14:sldId id="521"/>
            <p14:sldId id="517"/>
            <p14:sldId id="562"/>
            <p14:sldId id="499"/>
            <p14:sldId id="523"/>
            <p14:sldId id="526"/>
            <p14:sldId id="547"/>
            <p14:sldId id="525"/>
            <p14:sldId id="536"/>
            <p14:sldId id="537"/>
            <p14:sldId id="538"/>
            <p14:sldId id="565"/>
            <p14:sldId id="567"/>
            <p14:sldId id="527"/>
            <p14:sldId id="528"/>
            <p14:sldId id="534"/>
            <p14:sldId id="539"/>
            <p14:sldId id="554"/>
            <p14:sldId id="555"/>
            <p14:sldId id="552"/>
            <p14:sldId id="553"/>
            <p14:sldId id="570"/>
            <p14:sldId id="556"/>
            <p14:sldId id="569"/>
            <p14:sldId id="563"/>
            <p14:sldId id="568"/>
            <p14:sldId id="560"/>
            <p14:sldId id="559"/>
            <p14:sldId id="5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ine Zlockie" initials="JZ" lastIdx="1" clrIdx="0"/>
  <p:cmAuthor id="1" name="Kelly Ny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B16"/>
    <a:srgbClr val="000000"/>
    <a:srgbClr val="FFF66B"/>
    <a:srgbClr val="D6FF99"/>
    <a:srgbClr val="FFFCD5"/>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86389" autoAdjust="0"/>
  </p:normalViewPr>
  <p:slideViewPr>
    <p:cSldViewPr>
      <p:cViewPr varScale="1">
        <p:scale>
          <a:sx n="74" d="100"/>
          <a:sy n="74" d="100"/>
        </p:scale>
        <p:origin x="1229" y="43"/>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Alberto%2015\ICI%2015\Conferences\APSE\Timeline%200410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Alberto%2015\ICI%2015\Projects\ADD\14%20Bluebook\2013%20VR%20Section%20tables%20121514.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C:\Alberto%2010\ICI%2010\Conferences\APSE%2010\DSP%20results%20187%20completed%2008-11-09%20APSE.xls"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knye:Downloads:CE%20Int%20Log%20050712.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knye:Downloads:CRP_Data_OLedits_5_20_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a:pPr>
            <a:r>
              <a:rPr lang="en-US" sz="3200" b="0" dirty="0">
                <a:latin typeface="Times New Roman" panose="02020603050405020304" pitchFamily="18" charset="0"/>
                <a:cs typeface="Times New Roman" panose="02020603050405020304" pitchFamily="18" charset="0"/>
              </a:rPr>
              <a:t>Percentage </a:t>
            </a:r>
            <a:r>
              <a:rPr lang="en-US" sz="3200" b="0" dirty="0" smtClean="0">
                <a:latin typeface="Times New Roman" panose="02020603050405020304" pitchFamily="18" charset="0"/>
                <a:cs typeface="Times New Roman" panose="02020603050405020304" pitchFamily="18" charset="0"/>
              </a:rPr>
              <a:t>employed</a:t>
            </a:r>
            <a:endParaRPr lang="en-US" sz="3200" b="0" dirty="0">
              <a:latin typeface="Times New Roman" panose="02020603050405020304" pitchFamily="18" charset="0"/>
              <a:cs typeface="Times New Roman" panose="02020603050405020304" pitchFamily="18" charset="0"/>
            </a:endParaRPr>
          </a:p>
        </c:rich>
      </c:tx>
      <c:overlay val="1"/>
    </c:title>
    <c:autoTitleDeleted val="0"/>
    <c:plotArea>
      <c:layout>
        <c:manualLayout>
          <c:layoutTarget val="inner"/>
          <c:xMode val="edge"/>
          <c:yMode val="edge"/>
          <c:x val="3.05555555555556E-2"/>
          <c:y val="0.13134020100300001"/>
          <c:w val="0.95444444444444498"/>
          <c:h val="0.60042216040905905"/>
        </c:manualLayout>
      </c:layout>
      <c:lineChart>
        <c:grouping val="standard"/>
        <c:varyColors val="0"/>
        <c:ser>
          <c:idx val="0"/>
          <c:order val="0"/>
          <c:tx>
            <c:strRef>
              <c:f>Sheet1!$B$1</c:f>
              <c:strCache>
                <c:ptCount val="1"/>
                <c:pt idx="0">
                  <c:v>No Disability</c:v>
                </c:pt>
              </c:strCache>
            </c:strRef>
          </c:tx>
          <c:spPr>
            <a:ln w="76200">
              <a:solidFill>
                <a:schemeClr val="tx1"/>
              </a:solidFill>
            </a:ln>
          </c:spPr>
          <c:marker>
            <c:symbol val="diamond"/>
            <c:size val="22"/>
            <c:spPr>
              <a:solidFill>
                <a:schemeClr val="tx1"/>
              </a:solidFill>
            </c:spPr>
          </c:marker>
          <c:dLbls>
            <c:spPr>
              <a:noFill/>
              <a:ln>
                <a:noFill/>
              </a:ln>
              <a:effectLst/>
            </c:spPr>
            <c:txPr>
              <a:bodyPr/>
              <a:lstStyle/>
              <a:p>
                <a:pPr>
                  <a:defRPr sz="2000" b="1">
                    <a:latin typeface="Times New Roman" panose="02020603050405020304" pitchFamily="18" charset="0"/>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2007</c:v>
                </c:pt>
                <c:pt idx="1">
                  <c:v>2008</c:v>
                </c:pt>
                <c:pt idx="2">
                  <c:v>2009</c:v>
                </c:pt>
                <c:pt idx="3">
                  <c:v>2010</c:v>
                </c:pt>
                <c:pt idx="4">
                  <c:v>2011</c:v>
                </c:pt>
                <c:pt idx="5">
                  <c:v>2012</c:v>
                </c:pt>
                <c:pt idx="6">
                  <c:v>2013</c:v>
                </c:pt>
              </c:numCache>
            </c:numRef>
          </c:cat>
          <c:val>
            <c:numRef>
              <c:f>Sheet1!$B$2:$B$8</c:f>
              <c:numCache>
                <c:formatCode>0%</c:formatCode>
                <c:ptCount val="7"/>
                <c:pt idx="0">
                  <c:v>0.75700000000000001</c:v>
                </c:pt>
                <c:pt idx="1">
                  <c:v>0.752</c:v>
                </c:pt>
                <c:pt idx="2">
                  <c:v>0.71899999999999997</c:v>
                </c:pt>
                <c:pt idx="3">
                  <c:v>0.70299999999999996</c:v>
                </c:pt>
                <c:pt idx="4">
                  <c:v>0.70499999999999996</c:v>
                </c:pt>
                <c:pt idx="5">
                  <c:v>0.71399999999999997</c:v>
                </c:pt>
                <c:pt idx="6">
                  <c:v>0.72</c:v>
                </c:pt>
              </c:numCache>
            </c:numRef>
          </c:val>
          <c:smooth val="0"/>
        </c:ser>
        <c:ser>
          <c:idx val="2"/>
          <c:order val="1"/>
          <c:tx>
            <c:strRef>
              <c:f>Sheet1!$D$1</c:f>
              <c:strCache>
                <c:ptCount val="1"/>
                <c:pt idx="0">
                  <c:v>Cognitive Disability</c:v>
                </c:pt>
              </c:strCache>
            </c:strRef>
          </c:tx>
          <c:spPr>
            <a:ln w="76200">
              <a:solidFill>
                <a:srgbClr val="0070C0"/>
              </a:solidFill>
            </a:ln>
          </c:spPr>
          <c:marker>
            <c:symbol val="triangle"/>
            <c:size val="20"/>
            <c:spPr>
              <a:solidFill>
                <a:srgbClr val="0070C0"/>
              </a:solidFill>
            </c:spPr>
          </c:marker>
          <c:dLbls>
            <c:spPr>
              <a:noFill/>
              <a:ln>
                <a:noFill/>
              </a:ln>
              <a:effectLst/>
            </c:spPr>
            <c:txPr>
              <a:bodyPr/>
              <a:lstStyle/>
              <a:p>
                <a:pPr>
                  <a:defRPr sz="2000" b="1">
                    <a:latin typeface="Times New Roman" panose="02020603050405020304" pitchFamily="18" charset="0"/>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2007</c:v>
                </c:pt>
                <c:pt idx="1">
                  <c:v>2008</c:v>
                </c:pt>
                <c:pt idx="2">
                  <c:v>2009</c:v>
                </c:pt>
                <c:pt idx="3">
                  <c:v>2010</c:v>
                </c:pt>
                <c:pt idx="4">
                  <c:v>2011</c:v>
                </c:pt>
                <c:pt idx="5">
                  <c:v>2012</c:v>
                </c:pt>
                <c:pt idx="6">
                  <c:v>2013</c:v>
                </c:pt>
              </c:numCache>
            </c:numRef>
          </c:cat>
          <c:val>
            <c:numRef>
              <c:f>Sheet1!$D$2:$D$8</c:f>
              <c:numCache>
                <c:formatCode>0%</c:formatCode>
                <c:ptCount val="7"/>
                <c:pt idx="0">
                  <c:v>0.27800000000000002</c:v>
                </c:pt>
                <c:pt idx="1">
                  <c:v>0.27300000000000002</c:v>
                </c:pt>
                <c:pt idx="2">
                  <c:v>0.23899999999999999</c:v>
                </c:pt>
                <c:pt idx="3">
                  <c:v>0.22800000000000001</c:v>
                </c:pt>
                <c:pt idx="4">
                  <c:v>0.222</c:v>
                </c:pt>
                <c:pt idx="5">
                  <c:v>0.22500000000000001</c:v>
                </c:pt>
                <c:pt idx="6">
                  <c:v>0.23400000000000001</c:v>
                </c:pt>
              </c:numCache>
            </c:numRef>
          </c:val>
          <c:smooth val="0"/>
        </c:ser>
        <c:dLbls>
          <c:showLegendKey val="0"/>
          <c:showVal val="0"/>
          <c:showCatName val="0"/>
          <c:showSerName val="0"/>
          <c:showPercent val="0"/>
          <c:showBubbleSize val="0"/>
        </c:dLbls>
        <c:marker val="1"/>
        <c:smooth val="0"/>
        <c:axId val="174313352"/>
        <c:axId val="174313736"/>
      </c:lineChart>
      <c:catAx>
        <c:axId val="174313352"/>
        <c:scaling>
          <c:orientation val="minMax"/>
        </c:scaling>
        <c:delete val="0"/>
        <c:axPos val="b"/>
        <c:numFmt formatCode="General" sourceLinked="1"/>
        <c:majorTickMark val="out"/>
        <c:minorTickMark val="none"/>
        <c:tickLblPos val="nextTo"/>
        <c:txPr>
          <a:bodyPr/>
          <a:lstStyle/>
          <a:p>
            <a:pPr>
              <a:defRPr sz="2400" b="1">
                <a:latin typeface="Times New Roman" panose="02020603050405020304" pitchFamily="18" charset="0"/>
                <a:cs typeface="Times New Roman" panose="02020603050405020304" pitchFamily="18" charset="0"/>
              </a:defRPr>
            </a:pPr>
            <a:endParaRPr lang="en-US"/>
          </a:p>
        </c:txPr>
        <c:crossAx val="174313736"/>
        <c:crosses val="autoZero"/>
        <c:auto val="1"/>
        <c:lblAlgn val="ctr"/>
        <c:lblOffset val="100"/>
        <c:noMultiLvlLbl val="0"/>
      </c:catAx>
      <c:valAx>
        <c:axId val="174313736"/>
        <c:scaling>
          <c:orientation val="minMax"/>
          <c:max val="1"/>
        </c:scaling>
        <c:delete val="1"/>
        <c:axPos val="l"/>
        <c:numFmt formatCode="0%" sourceLinked="1"/>
        <c:majorTickMark val="out"/>
        <c:minorTickMark val="none"/>
        <c:tickLblPos val="nextTo"/>
        <c:crossAx val="174313352"/>
        <c:crosses val="autoZero"/>
        <c:crossBetween val="between"/>
        <c:majorUnit val="0.2"/>
      </c:valAx>
    </c:plotArea>
    <c:legend>
      <c:legendPos val="r"/>
      <c:layout>
        <c:manualLayout>
          <c:xMode val="edge"/>
          <c:yMode val="edge"/>
          <c:x val="4.33333333333333E-2"/>
          <c:y val="0.86998651210265399"/>
          <c:w val="0.92888888888888899"/>
          <c:h val="0.102619568387285"/>
        </c:manualLayout>
      </c:layout>
      <c:overlay val="0"/>
      <c:txPr>
        <a:bodyPr/>
        <a:lstStyle/>
        <a:p>
          <a:pPr>
            <a:defRPr sz="3200" b="1">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200" dirty="0" smtClean="0">
                <a:latin typeface="Times New Roman" panose="02020603050405020304" pitchFamily="18" charset="0"/>
                <a:cs typeface="Times New Roman" panose="02020603050405020304" pitchFamily="18" charset="0"/>
              </a:rPr>
              <a:t>Weekly wages (in 2013 dollars)</a:t>
            </a:r>
            <a:endParaRPr lang="en-US" sz="3200" dirty="0">
              <a:latin typeface="Times New Roman" panose="02020603050405020304" pitchFamily="18" charset="0"/>
              <a:cs typeface="Times New Roman" panose="02020603050405020304" pitchFamily="18" charset="0"/>
            </a:endParaRPr>
          </a:p>
        </c:rich>
      </c:tx>
      <c:overlay val="1"/>
    </c:title>
    <c:autoTitleDeleted val="0"/>
    <c:plotArea>
      <c:layout>
        <c:manualLayout>
          <c:layoutTarget val="inner"/>
          <c:xMode val="edge"/>
          <c:yMode val="edge"/>
          <c:x val="1.8333333333333299E-2"/>
          <c:y val="0.24652173913043501"/>
          <c:w val="0.97205734908136499"/>
          <c:h val="0.40600669481532198"/>
        </c:manualLayout>
      </c:layout>
      <c:lineChart>
        <c:grouping val="standard"/>
        <c:varyColors val="0"/>
        <c:ser>
          <c:idx val="0"/>
          <c:order val="0"/>
          <c:tx>
            <c:strRef>
              <c:f>FigureXX!$C$3</c:f>
              <c:strCache>
                <c:ptCount val="1"/>
                <c:pt idx="0">
                  <c:v>General population </c:v>
                </c:pt>
              </c:strCache>
            </c:strRef>
          </c:tx>
          <c:spPr>
            <a:ln w="76200">
              <a:solidFill>
                <a:schemeClr val="tx1"/>
              </a:solidFill>
            </a:ln>
          </c:spPr>
          <c:marker>
            <c:symbol val="diamond"/>
            <c:size val="21"/>
            <c:spPr>
              <a:solidFill>
                <a:schemeClr val="tx1"/>
              </a:solidFill>
            </c:spPr>
          </c:marker>
          <c:dLbls>
            <c:dLbl>
              <c:idx val="1"/>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9"/>
              <c:delete val="1"/>
              <c:extLst>
                <c:ext xmlns:c15="http://schemas.microsoft.com/office/drawing/2012/chart" uri="{CE6537A1-D6FC-4f65-9D91-7224C49458BB}"/>
              </c:extLst>
            </c:dLbl>
            <c:spPr>
              <a:noFill/>
              <a:ln>
                <a:noFill/>
              </a:ln>
              <a:effectLst/>
            </c:spPr>
            <c:txPr>
              <a:bodyPr/>
              <a:lstStyle/>
              <a:p>
                <a:pPr>
                  <a:defRPr sz="2400" b="1">
                    <a:latin typeface="Times New Roman" pitchFamily="18" charset="0"/>
                    <a:cs typeface="Times New Roman"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FigureXX!$D$2:$M$2</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cat>
          <c:val>
            <c:numRef>
              <c:f>FigureXX!$D$3:$M$3</c:f>
              <c:numCache>
                <c:formatCode>"$"#,##0</c:formatCode>
                <c:ptCount val="10"/>
                <c:pt idx="0">
                  <c:v>858.37893566801733</c:v>
                </c:pt>
                <c:pt idx="1">
                  <c:v>856.0368309928449</c:v>
                </c:pt>
                <c:pt idx="2">
                  <c:v>853.49906132658271</c:v>
                </c:pt>
                <c:pt idx="3">
                  <c:v>869.99031992163407</c:v>
                </c:pt>
                <c:pt idx="4">
                  <c:v>859.46615508204604</c:v>
                </c:pt>
                <c:pt idx="5">
                  <c:v>851.33063095841067</c:v>
                </c:pt>
                <c:pt idx="6">
                  <c:v>833.33820744136744</c:v>
                </c:pt>
                <c:pt idx="7">
                  <c:v>821.07009858951096</c:v>
                </c:pt>
                <c:pt idx="8">
                  <c:v>824.17999999999984</c:v>
                </c:pt>
                <c:pt idx="9">
                  <c:v>830</c:v>
                </c:pt>
              </c:numCache>
            </c:numRef>
          </c:val>
          <c:smooth val="0"/>
        </c:ser>
        <c:ser>
          <c:idx val="2"/>
          <c:order val="1"/>
          <c:tx>
            <c:strRef>
              <c:f>FigureXX!$C$5</c:f>
              <c:strCache>
                <c:ptCount val="1"/>
                <c:pt idx="0">
                  <c:v>Intellectual disabilities</c:v>
                </c:pt>
              </c:strCache>
            </c:strRef>
          </c:tx>
          <c:spPr>
            <a:ln w="76200">
              <a:solidFill>
                <a:srgbClr val="0070C0"/>
              </a:solidFill>
            </a:ln>
          </c:spPr>
          <c:marker>
            <c:symbol val="triangle"/>
            <c:size val="19"/>
            <c:spPr>
              <a:solidFill>
                <a:srgbClr val="0070C0"/>
              </a:solidFill>
            </c:spPr>
          </c:marker>
          <c:dLbls>
            <c:dLbl>
              <c:idx val="1"/>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9"/>
              <c:delete val="1"/>
              <c:extLst>
                <c:ext xmlns:c15="http://schemas.microsoft.com/office/drawing/2012/chart" uri="{CE6537A1-D6FC-4f65-9D91-7224C49458BB}"/>
              </c:extLst>
            </c:dLbl>
            <c:spPr>
              <a:noFill/>
              <a:ln>
                <a:noFill/>
              </a:ln>
              <a:effectLst/>
            </c:spPr>
            <c:txPr>
              <a:bodyPr/>
              <a:lstStyle/>
              <a:p>
                <a:pPr>
                  <a:defRPr sz="2400" b="1">
                    <a:latin typeface="Times New Roman" pitchFamily="18" charset="0"/>
                    <a:cs typeface="Times New Roman"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FigureXX!$D$2:$M$2</c:f>
              <c:numCache>
                <c:formatCode>General</c:formatCode>
                <c:ptCount val="10"/>
                <c:pt idx="0">
                  <c:v>2004</c:v>
                </c:pt>
                <c:pt idx="1">
                  <c:v>2005</c:v>
                </c:pt>
                <c:pt idx="2">
                  <c:v>2006</c:v>
                </c:pt>
                <c:pt idx="3">
                  <c:v>2007</c:v>
                </c:pt>
                <c:pt idx="4">
                  <c:v>2008</c:v>
                </c:pt>
                <c:pt idx="5">
                  <c:v>2009</c:v>
                </c:pt>
                <c:pt idx="6">
                  <c:v>2010</c:v>
                </c:pt>
                <c:pt idx="7">
                  <c:v>2011</c:v>
                </c:pt>
                <c:pt idx="8">
                  <c:v>2012</c:v>
                </c:pt>
                <c:pt idx="9">
                  <c:v>2013</c:v>
                </c:pt>
              </c:numCache>
            </c:numRef>
          </c:cat>
          <c:val>
            <c:numRef>
              <c:f>FigureXX!$D$5:$M$5</c:f>
              <c:numCache>
                <c:formatCode>"$"#,##0</c:formatCode>
                <c:ptCount val="10"/>
                <c:pt idx="0">
                  <c:v>211.33232479653401</c:v>
                </c:pt>
                <c:pt idx="1">
                  <c:v>207.82011964017789</c:v>
                </c:pt>
                <c:pt idx="2">
                  <c:v>207.17249043894159</c:v>
                </c:pt>
                <c:pt idx="3">
                  <c:v>208.14495824308699</c:v>
                </c:pt>
                <c:pt idx="4">
                  <c:v>204.69875882499389</c:v>
                </c:pt>
                <c:pt idx="5">
                  <c:v>204.94025170488129</c:v>
                </c:pt>
                <c:pt idx="6">
                  <c:v>208.15546120401709</c:v>
                </c:pt>
                <c:pt idx="7">
                  <c:v>204.48381527973339</c:v>
                </c:pt>
                <c:pt idx="8">
                  <c:v>202.23890961127191</c:v>
                </c:pt>
                <c:pt idx="9">
                  <c:v>200.3136188672328</c:v>
                </c:pt>
              </c:numCache>
            </c:numRef>
          </c:val>
          <c:smooth val="0"/>
        </c:ser>
        <c:dLbls>
          <c:showLegendKey val="0"/>
          <c:showVal val="0"/>
          <c:showCatName val="0"/>
          <c:showSerName val="0"/>
          <c:showPercent val="0"/>
          <c:showBubbleSize val="0"/>
        </c:dLbls>
        <c:marker val="1"/>
        <c:smooth val="0"/>
        <c:axId val="173296560"/>
        <c:axId val="175747632"/>
      </c:lineChart>
      <c:catAx>
        <c:axId val="173296560"/>
        <c:scaling>
          <c:orientation val="minMax"/>
        </c:scaling>
        <c:delete val="0"/>
        <c:axPos val="b"/>
        <c:numFmt formatCode="General" sourceLinked="1"/>
        <c:majorTickMark val="out"/>
        <c:minorTickMark val="none"/>
        <c:tickLblPos val="nextTo"/>
        <c:txPr>
          <a:bodyPr/>
          <a:lstStyle/>
          <a:p>
            <a:pPr>
              <a:defRPr sz="2000" b="1">
                <a:latin typeface="Times New Roman" pitchFamily="18" charset="0"/>
                <a:cs typeface="Times New Roman" pitchFamily="18" charset="0"/>
              </a:defRPr>
            </a:pPr>
            <a:endParaRPr lang="en-US"/>
          </a:p>
        </c:txPr>
        <c:crossAx val="175747632"/>
        <c:crosses val="autoZero"/>
        <c:auto val="1"/>
        <c:lblAlgn val="ctr"/>
        <c:lblOffset val="100"/>
        <c:noMultiLvlLbl val="0"/>
      </c:catAx>
      <c:valAx>
        <c:axId val="175747632"/>
        <c:scaling>
          <c:orientation val="minMax"/>
          <c:max val="1000"/>
        </c:scaling>
        <c:delete val="1"/>
        <c:axPos val="l"/>
        <c:numFmt formatCode="&quot;$&quot;#,##0" sourceLinked="1"/>
        <c:majorTickMark val="out"/>
        <c:minorTickMark val="none"/>
        <c:tickLblPos val="none"/>
        <c:crossAx val="173296560"/>
        <c:crosses val="autoZero"/>
        <c:crossBetween val="between"/>
        <c:majorUnit val="250"/>
      </c:valAx>
    </c:plotArea>
    <c:legend>
      <c:legendPos val="r"/>
      <c:layout>
        <c:manualLayout>
          <c:xMode val="edge"/>
          <c:yMode val="edge"/>
          <c:x val="2.87240157480315E-2"/>
          <c:y val="0.83734933683606105"/>
          <c:w val="0.69960931758530198"/>
          <c:h val="0.14036967504523801"/>
        </c:manualLayout>
      </c:layout>
      <c:overlay val="0"/>
      <c:txPr>
        <a:bodyPr/>
        <a:lstStyle/>
        <a:p>
          <a:pPr>
            <a:defRPr sz="2400" b="1">
              <a:latin typeface="Times New Roman" panose="02020603050405020304" pitchFamily="18" charset="0"/>
              <a:cs typeface="Times New Roman" panose="02020603050405020304" pitchFamily="18" charset="0"/>
            </a:defRPr>
          </a:pPr>
          <a:endParaRPr lang="en-US"/>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0"/>
    <c:plotArea>
      <c:layout>
        <c:manualLayout>
          <c:layoutTarget val="inner"/>
          <c:xMode val="edge"/>
          <c:yMode val="edge"/>
          <c:x val="0.44640588960470901"/>
          <c:y val="4.2933810375670803E-2"/>
          <c:w val="0.52539966595084697"/>
          <c:h val="0.89677634045744303"/>
        </c:manualLayout>
      </c:layout>
      <c:barChart>
        <c:barDir val="bar"/>
        <c:grouping val="clustered"/>
        <c:varyColors val="0"/>
        <c:ser>
          <c:idx val="0"/>
          <c:order val="0"/>
          <c:spPr>
            <a:solidFill>
              <a:srgbClr val="000000"/>
            </a:solidFill>
            <a:ln w="12700">
              <a:solidFill>
                <a:srgbClr val="000000"/>
              </a:solidFill>
              <a:prstDash val="solid"/>
            </a:ln>
          </c:spPr>
          <c:invertIfNegative val="0"/>
          <c:dLbls>
            <c:spPr>
              <a:noFill/>
              <a:ln w="25400">
                <a:noFill/>
              </a:ln>
            </c:spPr>
            <c:txPr>
              <a:bodyPr/>
              <a:lstStyle/>
              <a:p>
                <a:pPr>
                  <a:defRPr sz="2050" b="0" i="0" u="none" strike="noStrike" baseline="0">
                    <a:solidFill>
                      <a:srgbClr val="000000"/>
                    </a:solidFill>
                    <a:latin typeface="Times New Roman"/>
                    <a:ea typeface="Times New Roman"/>
                    <a:cs typeface="Times New Roman"/>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DescriptiveTables!$E$151:$E$160</c:f>
              <c:strCache>
                <c:ptCount val="10"/>
                <c:pt idx="0">
                  <c:v>Reviewed classified ads </c:v>
                </c:pt>
                <c:pt idx="1">
                  <c:v>Made cold calls to employers</c:v>
                </c:pt>
                <c:pt idx="2">
                  <c:v>Approached past employers </c:v>
                </c:pt>
                <c:pt idx="3">
                  <c:v>Attended business events*</c:v>
                </c:pt>
                <c:pt idx="4">
                  <c:v>Asked employers about related businesses</c:v>
                </c:pt>
                <c:pt idx="5">
                  <c:v>Involved family members or acquaintances</c:v>
                </c:pt>
                <c:pt idx="6">
                  <c:v>Knocked on doors of businesses*</c:v>
                </c:pt>
                <c:pt idx="7">
                  <c:v>Negotiated job descriptions</c:v>
                </c:pt>
                <c:pt idx="8">
                  <c:v>Searched without referrals in mind*</c:v>
                </c:pt>
                <c:pt idx="9">
                  <c:v>One-Stop Career Centers</c:v>
                </c:pt>
              </c:strCache>
            </c:strRef>
          </c:cat>
          <c:val>
            <c:numRef>
              <c:f>DescriptiveTables!$F$151:$F$160</c:f>
              <c:numCache>
                <c:formatCode>0%</c:formatCode>
                <c:ptCount val="10"/>
                <c:pt idx="0">
                  <c:v>0.53205128205128205</c:v>
                </c:pt>
                <c:pt idx="1">
                  <c:v>0.53</c:v>
                </c:pt>
                <c:pt idx="2">
                  <c:v>0.52866242038216504</c:v>
                </c:pt>
                <c:pt idx="3">
                  <c:v>0.51408450704225295</c:v>
                </c:pt>
                <c:pt idx="4">
                  <c:v>0.38815789473684198</c:v>
                </c:pt>
                <c:pt idx="5">
                  <c:v>0.33774834437086099</c:v>
                </c:pt>
                <c:pt idx="6">
                  <c:v>0.32666666666666699</c:v>
                </c:pt>
                <c:pt idx="7">
                  <c:v>0.27272727272727298</c:v>
                </c:pt>
                <c:pt idx="8">
                  <c:v>0.17532467532467499</c:v>
                </c:pt>
                <c:pt idx="9">
                  <c:v>0.15602836879432599</c:v>
                </c:pt>
              </c:numCache>
            </c:numRef>
          </c:val>
        </c:ser>
        <c:dLbls>
          <c:showLegendKey val="0"/>
          <c:showVal val="0"/>
          <c:showCatName val="0"/>
          <c:showSerName val="0"/>
          <c:showPercent val="0"/>
          <c:showBubbleSize val="0"/>
        </c:dLbls>
        <c:gapWidth val="150"/>
        <c:axId val="175844320"/>
        <c:axId val="175844704"/>
      </c:barChart>
      <c:catAx>
        <c:axId val="175844320"/>
        <c:scaling>
          <c:orientation val="minMax"/>
        </c:scaling>
        <c:delete val="0"/>
        <c:axPos val="l"/>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Times New Roman"/>
                <a:ea typeface="Times New Roman"/>
                <a:cs typeface="Times New Roman"/>
              </a:defRPr>
            </a:pPr>
            <a:endParaRPr lang="en-US"/>
          </a:p>
        </c:txPr>
        <c:crossAx val="175844704"/>
        <c:crosses val="autoZero"/>
        <c:auto val="1"/>
        <c:lblAlgn val="ctr"/>
        <c:lblOffset val="100"/>
        <c:tickLblSkip val="1"/>
        <c:tickMarkSkip val="1"/>
        <c:noMultiLvlLbl val="0"/>
      </c:catAx>
      <c:valAx>
        <c:axId val="175844704"/>
        <c:scaling>
          <c:orientation val="minMax"/>
          <c:max val="1"/>
        </c:scaling>
        <c:delete val="0"/>
        <c:axPos val="b"/>
        <c:majorGridlines>
          <c:spPr>
            <a:ln w="3175">
              <a:solidFill>
                <a:srgbClr val="FFFFFF"/>
              </a:solidFill>
              <a:prstDash val="solid"/>
            </a:ln>
          </c:spPr>
        </c:majorGridlines>
        <c:numFmt formatCode="0%"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75844320"/>
        <c:crosses val="autoZero"/>
        <c:crossBetween val="between"/>
        <c:majorUnit val="0.25"/>
      </c:valAx>
      <c:spPr>
        <a:solidFill>
          <a:srgbClr val="FFFFFF"/>
        </a:solidFill>
        <a:ln w="12700">
          <a:solidFill>
            <a:srgbClr val="FFFFFF"/>
          </a:solidFill>
          <a:prstDash val="solid"/>
        </a:ln>
      </c:spPr>
    </c:plotArea>
    <c:plotVisOnly val="1"/>
    <c:dispBlanksAs val="gap"/>
    <c:showDLblsOverMax val="0"/>
  </c:chart>
  <c:spPr>
    <a:solidFill>
      <a:srgbClr val="FFFFFF"/>
    </a:solidFill>
    <a:ln w="12700">
      <a:solidFill>
        <a:srgbClr val="FFFFFF"/>
      </a:solidFill>
      <a:prstDash val="solid"/>
    </a:ln>
  </c:spPr>
  <c:txPr>
    <a:bodyPr/>
    <a:lstStyle/>
    <a:p>
      <a:pPr>
        <a:defRPr sz="1200" b="0" i="0" u="none" strike="noStrike" baseline="0">
          <a:solidFill>
            <a:srgbClr val="000000"/>
          </a:solidFill>
          <a:latin typeface="Times New Roman"/>
          <a:ea typeface="Times New Roman"/>
          <a:cs typeface="Times New Roman"/>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a:lstStyle/>
          <a:p>
            <a:pPr>
              <a:defRPr/>
            </a:pPr>
            <a:r>
              <a:rPr lang="en-US" dirty="0"/>
              <a:t>Percentage of weekly </a:t>
            </a:r>
            <a:r>
              <a:rPr lang="en-US" dirty="0" smtClean="0"/>
              <a:t>hours (N=49 ECs)</a:t>
            </a:r>
            <a:endParaRPr lang="en-US" dirty="0"/>
          </a:p>
        </c:rich>
      </c:tx>
      <c:layout>
        <c:manualLayout>
          <c:xMode val="edge"/>
          <c:yMode val="edge"/>
          <c:x val="0.283644714865187"/>
          <c:y val="0"/>
        </c:manualLayout>
      </c:layout>
      <c:overlay val="0"/>
    </c:title>
    <c:autoTitleDeleted val="0"/>
    <c:plotArea>
      <c:layout>
        <c:manualLayout>
          <c:layoutTarget val="inner"/>
          <c:xMode val="edge"/>
          <c:yMode val="edge"/>
          <c:x val="0.499909117668703"/>
          <c:y val="0.102454779709577"/>
          <c:w val="0.491409963941423"/>
          <c:h val="0.87088422495120199"/>
        </c:manualLayout>
      </c:layout>
      <c:barChart>
        <c:barDir val="bar"/>
        <c:grouping val="clustered"/>
        <c:varyColors val="0"/>
        <c:ser>
          <c:idx val="0"/>
          <c:order val="0"/>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dPt>
          <c:dPt>
            <c:idx val="10"/>
            <c:invertIfNegative val="0"/>
            <c:bubble3D val="0"/>
          </c:dPt>
          <c:dPt>
            <c:idx val="11"/>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Table!$AC$6:$AC$17</c:f>
              <c:strCache>
                <c:ptCount val="12"/>
                <c:pt idx="0">
                  <c:v>With family members or acquaintances (1%)</c:v>
                </c:pt>
                <c:pt idx="1">
                  <c:v>Coaching business personnel, checking on performance (3%)</c:v>
                </c:pt>
                <c:pt idx="2">
                  <c:v>With empl/their reprs. for job development and negotiation (5%)</c:v>
                </c:pt>
                <c:pt idx="3">
                  <c:v>Outreach not on behalf of a specific JS (e.g business events) (5%)</c:v>
                </c:pt>
                <c:pt idx="4">
                  <c:v>With case managers, Residential, referrals, funding agencies, etc (5%)</c:v>
                </c:pt>
                <c:pt idx="5">
                  <c:v>At work sites for job exploration (6%)</c:v>
                </c:pt>
                <c:pt idx="6">
                  <c:v>Traveling with JS (e.g. to work or interviews) (7%)</c:v>
                </c:pt>
                <c:pt idx="7">
                  <c:v>With job seekers for career planning (9%)</c:v>
                </c:pt>
                <c:pt idx="8">
                  <c:v>At JS s workplace  (e.g., job coaching, training, observing, etc.) (9%)</c:v>
                </c:pt>
                <c:pt idx="9">
                  <c:v>Reviewing job ads in newspapers, internet, or other (10%)</c:v>
                </c:pt>
                <c:pt idx="10">
                  <c:v>Other (12%)</c:v>
                </c:pt>
                <c:pt idx="11">
                  <c:v>Adm duties (e.g. Paperwork, meetings, etc) (28%)</c:v>
                </c:pt>
              </c:strCache>
            </c:strRef>
          </c:cat>
          <c:val>
            <c:numRef>
              <c:f>Table!$AD$6:$AD$17</c:f>
              <c:numCache>
                <c:formatCode>0%</c:formatCode>
                <c:ptCount val="12"/>
                <c:pt idx="0">
                  <c:v>8.0542301300694698E-3</c:v>
                </c:pt>
                <c:pt idx="1">
                  <c:v>2.8151435265911198E-2</c:v>
                </c:pt>
                <c:pt idx="2">
                  <c:v>4.9512069515758497E-2</c:v>
                </c:pt>
                <c:pt idx="3">
                  <c:v>5.0498404023656601E-2</c:v>
                </c:pt>
                <c:pt idx="4">
                  <c:v>5.3292630921382603E-2</c:v>
                </c:pt>
                <c:pt idx="5">
                  <c:v>6.4728076591157105E-2</c:v>
                </c:pt>
                <c:pt idx="6">
                  <c:v>6.5273184024910905E-2</c:v>
                </c:pt>
                <c:pt idx="7">
                  <c:v>8.8539223831046496E-2</c:v>
                </c:pt>
                <c:pt idx="8">
                  <c:v>9.2207767909001398E-2</c:v>
                </c:pt>
                <c:pt idx="9">
                  <c:v>9.6392979607277995E-2</c:v>
                </c:pt>
                <c:pt idx="10">
                  <c:v>0.124987484921755</c:v>
                </c:pt>
                <c:pt idx="11">
                  <c:v>0.27836251325807199</c:v>
                </c:pt>
              </c:numCache>
            </c:numRef>
          </c:val>
        </c:ser>
        <c:dLbls>
          <c:showLegendKey val="0"/>
          <c:showVal val="0"/>
          <c:showCatName val="0"/>
          <c:showSerName val="0"/>
          <c:showPercent val="0"/>
          <c:showBubbleSize val="0"/>
        </c:dLbls>
        <c:gapWidth val="100"/>
        <c:axId val="174863640"/>
        <c:axId val="174864032"/>
      </c:barChart>
      <c:catAx>
        <c:axId val="174863640"/>
        <c:scaling>
          <c:orientation val="minMax"/>
        </c:scaling>
        <c:delete val="0"/>
        <c:axPos val="l"/>
        <c:numFmt formatCode="General" sourceLinked="1"/>
        <c:majorTickMark val="out"/>
        <c:minorTickMark val="none"/>
        <c:tickLblPos val="nextTo"/>
        <c:crossAx val="174864032"/>
        <c:crosses val="autoZero"/>
        <c:auto val="1"/>
        <c:lblAlgn val="ctr"/>
        <c:lblOffset val="100"/>
        <c:noMultiLvlLbl val="0"/>
      </c:catAx>
      <c:valAx>
        <c:axId val="174864032"/>
        <c:scaling>
          <c:orientation val="minMax"/>
        </c:scaling>
        <c:delete val="1"/>
        <c:axPos val="b"/>
        <c:numFmt formatCode="0%" sourceLinked="1"/>
        <c:majorTickMark val="out"/>
        <c:minorTickMark val="none"/>
        <c:tickLblPos val="nextTo"/>
        <c:crossAx val="174863640"/>
        <c:crosses val="autoZero"/>
        <c:crossBetween val="between"/>
      </c:valAx>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3"/>
    </mc:Choice>
    <mc:Fallback>
      <c:style val="13"/>
    </mc:Fallback>
  </mc:AlternateContent>
  <c:chart>
    <c:title>
      <c:tx>
        <c:rich>
          <a:bodyPr/>
          <a:lstStyle/>
          <a:p>
            <a:pPr>
              <a:defRPr/>
            </a:pPr>
            <a:r>
              <a:rPr lang="en-US" dirty="0" smtClean="0"/>
              <a:t>136 CRPs in 37 states in USA</a:t>
            </a:r>
            <a:endParaRPr lang="en-US" dirty="0"/>
          </a:p>
        </c:rich>
      </c:tx>
      <c:layout>
        <c:manualLayout>
          <c:xMode val="edge"/>
          <c:yMode val="edge"/>
          <c:x val="0.30456012442889102"/>
          <c:y val="0.202034351584403"/>
        </c:manualLayout>
      </c:layout>
      <c:overlay val="0"/>
    </c:title>
    <c:autoTitleDeleted val="0"/>
    <c:plotArea>
      <c:layout>
        <c:manualLayout>
          <c:layoutTarget val="inner"/>
          <c:xMode val="edge"/>
          <c:yMode val="edge"/>
          <c:x val="1.6975308641975301E-2"/>
          <c:y val="3.1038690048529799E-2"/>
          <c:w val="0.96604938271604901"/>
          <c:h val="0.76733395093413903"/>
        </c:manualLayout>
      </c:layout>
      <c:barChart>
        <c:barDir val="col"/>
        <c:grouping val="clustered"/>
        <c:varyColors val="0"/>
        <c:ser>
          <c:idx val="1"/>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'Tables and Charts'!$A$429:$A$432</c:f>
              <c:strCache>
                <c:ptCount val="4"/>
                <c:pt idx="0">
                  <c:v>Excel, Access, or paper</c:v>
                </c:pt>
                <c:pt idx="1">
                  <c:v>Web-based</c:v>
                </c:pt>
                <c:pt idx="2">
                  <c:v>Do not track activities</c:v>
                </c:pt>
                <c:pt idx="3">
                  <c:v>Other</c:v>
                </c:pt>
              </c:strCache>
            </c:strRef>
          </c:cat>
          <c:val>
            <c:numRef>
              <c:f>'Tables and Charts'!$C$429:$C$432</c:f>
              <c:numCache>
                <c:formatCode>0%</c:formatCode>
                <c:ptCount val="4"/>
                <c:pt idx="0">
                  <c:v>0.57352941176470595</c:v>
                </c:pt>
                <c:pt idx="1">
                  <c:v>0.220588235294118</c:v>
                </c:pt>
                <c:pt idx="2">
                  <c:v>0.13970588235294101</c:v>
                </c:pt>
                <c:pt idx="3">
                  <c:v>6.6176470588235295E-2</c:v>
                </c:pt>
              </c:numCache>
            </c:numRef>
          </c:val>
        </c:ser>
        <c:dLbls>
          <c:showLegendKey val="0"/>
          <c:showVal val="0"/>
          <c:showCatName val="0"/>
          <c:showSerName val="0"/>
          <c:showPercent val="0"/>
          <c:showBubbleSize val="0"/>
        </c:dLbls>
        <c:gapWidth val="150"/>
        <c:axId val="174864816"/>
        <c:axId val="174865208"/>
      </c:barChart>
      <c:catAx>
        <c:axId val="174864816"/>
        <c:scaling>
          <c:orientation val="minMax"/>
        </c:scaling>
        <c:delete val="0"/>
        <c:axPos val="b"/>
        <c:numFmt formatCode="General" sourceLinked="0"/>
        <c:majorTickMark val="none"/>
        <c:minorTickMark val="none"/>
        <c:tickLblPos val="nextTo"/>
        <c:txPr>
          <a:bodyPr/>
          <a:lstStyle/>
          <a:p>
            <a:pPr>
              <a:defRPr sz="2400"/>
            </a:pPr>
            <a:endParaRPr lang="en-US"/>
          </a:p>
        </c:txPr>
        <c:crossAx val="174865208"/>
        <c:crosses val="autoZero"/>
        <c:auto val="1"/>
        <c:lblAlgn val="ctr"/>
        <c:lblOffset val="100"/>
        <c:noMultiLvlLbl val="0"/>
      </c:catAx>
      <c:valAx>
        <c:axId val="174865208"/>
        <c:scaling>
          <c:orientation val="minMax"/>
          <c:max val="1"/>
        </c:scaling>
        <c:delete val="1"/>
        <c:axPos val="l"/>
        <c:numFmt formatCode="0%" sourceLinked="1"/>
        <c:majorTickMark val="out"/>
        <c:minorTickMark val="none"/>
        <c:tickLblPos val="nextTo"/>
        <c:crossAx val="1748648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A25C5-AF2D-43DC-AD4D-AB6299EF179E}" type="doc">
      <dgm:prSet loTypeId="urn:microsoft.com/office/officeart/2005/8/layout/gear1" loCatId="process" qsTypeId="urn:microsoft.com/office/officeart/2005/8/quickstyle/simple1" qsCatId="simple" csTypeId="urn:microsoft.com/office/officeart/2005/8/colors/accent1_2" csCatId="accent1" phldr="1"/>
      <dgm:spPr/>
    </dgm:pt>
    <dgm:pt modelId="{B02421FA-A640-4473-A4B0-111E2732C56F}">
      <dgm:prSet phldrT="[Text]" custT="1"/>
      <dgm:spPr/>
      <dgm:t>
        <a:bodyPr/>
        <a:lstStyle/>
        <a:p>
          <a:r>
            <a:rPr lang="en-US" sz="3600" b="1" dirty="0" smtClean="0"/>
            <a:t>ECs</a:t>
          </a:r>
          <a:endParaRPr lang="en-US" sz="3600" b="1" dirty="0"/>
        </a:p>
      </dgm:t>
    </dgm:pt>
    <dgm:pt modelId="{173DF173-12B1-4E27-AD30-9A4DAB7C8120}" type="parTrans" cxnId="{DBD0D0B5-B999-44BA-864B-58E1302FBDE8}">
      <dgm:prSet/>
      <dgm:spPr/>
      <dgm:t>
        <a:bodyPr/>
        <a:lstStyle/>
        <a:p>
          <a:endParaRPr lang="en-US"/>
        </a:p>
      </dgm:t>
    </dgm:pt>
    <dgm:pt modelId="{A1E25523-A886-4EDF-BCC7-EA2C16504FCC}" type="sibTrans" cxnId="{DBD0D0B5-B999-44BA-864B-58E1302FBDE8}">
      <dgm:prSet/>
      <dgm:spPr/>
      <dgm:t>
        <a:bodyPr/>
        <a:lstStyle/>
        <a:p>
          <a:endParaRPr lang="en-US"/>
        </a:p>
      </dgm:t>
    </dgm:pt>
    <dgm:pt modelId="{BD55F386-F869-4BDE-A488-C99E0BF94CE7}">
      <dgm:prSet phldrT="[Text]" custT="1"/>
      <dgm:spPr/>
      <dgm:t>
        <a:bodyPr/>
        <a:lstStyle/>
        <a:p>
          <a:r>
            <a:rPr lang="en-US" sz="3600" b="1" smtClean="0"/>
            <a:t>CRPs</a:t>
          </a:r>
          <a:endParaRPr lang="en-US" sz="3600" b="1" dirty="0"/>
        </a:p>
      </dgm:t>
    </dgm:pt>
    <dgm:pt modelId="{3605079E-22FB-4208-8691-AD8D6520B719}" type="parTrans" cxnId="{2CD5872A-AE85-47CC-B33A-60B2EBF4400A}">
      <dgm:prSet/>
      <dgm:spPr/>
      <dgm:t>
        <a:bodyPr/>
        <a:lstStyle/>
        <a:p>
          <a:endParaRPr lang="en-US"/>
        </a:p>
      </dgm:t>
    </dgm:pt>
    <dgm:pt modelId="{74E55E5A-E148-49C5-B8C7-B5FFCC98A4C9}" type="sibTrans" cxnId="{2CD5872A-AE85-47CC-B33A-60B2EBF4400A}">
      <dgm:prSet/>
      <dgm:spPr/>
      <dgm:t>
        <a:bodyPr/>
        <a:lstStyle/>
        <a:p>
          <a:endParaRPr lang="en-US"/>
        </a:p>
      </dgm:t>
    </dgm:pt>
    <dgm:pt modelId="{F4373FD6-550B-4C5C-9893-7648E2DA4CCF}">
      <dgm:prSet phldrT="[Text]" custT="1"/>
      <dgm:spPr/>
      <dgm:t>
        <a:bodyPr/>
        <a:lstStyle/>
        <a:p>
          <a:r>
            <a:rPr lang="en-US" sz="3400" b="1" dirty="0" smtClean="0"/>
            <a:t>Policies</a:t>
          </a:r>
          <a:endParaRPr lang="en-US" sz="3400" b="1" dirty="0"/>
        </a:p>
      </dgm:t>
    </dgm:pt>
    <dgm:pt modelId="{FB839B34-0C69-4349-A9F1-44FEE55AD827}" type="parTrans" cxnId="{2C132052-765A-4BC3-BA01-3DF6DD8A23E8}">
      <dgm:prSet/>
      <dgm:spPr/>
      <dgm:t>
        <a:bodyPr/>
        <a:lstStyle/>
        <a:p>
          <a:endParaRPr lang="en-US"/>
        </a:p>
      </dgm:t>
    </dgm:pt>
    <dgm:pt modelId="{EE9FA757-56A3-420A-8B01-1A64C8D5FD1B}" type="sibTrans" cxnId="{2C132052-765A-4BC3-BA01-3DF6DD8A23E8}">
      <dgm:prSet/>
      <dgm:spPr/>
      <dgm:t>
        <a:bodyPr/>
        <a:lstStyle/>
        <a:p>
          <a:endParaRPr lang="en-US"/>
        </a:p>
      </dgm:t>
    </dgm:pt>
    <dgm:pt modelId="{93876B81-7F2F-4C55-B5E1-DCEEE8140305}" type="pres">
      <dgm:prSet presAssocID="{431A25C5-AF2D-43DC-AD4D-AB6299EF179E}" presName="composite" presStyleCnt="0">
        <dgm:presLayoutVars>
          <dgm:chMax val="3"/>
          <dgm:animLvl val="lvl"/>
          <dgm:resizeHandles val="exact"/>
        </dgm:presLayoutVars>
      </dgm:prSet>
      <dgm:spPr/>
    </dgm:pt>
    <dgm:pt modelId="{760DDBCA-6D17-45FC-9EA4-7D2E4D17132A}" type="pres">
      <dgm:prSet presAssocID="{B02421FA-A640-4473-A4B0-111E2732C56F}" presName="gear1" presStyleLbl="node1" presStyleIdx="0" presStyleCnt="3">
        <dgm:presLayoutVars>
          <dgm:chMax val="1"/>
          <dgm:bulletEnabled val="1"/>
        </dgm:presLayoutVars>
      </dgm:prSet>
      <dgm:spPr/>
      <dgm:t>
        <a:bodyPr/>
        <a:lstStyle/>
        <a:p>
          <a:endParaRPr lang="en-US"/>
        </a:p>
      </dgm:t>
    </dgm:pt>
    <dgm:pt modelId="{95CC28DE-E121-41E9-99B3-D813E871463E}" type="pres">
      <dgm:prSet presAssocID="{B02421FA-A640-4473-A4B0-111E2732C56F}" presName="gear1srcNode" presStyleLbl="node1" presStyleIdx="0" presStyleCnt="3"/>
      <dgm:spPr/>
      <dgm:t>
        <a:bodyPr/>
        <a:lstStyle/>
        <a:p>
          <a:endParaRPr lang="en-US"/>
        </a:p>
      </dgm:t>
    </dgm:pt>
    <dgm:pt modelId="{DB82127C-04DE-4D1F-B3F8-E6EF48AC9755}" type="pres">
      <dgm:prSet presAssocID="{B02421FA-A640-4473-A4B0-111E2732C56F}" presName="gear1dstNode" presStyleLbl="node1" presStyleIdx="0" presStyleCnt="3"/>
      <dgm:spPr/>
      <dgm:t>
        <a:bodyPr/>
        <a:lstStyle/>
        <a:p>
          <a:endParaRPr lang="en-US"/>
        </a:p>
      </dgm:t>
    </dgm:pt>
    <dgm:pt modelId="{38F8BAFE-A5AE-4A11-8901-9A5F1BDB77C2}" type="pres">
      <dgm:prSet presAssocID="{BD55F386-F869-4BDE-A488-C99E0BF94CE7}" presName="gear2" presStyleLbl="node1" presStyleIdx="1" presStyleCnt="3">
        <dgm:presLayoutVars>
          <dgm:chMax val="1"/>
          <dgm:bulletEnabled val="1"/>
        </dgm:presLayoutVars>
      </dgm:prSet>
      <dgm:spPr/>
      <dgm:t>
        <a:bodyPr/>
        <a:lstStyle/>
        <a:p>
          <a:endParaRPr lang="en-US"/>
        </a:p>
      </dgm:t>
    </dgm:pt>
    <dgm:pt modelId="{9B515499-4490-41B2-8DF2-3D054827DFF4}" type="pres">
      <dgm:prSet presAssocID="{BD55F386-F869-4BDE-A488-C99E0BF94CE7}" presName="gear2srcNode" presStyleLbl="node1" presStyleIdx="1" presStyleCnt="3"/>
      <dgm:spPr/>
      <dgm:t>
        <a:bodyPr/>
        <a:lstStyle/>
        <a:p>
          <a:endParaRPr lang="en-US"/>
        </a:p>
      </dgm:t>
    </dgm:pt>
    <dgm:pt modelId="{BEAE7D46-6966-430E-9C94-81AD9C5498AF}" type="pres">
      <dgm:prSet presAssocID="{BD55F386-F869-4BDE-A488-C99E0BF94CE7}" presName="gear2dstNode" presStyleLbl="node1" presStyleIdx="1" presStyleCnt="3"/>
      <dgm:spPr/>
      <dgm:t>
        <a:bodyPr/>
        <a:lstStyle/>
        <a:p>
          <a:endParaRPr lang="en-US"/>
        </a:p>
      </dgm:t>
    </dgm:pt>
    <dgm:pt modelId="{4A771E68-7961-4397-9F70-61DADEAE5D2E}" type="pres">
      <dgm:prSet presAssocID="{F4373FD6-550B-4C5C-9893-7648E2DA4CCF}" presName="gear3" presStyleLbl="node1" presStyleIdx="2" presStyleCnt="3" custAng="67178" custScaleX="132917" custScaleY="132884"/>
      <dgm:spPr/>
      <dgm:t>
        <a:bodyPr/>
        <a:lstStyle/>
        <a:p>
          <a:endParaRPr lang="en-US"/>
        </a:p>
      </dgm:t>
    </dgm:pt>
    <dgm:pt modelId="{09CFAEAB-2D7B-443B-A504-A167C5DE8434}" type="pres">
      <dgm:prSet presAssocID="{F4373FD6-550B-4C5C-9893-7648E2DA4CCF}" presName="gear3tx" presStyleLbl="node1" presStyleIdx="2" presStyleCnt="3">
        <dgm:presLayoutVars>
          <dgm:chMax val="1"/>
          <dgm:bulletEnabled val="1"/>
        </dgm:presLayoutVars>
      </dgm:prSet>
      <dgm:spPr/>
      <dgm:t>
        <a:bodyPr/>
        <a:lstStyle/>
        <a:p>
          <a:endParaRPr lang="en-US"/>
        </a:p>
      </dgm:t>
    </dgm:pt>
    <dgm:pt modelId="{F65D8CAF-F76F-41F4-B175-1B3BFFD33EFE}" type="pres">
      <dgm:prSet presAssocID="{F4373FD6-550B-4C5C-9893-7648E2DA4CCF}" presName="gear3srcNode" presStyleLbl="node1" presStyleIdx="2" presStyleCnt="3"/>
      <dgm:spPr/>
      <dgm:t>
        <a:bodyPr/>
        <a:lstStyle/>
        <a:p>
          <a:endParaRPr lang="en-US"/>
        </a:p>
      </dgm:t>
    </dgm:pt>
    <dgm:pt modelId="{F28DF3BB-F672-421A-95ED-C941E28A752A}" type="pres">
      <dgm:prSet presAssocID="{F4373FD6-550B-4C5C-9893-7648E2DA4CCF}" presName="gear3dstNode" presStyleLbl="node1" presStyleIdx="2" presStyleCnt="3"/>
      <dgm:spPr/>
      <dgm:t>
        <a:bodyPr/>
        <a:lstStyle/>
        <a:p>
          <a:endParaRPr lang="en-US"/>
        </a:p>
      </dgm:t>
    </dgm:pt>
    <dgm:pt modelId="{B5A5A4D8-33E4-45E6-899F-8EC69965C84F}" type="pres">
      <dgm:prSet presAssocID="{A1E25523-A886-4EDF-BCC7-EA2C16504FCC}" presName="connector1" presStyleLbl="sibTrans2D1" presStyleIdx="0" presStyleCnt="3"/>
      <dgm:spPr/>
      <dgm:t>
        <a:bodyPr/>
        <a:lstStyle/>
        <a:p>
          <a:endParaRPr lang="en-US"/>
        </a:p>
      </dgm:t>
    </dgm:pt>
    <dgm:pt modelId="{012FEE04-3272-4D85-A485-D8F2F3F62E91}" type="pres">
      <dgm:prSet presAssocID="{74E55E5A-E148-49C5-B8C7-B5FFCC98A4C9}" presName="connector2" presStyleLbl="sibTrans2D1" presStyleIdx="1" presStyleCnt="3"/>
      <dgm:spPr/>
      <dgm:t>
        <a:bodyPr/>
        <a:lstStyle/>
        <a:p>
          <a:endParaRPr lang="en-US"/>
        </a:p>
      </dgm:t>
    </dgm:pt>
    <dgm:pt modelId="{54B4E570-A6BC-446E-AB70-899961841E94}" type="pres">
      <dgm:prSet presAssocID="{EE9FA757-56A3-420A-8B01-1A64C8D5FD1B}" presName="connector3" presStyleLbl="sibTrans2D1" presStyleIdx="2" presStyleCnt="3"/>
      <dgm:spPr/>
      <dgm:t>
        <a:bodyPr/>
        <a:lstStyle/>
        <a:p>
          <a:endParaRPr lang="en-US"/>
        </a:p>
      </dgm:t>
    </dgm:pt>
  </dgm:ptLst>
  <dgm:cxnLst>
    <dgm:cxn modelId="{2C132052-765A-4BC3-BA01-3DF6DD8A23E8}" srcId="{431A25C5-AF2D-43DC-AD4D-AB6299EF179E}" destId="{F4373FD6-550B-4C5C-9893-7648E2DA4CCF}" srcOrd="2" destOrd="0" parTransId="{FB839B34-0C69-4349-A9F1-44FEE55AD827}" sibTransId="{EE9FA757-56A3-420A-8B01-1A64C8D5FD1B}"/>
    <dgm:cxn modelId="{DBD0D0B5-B999-44BA-864B-58E1302FBDE8}" srcId="{431A25C5-AF2D-43DC-AD4D-AB6299EF179E}" destId="{B02421FA-A640-4473-A4B0-111E2732C56F}" srcOrd="0" destOrd="0" parTransId="{173DF173-12B1-4E27-AD30-9A4DAB7C8120}" sibTransId="{A1E25523-A886-4EDF-BCC7-EA2C16504FCC}"/>
    <dgm:cxn modelId="{A02A3F55-1C0A-4F7B-8A92-7E815F3DB579}" type="presOf" srcId="{B02421FA-A640-4473-A4B0-111E2732C56F}" destId="{DB82127C-04DE-4D1F-B3F8-E6EF48AC9755}" srcOrd="2" destOrd="0" presId="urn:microsoft.com/office/officeart/2005/8/layout/gear1"/>
    <dgm:cxn modelId="{766BCF4E-49E2-4CED-8489-77AFF2376780}" type="presOf" srcId="{431A25C5-AF2D-43DC-AD4D-AB6299EF179E}" destId="{93876B81-7F2F-4C55-B5E1-DCEEE8140305}" srcOrd="0" destOrd="0" presId="urn:microsoft.com/office/officeart/2005/8/layout/gear1"/>
    <dgm:cxn modelId="{CA5F7FD1-B83C-4C85-91BE-246177253EB3}" type="presOf" srcId="{BD55F386-F869-4BDE-A488-C99E0BF94CE7}" destId="{BEAE7D46-6966-430E-9C94-81AD9C5498AF}" srcOrd="2" destOrd="0" presId="urn:microsoft.com/office/officeart/2005/8/layout/gear1"/>
    <dgm:cxn modelId="{E723FAC5-9EC1-4E92-AACC-4649565B9668}" type="presOf" srcId="{EE9FA757-56A3-420A-8B01-1A64C8D5FD1B}" destId="{54B4E570-A6BC-446E-AB70-899961841E94}" srcOrd="0" destOrd="0" presId="urn:microsoft.com/office/officeart/2005/8/layout/gear1"/>
    <dgm:cxn modelId="{8650D3F0-BDD4-4932-9BC9-5D5EDA0A9533}" type="presOf" srcId="{B02421FA-A640-4473-A4B0-111E2732C56F}" destId="{760DDBCA-6D17-45FC-9EA4-7D2E4D17132A}" srcOrd="0" destOrd="0" presId="urn:microsoft.com/office/officeart/2005/8/layout/gear1"/>
    <dgm:cxn modelId="{2CD5872A-AE85-47CC-B33A-60B2EBF4400A}" srcId="{431A25C5-AF2D-43DC-AD4D-AB6299EF179E}" destId="{BD55F386-F869-4BDE-A488-C99E0BF94CE7}" srcOrd="1" destOrd="0" parTransId="{3605079E-22FB-4208-8691-AD8D6520B719}" sibTransId="{74E55E5A-E148-49C5-B8C7-B5FFCC98A4C9}"/>
    <dgm:cxn modelId="{9206068C-0168-4272-9BAC-ABA18BF8837D}" type="presOf" srcId="{F4373FD6-550B-4C5C-9893-7648E2DA4CCF}" destId="{4A771E68-7961-4397-9F70-61DADEAE5D2E}" srcOrd="0" destOrd="0" presId="urn:microsoft.com/office/officeart/2005/8/layout/gear1"/>
    <dgm:cxn modelId="{C407782A-BA8D-4864-A117-F0CFCB78BF2C}" type="presOf" srcId="{74E55E5A-E148-49C5-B8C7-B5FFCC98A4C9}" destId="{012FEE04-3272-4D85-A485-D8F2F3F62E91}" srcOrd="0" destOrd="0" presId="urn:microsoft.com/office/officeart/2005/8/layout/gear1"/>
    <dgm:cxn modelId="{68937E35-90FA-49D5-8D0F-36D6B55F2911}" type="presOf" srcId="{F4373FD6-550B-4C5C-9893-7648E2DA4CCF}" destId="{F65D8CAF-F76F-41F4-B175-1B3BFFD33EFE}" srcOrd="2" destOrd="0" presId="urn:microsoft.com/office/officeart/2005/8/layout/gear1"/>
    <dgm:cxn modelId="{2E348D80-BCD0-47F4-95BE-C8710732CDCA}" type="presOf" srcId="{BD55F386-F869-4BDE-A488-C99E0BF94CE7}" destId="{38F8BAFE-A5AE-4A11-8901-9A5F1BDB77C2}" srcOrd="0" destOrd="0" presId="urn:microsoft.com/office/officeart/2005/8/layout/gear1"/>
    <dgm:cxn modelId="{555A180E-2373-481F-84DE-12A42A01D46A}" type="presOf" srcId="{B02421FA-A640-4473-A4B0-111E2732C56F}" destId="{95CC28DE-E121-41E9-99B3-D813E871463E}" srcOrd="1" destOrd="0" presId="urn:microsoft.com/office/officeart/2005/8/layout/gear1"/>
    <dgm:cxn modelId="{D1C9C5B9-BF16-467D-8002-74FDC2328E50}" type="presOf" srcId="{F4373FD6-550B-4C5C-9893-7648E2DA4CCF}" destId="{09CFAEAB-2D7B-443B-A504-A167C5DE8434}" srcOrd="1" destOrd="0" presId="urn:microsoft.com/office/officeart/2005/8/layout/gear1"/>
    <dgm:cxn modelId="{A14F0349-3CDE-45E9-B293-38391D421019}" type="presOf" srcId="{A1E25523-A886-4EDF-BCC7-EA2C16504FCC}" destId="{B5A5A4D8-33E4-45E6-899F-8EC69965C84F}" srcOrd="0" destOrd="0" presId="urn:microsoft.com/office/officeart/2005/8/layout/gear1"/>
    <dgm:cxn modelId="{C1DC0B7D-F674-4B69-B088-2381383B5C6F}" type="presOf" srcId="{F4373FD6-550B-4C5C-9893-7648E2DA4CCF}" destId="{F28DF3BB-F672-421A-95ED-C941E28A752A}" srcOrd="3" destOrd="0" presId="urn:microsoft.com/office/officeart/2005/8/layout/gear1"/>
    <dgm:cxn modelId="{B33969FC-19A6-451F-AD50-331FE14B4A1A}" type="presOf" srcId="{BD55F386-F869-4BDE-A488-C99E0BF94CE7}" destId="{9B515499-4490-41B2-8DF2-3D054827DFF4}" srcOrd="1" destOrd="0" presId="urn:microsoft.com/office/officeart/2005/8/layout/gear1"/>
    <dgm:cxn modelId="{E84FF5A1-6A63-4488-AEF1-AF62CB4A6E8D}" type="presParOf" srcId="{93876B81-7F2F-4C55-B5E1-DCEEE8140305}" destId="{760DDBCA-6D17-45FC-9EA4-7D2E4D17132A}" srcOrd="0" destOrd="0" presId="urn:microsoft.com/office/officeart/2005/8/layout/gear1"/>
    <dgm:cxn modelId="{0ADE9AE3-3EE2-488D-9AB2-530C64603AF6}" type="presParOf" srcId="{93876B81-7F2F-4C55-B5E1-DCEEE8140305}" destId="{95CC28DE-E121-41E9-99B3-D813E871463E}" srcOrd="1" destOrd="0" presId="urn:microsoft.com/office/officeart/2005/8/layout/gear1"/>
    <dgm:cxn modelId="{0E1A6ABF-0204-40C7-8DE5-FDF4A0757A6C}" type="presParOf" srcId="{93876B81-7F2F-4C55-B5E1-DCEEE8140305}" destId="{DB82127C-04DE-4D1F-B3F8-E6EF48AC9755}" srcOrd="2" destOrd="0" presId="urn:microsoft.com/office/officeart/2005/8/layout/gear1"/>
    <dgm:cxn modelId="{7FB23D78-122E-49E3-A8C8-1281B1E2F362}" type="presParOf" srcId="{93876B81-7F2F-4C55-B5E1-DCEEE8140305}" destId="{38F8BAFE-A5AE-4A11-8901-9A5F1BDB77C2}" srcOrd="3" destOrd="0" presId="urn:microsoft.com/office/officeart/2005/8/layout/gear1"/>
    <dgm:cxn modelId="{0043BD5A-F86F-4477-BB98-0EB5A29598E4}" type="presParOf" srcId="{93876B81-7F2F-4C55-B5E1-DCEEE8140305}" destId="{9B515499-4490-41B2-8DF2-3D054827DFF4}" srcOrd="4" destOrd="0" presId="urn:microsoft.com/office/officeart/2005/8/layout/gear1"/>
    <dgm:cxn modelId="{35FF3D3C-F6F8-4335-84D3-8CC269B765FB}" type="presParOf" srcId="{93876B81-7F2F-4C55-B5E1-DCEEE8140305}" destId="{BEAE7D46-6966-430E-9C94-81AD9C5498AF}" srcOrd="5" destOrd="0" presId="urn:microsoft.com/office/officeart/2005/8/layout/gear1"/>
    <dgm:cxn modelId="{1AA95DF6-1A63-490F-ABC3-38B0BABDA869}" type="presParOf" srcId="{93876B81-7F2F-4C55-B5E1-DCEEE8140305}" destId="{4A771E68-7961-4397-9F70-61DADEAE5D2E}" srcOrd="6" destOrd="0" presId="urn:microsoft.com/office/officeart/2005/8/layout/gear1"/>
    <dgm:cxn modelId="{BC162DDC-D844-4385-8DA2-C34462CE864B}" type="presParOf" srcId="{93876B81-7F2F-4C55-B5E1-DCEEE8140305}" destId="{09CFAEAB-2D7B-443B-A504-A167C5DE8434}" srcOrd="7" destOrd="0" presId="urn:microsoft.com/office/officeart/2005/8/layout/gear1"/>
    <dgm:cxn modelId="{78796474-2B02-4D94-8B74-789AE81363C7}" type="presParOf" srcId="{93876B81-7F2F-4C55-B5E1-DCEEE8140305}" destId="{F65D8CAF-F76F-41F4-B175-1B3BFFD33EFE}" srcOrd="8" destOrd="0" presId="urn:microsoft.com/office/officeart/2005/8/layout/gear1"/>
    <dgm:cxn modelId="{0C37ECDD-96A9-4DEB-8D0C-483B152FF3E1}" type="presParOf" srcId="{93876B81-7F2F-4C55-B5E1-DCEEE8140305}" destId="{F28DF3BB-F672-421A-95ED-C941E28A752A}" srcOrd="9" destOrd="0" presId="urn:microsoft.com/office/officeart/2005/8/layout/gear1"/>
    <dgm:cxn modelId="{8B3946AC-F930-44D2-9C26-9CDBD6B5227B}" type="presParOf" srcId="{93876B81-7F2F-4C55-B5E1-DCEEE8140305}" destId="{B5A5A4D8-33E4-45E6-899F-8EC69965C84F}" srcOrd="10" destOrd="0" presId="urn:microsoft.com/office/officeart/2005/8/layout/gear1"/>
    <dgm:cxn modelId="{A8639CDA-E3D8-455E-B6A7-7580B4E2DB90}" type="presParOf" srcId="{93876B81-7F2F-4C55-B5E1-DCEEE8140305}" destId="{012FEE04-3272-4D85-A485-D8F2F3F62E91}" srcOrd="11" destOrd="0" presId="urn:microsoft.com/office/officeart/2005/8/layout/gear1"/>
    <dgm:cxn modelId="{1CA09450-AC8C-403D-9BA8-75C6FBA0ED56}" type="presParOf" srcId="{93876B81-7F2F-4C55-B5E1-DCEEE8140305}" destId="{54B4E570-A6BC-446E-AB70-899961841E9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DDBCA-6D17-45FC-9EA4-7D2E4D17132A}">
      <dsp:nvSpPr>
        <dsp:cNvPr id="0" name=""/>
        <dsp:cNvSpPr/>
      </dsp:nvSpPr>
      <dsp:spPr>
        <a:xfrm>
          <a:off x="3745230" y="2498893"/>
          <a:ext cx="2807970" cy="2807970"/>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dirty="0" smtClean="0"/>
            <a:t>ECs</a:t>
          </a:r>
          <a:endParaRPr lang="en-US" sz="3600" b="1" kern="1200" dirty="0"/>
        </a:p>
      </dsp:txBody>
      <dsp:txXfrm>
        <a:off x="4309757" y="3156647"/>
        <a:ext cx="1678916" cy="1443354"/>
      </dsp:txXfrm>
    </dsp:sp>
    <dsp:sp modelId="{38F8BAFE-A5AE-4A11-8901-9A5F1BDB77C2}">
      <dsp:nvSpPr>
        <dsp:cNvPr id="0" name=""/>
        <dsp:cNvSpPr/>
      </dsp:nvSpPr>
      <dsp:spPr>
        <a:xfrm>
          <a:off x="2111502" y="1835191"/>
          <a:ext cx="2042160" cy="2042160"/>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b="1" kern="1200" smtClean="0"/>
            <a:t>CRPs</a:t>
          </a:r>
          <a:endParaRPr lang="en-US" sz="3600" b="1" kern="1200" dirty="0"/>
        </a:p>
      </dsp:txBody>
      <dsp:txXfrm>
        <a:off x="2625622" y="2352418"/>
        <a:ext cx="1013920" cy="1007706"/>
      </dsp:txXfrm>
    </dsp:sp>
    <dsp:sp modelId="{4A771E68-7961-4397-9F70-61DADEAE5D2E}">
      <dsp:nvSpPr>
        <dsp:cNvPr id="0" name=""/>
        <dsp:cNvSpPr/>
      </dsp:nvSpPr>
      <dsp:spPr>
        <a:xfrm rot="20767178">
          <a:off x="2925881" y="97442"/>
          <a:ext cx="2659777" cy="2658634"/>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b="1" kern="1200" dirty="0" smtClean="0"/>
            <a:t>Policies</a:t>
          </a:r>
          <a:endParaRPr lang="en-US" sz="3400" b="1" kern="1200" dirty="0"/>
        </a:p>
      </dsp:txBody>
      <dsp:txXfrm rot="-20700000">
        <a:off x="3509316" y="680490"/>
        <a:ext cx="1492907" cy="1492537"/>
      </dsp:txXfrm>
    </dsp:sp>
    <dsp:sp modelId="{B5A5A4D8-33E4-45E6-899F-8EC69965C84F}">
      <dsp:nvSpPr>
        <dsp:cNvPr id="0" name=""/>
        <dsp:cNvSpPr/>
      </dsp:nvSpPr>
      <dsp:spPr>
        <a:xfrm>
          <a:off x="3539447" y="2069389"/>
          <a:ext cx="3594201" cy="3594201"/>
        </a:xfrm>
        <a:prstGeom prst="circularArrow">
          <a:avLst>
            <a:gd name="adj1" fmla="val 4688"/>
            <a:gd name="adj2" fmla="val 299029"/>
            <a:gd name="adj3" fmla="val 2534336"/>
            <a:gd name="adj4" fmla="val 1582267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2FEE04-3272-4D85-A485-D8F2F3F62E91}">
      <dsp:nvSpPr>
        <dsp:cNvPr id="0" name=""/>
        <dsp:cNvSpPr/>
      </dsp:nvSpPr>
      <dsp:spPr>
        <a:xfrm>
          <a:off x="1749839" y="1379428"/>
          <a:ext cx="2611412" cy="261141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B4E570-A6BC-446E-AB70-899961841E94}">
      <dsp:nvSpPr>
        <dsp:cNvPr id="0" name=""/>
        <dsp:cNvSpPr/>
      </dsp:nvSpPr>
      <dsp:spPr>
        <a:xfrm>
          <a:off x="2792491" y="-15873"/>
          <a:ext cx="2815628" cy="281562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atin typeface="Arial" pitchFamily="34" charset="0"/>
                <a:ea typeface="ヒラギノ角ゴ Pro W3" charset="-128"/>
                <a:cs typeface="+mn-cs"/>
              </a:defRPr>
            </a:lvl1pPr>
          </a:lstStyle>
          <a:p>
            <a:pPr>
              <a:defRPr/>
            </a:pPr>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48B557ED-2C67-5243-9F8C-6FB367EEA6DE}" type="slidenum">
              <a:rPr lang="en-US"/>
              <a:pPr/>
              <a:t>‹#›</a:t>
            </a:fld>
            <a:endParaRPr lang="en-US"/>
          </a:p>
        </p:txBody>
      </p:sp>
      <p:pic>
        <p:nvPicPr>
          <p:cNvPr id="6" name="Picture 5" descr="statedata just graphic.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34103" y="8419530"/>
            <a:ext cx="1170517" cy="855768"/>
          </a:xfrm>
          <a:prstGeom prst="rect">
            <a:avLst/>
          </a:prstGeom>
        </p:spPr>
      </p:pic>
    </p:spTree>
    <p:extLst>
      <p:ext uri="{BB962C8B-B14F-4D97-AF65-F5344CB8AC3E}">
        <p14:creationId xmlns:p14="http://schemas.microsoft.com/office/powerpoint/2010/main" val="28825033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19" name="Rectangle 3"/>
          <p:cNvSpPr>
            <a:spLocks noGrp="1" noChangeArrowheads="1"/>
          </p:cNvSpPr>
          <p:nvPr>
            <p:ph type="dt" idx="1"/>
          </p:nvPr>
        </p:nvSpPr>
        <p:spPr bwMode="auto">
          <a:xfrm>
            <a:off x="3978132" y="0"/>
            <a:ext cx="3043343" cy="465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eaLnBrk="1" hangingPunct="1">
              <a:defRPr sz="1200"/>
            </a:lvl1pPr>
          </a:lstStyle>
          <a:p>
            <a:fld id="{1A4F67AD-A63B-3F49-90D3-49B0FBE48D6A}" type="slidenum">
              <a:rPr lang="en-US"/>
              <a:pPr/>
              <a:t>‹#›</a:t>
            </a:fld>
            <a:endParaRPr lang="en-US"/>
          </a:p>
        </p:txBody>
      </p:sp>
    </p:spTree>
    <p:extLst>
      <p:ext uri="{BB962C8B-B14F-4D97-AF65-F5344CB8AC3E}">
        <p14:creationId xmlns:p14="http://schemas.microsoft.com/office/powerpoint/2010/main" val="30758736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mazon.com/Chip-Heath/e/B000APJJZC/ref=dp_byline_cont_book_1"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amazon.com/Dan-Heath/e/B003503QMQ/ref=dp_byline_cont_book_2"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amazon.com/Jack-Stack/e/B000APIJXU/ref=dp_byline_cont_book_1"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www.amazon.com/Bo-Burlingham/e/B000APM0T4/ref=dp_byline_cont_book_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charset="0"/>
                <a:ea typeface="ヒラギノ角ゴ Pro W3" charset="0"/>
                <a:cs typeface="ヒラギノ角ゴ Pro W3" charset="0"/>
              </a:defRPr>
            </a:lvl1pPr>
            <a:lvl2pPr marL="758255" indent="-291636">
              <a:defRPr sz="2000">
                <a:solidFill>
                  <a:schemeClr val="tx1"/>
                </a:solidFill>
                <a:latin typeface="Arial" charset="0"/>
                <a:ea typeface="ヒラギノ角ゴ Pro W3" charset="0"/>
              </a:defRPr>
            </a:lvl2pPr>
            <a:lvl3pPr marL="1166546" indent="-233309">
              <a:defRPr sz="2000">
                <a:solidFill>
                  <a:schemeClr val="tx1"/>
                </a:solidFill>
                <a:latin typeface="Arial" charset="0"/>
                <a:ea typeface="ヒラギノ角ゴ Pro W3" charset="0"/>
              </a:defRPr>
            </a:lvl3pPr>
            <a:lvl4pPr marL="1633164" indent="-233309">
              <a:defRPr sz="2000">
                <a:solidFill>
                  <a:schemeClr val="tx1"/>
                </a:solidFill>
                <a:latin typeface="Arial" charset="0"/>
                <a:ea typeface="ヒラギノ角ゴ Pro W3" charset="0"/>
              </a:defRPr>
            </a:lvl4pPr>
            <a:lvl5pPr marL="2099782" indent="-233309">
              <a:defRPr sz="2000">
                <a:solidFill>
                  <a:schemeClr val="tx1"/>
                </a:solidFill>
                <a:latin typeface="Arial" charset="0"/>
                <a:ea typeface="ヒラギノ角ゴ Pro W3" charset="0"/>
              </a:defRPr>
            </a:lvl5pPr>
            <a:lvl6pPr marL="2566401" indent="-233309" eaLnBrk="0" fontAlgn="base" hangingPunct="0">
              <a:spcBef>
                <a:spcPct val="0"/>
              </a:spcBef>
              <a:spcAft>
                <a:spcPct val="0"/>
              </a:spcAft>
              <a:defRPr sz="2000">
                <a:solidFill>
                  <a:schemeClr val="tx1"/>
                </a:solidFill>
                <a:latin typeface="Arial" charset="0"/>
                <a:ea typeface="ヒラギノ角ゴ Pro W3" charset="0"/>
              </a:defRPr>
            </a:lvl6pPr>
            <a:lvl7pPr marL="3033019" indent="-233309" eaLnBrk="0" fontAlgn="base" hangingPunct="0">
              <a:spcBef>
                <a:spcPct val="0"/>
              </a:spcBef>
              <a:spcAft>
                <a:spcPct val="0"/>
              </a:spcAft>
              <a:defRPr sz="2000">
                <a:solidFill>
                  <a:schemeClr val="tx1"/>
                </a:solidFill>
                <a:latin typeface="Arial" charset="0"/>
                <a:ea typeface="ヒラギノ角ゴ Pro W3" charset="0"/>
              </a:defRPr>
            </a:lvl7pPr>
            <a:lvl8pPr marL="3499637" indent="-233309" eaLnBrk="0" fontAlgn="base" hangingPunct="0">
              <a:spcBef>
                <a:spcPct val="0"/>
              </a:spcBef>
              <a:spcAft>
                <a:spcPct val="0"/>
              </a:spcAft>
              <a:defRPr sz="2000">
                <a:solidFill>
                  <a:schemeClr val="tx1"/>
                </a:solidFill>
                <a:latin typeface="Arial" charset="0"/>
                <a:ea typeface="ヒラギノ角ゴ Pro W3" charset="0"/>
              </a:defRPr>
            </a:lvl8pPr>
            <a:lvl9pPr marL="3966256" indent="-233309" eaLnBrk="0" fontAlgn="base" hangingPunct="0">
              <a:spcBef>
                <a:spcPct val="0"/>
              </a:spcBef>
              <a:spcAft>
                <a:spcPct val="0"/>
              </a:spcAft>
              <a:defRPr sz="2000">
                <a:solidFill>
                  <a:schemeClr val="tx1"/>
                </a:solidFill>
                <a:latin typeface="Arial" charset="0"/>
                <a:ea typeface="ヒラギノ角ゴ Pro W3" charset="0"/>
              </a:defRPr>
            </a:lvl9pPr>
          </a:lstStyle>
          <a:p>
            <a:fld id="{A41601A5-C9E7-A247-A72F-F4CC89B63294}" type="slidenum">
              <a:rPr lang="en-US" sz="1200"/>
              <a:pPr/>
              <a:t>1</a:t>
            </a:fld>
            <a:endParaRPr lang="en-US" sz="1200"/>
          </a:p>
        </p:txBody>
      </p:sp>
      <p:sp>
        <p:nvSpPr>
          <p:cNvPr id="18435"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dirty="0"/>
              <a:t>Brief summary of where we are nationally</a:t>
            </a:r>
          </a:p>
          <a:p>
            <a:r>
              <a:rPr lang="en-US" dirty="0"/>
              <a:t>We have challenges at three levels:</a:t>
            </a:r>
          </a:p>
          <a:p>
            <a:r>
              <a:rPr lang="en-US" dirty="0"/>
              <a:t>	Systems that establish a priority for employment</a:t>
            </a:r>
          </a:p>
          <a:p>
            <a:r>
              <a:rPr lang="en-US" dirty="0"/>
              <a:t>	Organizations that get there</a:t>
            </a:r>
          </a:p>
          <a:p>
            <a:r>
              <a:rPr lang="en-US" dirty="0"/>
              <a:t>	Supports that are innovative, flexible, and creative</a:t>
            </a:r>
          </a:p>
        </p:txBody>
      </p:sp>
    </p:spTree>
    <p:extLst>
      <p:ext uri="{BB962C8B-B14F-4D97-AF65-F5344CB8AC3E}">
        <p14:creationId xmlns:p14="http://schemas.microsoft.com/office/powerpoint/2010/main" val="230087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 of Cognitive</a:t>
            </a:r>
            <a:r>
              <a:rPr lang="en-US" baseline="0" dirty="0" smtClean="0"/>
              <a:t> disability in ACS = </a:t>
            </a:r>
            <a:r>
              <a:rPr lang="en-US" sz="1200" b="0" i="0" kern="1200" dirty="0" smtClean="0">
                <a:solidFill>
                  <a:schemeClr val="tx1"/>
                </a:solidFill>
                <a:effectLst/>
                <a:latin typeface="Arial" charset="0"/>
                <a:ea typeface="ヒラギノ角ゴ Pro W3" charset="0"/>
                <a:cs typeface="ヒラギノ角ゴ Pro W3" charset="0"/>
              </a:rPr>
              <a:t>Because of a physical, mental, or emotional condition lasting 6 months or more, the person has difficulty learning, remembering or concentrating</a:t>
            </a:r>
            <a:endParaRPr lang="en-US" dirty="0" smtClean="0"/>
          </a:p>
          <a:p>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4</a:t>
            </a:fld>
            <a:endParaRPr lang="en-US"/>
          </a:p>
        </p:txBody>
      </p:sp>
    </p:spTree>
    <p:extLst>
      <p:ext uri="{BB962C8B-B14F-4D97-AF65-F5344CB8AC3E}">
        <p14:creationId xmlns:p14="http://schemas.microsoft.com/office/powerpoint/2010/main" val="319000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8</a:t>
            </a:fld>
            <a:endParaRPr lang="en-US"/>
          </a:p>
        </p:txBody>
      </p:sp>
    </p:spTree>
    <p:extLst>
      <p:ext uri="{BB962C8B-B14F-4D97-AF65-F5344CB8AC3E}">
        <p14:creationId xmlns:p14="http://schemas.microsoft.com/office/powerpoint/2010/main" val="260761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3274" eaLnBrk="0" hangingPunct="0">
              <a:defRPr sz="2400">
                <a:solidFill>
                  <a:schemeClr val="tx1"/>
                </a:solidFill>
                <a:latin typeface="Arial" charset="0"/>
                <a:ea typeface="ＭＳ Ｐゴシック" charset="0"/>
                <a:cs typeface="ＭＳ Ｐゴシック" charset="0"/>
              </a:defRPr>
            </a:lvl1pPr>
            <a:lvl2pPr marL="744076" indent="-286182" defTabSz="933274" eaLnBrk="0" hangingPunct="0">
              <a:defRPr sz="2400">
                <a:solidFill>
                  <a:schemeClr val="tx1"/>
                </a:solidFill>
                <a:latin typeface="Arial" charset="0"/>
                <a:ea typeface="ＭＳ Ｐゴシック" charset="0"/>
              </a:defRPr>
            </a:lvl2pPr>
            <a:lvl3pPr marL="1144731" indent="-228946" defTabSz="933274" eaLnBrk="0" hangingPunct="0">
              <a:defRPr sz="2400">
                <a:solidFill>
                  <a:schemeClr val="tx1"/>
                </a:solidFill>
                <a:latin typeface="Arial" charset="0"/>
                <a:ea typeface="ＭＳ Ｐゴシック" charset="0"/>
              </a:defRPr>
            </a:lvl3pPr>
            <a:lvl4pPr marL="1602624" indent="-228946" defTabSz="933274" eaLnBrk="0" hangingPunct="0">
              <a:defRPr sz="2400">
                <a:solidFill>
                  <a:schemeClr val="tx1"/>
                </a:solidFill>
                <a:latin typeface="Arial" charset="0"/>
                <a:ea typeface="ＭＳ Ｐゴシック" charset="0"/>
              </a:defRPr>
            </a:lvl4pPr>
            <a:lvl5pPr marL="2060517" indent="-228946" defTabSz="933274" eaLnBrk="0" hangingPunct="0">
              <a:defRPr sz="2400">
                <a:solidFill>
                  <a:schemeClr val="tx1"/>
                </a:solidFill>
                <a:latin typeface="Arial" charset="0"/>
                <a:ea typeface="ＭＳ Ｐゴシック" charset="0"/>
              </a:defRPr>
            </a:lvl5pPr>
            <a:lvl6pPr marL="2518409" indent="-228946" defTabSz="933274" eaLnBrk="0" fontAlgn="base" hangingPunct="0">
              <a:spcBef>
                <a:spcPct val="0"/>
              </a:spcBef>
              <a:spcAft>
                <a:spcPct val="0"/>
              </a:spcAft>
              <a:defRPr sz="2400">
                <a:solidFill>
                  <a:schemeClr val="tx1"/>
                </a:solidFill>
                <a:latin typeface="Arial" charset="0"/>
                <a:ea typeface="ＭＳ Ｐゴシック" charset="0"/>
              </a:defRPr>
            </a:lvl6pPr>
            <a:lvl7pPr marL="2976301" indent="-228946" defTabSz="933274" eaLnBrk="0" fontAlgn="base" hangingPunct="0">
              <a:spcBef>
                <a:spcPct val="0"/>
              </a:spcBef>
              <a:spcAft>
                <a:spcPct val="0"/>
              </a:spcAft>
              <a:defRPr sz="2400">
                <a:solidFill>
                  <a:schemeClr val="tx1"/>
                </a:solidFill>
                <a:latin typeface="Arial" charset="0"/>
                <a:ea typeface="ＭＳ Ｐゴシック" charset="0"/>
              </a:defRPr>
            </a:lvl7pPr>
            <a:lvl8pPr marL="3434194" indent="-228946" defTabSz="933274" eaLnBrk="0" fontAlgn="base" hangingPunct="0">
              <a:spcBef>
                <a:spcPct val="0"/>
              </a:spcBef>
              <a:spcAft>
                <a:spcPct val="0"/>
              </a:spcAft>
              <a:defRPr sz="2400">
                <a:solidFill>
                  <a:schemeClr val="tx1"/>
                </a:solidFill>
                <a:latin typeface="Arial" charset="0"/>
                <a:ea typeface="ＭＳ Ｐゴシック" charset="0"/>
              </a:defRPr>
            </a:lvl8pPr>
            <a:lvl9pPr marL="3892087" indent="-228946" defTabSz="93327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10416B-4C98-FE40-B3CA-2847C3D97439}" type="slidenum">
              <a:rPr lang="en-US" sz="1200"/>
              <a:pPr eaLnBrk="1" hangingPunct="1"/>
              <a:t>9</a:t>
            </a:fld>
            <a:endParaRPr lang="en-US" sz="120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413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Estimated 500,000 adults with IDD receiving services from community rehabilitation programs (CRPs)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Estimated 6,000 CRPs, nationally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10</a:t>
            </a:fld>
            <a:endParaRPr lang="en-US"/>
          </a:p>
        </p:txBody>
      </p:sp>
    </p:spTree>
    <p:extLst>
      <p:ext uri="{BB962C8B-B14F-4D97-AF65-F5344CB8AC3E}">
        <p14:creationId xmlns:p14="http://schemas.microsoft.com/office/powerpoint/2010/main" val="696770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Switch: How to Change Things When Change Is Hard </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2010 </a:t>
            </a:r>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by </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hlinkClick r:id="rId3"/>
              </a:rPr>
              <a:t>Chip Heath</a:t>
            </a:r>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 </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hlinkClick r:id="rId4"/>
              </a:rPr>
              <a:t>Dan Heath</a:t>
            </a:r>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 </a:t>
            </a:r>
          </a:p>
          <a:p>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13</a:t>
            </a:fld>
            <a:endParaRPr lang="en-US"/>
          </a:p>
        </p:txBody>
      </p:sp>
    </p:spTree>
    <p:extLst>
      <p:ext uri="{BB962C8B-B14F-4D97-AF65-F5344CB8AC3E}">
        <p14:creationId xmlns:p14="http://schemas.microsoft.com/office/powerpoint/2010/main" val="353428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The Great Game of Business, Expanded and Updated: The Only Sensible Way to Run a Company</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 2013 </a:t>
            </a:r>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by </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hlinkClick r:id="rId3"/>
              </a:rPr>
              <a:t>Jack Stack</a:t>
            </a:r>
            <a:r>
              <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rPr>
              <a:t>  (Author), </a:t>
            </a:r>
            <a:r>
              <a:rPr lang="en-US" sz="1000" b="0" i="0" u="none" strike="noStrike"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hlinkClick r:id="rId4"/>
              </a:rPr>
              <a:t>Bo </a:t>
            </a:r>
            <a:r>
              <a:rPr lang="en-US" sz="1000" b="0" i="0" u="none" strike="noStrike" kern="1200" dirty="0" err="1" smtClean="0">
                <a:solidFill>
                  <a:schemeClr val="tx1"/>
                </a:solidFill>
                <a:effectLst/>
                <a:latin typeface="Times New Roman" panose="02020603050405020304" pitchFamily="18" charset="0"/>
                <a:ea typeface="ヒラギノ角ゴ Pro W3" charset="0"/>
                <a:cs typeface="Times New Roman" panose="02020603050405020304" pitchFamily="18" charset="0"/>
                <a:hlinkClick r:id="rId4"/>
              </a:rPr>
              <a:t>Burlingham</a:t>
            </a:r>
            <a:endParaRPr lang="en-US" sz="1000" b="0" i="0" kern="1200" dirty="0" smtClean="0">
              <a:solidFill>
                <a:schemeClr val="tx1"/>
              </a:solidFill>
              <a:effectLst/>
              <a:latin typeface="Times New Roman" panose="02020603050405020304" pitchFamily="18" charset="0"/>
              <a:ea typeface="ヒラギノ角ゴ Pro W3"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18</a:t>
            </a:fld>
            <a:endParaRPr lang="en-US"/>
          </a:p>
        </p:txBody>
      </p:sp>
    </p:spTree>
    <p:extLst>
      <p:ext uri="{BB962C8B-B14F-4D97-AF65-F5344CB8AC3E}">
        <p14:creationId xmlns:p14="http://schemas.microsoft.com/office/powerpoint/2010/main" val="402502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questions can be asked referring to either a specific job seeker (see previous slide) or all job seekers (this slide)</a:t>
            </a:r>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26</a:t>
            </a:fld>
            <a:endParaRPr lang="en-US"/>
          </a:p>
        </p:txBody>
      </p:sp>
    </p:spTree>
    <p:extLst>
      <p:ext uri="{BB962C8B-B14F-4D97-AF65-F5344CB8AC3E}">
        <p14:creationId xmlns:p14="http://schemas.microsoft.com/office/powerpoint/2010/main" val="34292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are collected daily,</a:t>
            </a:r>
            <a:r>
              <a:rPr lang="en-US" baseline="0" dirty="0" smtClean="0"/>
              <a:t> at a random time of the day every day. </a:t>
            </a:r>
            <a:endParaRPr lang="en-US" dirty="0"/>
          </a:p>
        </p:txBody>
      </p:sp>
      <p:sp>
        <p:nvSpPr>
          <p:cNvPr id="4" name="Slide Number Placeholder 3"/>
          <p:cNvSpPr>
            <a:spLocks noGrp="1"/>
          </p:cNvSpPr>
          <p:nvPr>
            <p:ph type="sldNum" sz="quarter" idx="10"/>
          </p:nvPr>
        </p:nvSpPr>
        <p:spPr/>
        <p:txBody>
          <a:bodyPr/>
          <a:lstStyle/>
          <a:p>
            <a:fld id="{1A4F67AD-A63B-3F49-90D3-49B0FBE48D6A}" type="slidenum">
              <a:rPr lang="en-US" smtClean="0"/>
              <a:pPr/>
              <a:t>32</a:t>
            </a:fld>
            <a:endParaRPr lang="en-US"/>
          </a:p>
        </p:txBody>
      </p:sp>
    </p:spTree>
    <p:extLst>
      <p:ext uri="{BB962C8B-B14F-4D97-AF65-F5344CB8AC3E}">
        <p14:creationId xmlns:p14="http://schemas.microsoft.com/office/powerpoint/2010/main" val="204770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772400" cy="1828800"/>
          </a:xfrm>
        </p:spPr>
        <p:txBody>
          <a:bodyPr/>
          <a:lstStyle/>
          <a:p>
            <a:r>
              <a:rPr lang="en-US" smtClean="0"/>
              <a:t>Click to edit Master title style</a:t>
            </a:r>
            <a:endParaRPr lang="en-US"/>
          </a:p>
        </p:txBody>
      </p:sp>
      <p:sp>
        <p:nvSpPr>
          <p:cNvPr id="3" name="Subtitle 2"/>
          <p:cNvSpPr>
            <a:spLocks noGrp="1"/>
          </p:cNvSpPr>
          <p:nvPr>
            <p:ph type="subTitle" idx="1"/>
          </p:nvPr>
        </p:nvSpPr>
        <p:spPr>
          <a:xfrm>
            <a:off x="609600" y="3352800"/>
            <a:ext cx="7543800" cy="1219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08C5664-C89A-1D4F-962E-558376A4545B}" type="slidenum">
              <a:rPr lang="en-US" smtClean="0"/>
              <a:pPr/>
              <a:t>‹#›</a:t>
            </a:fld>
            <a:endParaRPr lang="en-US"/>
          </a:p>
        </p:txBody>
      </p:sp>
    </p:spTree>
    <p:extLst>
      <p:ext uri="{BB962C8B-B14F-4D97-AF65-F5344CB8AC3E}">
        <p14:creationId xmlns:p14="http://schemas.microsoft.com/office/powerpoint/2010/main" val="24455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CA3EE8A-D467-1E43-9BF1-BA74D447CC7B}" type="slidenum">
              <a:rPr lang="en-US" smtClean="0"/>
              <a:pPr/>
              <a:t>‹#›</a:t>
            </a:fld>
            <a:endParaRPr lang="en-US"/>
          </a:p>
        </p:txBody>
      </p:sp>
    </p:spTree>
    <p:extLst>
      <p:ext uri="{BB962C8B-B14F-4D97-AF65-F5344CB8AC3E}">
        <p14:creationId xmlns:p14="http://schemas.microsoft.com/office/powerpoint/2010/main" val="379139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C454890-8C81-D642-A868-18D33ADD9ED7}" type="slidenum">
              <a:rPr lang="en-US" smtClean="0"/>
              <a:pPr/>
              <a:t>‹#›</a:t>
            </a:fld>
            <a:endParaRPr lang="en-US"/>
          </a:p>
        </p:txBody>
      </p:sp>
    </p:spTree>
    <p:extLst>
      <p:ext uri="{BB962C8B-B14F-4D97-AF65-F5344CB8AC3E}">
        <p14:creationId xmlns:p14="http://schemas.microsoft.com/office/powerpoint/2010/main" val="3782894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400050"/>
            <a:ext cx="8229600" cy="36195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989013" y="1466850"/>
            <a:ext cx="7162800" cy="4114800"/>
          </a:xfrm>
        </p:spPr>
        <p:txBody>
          <a:bodyPr/>
          <a:lstStyle/>
          <a:p>
            <a:pPr lvl="0"/>
            <a:r>
              <a:rPr lang="en-US" noProof="0" smtClean="0"/>
              <a:t>Click icon to add chart</a:t>
            </a:r>
            <a:endParaRPr lang="en-US" noProof="0" dirty="0" smtClean="0"/>
          </a:p>
        </p:txBody>
      </p:sp>
      <p:sp>
        <p:nvSpPr>
          <p:cNvPr id="4" name="Slide Number Placeholder 1"/>
          <p:cNvSpPr>
            <a:spLocks noGrp="1"/>
          </p:cNvSpPr>
          <p:nvPr>
            <p:ph type="sldNum" sz="quarter" idx="4"/>
          </p:nvPr>
        </p:nvSpPr>
        <p:spPr>
          <a:xfrm>
            <a:off x="0" y="6515325"/>
            <a:ext cx="808239" cy="365125"/>
          </a:xfrm>
          <a:prstGeom prst="rect">
            <a:avLst/>
          </a:prstGeom>
        </p:spPr>
        <p:txBody>
          <a:bodyPr vert="horz" lIns="91440" tIns="45720" rIns="91440" bIns="45720" rtlCol="0" anchor="ctr"/>
          <a:lstStyle>
            <a:lvl1pPr algn="l">
              <a:defRPr sz="1800" b="1">
                <a:solidFill>
                  <a:schemeClr val="tx1">
                    <a:tint val="75000"/>
                  </a:schemeClr>
                </a:solidFill>
                <a:latin typeface="+mj-lt"/>
              </a:defRPr>
            </a:lvl1pPr>
          </a:lstStyle>
          <a:p>
            <a:fld id="{9EE7DCB3-6854-864C-BE4E-60E10F9AEF51}" type="slidenum">
              <a:rPr lang="en-US" smtClean="0"/>
              <a:pPr/>
              <a:t>‹#›</a:t>
            </a:fld>
            <a:endParaRPr lang="en-US"/>
          </a:p>
        </p:txBody>
      </p:sp>
    </p:spTree>
    <p:extLst>
      <p:ext uri="{BB962C8B-B14F-4D97-AF65-F5344CB8AC3E}">
        <p14:creationId xmlns:p14="http://schemas.microsoft.com/office/powerpoint/2010/main" val="4243042939"/>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18ECD4-D09A-904E-A564-1221085D9D8B}" type="slidenum">
              <a:rPr lang="en-US" smtClean="0"/>
              <a:pPr/>
              <a:t>‹#›</a:t>
            </a:fld>
            <a:endParaRPr lang="en-US"/>
          </a:p>
        </p:txBody>
      </p:sp>
    </p:spTree>
    <p:extLst>
      <p:ext uri="{BB962C8B-B14F-4D97-AF65-F5344CB8AC3E}">
        <p14:creationId xmlns:p14="http://schemas.microsoft.com/office/powerpoint/2010/main" val="428817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C260E92-1CB0-4649-B042-6EA86B54D02A}" type="slidenum">
              <a:rPr lang="en-US" smtClean="0"/>
              <a:pPr/>
              <a:t>‹#›</a:t>
            </a:fld>
            <a:endParaRPr lang="en-US"/>
          </a:p>
        </p:txBody>
      </p:sp>
    </p:spTree>
    <p:extLst>
      <p:ext uri="{BB962C8B-B14F-4D97-AF65-F5344CB8AC3E}">
        <p14:creationId xmlns:p14="http://schemas.microsoft.com/office/powerpoint/2010/main" val="84322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C5CA419-A032-5449-926B-138279714BF6}" type="slidenum">
              <a:rPr lang="en-US" smtClean="0"/>
              <a:pPr/>
              <a:t>‹#›</a:t>
            </a:fld>
            <a:endParaRPr lang="en-US"/>
          </a:p>
        </p:txBody>
      </p:sp>
    </p:spTree>
    <p:extLst>
      <p:ext uri="{BB962C8B-B14F-4D97-AF65-F5344CB8AC3E}">
        <p14:creationId xmlns:p14="http://schemas.microsoft.com/office/powerpoint/2010/main" val="276086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ECE4AB4-968A-D64E-A483-FA29D020EC38}" type="slidenum">
              <a:rPr lang="en-US" smtClean="0"/>
              <a:pPr/>
              <a:t>‹#›</a:t>
            </a:fld>
            <a:endParaRPr lang="en-US"/>
          </a:p>
        </p:txBody>
      </p:sp>
    </p:spTree>
    <p:extLst>
      <p:ext uri="{BB962C8B-B14F-4D97-AF65-F5344CB8AC3E}">
        <p14:creationId xmlns:p14="http://schemas.microsoft.com/office/powerpoint/2010/main" val="390256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EE7DCB3-6854-864C-BE4E-60E10F9AEF51}" type="slidenum">
              <a:rPr lang="en-US" smtClean="0"/>
              <a:pPr/>
              <a:t>‹#›</a:t>
            </a:fld>
            <a:endParaRPr lang="en-US"/>
          </a:p>
        </p:txBody>
      </p:sp>
    </p:spTree>
    <p:extLst>
      <p:ext uri="{BB962C8B-B14F-4D97-AF65-F5344CB8AC3E}">
        <p14:creationId xmlns:p14="http://schemas.microsoft.com/office/powerpoint/2010/main" val="32359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67DF2E3-130B-254F-8FF8-D791996EFC93}" type="slidenum">
              <a:rPr lang="en-US" smtClean="0"/>
              <a:pPr/>
              <a:t>‹#›</a:t>
            </a:fld>
            <a:endParaRPr lang="en-US"/>
          </a:p>
        </p:txBody>
      </p:sp>
    </p:spTree>
    <p:extLst>
      <p:ext uri="{BB962C8B-B14F-4D97-AF65-F5344CB8AC3E}">
        <p14:creationId xmlns:p14="http://schemas.microsoft.com/office/powerpoint/2010/main" val="285345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228C79-037F-BC43-BC0D-81FA59A384A6}" type="slidenum">
              <a:rPr lang="en-US" smtClean="0"/>
              <a:pPr/>
              <a:t>‹#›</a:t>
            </a:fld>
            <a:endParaRPr lang="en-US"/>
          </a:p>
        </p:txBody>
      </p:sp>
    </p:spTree>
    <p:extLst>
      <p:ext uri="{BB962C8B-B14F-4D97-AF65-F5344CB8AC3E}">
        <p14:creationId xmlns:p14="http://schemas.microsoft.com/office/powerpoint/2010/main" val="374546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A3C07DF-0E05-5B4B-AD9D-86A9BFD28AD5}" type="slidenum">
              <a:rPr lang="en-US" smtClean="0"/>
              <a:pPr/>
              <a:t>‹#›</a:t>
            </a:fld>
            <a:endParaRPr lang="en-US"/>
          </a:p>
        </p:txBody>
      </p:sp>
    </p:spTree>
    <p:extLst>
      <p:ext uri="{BB962C8B-B14F-4D97-AF65-F5344CB8AC3E}">
        <p14:creationId xmlns:p14="http://schemas.microsoft.com/office/powerpoint/2010/main" val="421442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mn-ea"/>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EE7DCB3-6854-864C-BE4E-60E10F9AEF51}" type="slidenum">
              <a:rPr lang="en-US" smtClean="0"/>
              <a:pPr/>
              <a:t>‹#›</a:t>
            </a:fld>
            <a:endParaRPr lang="en-US"/>
          </a:p>
        </p:txBody>
      </p:sp>
      <p:pic>
        <p:nvPicPr>
          <p:cNvPr id="8" name="Picture 7" descr="thinkwork_no_tagline.png"/>
          <p:cNvPicPr>
            <a:picLocks noChangeAspect="1"/>
          </p:cNvPicPr>
          <p:nvPr userDrawn="1"/>
        </p:nvPicPr>
        <p:blipFill>
          <a:blip r:embed="rId14" cstate="email">
            <a:extLst>
              <a:ext uri="{28A0092B-C50C-407E-A947-70E740481C1C}">
                <a14:useLocalDpi xmlns:a14="http://schemas.microsoft.com/office/drawing/2010/main" val="0"/>
              </a:ext>
            </a:extLst>
          </a:blip>
          <a:stretch>
            <a:fillRect/>
          </a:stretch>
        </p:blipFill>
        <p:spPr>
          <a:xfrm>
            <a:off x="6324600" y="6324600"/>
            <a:ext cx="2743200" cy="395021"/>
          </a:xfrm>
          <a:prstGeom prst="rect">
            <a:avLst/>
          </a:prstGeom>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algn="l" rtl="0" eaLnBrk="1" fontAlgn="base" hangingPunct="1">
        <a:spcBef>
          <a:spcPct val="0"/>
        </a:spcBef>
        <a:spcAft>
          <a:spcPct val="0"/>
        </a:spcAft>
        <a:defRPr lang="en-US" sz="4000" b="1" i="0" kern="1200" dirty="0">
          <a:solidFill>
            <a:schemeClr val="tx2">
              <a:lumMod val="60000"/>
              <a:lumOff val="40000"/>
            </a:schemeClr>
          </a:solidFill>
          <a:latin typeface="Candara"/>
          <a:ea typeface="ヒラギノ角ゴ Pro W3" charset="0"/>
          <a:cs typeface="Candara"/>
        </a:defRPr>
      </a:lvl1pPr>
      <a:lvl2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eaLnBrk="1" fontAlgn="base" hangingPunct="1">
        <a:spcBef>
          <a:spcPct val="0"/>
        </a:spcBef>
        <a:spcAft>
          <a:spcPct val="0"/>
        </a:spcAft>
        <a:defRPr sz="4400">
          <a:solidFill>
            <a:schemeClr val="tx1"/>
          </a:solidFill>
          <a:latin typeface="Calibri" charset="0"/>
          <a:ea typeface="ヒラギノ角ゴ Pro W3" charset="0"/>
        </a:defRPr>
      </a:lvl6pPr>
      <a:lvl7pPr marL="914400" algn="ctr" rtl="0" eaLnBrk="1" fontAlgn="base" hangingPunct="1">
        <a:spcBef>
          <a:spcPct val="0"/>
        </a:spcBef>
        <a:spcAft>
          <a:spcPct val="0"/>
        </a:spcAft>
        <a:defRPr sz="4400">
          <a:solidFill>
            <a:schemeClr val="tx1"/>
          </a:solidFill>
          <a:latin typeface="Calibri" charset="0"/>
          <a:ea typeface="ヒラギノ角ゴ Pro W3" charset="0"/>
        </a:defRPr>
      </a:lvl7pPr>
      <a:lvl8pPr marL="1371600" algn="ctr" rtl="0" eaLnBrk="1" fontAlgn="base" hangingPunct="1">
        <a:spcBef>
          <a:spcPct val="0"/>
        </a:spcBef>
        <a:spcAft>
          <a:spcPct val="0"/>
        </a:spcAft>
        <a:defRPr sz="4400">
          <a:solidFill>
            <a:schemeClr val="tx1"/>
          </a:solidFill>
          <a:latin typeface="Calibri" charset="0"/>
          <a:ea typeface="ヒラギノ角ゴ Pro W3" charset="0"/>
        </a:defRPr>
      </a:lvl8pPr>
      <a:lvl9pPr marL="1828800" algn="ctr" rtl="0" eaLnBrk="1" fontAlgn="base" hangingPunct="1">
        <a:spcBef>
          <a:spcPct val="0"/>
        </a:spcBef>
        <a:spcAft>
          <a:spcPct val="0"/>
        </a:spcAft>
        <a:defRPr sz="4400">
          <a:solidFill>
            <a:schemeClr val="tx1"/>
          </a:solidFill>
          <a:latin typeface="Calibri" charset="0"/>
          <a:ea typeface="ヒラギノ角ゴ Pro W3" charset="0"/>
        </a:defRPr>
      </a:lvl9pPr>
    </p:titleStyle>
    <p:bodyStyle>
      <a:lvl1pPr marL="342900" indent="-342900" algn="l" rtl="0" eaLnBrk="1" fontAlgn="base" hangingPunct="1">
        <a:spcBef>
          <a:spcPct val="20000"/>
        </a:spcBef>
        <a:spcAft>
          <a:spcPct val="0"/>
        </a:spcAft>
        <a:buClr>
          <a:srgbClr val="0000FF"/>
        </a:buClr>
        <a:buSzPct val="65000"/>
        <a:buFont typeface="Wingdings" charset="2"/>
        <a:buChar char="v"/>
        <a:defRPr sz="3600" kern="1200">
          <a:solidFill>
            <a:schemeClr val="tx1"/>
          </a:solidFill>
          <a:latin typeface="Candara"/>
          <a:ea typeface="ヒラギノ角ゴ Pro W3" charset="0"/>
          <a:cs typeface="Candara"/>
        </a:defRPr>
      </a:lvl1pPr>
      <a:lvl2pPr marL="742950" indent="-285750" algn="l" rtl="0" eaLnBrk="1" fontAlgn="base" hangingPunct="1">
        <a:spcBef>
          <a:spcPct val="20000"/>
        </a:spcBef>
        <a:spcAft>
          <a:spcPct val="0"/>
        </a:spcAft>
        <a:buClr>
          <a:srgbClr val="0000FF"/>
        </a:buClr>
        <a:buFont typeface="Wingdings" charset="2"/>
        <a:buChar char="§"/>
        <a:defRPr sz="3200" kern="1200">
          <a:solidFill>
            <a:schemeClr val="tx1"/>
          </a:solidFill>
          <a:latin typeface="Candara"/>
          <a:ea typeface="ヒラギノ角ゴ Pro W3" charset="0"/>
          <a:cs typeface="Candara"/>
        </a:defRPr>
      </a:lvl2pPr>
      <a:lvl3pPr marL="1143000" indent="-228600" algn="l" rtl="0" eaLnBrk="1" fontAlgn="base" hangingPunct="1">
        <a:spcBef>
          <a:spcPct val="20000"/>
        </a:spcBef>
        <a:spcAft>
          <a:spcPct val="0"/>
        </a:spcAft>
        <a:buFont typeface="Arial" charset="0"/>
        <a:buChar char="•"/>
        <a:defRPr sz="2800" kern="1200">
          <a:solidFill>
            <a:schemeClr val="tx1"/>
          </a:solidFill>
          <a:latin typeface="Candara"/>
          <a:ea typeface="ヒラギノ角ゴ Pro W3" charset="0"/>
          <a:cs typeface="Candara"/>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Candara"/>
          <a:ea typeface="ヒラギノ角ゴ Pro W3" charset="0"/>
          <a:cs typeface="Candara"/>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Candara"/>
          <a:ea typeface="ヒラギノ角ゴ Pro W3" charset="0"/>
          <a:cs typeface="Candar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Excel_97-2003_Worksheet1.xls"/></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alesforce.com/" TargetMode="External"/><Relationship Id="rId2" Type="http://schemas.openxmlformats.org/officeDocument/2006/relationships/hyperlink" Target="http://www.set-works.com/" TargetMode="External"/><Relationship Id="rId1" Type="http://schemas.openxmlformats.org/officeDocument/2006/relationships/slideLayout" Target="../slideLayouts/slideLayout4.xml"/><Relationship Id="rId5" Type="http://schemas.openxmlformats.org/officeDocument/2006/relationships/image" Target="../media/image12.jpeg"/><Relationship Id="rId4" Type="http://schemas.openxmlformats.org/officeDocument/2006/relationships/hyperlink" Target="http://www.therapservices.ne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jeannine.pavlak@nebaworks.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Saalto@workinc.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hyperlink" Target="mailto:knye@umn.edu" TargetMode="External"/><Relationship Id="rId7" Type="http://schemas.openxmlformats.org/officeDocument/2006/relationships/image" Target="../media/image14.png"/><Relationship Id="rId2" Type="http://schemas.openxmlformats.org/officeDocument/2006/relationships/hyperlink" Target="mailto:alberto.Migliore@umb.edu" TargetMode="External"/><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hyperlink" Target="mailto:Saalto@workinc.org" TargetMode="External"/><Relationship Id="rId10" Type="http://schemas.openxmlformats.org/officeDocument/2006/relationships/image" Target="../media/image17.jpeg"/><Relationship Id="rId4" Type="http://schemas.openxmlformats.org/officeDocument/2006/relationships/hyperlink" Target="mailto:jeannine.pavlak@nebaworks.com" TargetMode="External"/><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5"/>
          <p:cNvSpPr>
            <a:spLocks noGrp="1"/>
          </p:cNvSpPr>
          <p:nvPr>
            <p:ph type="title"/>
          </p:nvPr>
        </p:nvSpPr>
        <p:spPr>
          <a:xfrm>
            <a:off x="228600" y="228600"/>
            <a:ext cx="8686800" cy="2590800"/>
          </a:xfrm>
        </p:spPr>
        <p:txBody>
          <a:bodyPr/>
          <a:lstStyle/>
          <a:p>
            <a:pPr>
              <a:spcBef>
                <a:spcPts val="0"/>
              </a:spcBef>
              <a:spcAft>
                <a:spcPts val="0"/>
              </a:spcAft>
            </a:pPr>
            <a:r>
              <a:rPr lang="en-US" sz="4400" dirty="0"/>
              <a:t>Increasing Organizational Accountability and Performance: Activity Tracking for Employment Consultants</a:t>
            </a:r>
          </a:p>
        </p:txBody>
      </p:sp>
      <p:sp>
        <p:nvSpPr>
          <p:cNvPr id="11" name="Rectangle 9"/>
          <p:cNvSpPr txBox="1">
            <a:spLocks noChangeArrowheads="1"/>
          </p:cNvSpPr>
          <p:nvPr/>
        </p:nvSpPr>
        <p:spPr>
          <a:xfrm>
            <a:off x="4800600" y="3124200"/>
            <a:ext cx="3886200" cy="762000"/>
          </a:xfrm>
          <a:prstGeom prst="rect">
            <a:avLst/>
          </a:prstGeom>
        </p:spPr>
        <p:txBody>
          <a:bodyPr/>
          <a:lstStyle/>
          <a:p>
            <a:pPr eaLnBrk="1" fontAlgn="auto" hangingPunct="1">
              <a:spcBef>
                <a:spcPts val="0"/>
              </a:spcBef>
              <a:spcAft>
                <a:spcPts val="0"/>
              </a:spcAft>
              <a:buFont typeface="Monotype Sorts" pitchFamily="-105" charset="2"/>
              <a:buNone/>
              <a:defRPr/>
            </a:pPr>
            <a:endParaRPr lang="en-US" sz="2400" dirty="0">
              <a:latin typeface="Times"/>
              <a:ea typeface="+mn-ea"/>
              <a:cs typeface="Times"/>
            </a:endParaRPr>
          </a:p>
        </p:txBody>
      </p:sp>
      <p:sp>
        <p:nvSpPr>
          <p:cNvPr id="4" name="TextBox 3"/>
          <p:cNvSpPr txBox="1"/>
          <p:nvPr/>
        </p:nvSpPr>
        <p:spPr>
          <a:xfrm>
            <a:off x="1066800" y="3148953"/>
            <a:ext cx="6934200" cy="3847207"/>
          </a:xfrm>
          <a:prstGeom prst="rect">
            <a:avLst/>
          </a:prstGeom>
          <a:noFill/>
        </p:spPr>
        <p:txBody>
          <a:bodyPr wrap="square" rtlCol="0">
            <a:spAutoFit/>
          </a:bodyPr>
          <a:lstStyle/>
          <a:p>
            <a:pPr algn="ctr"/>
            <a:r>
              <a:rPr lang="en-US" sz="2800" b="1" dirty="0">
                <a:latin typeface="Candara" panose="020E0502030303020204" pitchFamily="34" charset="0"/>
              </a:rPr>
              <a:t>2015 APSE National Conference - Philadelphia </a:t>
            </a:r>
          </a:p>
          <a:p>
            <a:pPr algn="ctr"/>
            <a:r>
              <a:rPr lang="en-US" sz="2800" dirty="0">
                <a:latin typeface="Candara" panose="020E0502030303020204" pitchFamily="34" charset="0"/>
              </a:rPr>
              <a:t>June 23-25, 2015</a:t>
            </a:r>
            <a:endParaRPr lang="en-US" sz="2800" b="1" dirty="0">
              <a:latin typeface="Candara" panose="020E0502030303020204" pitchFamily="34" charset="0"/>
            </a:endParaRPr>
          </a:p>
          <a:p>
            <a:endParaRPr lang="en-US" sz="2800" dirty="0" smtClean="0">
              <a:latin typeface="Candara" panose="020E0502030303020204" pitchFamily="34" charset="0"/>
              <a:cs typeface="Candara"/>
            </a:endParaRPr>
          </a:p>
          <a:p>
            <a:r>
              <a:rPr lang="en-US" sz="1800" dirty="0" smtClean="0">
                <a:latin typeface="Candara"/>
                <a:cs typeface="Candara"/>
              </a:rPr>
              <a:t>Alberto </a:t>
            </a:r>
            <a:r>
              <a:rPr lang="en-US" sz="1800" dirty="0">
                <a:latin typeface="Candara"/>
                <a:cs typeface="Candara"/>
              </a:rPr>
              <a:t>Migliore, PhD, </a:t>
            </a:r>
            <a:r>
              <a:rPr lang="it-IT" sz="1800" dirty="0">
                <a:latin typeface="Candara"/>
                <a:cs typeface="Candara"/>
              </a:rPr>
              <a:t>University of Massachusetts Boston</a:t>
            </a:r>
            <a:endParaRPr lang="en-US" sz="1800" dirty="0">
              <a:latin typeface="Candara"/>
              <a:cs typeface="Candara"/>
            </a:endParaRPr>
          </a:p>
          <a:p>
            <a:r>
              <a:rPr lang="en-US" sz="1800" dirty="0">
                <a:latin typeface="Candara"/>
                <a:cs typeface="Candara"/>
              </a:rPr>
              <a:t>Kelly Nye-</a:t>
            </a:r>
            <a:r>
              <a:rPr lang="en-US" sz="1800" dirty="0" err="1">
                <a:latin typeface="Candara"/>
                <a:cs typeface="Candara"/>
              </a:rPr>
              <a:t>Lengerman</a:t>
            </a:r>
            <a:r>
              <a:rPr lang="en-US" sz="1800" dirty="0">
                <a:latin typeface="Candara"/>
                <a:cs typeface="Candara"/>
              </a:rPr>
              <a:t>, MSW, University of Minnesota </a:t>
            </a:r>
          </a:p>
          <a:p>
            <a:r>
              <a:rPr lang="nl-NL" sz="1800" dirty="0">
                <a:latin typeface="Candara"/>
                <a:cs typeface="Candara"/>
              </a:rPr>
              <a:t>Jeannine Pavlak, MS, New England Business Associates </a:t>
            </a:r>
            <a:endParaRPr lang="en-US" sz="1800" dirty="0">
              <a:latin typeface="Candara"/>
              <a:cs typeface="Candara"/>
            </a:endParaRPr>
          </a:p>
          <a:p>
            <a:r>
              <a:rPr lang="en-US" sz="1800" dirty="0">
                <a:latin typeface="Candara"/>
                <a:cs typeface="Candara"/>
              </a:rPr>
              <a:t>Steve Aalto, MPA, CESP, Work Inc. </a:t>
            </a:r>
          </a:p>
          <a:p>
            <a:endParaRPr lang="en-US" dirty="0" smtClean="0">
              <a:latin typeface="Gill Sans"/>
              <a:cs typeface="Gill Sans"/>
            </a:endParaRPr>
          </a:p>
          <a:p>
            <a:endParaRPr lang="en-US" dirty="0">
              <a:latin typeface="Gill Sans"/>
              <a:cs typeface="Gill Sans"/>
            </a:endParaRPr>
          </a:p>
          <a:p>
            <a:endParaRPr lang="en-US" dirty="0">
              <a:latin typeface="Gill Sans"/>
              <a:cs typeface="Gill Sans"/>
            </a:endParaRPr>
          </a:p>
        </p:txBody>
      </p:sp>
    </p:spTree>
    <p:extLst>
      <p:ext uri="{BB962C8B-B14F-4D97-AF65-F5344CB8AC3E}">
        <p14:creationId xmlns:p14="http://schemas.microsoft.com/office/powerpoint/2010/main" val="32990297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191000"/>
          </a:xfrm>
        </p:spPr>
        <p:txBody>
          <a:bodyPr/>
          <a:lstStyle/>
          <a:p>
            <a:pPr marL="514350" indent="-514350">
              <a:spcBef>
                <a:spcPts val="0"/>
              </a:spcBef>
              <a:spcAft>
                <a:spcPts val="3000"/>
              </a:spcAft>
            </a:pPr>
            <a:r>
              <a:rPr lang="en-US" sz="3200" dirty="0"/>
              <a:t>Estimated 35,000 employment consultants serving the IDD </a:t>
            </a:r>
            <a:r>
              <a:rPr lang="en-US" sz="3200" dirty="0" smtClean="0"/>
              <a:t>population, nationally</a:t>
            </a:r>
            <a:endParaRPr lang="en-US" sz="3200" dirty="0"/>
          </a:p>
          <a:p>
            <a:pPr marL="514350" indent="-514350">
              <a:spcBef>
                <a:spcPts val="0"/>
              </a:spcBef>
              <a:spcAft>
                <a:spcPts val="3000"/>
              </a:spcAft>
            </a:pPr>
            <a:r>
              <a:rPr lang="en-US" sz="3200" dirty="0" smtClean="0"/>
              <a:t>The majority of </a:t>
            </a:r>
            <a:r>
              <a:rPr lang="en-US" sz="3200" dirty="0"/>
              <a:t>ECs </a:t>
            </a:r>
            <a:r>
              <a:rPr lang="en-US" sz="3200" dirty="0" smtClean="0"/>
              <a:t>support </a:t>
            </a:r>
            <a:r>
              <a:rPr lang="en-US" sz="3200" dirty="0"/>
              <a:t>up to five job seekers with IDD per year in getting employment (60%) </a:t>
            </a:r>
          </a:p>
          <a:p>
            <a:pPr marL="514350" indent="-514350">
              <a:spcBef>
                <a:spcPts val="0"/>
              </a:spcBef>
              <a:spcAft>
                <a:spcPts val="3000"/>
              </a:spcAft>
            </a:pPr>
            <a:r>
              <a:rPr lang="en-US" sz="3200" dirty="0" smtClean="0"/>
              <a:t>73% of job seekers makes $8 per hour or less</a:t>
            </a:r>
          </a:p>
          <a:p>
            <a:pPr marL="514350" indent="-514350">
              <a:spcBef>
                <a:spcPts val="0"/>
              </a:spcBef>
              <a:spcAft>
                <a:spcPts val="0"/>
              </a:spcAft>
            </a:pPr>
            <a:r>
              <a:rPr lang="en-US" sz="3200" dirty="0" smtClean="0"/>
              <a:t>62% of job seekers work 20 or less hours/week</a:t>
            </a:r>
          </a:p>
          <a:p>
            <a:pPr marL="0" indent="0">
              <a:spcBef>
                <a:spcPts val="0"/>
              </a:spcBef>
              <a:spcAft>
                <a:spcPts val="0"/>
              </a:spcAft>
              <a:buNone/>
            </a:pPr>
            <a:r>
              <a:rPr lang="en-US" sz="1200" dirty="0" err="1" smtClean="0"/>
              <a:t>Migliore</a:t>
            </a:r>
            <a:r>
              <a:rPr lang="en-US" sz="1200" dirty="0" smtClean="0"/>
              <a:t> </a:t>
            </a:r>
            <a:r>
              <a:rPr lang="en-US" sz="1200" dirty="0"/>
              <a:t>et al, 2010</a:t>
            </a:r>
          </a:p>
          <a:p>
            <a:pPr marL="514350" indent="-514350">
              <a:spcBef>
                <a:spcPts val="0"/>
              </a:spcBef>
              <a:spcAft>
                <a:spcPts val="3000"/>
              </a:spcAft>
            </a:pPr>
            <a:endParaRPr lang="en-US" sz="3200" dirty="0" smtClean="0"/>
          </a:p>
        </p:txBody>
      </p:sp>
      <p:sp>
        <p:nvSpPr>
          <p:cNvPr id="4" name="Title 3"/>
          <p:cNvSpPr>
            <a:spLocks noGrp="1"/>
          </p:cNvSpPr>
          <p:nvPr>
            <p:ph type="title"/>
          </p:nvPr>
        </p:nvSpPr>
        <p:spPr>
          <a:xfrm>
            <a:off x="457200" y="533400"/>
            <a:ext cx="8229600" cy="609600"/>
          </a:xfrm>
        </p:spPr>
        <p:txBody>
          <a:bodyPr/>
          <a:lstStyle/>
          <a:p>
            <a:pPr algn="ctr"/>
            <a:r>
              <a:rPr lang="en-US" dirty="0" smtClean="0"/>
              <a:t>What do we know about ECs?</a:t>
            </a:r>
            <a:endParaRPr lang="en-US" dirty="0"/>
          </a:p>
        </p:txBody>
      </p:sp>
    </p:spTree>
    <p:extLst>
      <p:ext uri="{BB962C8B-B14F-4D97-AF65-F5344CB8AC3E}">
        <p14:creationId xmlns:p14="http://schemas.microsoft.com/office/powerpoint/2010/main" val="1722397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24" y="5181601"/>
            <a:ext cx="8229600" cy="1143000"/>
          </a:xfrm>
        </p:spPr>
        <p:txBody>
          <a:bodyPr/>
          <a:lstStyle/>
          <a:p>
            <a:r>
              <a:rPr lang="en-US" dirty="0" smtClean="0"/>
              <a:t> </a:t>
            </a:r>
            <a:endParaRPr lang="en-US" dirty="0"/>
          </a:p>
        </p:txBody>
      </p:sp>
      <p:sp>
        <p:nvSpPr>
          <p:cNvPr id="6" name="Title 3"/>
          <p:cNvSpPr txBox="1">
            <a:spLocks/>
          </p:cNvSpPr>
          <p:nvPr/>
        </p:nvSpPr>
        <p:spPr bwMode="auto">
          <a:xfrm>
            <a:off x="381000" y="3810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lang="en-US" sz="4000" b="1" i="0" kern="1200" dirty="0">
                <a:solidFill>
                  <a:schemeClr val="tx2">
                    <a:lumMod val="60000"/>
                    <a:lumOff val="40000"/>
                  </a:schemeClr>
                </a:solidFill>
                <a:latin typeface="Candara"/>
                <a:ea typeface="ヒラギノ角ゴ Pro W3" charset="0"/>
                <a:cs typeface="Candara"/>
              </a:defRPr>
            </a:lvl1pPr>
            <a:lvl2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eaLnBrk="1" fontAlgn="base" hangingPunct="1">
              <a:spcBef>
                <a:spcPct val="0"/>
              </a:spcBef>
              <a:spcAft>
                <a:spcPct val="0"/>
              </a:spcAft>
              <a:defRPr sz="4400">
                <a:solidFill>
                  <a:schemeClr val="tx1"/>
                </a:solidFill>
                <a:latin typeface="Calibri" charset="0"/>
                <a:ea typeface="ヒラギノ角ゴ Pro W3" charset="0"/>
              </a:defRPr>
            </a:lvl6pPr>
            <a:lvl7pPr marL="914400" algn="ctr" rtl="0" eaLnBrk="1" fontAlgn="base" hangingPunct="1">
              <a:spcBef>
                <a:spcPct val="0"/>
              </a:spcBef>
              <a:spcAft>
                <a:spcPct val="0"/>
              </a:spcAft>
              <a:defRPr sz="4400">
                <a:solidFill>
                  <a:schemeClr val="tx1"/>
                </a:solidFill>
                <a:latin typeface="Calibri" charset="0"/>
                <a:ea typeface="ヒラギノ角ゴ Pro W3" charset="0"/>
              </a:defRPr>
            </a:lvl7pPr>
            <a:lvl8pPr marL="1371600" algn="ctr" rtl="0" eaLnBrk="1" fontAlgn="base" hangingPunct="1">
              <a:spcBef>
                <a:spcPct val="0"/>
              </a:spcBef>
              <a:spcAft>
                <a:spcPct val="0"/>
              </a:spcAft>
              <a:defRPr sz="4400">
                <a:solidFill>
                  <a:schemeClr val="tx1"/>
                </a:solidFill>
                <a:latin typeface="Calibri" charset="0"/>
                <a:ea typeface="ヒラギノ角ゴ Pro W3" charset="0"/>
              </a:defRPr>
            </a:lvl8pPr>
            <a:lvl9pPr marL="1828800" algn="ctr" rtl="0" eaLnBrk="1" fontAlgn="base" hangingPunct="1">
              <a:spcBef>
                <a:spcPct val="0"/>
              </a:spcBef>
              <a:spcAft>
                <a:spcPct val="0"/>
              </a:spcAft>
              <a:defRPr sz="4400">
                <a:solidFill>
                  <a:schemeClr val="tx1"/>
                </a:solidFill>
                <a:latin typeface="Calibri" charset="0"/>
                <a:ea typeface="ヒラギノ角ゴ Pro W3" charset="0"/>
              </a:defRPr>
            </a:lvl9pPr>
          </a:lstStyle>
          <a:p>
            <a:pPr algn="ctr"/>
            <a:r>
              <a:rPr lang="en-US" sz="3600" dirty="0" smtClean="0"/>
              <a:t>Part II</a:t>
            </a:r>
            <a:endParaRPr lang="en-US" sz="3600" b="0" i="1" dirty="0">
              <a:solidFill>
                <a:schemeClr val="tx1"/>
              </a:solidFill>
            </a:endParaRPr>
          </a:p>
        </p:txBody>
      </p:sp>
      <p:sp>
        <p:nvSpPr>
          <p:cNvPr id="4" name="Content Placeholder 3"/>
          <p:cNvSpPr>
            <a:spLocks noGrp="1"/>
          </p:cNvSpPr>
          <p:nvPr>
            <p:ph idx="1"/>
          </p:nvPr>
        </p:nvSpPr>
        <p:spPr>
          <a:xfrm>
            <a:off x="383219" y="1447800"/>
            <a:ext cx="8229600" cy="4191000"/>
          </a:xfrm>
        </p:spPr>
        <p:txBody>
          <a:bodyPr/>
          <a:lstStyle/>
          <a:p>
            <a:pPr marL="0" indent="0" algn="ctr">
              <a:buNone/>
            </a:pPr>
            <a:r>
              <a:rPr lang="en-US" dirty="0" smtClean="0"/>
              <a:t>Theory</a:t>
            </a:r>
          </a:p>
        </p:txBody>
      </p:sp>
    </p:spTree>
    <p:extLst>
      <p:ext uri="{BB962C8B-B14F-4D97-AF65-F5344CB8AC3E}">
        <p14:creationId xmlns:p14="http://schemas.microsoft.com/office/powerpoint/2010/main" val="3460297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24" y="5181601"/>
            <a:ext cx="8229600" cy="1143000"/>
          </a:xfrm>
        </p:spPr>
        <p:txBody>
          <a:bodyPr/>
          <a:lstStyle/>
          <a:p>
            <a:r>
              <a:rPr lang="en-US" dirty="0" smtClean="0"/>
              <a:t> </a:t>
            </a:r>
            <a:endParaRPr lang="en-US" dirty="0"/>
          </a:p>
        </p:txBody>
      </p:sp>
      <p:sp>
        <p:nvSpPr>
          <p:cNvPr id="6" name="Title 3"/>
          <p:cNvSpPr txBox="1">
            <a:spLocks/>
          </p:cNvSpPr>
          <p:nvPr/>
        </p:nvSpPr>
        <p:spPr bwMode="auto">
          <a:xfrm>
            <a:off x="381000" y="381000"/>
            <a:ext cx="8229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lang="en-US" sz="4000" b="1" i="0" kern="1200" dirty="0">
                <a:solidFill>
                  <a:schemeClr val="tx2">
                    <a:lumMod val="60000"/>
                    <a:lumOff val="40000"/>
                  </a:schemeClr>
                </a:solidFill>
                <a:latin typeface="Candara"/>
                <a:ea typeface="ヒラギノ角ゴ Pro W3" charset="0"/>
                <a:cs typeface="Candara"/>
              </a:defRPr>
            </a:lvl1pPr>
            <a:lvl2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eaLnBrk="1" fontAlgn="base" hangingPunct="1">
              <a:spcBef>
                <a:spcPct val="0"/>
              </a:spcBef>
              <a:spcAft>
                <a:spcPct val="0"/>
              </a:spcAft>
              <a:defRPr sz="4400">
                <a:solidFill>
                  <a:schemeClr val="tx1"/>
                </a:solidFill>
                <a:latin typeface="Calibri" charset="0"/>
                <a:ea typeface="ヒラギノ角ゴ Pro W3" charset="0"/>
              </a:defRPr>
            </a:lvl6pPr>
            <a:lvl7pPr marL="914400" algn="ctr" rtl="0" eaLnBrk="1" fontAlgn="base" hangingPunct="1">
              <a:spcBef>
                <a:spcPct val="0"/>
              </a:spcBef>
              <a:spcAft>
                <a:spcPct val="0"/>
              </a:spcAft>
              <a:defRPr sz="4400">
                <a:solidFill>
                  <a:schemeClr val="tx1"/>
                </a:solidFill>
                <a:latin typeface="Calibri" charset="0"/>
                <a:ea typeface="ヒラギノ角ゴ Pro W3" charset="0"/>
              </a:defRPr>
            </a:lvl7pPr>
            <a:lvl8pPr marL="1371600" algn="ctr" rtl="0" eaLnBrk="1" fontAlgn="base" hangingPunct="1">
              <a:spcBef>
                <a:spcPct val="0"/>
              </a:spcBef>
              <a:spcAft>
                <a:spcPct val="0"/>
              </a:spcAft>
              <a:defRPr sz="4400">
                <a:solidFill>
                  <a:schemeClr val="tx1"/>
                </a:solidFill>
                <a:latin typeface="Calibri" charset="0"/>
                <a:ea typeface="ヒラギノ角ゴ Pro W3" charset="0"/>
              </a:defRPr>
            </a:lvl8pPr>
            <a:lvl9pPr marL="1828800" algn="ctr" rtl="0" eaLnBrk="1" fontAlgn="base" hangingPunct="1">
              <a:spcBef>
                <a:spcPct val="0"/>
              </a:spcBef>
              <a:spcAft>
                <a:spcPct val="0"/>
              </a:spcAft>
              <a:defRPr sz="4400">
                <a:solidFill>
                  <a:schemeClr val="tx1"/>
                </a:solidFill>
                <a:latin typeface="Calibri" charset="0"/>
                <a:ea typeface="ヒラギノ角ゴ Pro W3" charset="0"/>
              </a:defRPr>
            </a:lvl9pPr>
          </a:lstStyle>
          <a:p>
            <a:pPr algn="ctr"/>
            <a:r>
              <a:rPr lang="en-US" sz="3600" dirty="0" smtClean="0"/>
              <a:t>How to improve outcomes?</a:t>
            </a:r>
            <a:endParaRPr lang="en-US" sz="3600" b="0" i="1" dirty="0">
              <a:solidFill>
                <a:schemeClr val="tx1"/>
              </a:solidFill>
            </a:endParaRPr>
          </a:p>
        </p:txBody>
      </p:sp>
      <p:sp>
        <p:nvSpPr>
          <p:cNvPr id="4" name="Content Placeholder 3"/>
          <p:cNvSpPr>
            <a:spLocks noGrp="1"/>
          </p:cNvSpPr>
          <p:nvPr>
            <p:ph idx="1"/>
          </p:nvPr>
        </p:nvSpPr>
        <p:spPr>
          <a:xfrm>
            <a:off x="383219" y="1447800"/>
            <a:ext cx="8229600" cy="4191000"/>
          </a:xfrm>
        </p:spPr>
        <p:txBody>
          <a:bodyPr/>
          <a:lstStyle/>
          <a:p>
            <a:pPr>
              <a:spcAft>
                <a:spcPts val="3500"/>
              </a:spcAft>
            </a:pPr>
            <a:r>
              <a:rPr lang="en-US" i="1" dirty="0"/>
              <a:t>All organizational results are the product of </a:t>
            </a:r>
            <a:r>
              <a:rPr lang="en-US" i="1" dirty="0" smtClean="0"/>
              <a:t>behavior…</a:t>
            </a:r>
            <a:endParaRPr lang="en-US" i="1" dirty="0"/>
          </a:p>
          <a:p>
            <a:pPr>
              <a:spcAft>
                <a:spcPts val="3500"/>
              </a:spcAft>
            </a:pPr>
            <a:r>
              <a:rPr lang="en-US" i="1" dirty="0" smtClean="0"/>
              <a:t>To </a:t>
            </a:r>
            <a:r>
              <a:rPr lang="en-US" i="1" dirty="0"/>
              <a:t>improve results, you must first get </a:t>
            </a:r>
            <a:r>
              <a:rPr lang="en-US" i="1" dirty="0" smtClean="0"/>
              <a:t>people to </a:t>
            </a:r>
            <a:r>
              <a:rPr lang="en-US" i="1" dirty="0"/>
              <a:t>change what they </a:t>
            </a:r>
            <a:r>
              <a:rPr lang="en-US" i="1" dirty="0" smtClean="0"/>
              <a:t>do…</a:t>
            </a:r>
          </a:p>
          <a:p>
            <a:pPr>
              <a:spcAft>
                <a:spcPts val="0"/>
              </a:spcAft>
            </a:pPr>
            <a:r>
              <a:rPr lang="en-US" i="1" dirty="0" smtClean="0"/>
              <a:t>Do it either more often, or less often, or do it entirely different…</a:t>
            </a:r>
          </a:p>
          <a:p>
            <a:pPr marL="0" indent="0">
              <a:buNone/>
            </a:pPr>
            <a:r>
              <a:rPr lang="en-US" sz="1200" i="1" dirty="0" smtClean="0"/>
              <a:t>Aubrey &amp; Bailey, 2014</a:t>
            </a:r>
            <a:endParaRPr lang="en-US" sz="1200" i="1" dirty="0"/>
          </a:p>
          <a:p>
            <a:endParaRPr lang="en-US" dirty="0"/>
          </a:p>
        </p:txBody>
      </p:sp>
    </p:spTree>
    <p:extLst>
      <p:ext uri="{BB962C8B-B14F-4D97-AF65-F5344CB8AC3E}">
        <p14:creationId xmlns:p14="http://schemas.microsoft.com/office/powerpoint/2010/main" val="1123849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is is a picture of a person riding an elephant. The first bullet point says to direct the rider. Give clear direction and reduce mental paralysis. The second bullet point says motivate the elephant. Find the emotional connection. The third bullet point says sahpe the path. Reduce obstacles, tweak the environment, make the journey go downhill. " title="3 keys to behavior change pi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366" y="18514"/>
            <a:ext cx="8135034" cy="610765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533400" y="6096000"/>
            <a:ext cx="8178842" cy="400110"/>
          </a:xfrm>
          <a:prstGeom prst="rect">
            <a:avLst/>
          </a:prstGeom>
        </p:spPr>
        <p:txBody>
          <a:bodyPr wrap="none">
            <a:spAutoFit/>
          </a:bodyPr>
          <a:lstStyle/>
          <a:p>
            <a:r>
              <a:rPr lang="en-US" sz="1000" dirty="0">
                <a:latin typeface="Times New Roman" panose="02020603050405020304" pitchFamily="18" charset="0"/>
                <a:cs typeface="Times New Roman" panose="02020603050405020304" pitchFamily="18" charset="0"/>
              </a:rPr>
              <a:t>Heath &amp; Heath, </a:t>
            </a:r>
            <a:r>
              <a:rPr lang="en-US" sz="1000" dirty="0" smtClean="0">
                <a:latin typeface="Times New Roman" panose="02020603050405020304" pitchFamily="18" charset="0"/>
                <a:cs typeface="Times New Roman" panose="02020603050405020304" pitchFamily="18" charset="0"/>
              </a:rPr>
              <a:t>2010</a:t>
            </a:r>
          </a:p>
          <a:p>
            <a:r>
              <a:rPr lang="en-US" sz="1000" dirty="0">
                <a:latin typeface="Times New Roman" panose="02020603050405020304" pitchFamily="18" charset="0"/>
                <a:cs typeface="Times New Roman" panose="02020603050405020304" pitchFamily="18" charset="0"/>
              </a:rPr>
              <a:t>http://www.slideshare.net/mnceeInEx/using-behavior-change-principles-to-increase-the-performance-of-traditional-residential-energy-efficiency-programs</a:t>
            </a:r>
          </a:p>
        </p:txBody>
      </p:sp>
    </p:spTree>
    <p:extLst>
      <p:ext uri="{BB962C8B-B14F-4D97-AF65-F5344CB8AC3E}">
        <p14:creationId xmlns:p14="http://schemas.microsoft.com/office/powerpoint/2010/main" val="70387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dirty="0" smtClean="0"/>
              <a:t>Direct the rider: Clarify goals</a:t>
            </a:r>
            <a:endParaRPr lang="en-US" dirty="0"/>
          </a:p>
        </p:txBody>
      </p:sp>
      <p:sp>
        <p:nvSpPr>
          <p:cNvPr id="3" name="Content Placeholder 2"/>
          <p:cNvSpPr>
            <a:spLocks noGrp="1"/>
          </p:cNvSpPr>
          <p:nvPr>
            <p:ph idx="1"/>
          </p:nvPr>
        </p:nvSpPr>
        <p:spPr/>
        <p:txBody>
          <a:bodyPr/>
          <a:lstStyle/>
          <a:p>
            <a:pPr>
              <a:spcAft>
                <a:spcPts val="4000"/>
              </a:spcAft>
            </a:pPr>
            <a:r>
              <a:rPr lang="en-US" i="1" dirty="0" smtClean="0"/>
              <a:t>Identify what </a:t>
            </a:r>
            <a:r>
              <a:rPr lang="en-US" i="1" dirty="0"/>
              <a:t>needs to be </a:t>
            </a:r>
            <a:r>
              <a:rPr lang="en-US" i="1" dirty="0" smtClean="0"/>
              <a:t>done </a:t>
            </a:r>
          </a:p>
          <a:p>
            <a:pPr>
              <a:spcAft>
                <a:spcPts val="4000"/>
              </a:spcAft>
            </a:pPr>
            <a:r>
              <a:rPr lang="en-US" i="1" dirty="0" smtClean="0"/>
              <a:t>precisely define </a:t>
            </a:r>
            <a:r>
              <a:rPr lang="en-US" i="1" dirty="0"/>
              <a:t>your expectations</a:t>
            </a:r>
          </a:p>
          <a:p>
            <a:r>
              <a:rPr lang="en-US" i="1" dirty="0"/>
              <a:t>Pinpoint the results you </a:t>
            </a:r>
            <a:r>
              <a:rPr lang="en-US" i="1" dirty="0" smtClean="0"/>
              <a:t>want</a:t>
            </a:r>
            <a:endParaRPr lang="en-US" i="1" dirty="0"/>
          </a:p>
          <a:p>
            <a:pPr marL="0" indent="0">
              <a:buNone/>
            </a:pPr>
            <a:r>
              <a:rPr lang="en-US" sz="1200" dirty="0"/>
              <a:t>Daniels &amp; Bailey, </a:t>
            </a:r>
            <a:r>
              <a:rPr lang="en-US" sz="1200" dirty="0" smtClean="0"/>
              <a:t>2014; Drucker </a:t>
            </a:r>
            <a:r>
              <a:rPr lang="en-US" sz="1200" dirty="0"/>
              <a:t>2004</a:t>
            </a:r>
          </a:p>
          <a:p>
            <a:pPr marL="0" indent="0">
              <a:buNone/>
            </a:pPr>
            <a:endParaRPr lang="en-US" sz="1200" dirty="0"/>
          </a:p>
        </p:txBody>
      </p:sp>
    </p:spTree>
    <p:extLst>
      <p:ext uri="{BB962C8B-B14F-4D97-AF65-F5344CB8AC3E}">
        <p14:creationId xmlns:p14="http://schemas.microsoft.com/office/powerpoint/2010/main" val="1484065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What Needs to be Done</a:t>
            </a:r>
            <a:endParaRPr lang="en-US" dirty="0"/>
          </a:p>
        </p:txBody>
      </p:sp>
      <p:sp>
        <p:nvSpPr>
          <p:cNvPr id="3" name="Content Placeholder 2"/>
          <p:cNvSpPr>
            <a:spLocks noGrp="1"/>
          </p:cNvSpPr>
          <p:nvPr>
            <p:ph idx="1"/>
          </p:nvPr>
        </p:nvSpPr>
        <p:spPr>
          <a:xfrm>
            <a:off x="914400" y="1524000"/>
            <a:ext cx="7620000" cy="4419600"/>
          </a:xfrm>
        </p:spPr>
        <p:txBody>
          <a:bodyPr/>
          <a:lstStyle/>
          <a:p>
            <a:pPr>
              <a:spcAft>
                <a:spcPts val="4000"/>
              </a:spcAft>
              <a:defRPr/>
            </a:pPr>
            <a:r>
              <a:rPr lang="en-US" dirty="0"/>
              <a:t>Getting to know job seekers</a:t>
            </a:r>
          </a:p>
          <a:p>
            <a:pPr>
              <a:spcAft>
                <a:spcPts val="4000"/>
              </a:spcAft>
              <a:defRPr/>
            </a:pPr>
            <a:r>
              <a:rPr lang="en-US" dirty="0"/>
              <a:t>Searching for jobs</a:t>
            </a:r>
          </a:p>
          <a:p>
            <a:pPr>
              <a:spcAft>
                <a:spcPts val="4000"/>
              </a:spcAft>
              <a:defRPr/>
            </a:pPr>
            <a:r>
              <a:rPr lang="en-US" dirty="0"/>
              <a:t>Engaging employers to hire</a:t>
            </a:r>
          </a:p>
          <a:p>
            <a:pPr>
              <a:spcAft>
                <a:spcPts val="4000"/>
              </a:spcAft>
              <a:defRPr/>
            </a:pPr>
            <a:r>
              <a:rPr lang="en-US" dirty="0" smtClean="0"/>
              <a:t>Support after </a:t>
            </a:r>
            <a:r>
              <a:rPr lang="en-US" dirty="0"/>
              <a:t>hire</a:t>
            </a:r>
          </a:p>
          <a:p>
            <a:pPr marL="0" indent="0">
              <a:spcBef>
                <a:spcPts val="0"/>
              </a:spcBef>
              <a:spcAft>
                <a:spcPts val="1800"/>
              </a:spcAft>
              <a:buNone/>
            </a:pPr>
            <a:endParaRPr lang="en-US" i="1" dirty="0"/>
          </a:p>
          <a:p>
            <a:pPr marL="0" indent="0">
              <a:buNone/>
            </a:pPr>
            <a:endParaRPr lang="en-US" i="1" dirty="0"/>
          </a:p>
        </p:txBody>
      </p:sp>
    </p:spTree>
    <p:extLst>
      <p:ext uri="{BB962C8B-B14F-4D97-AF65-F5344CB8AC3E}">
        <p14:creationId xmlns:p14="http://schemas.microsoft.com/office/powerpoint/2010/main" val="3489199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Direct the rider: Measure progress</a:t>
            </a:r>
            <a:endParaRPr lang="en-US" dirty="0"/>
          </a:p>
        </p:txBody>
      </p:sp>
      <p:sp>
        <p:nvSpPr>
          <p:cNvPr id="3" name="Content Placeholder 2"/>
          <p:cNvSpPr>
            <a:spLocks noGrp="1"/>
          </p:cNvSpPr>
          <p:nvPr>
            <p:ph idx="1"/>
          </p:nvPr>
        </p:nvSpPr>
        <p:spPr>
          <a:xfrm>
            <a:off x="457200" y="1219200"/>
            <a:ext cx="8229600" cy="4525963"/>
          </a:xfrm>
        </p:spPr>
        <p:txBody>
          <a:bodyPr/>
          <a:lstStyle/>
          <a:p>
            <a:pPr>
              <a:spcAft>
                <a:spcPts val="3000"/>
              </a:spcAft>
            </a:pPr>
            <a:r>
              <a:rPr lang="en-US" sz="3200" i="1" dirty="0"/>
              <a:t>If you don’t </a:t>
            </a:r>
            <a:r>
              <a:rPr lang="en-US" sz="3200" i="1" dirty="0" smtClean="0"/>
              <a:t>measure it, </a:t>
            </a:r>
            <a:r>
              <a:rPr lang="en-US" sz="3200" i="1" dirty="0"/>
              <a:t>you can’t tell if </a:t>
            </a:r>
            <a:r>
              <a:rPr lang="en-US" sz="3200" i="1" dirty="0" smtClean="0"/>
              <a:t>things are getting </a:t>
            </a:r>
            <a:r>
              <a:rPr lang="en-US" sz="3200" i="1" dirty="0"/>
              <a:t>better, getting worse, or staying the same</a:t>
            </a:r>
          </a:p>
          <a:p>
            <a:pPr>
              <a:spcAft>
                <a:spcPts val="3000"/>
              </a:spcAft>
            </a:pPr>
            <a:r>
              <a:rPr lang="en-US" sz="3200" i="1" dirty="0"/>
              <a:t>Measurement allows you to see smaller changes in performance than you could NOT see through casual observation</a:t>
            </a:r>
          </a:p>
          <a:p>
            <a:pPr>
              <a:spcAft>
                <a:spcPts val="3000"/>
              </a:spcAft>
            </a:pPr>
            <a:r>
              <a:rPr lang="en-US" sz="3200" i="1" dirty="0" smtClean="0"/>
              <a:t>People need useful information on how they are doing (i.e. feedback).</a:t>
            </a:r>
          </a:p>
          <a:p>
            <a:pPr marL="0" indent="0">
              <a:buNone/>
            </a:pPr>
            <a:r>
              <a:rPr lang="en-US" sz="1000" i="1" dirty="0" smtClean="0"/>
              <a:t>Daniels &amp; Bailey, 2014</a:t>
            </a:r>
            <a:endParaRPr lang="en-US" sz="1000" i="1" dirty="0"/>
          </a:p>
        </p:txBody>
      </p:sp>
    </p:spTree>
    <p:extLst>
      <p:ext uri="{BB962C8B-B14F-4D97-AF65-F5344CB8AC3E}">
        <p14:creationId xmlns:p14="http://schemas.microsoft.com/office/powerpoint/2010/main" val="2945405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Direct the rider: Measure progress</a:t>
            </a:r>
            <a:endParaRPr lang="en-US" dirty="0"/>
          </a:p>
        </p:txBody>
      </p:sp>
      <p:sp>
        <p:nvSpPr>
          <p:cNvPr id="3" name="Content Placeholder 2"/>
          <p:cNvSpPr>
            <a:spLocks noGrp="1"/>
          </p:cNvSpPr>
          <p:nvPr>
            <p:ph idx="1"/>
          </p:nvPr>
        </p:nvSpPr>
        <p:spPr/>
        <p:txBody>
          <a:bodyPr/>
          <a:lstStyle/>
          <a:p>
            <a:pPr>
              <a:spcAft>
                <a:spcPts val="4000"/>
              </a:spcAft>
            </a:pPr>
            <a:r>
              <a:rPr lang="en-US" sz="3200" i="1" dirty="0" smtClean="0"/>
              <a:t>Time </a:t>
            </a:r>
            <a:r>
              <a:rPr lang="en-US" sz="3200" i="1" dirty="0"/>
              <a:t>is the scarcest and most precious </a:t>
            </a:r>
            <a:r>
              <a:rPr lang="en-US" sz="3200" i="1" dirty="0" smtClean="0"/>
              <a:t>resource we have...</a:t>
            </a:r>
          </a:p>
          <a:p>
            <a:pPr>
              <a:spcAft>
                <a:spcPts val="4000"/>
              </a:spcAft>
            </a:pPr>
            <a:r>
              <a:rPr lang="en-US" sz="3200" i="1" dirty="0" smtClean="0"/>
              <a:t>A </a:t>
            </a:r>
            <a:r>
              <a:rPr lang="en-US" sz="3200" i="1" dirty="0"/>
              <a:t>first step toward effectiveness is to record actual time use…</a:t>
            </a:r>
          </a:p>
          <a:p>
            <a:pPr>
              <a:spcAft>
                <a:spcPts val="0"/>
              </a:spcAft>
            </a:pPr>
            <a:r>
              <a:rPr lang="en-US" sz="3200" i="1" dirty="0" smtClean="0"/>
              <a:t>Without </a:t>
            </a:r>
            <a:r>
              <a:rPr lang="en-US" sz="3200" i="1" dirty="0"/>
              <a:t>an action plan one becomes prisoner of events, without a way of assessing which events really </a:t>
            </a:r>
            <a:r>
              <a:rPr lang="en-US" sz="3200" i="1" dirty="0" smtClean="0"/>
              <a:t>matter </a:t>
            </a:r>
            <a:endParaRPr lang="en-US" sz="3200" i="1" dirty="0"/>
          </a:p>
          <a:p>
            <a:pPr marL="0" indent="0">
              <a:buNone/>
            </a:pPr>
            <a:r>
              <a:rPr lang="en-US" sz="1000" dirty="0"/>
              <a:t>(Peter Drucker, 2004, p. 35)</a:t>
            </a:r>
          </a:p>
          <a:p>
            <a:endParaRPr lang="en-US" sz="3200" i="1" dirty="0" smtClean="0"/>
          </a:p>
          <a:p>
            <a:endParaRPr lang="en-US" i="1" dirty="0"/>
          </a:p>
          <a:p>
            <a:endParaRPr lang="en-US" dirty="0"/>
          </a:p>
        </p:txBody>
      </p:sp>
    </p:spTree>
    <p:extLst>
      <p:ext uri="{BB962C8B-B14F-4D97-AF65-F5344CB8AC3E}">
        <p14:creationId xmlns:p14="http://schemas.microsoft.com/office/powerpoint/2010/main" val="2867005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Direct the rider: Measure progress</a:t>
            </a:r>
            <a:endParaRPr lang="en-US" dirty="0"/>
          </a:p>
        </p:txBody>
      </p:sp>
      <p:sp>
        <p:nvSpPr>
          <p:cNvPr id="3" name="Content Placeholder 2"/>
          <p:cNvSpPr>
            <a:spLocks noGrp="1"/>
          </p:cNvSpPr>
          <p:nvPr>
            <p:ph idx="1"/>
          </p:nvPr>
        </p:nvSpPr>
        <p:spPr>
          <a:xfrm>
            <a:off x="1752600" y="1600200"/>
            <a:ext cx="5638800" cy="4525963"/>
          </a:xfrm>
        </p:spPr>
        <p:txBody>
          <a:bodyPr/>
          <a:lstStyle/>
          <a:p>
            <a:pPr marL="0" indent="0">
              <a:buNone/>
            </a:pPr>
            <a:r>
              <a:rPr lang="en-US" sz="3200" i="1" dirty="0"/>
              <a:t>“…somehow you want to send the message clearly without getting people down. You can do that with numbers. People hear the message backed by numbers loud and clear. They say, ‘Boy, we’ve got to do something about that’…” </a:t>
            </a:r>
            <a:endParaRPr lang="en-US" sz="3200" i="1" dirty="0" smtClean="0"/>
          </a:p>
          <a:p>
            <a:pPr marL="0" indent="0">
              <a:buNone/>
            </a:pPr>
            <a:r>
              <a:rPr lang="en-US" sz="800" dirty="0" smtClean="0"/>
              <a:t>(</a:t>
            </a:r>
            <a:r>
              <a:rPr lang="en-US" sz="800" dirty="0"/>
              <a:t>Stack &amp; </a:t>
            </a:r>
            <a:r>
              <a:rPr lang="en-US" sz="800" dirty="0" err="1"/>
              <a:t>Burlingham</a:t>
            </a:r>
            <a:r>
              <a:rPr lang="en-US" sz="800" dirty="0"/>
              <a:t>, 2013, p. 106)</a:t>
            </a:r>
          </a:p>
          <a:p>
            <a:pPr marL="0" indent="0">
              <a:buNone/>
            </a:pPr>
            <a:endParaRPr lang="en-US" sz="1000" i="1" dirty="0"/>
          </a:p>
        </p:txBody>
      </p:sp>
    </p:spTree>
    <p:extLst>
      <p:ext uri="{BB962C8B-B14F-4D97-AF65-F5344CB8AC3E}">
        <p14:creationId xmlns:p14="http://schemas.microsoft.com/office/powerpoint/2010/main" val="1100485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ctr"/>
            <a:r>
              <a:rPr lang="en-US" dirty="0" smtClean="0"/>
              <a:t>Motivate the elephant</a:t>
            </a:r>
            <a:endParaRPr lang="en-US" dirty="0"/>
          </a:p>
        </p:txBody>
      </p:sp>
      <p:sp>
        <p:nvSpPr>
          <p:cNvPr id="3" name="Content Placeholder 2"/>
          <p:cNvSpPr>
            <a:spLocks noGrp="1"/>
          </p:cNvSpPr>
          <p:nvPr>
            <p:ph idx="1"/>
          </p:nvPr>
        </p:nvSpPr>
        <p:spPr>
          <a:xfrm>
            <a:off x="457200" y="838200"/>
            <a:ext cx="8229600" cy="4525963"/>
          </a:xfrm>
        </p:spPr>
        <p:txBody>
          <a:bodyPr/>
          <a:lstStyle/>
          <a:p>
            <a:pPr>
              <a:spcAft>
                <a:spcPts val="2000"/>
              </a:spcAft>
            </a:pPr>
            <a:r>
              <a:rPr lang="en-US" dirty="0"/>
              <a:t>Highlight </a:t>
            </a:r>
            <a:r>
              <a:rPr lang="en-US" dirty="0" smtClean="0"/>
              <a:t>successes</a:t>
            </a:r>
          </a:p>
          <a:p>
            <a:pPr>
              <a:spcAft>
                <a:spcPts val="2000"/>
              </a:spcAft>
            </a:pPr>
            <a:r>
              <a:rPr lang="en-US" dirty="0" smtClean="0"/>
              <a:t>Share </a:t>
            </a:r>
            <a:r>
              <a:rPr lang="en-US" dirty="0"/>
              <a:t>success </a:t>
            </a:r>
            <a:r>
              <a:rPr lang="en-US" dirty="0" smtClean="0"/>
              <a:t>stories, </a:t>
            </a:r>
            <a:r>
              <a:rPr lang="en-US" dirty="0"/>
              <a:t>tips, and peer-to-peer </a:t>
            </a:r>
            <a:r>
              <a:rPr lang="en-US" dirty="0" smtClean="0"/>
              <a:t>encouragement</a:t>
            </a:r>
          </a:p>
          <a:p>
            <a:pPr>
              <a:spcAft>
                <a:spcPts val="2000"/>
              </a:spcAft>
            </a:pPr>
            <a:r>
              <a:rPr lang="en-US" dirty="0"/>
              <a:t>People do better when they are happy, have positive views of their </a:t>
            </a:r>
            <a:r>
              <a:rPr lang="en-US" dirty="0" smtClean="0"/>
              <a:t>organization</a:t>
            </a:r>
            <a:endParaRPr lang="en-US" dirty="0"/>
          </a:p>
          <a:p>
            <a:pPr>
              <a:spcAft>
                <a:spcPts val="0"/>
              </a:spcAft>
            </a:pPr>
            <a:r>
              <a:rPr lang="en-US" dirty="0" smtClean="0"/>
              <a:t>Believe </a:t>
            </a:r>
            <a:r>
              <a:rPr lang="en-US" dirty="0"/>
              <a:t>that our work is </a:t>
            </a:r>
            <a:r>
              <a:rPr lang="en-US" dirty="0" smtClean="0"/>
              <a:t>contributing </a:t>
            </a:r>
            <a:r>
              <a:rPr lang="en-US" dirty="0"/>
              <a:t>to something that matters…</a:t>
            </a:r>
          </a:p>
          <a:p>
            <a:pPr marL="0" indent="0">
              <a:buNone/>
            </a:pPr>
            <a:r>
              <a:rPr lang="en-US" sz="1000" dirty="0" smtClean="0"/>
              <a:t>(</a:t>
            </a:r>
            <a:r>
              <a:rPr lang="en-US" sz="1000" dirty="0" err="1" smtClean="0"/>
              <a:t>Amabile</a:t>
            </a:r>
            <a:r>
              <a:rPr lang="en-US" sz="1000" dirty="0" smtClean="0"/>
              <a:t> &amp; Kramer, 2011; Heath </a:t>
            </a:r>
            <a:r>
              <a:rPr lang="en-US" sz="1000" dirty="0"/>
              <a:t>&amp; Heath, 2010; Stack &amp; </a:t>
            </a:r>
            <a:r>
              <a:rPr lang="en-US" sz="1000" dirty="0" err="1"/>
              <a:t>Burlingham</a:t>
            </a:r>
            <a:r>
              <a:rPr lang="en-US" sz="1000" dirty="0"/>
              <a:t>, 2013). </a:t>
            </a:r>
            <a:endParaRPr lang="en-US" sz="1000" dirty="0" smtClean="0"/>
          </a:p>
        </p:txBody>
      </p:sp>
    </p:spTree>
    <p:extLst>
      <p:ext uri="{BB962C8B-B14F-4D97-AF65-F5344CB8AC3E}">
        <p14:creationId xmlns:p14="http://schemas.microsoft.com/office/powerpoint/2010/main" val="1227592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endParaRPr lang="en-US" dirty="0"/>
          </a:p>
        </p:txBody>
      </p:sp>
      <p:sp>
        <p:nvSpPr>
          <p:cNvPr id="3" name="Content Placeholder 2"/>
          <p:cNvSpPr>
            <a:spLocks noGrp="1"/>
          </p:cNvSpPr>
          <p:nvPr>
            <p:ph idx="1"/>
          </p:nvPr>
        </p:nvSpPr>
        <p:spPr/>
        <p:txBody>
          <a:bodyPr/>
          <a:lstStyle/>
          <a:p>
            <a:pPr>
              <a:spcBef>
                <a:spcPts val="0"/>
              </a:spcBef>
              <a:spcAft>
                <a:spcPts val="3000"/>
              </a:spcAft>
            </a:pPr>
            <a:r>
              <a:rPr lang="en-US" dirty="0" smtClean="0"/>
              <a:t>Introduction</a:t>
            </a:r>
          </a:p>
          <a:p>
            <a:pPr>
              <a:spcBef>
                <a:spcPts val="0"/>
              </a:spcBef>
              <a:spcAft>
                <a:spcPts val="3000"/>
              </a:spcAft>
            </a:pPr>
            <a:r>
              <a:rPr lang="en-US" dirty="0"/>
              <a:t>T</a:t>
            </a:r>
            <a:r>
              <a:rPr lang="en-US" dirty="0" smtClean="0"/>
              <a:t>heory</a:t>
            </a:r>
          </a:p>
          <a:p>
            <a:pPr>
              <a:spcBef>
                <a:spcPts val="0"/>
              </a:spcBef>
              <a:spcAft>
                <a:spcPts val="3000"/>
              </a:spcAft>
            </a:pPr>
            <a:r>
              <a:rPr lang="en-US" dirty="0" smtClean="0"/>
              <a:t>Examples From Research</a:t>
            </a:r>
          </a:p>
          <a:p>
            <a:pPr>
              <a:spcBef>
                <a:spcPts val="0"/>
              </a:spcBef>
              <a:spcAft>
                <a:spcPts val="3000"/>
              </a:spcAft>
            </a:pPr>
            <a:r>
              <a:rPr lang="en-US" dirty="0" smtClean="0"/>
              <a:t>Examples From the Field</a:t>
            </a:r>
          </a:p>
          <a:p>
            <a:pPr>
              <a:spcBef>
                <a:spcPts val="0"/>
              </a:spcBef>
              <a:spcAft>
                <a:spcPts val="3000"/>
              </a:spcAft>
            </a:pPr>
            <a:r>
              <a:rPr lang="en-US" dirty="0" smtClean="0"/>
              <a:t>Q &amp; A</a:t>
            </a:r>
            <a:endParaRPr lang="en-US" dirty="0"/>
          </a:p>
        </p:txBody>
      </p:sp>
    </p:spTree>
    <p:extLst>
      <p:ext uri="{BB962C8B-B14F-4D97-AF65-F5344CB8AC3E}">
        <p14:creationId xmlns:p14="http://schemas.microsoft.com/office/powerpoint/2010/main" val="659445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Shape the path</a:t>
            </a:r>
            <a:endParaRPr lang="en-US" dirty="0"/>
          </a:p>
        </p:txBody>
      </p:sp>
      <p:sp>
        <p:nvSpPr>
          <p:cNvPr id="3" name="Content Placeholder 2"/>
          <p:cNvSpPr>
            <a:spLocks noGrp="1"/>
          </p:cNvSpPr>
          <p:nvPr>
            <p:ph idx="1"/>
          </p:nvPr>
        </p:nvSpPr>
        <p:spPr>
          <a:xfrm>
            <a:off x="2819400" y="1600200"/>
            <a:ext cx="3429000" cy="4525963"/>
          </a:xfrm>
        </p:spPr>
        <p:txBody>
          <a:bodyPr/>
          <a:lstStyle/>
          <a:p>
            <a:pPr marL="0" indent="0">
              <a:buNone/>
            </a:pPr>
            <a:r>
              <a:rPr lang="en-US" dirty="0" smtClean="0"/>
              <a:t>Provide tools: </a:t>
            </a:r>
          </a:p>
          <a:p>
            <a:pPr>
              <a:spcAft>
                <a:spcPts val="2400"/>
              </a:spcAft>
            </a:pPr>
            <a:r>
              <a:rPr lang="en-US" dirty="0" smtClean="0"/>
              <a:t>knowledge</a:t>
            </a:r>
          </a:p>
          <a:p>
            <a:pPr>
              <a:spcAft>
                <a:spcPts val="2400"/>
              </a:spcAft>
            </a:pPr>
            <a:r>
              <a:rPr lang="en-US" dirty="0" smtClean="0"/>
              <a:t>Technology</a:t>
            </a:r>
          </a:p>
          <a:p>
            <a:pPr>
              <a:spcAft>
                <a:spcPts val="2400"/>
              </a:spcAft>
            </a:pPr>
            <a:r>
              <a:rPr lang="en-US" dirty="0" smtClean="0"/>
              <a:t>Leadership</a:t>
            </a:r>
          </a:p>
          <a:p>
            <a:pPr>
              <a:spcAft>
                <a:spcPts val="2400"/>
              </a:spcAft>
            </a:pPr>
            <a:r>
              <a:rPr lang="en-US" dirty="0" smtClean="0"/>
              <a:t>Supports</a:t>
            </a:r>
          </a:p>
        </p:txBody>
      </p:sp>
    </p:spTree>
    <p:extLst>
      <p:ext uri="{BB962C8B-B14F-4D97-AF65-F5344CB8AC3E}">
        <p14:creationId xmlns:p14="http://schemas.microsoft.com/office/powerpoint/2010/main" val="1546245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 III</a:t>
            </a:r>
            <a:endParaRPr lang="en-US" dirty="0"/>
          </a:p>
        </p:txBody>
      </p:sp>
      <p:sp>
        <p:nvSpPr>
          <p:cNvPr id="3" name="Content Placeholder 2"/>
          <p:cNvSpPr>
            <a:spLocks noGrp="1"/>
          </p:cNvSpPr>
          <p:nvPr>
            <p:ph idx="1"/>
          </p:nvPr>
        </p:nvSpPr>
        <p:spPr/>
        <p:txBody>
          <a:bodyPr/>
          <a:lstStyle/>
          <a:p>
            <a:pPr marL="0" indent="0" algn="ctr">
              <a:buNone/>
              <a:defRPr/>
            </a:pPr>
            <a:r>
              <a:rPr lang="en-US" dirty="0" smtClean="0"/>
              <a:t>Examples from Research</a:t>
            </a:r>
          </a:p>
          <a:p>
            <a:pPr marL="0" indent="0">
              <a:buNone/>
              <a:defRPr/>
            </a:pPr>
            <a:endParaRPr lang="en-US" dirty="0"/>
          </a:p>
        </p:txBody>
      </p:sp>
    </p:spTree>
    <p:extLst>
      <p:ext uri="{BB962C8B-B14F-4D97-AF65-F5344CB8AC3E}">
        <p14:creationId xmlns:p14="http://schemas.microsoft.com/office/powerpoint/2010/main" val="2099620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a:t>
            </a:r>
            <a:endParaRPr lang="en-US" dirty="0"/>
          </a:p>
        </p:txBody>
      </p:sp>
      <p:sp>
        <p:nvSpPr>
          <p:cNvPr id="3" name="Content Placeholder 2"/>
          <p:cNvSpPr>
            <a:spLocks noGrp="1"/>
          </p:cNvSpPr>
          <p:nvPr>
            <p:ph idx="1"/>
          </p:nvPr>
        </p:nvSpPr>
        <p:spPr/>
        <p:txBody>
          <a:bodyPr/>
          <a:lstStyle/>
          <a:p>
            <a:r>
              <a:rPr lang="en-US" sz="2800" dirty="0" smtClean="0"/>
              <a:t>Employment consultants (EC) survey (2009)</a:t>
            </a:r>
          </a:p>
          <a:p>
            <a:r>
              <a:rPr lang="en-US" sz="2800" dirty="0" smtClean="0"/>
              <a:t>Pilot activity log (2013)</a:t>
            </a:r>
          </a:p>
          <a:p>
            <a:r>
              <a:rPr lang="en-US" sz="2800" dirty="0" smtClean="0"/>
              <a:t>Community Rehabilitation Programs survey (2014)</a:t>
            </a:r>
          </a:p>
          <a:p>
            <a:r>
              <a:rPr lang="en-US" sz="2800" dirty="0" smtClean="0"/>
              <a:t>Employment consultants Interviews (2015)</a:t>
            </a:r>
          </a:p>
          <a:p>
            <a:r>
              <a:rPr lang="en-US" sz="2800" dirty="0" smtClean="0"/>
              <a:t>Daily survey (2016)</a:t>
            </a:r>
            <a:endParaRPr lang="en-US" sz="2800" dirty="0"/>
          </a:p>
        </p:txBody>
      </p:sp>
      <p:pic>
        <p:nvPicPr>
          <p:cNvPr id="10" name="Picture 9" descr="This is a picture of the various stages of research represented as words in blocks with arrows pointing to the next reading from left to right. The far left block says choose topic. The next bloc says get background information. The next block says refine topic. The next block says create search. The next block says gather results. The gtaher results block has two arrows coming off of it. One pointing to a block that says cite sources and another arrow pointing to a block that says write paper. There is also an arrow connecting the cite sources and write paper blocks. " title="Research strategy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191000"/>
            <a:ext cx="8278987" cy="1828800"/>
          </a:xfrm>
          <a:prstGeom prst="rect">
            <a:avLst/>
          </a:prstGeom>
        </p:spPr>
      </p:pic>
    </p:spTree>
    <p:extLst>
      <p:ext uri="{BB962C8B-B14F-4D97-AF65-F5344CB8AC3E}">
        <p14:creationId xmlns:p14="http://schemas.microsoft.com/office/powerpoint/2010/main" val="418125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Domains have we Measured?</a:t>
            </a:r>
            <a:endParaRPr lang="en-US" dirty="0"/>
          </a:p>
        </p:txBody>
      </p:sp>
      <p:sp>
        <p:nvSpPr>
          <p:cNvPr id="3" name="Content Placeholder 2"/>
          <p:cNvSpPr>
            <a:spLocks noGrp="1"/>
          </p:cNvSpPr>
          <p:nvPr>
            <p:ph idx="1"/>
          </p:nvPr>
        </p:nvSpPr>
        <p:spPr/>
        <p:txBody>
          <a:bodyPr/>
          <a:lstStyle/>
          <a:p>
            <a:pPr>
              <a:spcAft>
                <a:spcPts val="4000"/>
              </a:spcAft>
              <a:defRPr/>
            </a:pPr>
            <a:r>
              <a:rPr lang="en-US" dirty="0"/>
              <a:t>Getting to know job seekers</a:t>
            </a:r>
          </a:p>
          <a:p>
            <a:pPr>
              <a:spcAft>
                <a:spcPts val="4000"/>
              </a:spcAft>
              <a:defRPr/>
            </a:pPr>
            <a:r>
              <a:rPr lang="en-US" dirty="0"/>
              <a:t>Searching for jobs</a:t>
            </a:r>
          </a:p>
          <a:p>
            <a:pPr>
              <a:spcAft>
                <a:spcPts val="4000"/>
              </a:spcAft>
              <a:defRPr/>
            </a:pPr>
            <a:r>
              <a:rPr lang="en-US" dirty="0"/>
              <a:t>Engaging employers to hire</a:t>
            </a:r>
          </a:p>
          <a:p>
            <a:pPr>
              <a:spcAft>
                <a:spcPts val="4000"/>
              </a:spcAft>
              <a:defRPr/>
            </a:pPr>
            <a:r>
              <a:rPr lang="en-US" dirty="0" smtClean="0"/>
              <a:t>Support after </a:t>
            </a:r>
            <a:r>
              <a:rPr lang="en-US" dirty="0"/>
              <a:t>hire</a:t>
            </a:r>
          </a:p>
        </p:txBody>
      </p:sp>
    </p:spTree>
    <p:extLst>
      <p:ext uri="{BB962C8B-B14F-4D97-AF65-F5344CB8AC3E}">
        <p14:creationId xmlns:p14="http://schemas.microsoft.com/office/powerpoint/2010/main" val="976120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pPr algn="ctr"/>
            <a:r>
              <a:rPr lang="en-US" dirty="0" smtClean="0"/>
              <a:t>What Tools Have We Used?</a:t>
            </a:r>
            <a:endParaRPr lang="en-US" dirty="0"/>
          </a:p>
        </p:txBody>
      </p:sp>
      <p:sp>
        <p:nvSpPr>
          <p:cNvPr id="3" name="Content Placeholder 2"/>
          <p:cNvSpPr>
            <a:spLocks noGrp="1"/>
          </p:cNvSpPr>
          <p:nvPr>
            <p:ph idx="1"/>
          </p:nvPr>
        </p:nvSpPr>
        <p:spPr>
          <a:xfrm>
            <a:off x="457200" y="1143000"/>
            <a:ext cx="8229600" cy="4525963"/>
          </a:xfrm>
        </p:spPr>
        <p:txBody>
          <a:bodyPr/>
          <a:lstStyle/>
          <a:p>
            <a:pPr>
              <a:spcAft>
                <a:spcPts val="3000"/>
              </a:spcAft>
              <a:defRPr/>
            </a:pPr>
            <a:r>
              <a:rPr lang="en-US" dirty="0" smtClean="0"/>
              <a:t>Survey: Multiple choice/Likert scale</a:t>
            </a:r>
          </a:p>
          <a:p>
            <a:pPr lvl="1">
              <a:spcAft>
                <a:spcPts val="3000"/>
              </a:spcAft>
              <a:defRPr/>
            </a:pPr>
            <a:endParaRPr lang="en-US" sz="800" dirty="0"/>
          </a:p>
          <a:p>
            <a:pPr>
              <a:spcAft>
                <a:spcPts val="3000"/>
              </a:spcAft>
              <a:defRPr/>
            </a:pPr>
            <a:r>
              <a:rPr lang="en-US" dirty="0"/>
              <a:t>Activity </a:t>
            </a:r>
            <a:r>
              <a:rPr lang="en-US" dirty="0" smtClean="0"/>
              <a:t>log on paper </a:t>
            </a:r>
            <a:endParaRPr lang="en-US" dirty="0"/>
          </a:p>
          <a:p>
            <a:pPr lvl="1">
              <a:spcAft>
                <a:spcPts val="3000"/>
              </a:spcAft>
              <a:defRPr/>
            </a:pPr>
            <a:endParaRPr lang="en-US" sz="800" dirty="0"/>
          </a:p>
          <a:p>
            <a:pPr marL="342900" lvl="1" indent="-342900">
              <a:spcAft>
                <a:spcPts val="3000"/>
              </a:spcAft>
              <a:buSzPct val="65000"/>
              <a:buFont typeface="Wingdings" charset="2"/>
              <a:buChar char="v"/>
              <a:defRPr/>
            </a:pPr>
            <a:r>
              <a:rPr lang="en-US" sz="3600" dirty="0" smtClean="0"/>
              <a:t>Daily survey for smart phones (in progress)</a:t>
            </a:r>
            <a:endParaRPr lang="en-US" sz="3600" dirty="0"/>
          </a:p>
          <a:p>
            <a:pPr>
              <a:spcAft>
                <a:spcPts val="3000"/>
              </a:spcAft>
              <a:defRPr/>
            </a:pPr>
            <a:endParaRPr lang="en-US" dirty="0" smtClean="0"/>
          </a:p>
          <a:p>
            <a:pPr marL="0" indent="0">
              <a:spcAft>
                <a:spcPts val="3000"/>
              </a:spcAft>
              <a:buNone/>
              <a:defRPr/>
            </a:pPr>
            <a:endParaRPr lang="en-US" dirty="0"/>
          </a:p>
        </p:txBody>
      </p:sp>
    </p:spTree>
    <p:extLst>
      <p:ext uri="{BB962C8B-B14F-4D97-AF65-F5344CB8AC3E}">
        <p14:creationId xmlns:p14="http://schemas.microsoft.com/office/powerpoint/2010/main" val="404487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pPr algn="ctr"/>
            <a:r>
              <a:rPr lang="en-US" dirty="0" smtClean="0"/>
              <a:t>Example of Survey</a:t>
            </a:r>
            <a:endParaRPr lang="en-US" dirty="0"/>
          </a:p>
        </p:txBody>
      </p:sp>
      <p:sp>
        <p:nvSpPr>
          <p:cNvPr id="3" name="Content Placeholder 2"/>
          <p:cNvSpPr>
            <a:spLocks noGrp="1"/>
          </p:cNvSpPr>
          <p:nvPr>
            <p:ph idx="1"/>
          </p:nvPr>
        </p:nvSpPr>
        <p:spPr/>
        <p:txBody>
          <a:bodyPr/>
          <a:lstStyle/>
          <a:p>
            <a:pPr>
              <a:spcAft>
                <a:spcPts val="3000"/>
              </a:spcAft>
              <a:defRPr/>
            </a:pPr>
            <a:endParaRPr lang="en-US" dirty="0" smtClean="0"/>
          </a:p>
          <a:p>
            <a:pPr marL="0" indent="0">
              <a:spcAft>
                <a:spcPts val="3000"/>
              </a:spcAft>
              <a:buNone/>
              <a:defRPr/>
            </a:pPr>
            <a:endParaRPr lang="en-US" dirty="0"/>
          </a:p>
        </p:txBody>
      </p:sp>
      <p:pic>
        <p:nvPicPr>
          <p:cNvPr id="6" name="Picture 5" descr="This is a picture of a survey example. It asks a question then lists some activities related to that question in one column. In another column it asks the survey taker to circle the extent to which they performed those activities. " title="example of survey picture"/>
          <p:cNvPicPr/>
          <p:nvPr/>
        </p:nvPicPr>
        <p:blipFill rotWithShape="1">
          <a:blip r:embed="rId2"/>
          <a:srcRect l="23849" t="20743" r="25639" b="18517"/>
          <a:stretch/>
        </p:blipFill>
        <p:spPr bwMode="auto">
          <a:xfrm>
            <a:off x="990600" y="838200"/>
            <a:ext cx="7543800" cy="50292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236523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40"/>
            <a:ext cx="8229600" cy="487360"/>
          </a:xfrm>
        </p:spPr>
        <p:txBody>
          <a:bodyPr/>
          <a:lstStyle/>
          <a:p>
            <a:pPr algn="ctr">
              <a:defRPr/>
            </a:pPr>
            <a:r>
              <a:rPr lang="en-US" dirty="0" smtClean="0"/>
              <a:t>Example of Survey findings</a:t>
            </a:r>
            <a:endParaRPr lang="en-US" dirty="0"/>
          </a:p>
        </p:txBody>
      </p:sp>
      <p:graphicFrame>
        <p:nvGraphicFramePr>
          <p:cNvPr id="4" name="Object 3" descr="This is a picture of a bar chart displaying the example survey responses in percentages." title="Example of survey findings picture"/>
          <p:cNvGraphicFramePr>
            <a:graphicFrameLocks noGrp="1" noChangeAspect="1"/>
          </p:cNvGraphicFramePr>
          <p:nvPr>
            <p:extLst>
              <p:ext uri="{D42A27DB-BD31-4B8C-83A1-F6EECF244321}">
                <p14:modId xmlns:p14="http://schemas.microsoft.com/office/powerpoint/2010/main" val="31804713"/>
              </p:ext>
            </p:extLst>
          </p:nvPr>
        </p:nvGraphicFramePr>
        <p:xfrm>
          <a:off x="609600" y="1676400"/>
          <a:ext cx="7848599" cy="4632325"/>
        </p:xfrm>
        <a:graphic>
          <a:graphicData uri="http://schemas.openxmlformats.org/presentationml/2006/ole">
            <mc:AlternateContent xmlns:mc="http://schemas.openxmlformats.org/markup-compatibility/2006">
              <mc:Choice xmlns:v="urn:schemas-microsoft-com:vml" Requires="v">
                <p:oleObj spid="_x0000_s2154" name="Chart" r:id="rId4" imgW="7924800" imgH="4419600" progId="Excel.Sheet.8">
                  <p:embed/>
                </p:oleObj>
              </mc:Choice>
              <mc:Fallback>
                <p:oleObj name="Chart" r:id="rId4" imgW="7924800" imgH="4419600" progId="Excel.Shee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676400"/>
                        <a:ext cx="7848599" cy="4632325"/>
                      </a:xfrm>
                      <a:prstGeom prst="rect">
                        <a:avLst/>
                      </a:prstGeom>
                      <a:noFill/>
                      <a:ln>
                        <a:noFill/>
                      </a:ln>
                    </p:spPr>
                  </p:pic>
                </p:oleObj>
              </mc:Fallback>
            </mc:AlternateContent>
          </a:graphicData>
        </a:graphic>
      </p:graphicFrame>
      <p:sp>
        <p:nvSpPr>
          <p:cNvPr id="5" name="Content Placeholder 2"/>
          <p:cNvSpPr>
            <a:spLocks noGrp="1"/>
          </p:cNvSpPr>
          <p:nvPr>
            <p:ph idx="1"/>
          </p:nvPr>
        </p:nvSpPr>
        <p:spPr>
          <a:xfrm>
            <a:off x="457200" y="685800"/>
            <a:ext cx="8458200" cy="609599"/>
          </a:xfrm>
        </p:spPr>
        <p:txBody>
          <a:bodyPr/>
          <a:lstStyle/>
          <a:p>
            <a:pPr marL="0" indent="0" algn="ctr">
              <a:buNone/>
              <a:defRPr/>
            </a:pPr>
            <a:r>
              <a:rPr lang="en-US" sz="2800" dirty="0">
                <a:latin typeface="Times New Roman" charset="0"/>
              </a:rPr>
              <a:t>Percentage of </a:t>
            </a:r>
            <a:r>
              <a:rPr lang="en-US" sz="2800" dirty="0" smtClean="0">
                <a:latin typeface="Times New Roman" charset="0"/>
              </a:rPr>
              <a:t>ECs performing </a:t>
            </a:r>
            <a:r>
              <a:rPr lang="en-US" sz="2800" dirty="0">
                <a:latin typeface="Times New Roman" charset="0"/>
              </a:rPr>
              <a:t>these activities for </a:t>
            </a:r>
            <a:r>
              <a:rPr lang="en-US" sz="2800" u="sng" dirty="0">
                <a:latin typeface="Times New Roman" charset="0"/>
              </a:rPr>
              <a:t>most or all</a:t>
            </a:r>
            <a:r>
              <a:rPr lang="en-US" sz="2800" dirty="0">
                <a:latin typeface="Times New Roman" charset="0"/>
              </a:rPr>
              <a:t> job </a:t>
            </a:r>
            <a:r>
              <a:rPr lang="en-US" sz="2800" dirty="0" smtClean="0">
                <a:latin typeface="Times New Roman" charset="0"/>
              </a:rPr>
              <a:t>seekers… to get to know job seekers</a:t>
            </a:r>
            <a:endParaRPr lang="en-US" sz="2800" dirty="0"/>
          </a:p>
        </p:txBody>
      </p:sp>
      <p:sp>
        <p:nvSpPr>
          <p:cNvPr id="6" name="Content Placeholder 2"/>
          <p:cNvSpPr txBox="1">
            <a:spLocks/>
          </p:cNvSpPr>
          <p:nvPr/>
        </p:nvSpPr>
        <p:spPr bwMode="auto">
          <a:xfrm>
            <a:off x="226407" y="6200706"/>
            <a:ext cx="3733800" cy="40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FF"/>
              </a:buClr>
              <a:buSzPct val="65000"/>
              <a:buFont typeface="Wingdings" charset="2"/>
              <a:buChar char="v"/>
              <a:defRPr sz="3600" kern="1200">
                <a:solidFill>
                  <a:schemeClr val="tx1"/>
                </a:solidFill>
                <a:latin typeface="Candara"/>
                <a:ea typeface="ヒラギノ角ゴ Pro W3" charset="0"/>
                <a:cs typeface="Candara"/>
              </a:defRPr>
            </a:lvl1pPr>
            <a:lvl2pPr marL="742950" indent="-285750" algn="l" rtl="0" eaLnBrk="1" fontAlgn="base" hangingPunct="1">
              <a:spcBef>
                <a:spcPct val="20000"/>
              </a:spcBef>
              <a:spcAft>
                <a:spcPct val="0"/>
              </a:spcAft>
              <a:buClr>
                <a:srgbClr val="0000FF"/>
              </a:buClr>
              <a:buFont typeface="Wingdings" charset="2"/>
              <a:buChar char="§"/>
              <a:defRPr sz="3200" kern="1200">
                <a:solidFill>
                  <a:schemeClr val="tx1"/>
                </a:solidFill>
                <a:latin typeface="Candara"/>
                <a:ea typeface="ヒラギノ角ゴ Pro W3" charset="0"/>
                <a:cs typeface="Candara"/>
              </a:defRPr>
            </a:lvl2pPr>
            <a:lvl3pPr marL="1143000" indent="-228600" algn="l" rtl="0" eaLnBrk="1" fontAlgn="base" hangingPunct="1">
              <a:spcBef>
                <a:spcPct val="20000"/>
              </a:spcBef>
              <a:spcAft>
                <a:spcPct val="0"/>
              </a:spcAft>
              <a:buFont typeface="Arial" charset="0"/>
              <a:buChar char="•"/>
              <a:defRPr sz="2800" kern="1200">
                <a:solidFill>
                  <a:schemeClr val="tx1"/>
                </a:solidFill>
                <a:latin typeface="Candara"/>
                <a:ea typeface="ヒラギノ角ゴ Pro W3" charset="0"/>
                <a:cs typeface="Candara"/>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Candara"/>
                <a:ea typeface="ヒラギノ角ゴ Pro W3" charset="0"/>
                <a:cs typeface="Candara"/>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Candara"/>
                <a:ea typeface="ヒラギノ角ゴ Pro W3" charset="0"/>
                <a:cs typeface="Candar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charset="2"/>
              <a:buNone/>
              <a:defRPr/>
            </a:pPr>
            <a:r>
              <a:rPr lang="en-US" sz="2000" dirty="0" smtClean="0">
                <a:latin typeface="Times New Roman" charset="0"/>
              </a:rPr>
              <a:t>N= 163 </a:t>
            </a:r>
            <a:r>
              <a:rPr lang="en-US" sz="2000" dirty="0" err="1" smtClean="0">
                <a:latin typeface="Times New Roman" charset="0"/>
              </a:rPr>
              <a:t>Ecs</a:t>
            </a:r>
            <a:r>
              <a:rPr lang="en-US" sz="2000" dirty="0" smtClean="0">
                <a:latin typeface="Times New Roman" charset="0"/>
              </a:rPr>
              <a:t> in 28 states</a:t>
            </a:r>
            <a:endParaRPr lang="en-US" sz="2000" dirty="0"/>
          </a:p>
        </p:txBody>
      </p:sp>
    </p:spTree>
    <p:extLst>
      <p:ext uri="{BB962C8B-B14F-4D97-AF65-F5344CB8AC3E}">
        <p14:creationId xmlns:p14="http://schemas.microsoft.com/office/powerpoint/2010/main" val="3345641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descr="This is a nother picture of a bar chart displaying the example survey responses in percentages." title="Example survey findings picture 2"/>
          <p:cNvGraphicFramePr>
            <a:graphicFrameLocks/>
          </p:cNvGraphicFramePr>
          <p:nvPr>
            <p:extLst>
              <p:ext uri="{D42A27DB-BD31-4B8C-83A1-F6EECF244321}">
                <p14:modId xmlns:p14="http://schemas.microsoft.com/office/powerpoint/2010/main" val="1161467537"/>
              </p:ext>
            </p:extLst>
          </p:nvPr>
        </p:nvGraphicFramePr>
        <p:xfrm>
          <a:off x="152400" y="914400"/>
          <a:ext cx="82296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p:cNvSpPr>
            <a:spLocks noGrp="1"/>
          </p:cNvSpPr>
          <p:nvPr>
            <p:ph idx="1"/>
          </p:nvPr>
        </p:nvSpPr>
        <p:spPr>
          <a:xfrm>
            <a:off x="381000" y="6248400"/>
            <a:ext cx="4724400" cy="533400"/>
          </a:xfrm>
        </p:spPr>
        <p:txBody>
          <a:bodyPr/>
          <a:lstStyle/>
          <a:p>
            <a:pPr marL="0" indent="0" algn="ctr">
              <a:buNone/>
              <a:defRPr/>
            </a:pPr>
            <a:r>
              <a:rPr lang="en-US" sz="2000" dirty="0" smtClean="0"/>
              <a:t>*In the past three months</a:t>
            </a:r>
          </a:p>
          <a:p>
            <a:pPr lvl="1">
              <a:defRPr/>
            </a:pPr>
            <a:endParaRPr lang="en-US" dirty="0"/>
          </a:p>
        </p:txBody>
      </p:sp>
      <p:sp>
        <p:nvSpPr>
          <p:cNvPr id="5" name="Rectangle 4"/>
          <p:cNvSpPr/>
          <p:nvPr/>
        </p:nvSpPr>
        <p:spPr>
          <a:xfrm>
            <a:off x="2667000" y="304800"/>
            <a:ext cx="3945885"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…to search for jobs?</a:t>
            </a:r>
          </a:p>
        </p:txBody>
      </p:sp>
    </p:spTree>
    <p:extLst>
      <p:ext uri="{BB962C8B-B14F-4D97-AF65-F5344CB8AC3E}">
        <p14:creationId xmlns:p14="http://schemas.microsoft.com/office/powerpoint/2010/main" val="490965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Survey Pros and Cons</a:t>
            </a:r>
            <a:endParaRPr lang="en-US" dirty="0"/>
          </a:p>
        </p:txBody>
      </p:sp>
      <p:sp>
        <p:nvSpPr>
          <p:cNvPr id="3" name="Content Placeholder 2"/>
          <p:cNvSpPr>
            <a:spLocks noGrp="1"/>
          </p:cNvSpPr>
          <p:nvPr>
            <p:ph idx="1"/>
          </p:nvPr>
        </p:nvSpPr>
        <p:spPr/>
        <p:txBody>
          <a:bodyPr/>
          <a:lstStyle/>
          <a:p>
            <a:pPr marL="0" indent="0" algn="ctr">
              <a:buNone/>
              <a:defRPr/>
            </a:pPr>
            <a:r>
              <a:rPr lang="en-US" dirty="0" smtClean="0"/>
              <a:t>Pros</a:t>
            </a:r>
          </a:p>
          <a:p>
            <a:pPr>
              <a:lnSpc>
                <a:spcPts val="4320"/>
              </a:lnSpc>
              <a:spcBef>
                <a:spcPts val="0"/>
              </a:spcBef>
              <a:defRPr/>
            </a:pPr>
            <a:r>
              <a:rPr lang="en-US" sz="3200" dirty="0" smtClean="0"/>
              <a:t>Relatively quick/easy</a:t>
            </a:r>
          </a:p>
          <a:p>
            <a:pPr>
              <a:lnSpc>
                <a:spcPts val="4320"/>
              </a:lnSpc>
              <a:spcBef>
                <a:spcPts val="0"/>
              </a:spcBef>
              <a:defRPr/>
            </a:pPr>
            <a:r>
              <a:rPr lang="en-US" sz="3200" dirty="0" smtClean="0"/>
              <a:t>One-time measure</a:t>
            </a:r>
          </a:p>
          <a:p>
            <a:pPr>
              <a:lnSpc>
                <a:spcPts val="4320"/>
              </a:lnSpc>
              <a:spcBef>
                <a:spcPts val="0"/>
              </a:spcBef>
              <a:defRPr/>
            </a:pPr>
            <a:r>
              <a:rPr lang="en-US" sz="3200" dirty="0" smtClean="0"/>
              <a:t>Allows to track several activities</a:t>
            </a:r>
          </a:p>
          <a:p>
            <a:pPr marL="0" indent="0" algn="ctr">
              <a:buNone/>
              <a:defRPr/>
            </a:pPr>
            <a:r>
              <a:rPr lang="en-US" dirty="0" smtClean="0"/>
              <a:t>Cons</a:t>
            </a:r>
          </a:p>
          <a:p>
            <a:pPr>
              <a:lnSpc>
                <a:spcPts val="4320"/>
              </a:lnSpc>
              <a:spcBef>
                <a:spcPts val="0"/>
              </a:spcBef>
              <a:defRPr/>
            </a:pPr>
            <a:r>
              <a:rPr lang="en-US" sz="3200" dirty="0"/>
              <a:t>Self-reported </a:t>
            </a:r>
            <a:r>
              <a:rPr lang="en-US" sz="3200" dirty="0" smtClean="0"/>
              <a:t> </a:t>
            </a:r>
          </a:p>
          <a:p>
            <a:pPr>
              <a:lnSpc>
                <a:spcPts val="4320"/>
              </a:lnSpc>
              <a:spcBef>
                <a:spcPts val="0"/>
              </a:spcBef>
              <a:defRPr/>
            </a:pPr>
            <a:r>
              <a:rPr lang="en-US" sz="3200" dirty="0" smtClean="0"/>
              <a:t>Accuracy is an issue</a:t>
            </a:r>
          </a:p>
          <a:p>
            <a:pPr>
              <a:lnSpc>
                <a:spcPts val="4320"/>
              </a:lnSpc>
              <a:spcBef>
                <a:spcPts val="0"/>
              </a:spcBef>
              <a:defRPr/>
            </a:pPr>
            <a:r>
              <a:rPr lang="en-US" sz="3200" dirty="0" smtClean="0"/>
              <a:t>No quantitative measurements</a:t>
            </a:r>
            <a:endParaRPr lang="en-US" sz="3200" dirty="0"/>
          </a:p>
          <a:p>
            <a:pPr>
              <a:defRPr/>
            </a:pPr>
            <a:endParaRPr lang="en-US" dirty="0" smtClean="0"/>
          </a:p>
          <a:p>
            <a:pPr lvl="1">
              <a:defRPr/>
            </a:pPr>
            <a:endParaRPr lang="en-US" dirty="0"/>
          </a:p>
        </p:txBody>
      </p:sp>
    </p:spTree>
    <p:extLst>
      <p:ext uri="{BB962C8B-B14F-4D97-AF65-F5344CB8AC3E}">
        <p14:creationId xmlns:p14="http://schemas.microsoft.com/office/powerpoint/2010/main" val="3644358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ctr">
              <a:defRPr/>
            </a:pPr>
            <a:r>
              <a:rPr lang="en-US" dirty="0" smtClean="0"/>
              <a:t>Example of Activity Log</a:t>
            </a:r>
            <a:endParaRPr lang="en-US" dirty="0"/>
          </a:p>
        </p:txBody>
      </p:sp>
      <p:pic>
        <p:nvPicPr>
          <p:cNvPr id="5" name="Picture 4" descr="This is a picture of an example activity log. It is a spreadsheet with the days of the week listen along the top and 24 hours of the day broken up into half-hour increments listed along the side. The EC is expected to write the code number that corresponds to the activity perfomed in the cell for the time and day in which is was performed. Activity code descriptions are listed in a column to the right of the days of the week columns. " title="Example of activity log picture"/>
          <p:cNvPicPr/>
          <p:nvPr/>
        </p:nvPicPr>
        <p:blipFill rotWithShape="1">
          <a:blip r:embed="rId2"/>
          <a:srcRect l="20513" t="22563" r="19359" b="10359"/>
          <a:stretch/>
        </p:blipFill>
        <p:spPr bwMode="auto">
          <a:xfrm>
            <a:off x="1219200" y="1066800"/>
            <a:ext cx="6934200" cy="51054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3701282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t>
            </a:r>
            <a:endParaRPr lang="en-US" dirty="0">
              <a:solidFill>
                <a:srgbClr val="FF0000"/>
              </a:solidFill>
            </a:endParaRPr>
          </a:p>
        </p:txBody>
      </p:sp>
      <p:sp>
        <p:nvSpPr>
          <p:cNvPr id="3" name="Content Placeholder 2"/>
          <p:cNvSpPr>
            <a:spLocks noGrp="1"/>
          </p:cNvSpPr>
          <p:nvPr>
            <p:ph idx="1"/>
          </p:nvPr>
        </p:nvSpPr>
        <p:spPr/>
        <p:txBody>
          <a:bodyPr/>
          <a:lstStyle/>
          <a:p>
            <a:r>
              <a:rPr lang="en-US" sz="2000" b="1" dirty="0"/>
              <a:t>Employment </a:t>
            </a:r>
            <a:r>
              <a:rPr lang="en-US" sz="2000" b="1" dirty="0" smtClean="0"/>
              <a:t>consultants (ECs) </a:t>
            </a:r>
            <a:r>
              <a:rPr lang="en-US" sz="2000" dirty="0"/>
              <a:t>are staff members in employment programs who assist job seekers with disabilities in finding employment. They also may be referred to as employment specialists, job developers, rehabilitation counselors, or employment support professionals.</a:t>
            </a:r>
          </a:p>
          <a:p>
            <a:r>
              <a:rPr lang="en-US" sz="2000" b="1" dirty="0" smtClean="0"/>
              <a:t>Community </a:t>
            </a:r>
            <a:r>
              <a:rPr lang="en-US" sz="2000" b="1" dirty="0"/>
              <a:t>rehabilitation </a:t>
            </a:r>
            <a:r>
              <a:rPr lang="en-US" sz="2000" b="1" dirty="0" smtClean="0"/>
              <a:t>programs (CRPs) </a:t>
            </a:r>
            <a:r>
              <a:rPr lang="en-US" sz="2000" dirty="0"/>
              <a:t>are non-profit or for-profit, private or public organizations that provide a wide range of services—including employment services—to people with any types of disabilities</a:t>
            </a:r>
            <a:r>
              <a:rPr lang="en-US" sz="2000" dirty="0" smtClean="0"/>
              <a:t>.</a:t>
            </a:r>
            <a:r>
              <a:rPr lang="en-US" sz="2000" u="sng" dirty="0"/>
              <a:t> </a:t>
            </a:r>
            <a:endParaRPr lang="en-US" sz="2000" u="sng" dirty="0" smtClean="0"/>
          </a:p>
          <a:p>
            <a:r>
              <a:rPr lang="en-US" sz="2000" b="1" dirty="0" smtClean="0"/>
              <a:t>Employment</a:t>
            </a:r>
            <a:r>
              <a:rPr lang="en-US" sz="2000" dirty="0" smtClean="0"/>
              <a:t> </a:t>
            </a:r>
            <a:r>
              <a:rPr lang="en-US" sz="2000" dirty="0"/>
              <a:t>refers to work that pays at least minimum or prevailing wage and that entails working in an environment where the majority of co-workers do not have disabilities</a:t>
            </a:r>
          </a:p>
        </p:txBody>
      </p:sp>
    </p:spTree>
    <p:extLst>
      <p:ext uri="{BB962C8B-B14F-4D97-AF65-F5344CB8AC3E}">
        <p14:creationId xmlns:p14="http://schemas.microsoft.com/office/powerpoint/2010/main" val="3195120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pPr algn="ctr">
              <a:defRPr/>
            </a:pPr>
            <a:r>
              <a:rPr lang="en-US" dirty="0" smtClean="0"/>
              <a:t>Example of Activity </a:t>
            </a:r>
            <a:r>
              <a:rPr lang="en-US" dirty="0"/>
              <a:t>log </a:t>
            </a:r>
            <a:r>
              <a:rPr lang="en-US" dirty="0" smtClean="0"/>
              <a:t>Findings</a:t>
            </a:r>
            <a:endParaRPr lang="en-US" dirty="0"/>
          </a:p>
        </p:txBody>
      </p:sp>
      <p:graphicFrame>
        <p:nvGraphicFramePr>
          <p:cNvPr id="4" name="Content Placeholder 6" descr="This is a picture of a bar chart displaying the example activity log responses in percentage of weekly hours. " title="Example of activity log findings picture"/>
          <p:cNvGraphicFramePr>
            <a:graphicFrameLocks/>
          </p:cNvGraphicFramePr>
          <p:nvPr>
            <p:extLst>
              <p:ext uri="{D42A27DB-BD31-4B8C-83A1-F6EECF244321}">
                <p14:modId xmlns:p14="http://schemas.microsoft.com/office/powerpoint/2010/main" val="293262924"/>
              </p:ext>
            </p:extLst>
          </p:nvPr>
        </p:nvGraphicFramePr>
        <p:xfrm>
          <a:off x="228600" y="1066800"/>
          <a:ext cx="8839200" cy="5135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152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Activity Log Pros and Cons</a:t>
            </a:r>
            <a:endParaRPr lang="en-US" dirty="0"/>
          </a:p>
        </p:txBody>
      </p:sp>
      <p:sp>
        <p:nvSpPr>
          <p:cNvPr id="3" name="Content Placeholder 2"/>
          <p:cNvSpPr>
            <a:spLocks noGrp="1"/>
          </p:cNvSpPr>
          <p:nvPr>
            <p:ph idx="1"/>
          </p:nvPr>
        </p:nvSpPr>
        <p:spPr/>
        <p:txBody>
          <a:bodyPr/>
          <a:lstStyle/>
          <a:p>
            <a:pPr marL="0" indent="0" algn="ctr">
              <a:buNone/>
              <a:defRPr/>
            </a:pPr>
            <a:r>
              <a:rPr lang="en-US" dirty="0" smtClean="0"/>
              <a:t>Pros</a:t>
            </a:r>
          </a:p>
          <a:p>
            <a:pPr>
              <a:lnSpc>
                <a:spcPts val="4320"/>
              </a:lnSpc>
              <a:spcBef>
                <a:spcPts val="0"/>
              </a:spcBef>
              <a:defRPr/>
            </a:pPr>
            <a:r>
              <a:rPr lang="en-US" sz="3200" dirty="0" smtClean="0"/>
              <a:t>More Precise (Tracks 30 minutes periods)</a:t>
            </a:r>
          </a:p>
          <a:p>
            <a:pPr>
              <a:lnSpc>
                <a:spcPts val="4320"/>
              </a:lnSpc>
              <a:spcBef>
                <a:spcPts val="0"/>
              </a:spcBef>
              <a:defRPr/>
            </a:pPr>
            <a:r>
              <a:rPr lang="en-US" sz="3200" dirty="0" smtClean="0"/>
              <a:t>More Objective</a:t>
            </a:r>
          </a:p>
          <a:p>
            <a:pPr marL="0" indent="0" algn="ctr">
              <a:buNone/>
              <a:defRPr/>
            </a:pPr>
            <a:r>
              <a:rPr lang="en-US" dirty="0" smtClean="0"/>
              <a:t>Cons</a:t>
            </a:r>
          </a:p>
          <a:p>
            <a:pPr>
              <a:lnSpc>
                <a:spcPts val="4320"/>
              </a:lnSpc>
              <a:spcBef>
                <a:spcPts val="0"/>
              </a:spcBef>
              <a:defRPr/>
            </a:pPr>
            <a:r>
              <a:rPr lang="en-US" sz="3200" dirty="0"/>
              <a:t>Limited number of activities tracked </a:t>
            </a:r>
          </a:p>
          <a:p>
            <a:pPr>
              <a:lnSpc>
                <a:spcPts val="4320"/>
              </a:lnSpc>
              <a:spcBef>
                <a:spcPts val="0"/>
              </a:spcBef>
              <a:defRPr/>
            </a:pPr>
            <a:r>
              <a:rPr lang="en-US" sz="3200" dirty="0" smtClean="0"/>
              <a:t>Time consuming/distracting</a:t>
            </a:r>
          </a:p>
          <a:p>
            <a:pPr>
              <a:lnSpc>
                <a:spcPts val="4320"/>
              </a:lnSpc>
              <a:spcBef>
                <a:spcPts val="0"/>
              </a:spcBef>
              <a:defRPr/>
            </a:pPr>
            <a:r>
              <a:rPr lang="en-US" sz="3200" dirty="0" smtClean="0"/>
              <a:t>People may forget</a:t>
            </a:r>
          </a:p>
          <a:p>
            <a:pPr>
              <a:defRPr/>
            </a:pPr>
            <a:endParaRPr lang="en-US" dirty="0" smtClean="0"/>
          </a:p>
          <a:p>
            <a:pPr lvl="1">
              <a:defRPr/>
            </a:pPr>
            <a:endParaRPr lang="en-US" dirty="0"/>
          </a:p>
        </p:txBody>
      </p:sp>
    </p:spTree>
    <p:extLst>
      <p:ext uri="{BB962C8B-B14F-4D97-AF65-F5344CB8AC3E}">
        <p14:creationId xmlns:p14="http://schemas.microsoft.com/office/powerpoint/2010/main" val="17468684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325562"/>
          </a:xfrm>
        </p:spPr>
        <p:txBody>
          <a:bodyPr/>
          <a:lstStyle/>
          <a:p>
            <a:pPr algn="ctr"/>
            <a:r>
              <a:rPr lang="en-US" dirty="0" smtClean="0"/>
              <a:t>What’s next? </a:t>
            </a:r>
            <a:br>
              <a:rPr lang="en-US" dirty="0" smtClean="0"/>
            </a:br>
            <a:r>
              <a:rPr lang="en-US" dirty="0" smtClean="0"/>
              <a:t>Daily Survey for Smart Phones</a:t>
            </a:r>
            <a:r>
              <a:rPr lang="en-US" dirty="0"/>
              <a:t/>
            </a:r>
            <a:br>
              <a:rPr lang="en-US" dirty="0"/>
            </a:br>
            <a:endParaRPr lang="en-US" dirty="0"/>
          </a:p>
        </p:txBody>
      </p:sp>
      <p:pic>
        <p:nvPicPr>
          <p:cNvPr id="6" name="Content Placeholder 5" descr="This is one of three pictures displaying how the daily survey will look on a smart phone. The survey question will be on top  and the EC will be able to choose their response from a drop-down menu." title="Daily survey for smart phones picture 1"/>
          <p:cNvPicPr>
            <a:picLocks noGrp="1"/>
          </p:cNvPicPr>
          <p:nvPr>
            <p:ph idx="1"/>
          </p:nvPr>
        </p:nvPicPr>
        <p:blipFill>
          <a:blip r:embed="rId3" cstate="print"/>
          <a:srcRect l="38629" t="20082" r="39485" b="25820"/>
          <a:stretch>
            <a:fillRect/>
          </a:stretch>
        </p:blipFill>
        <p:spPr bwMode="auto">
          <a:xfrm>
            <a:off x="381001" y="1524000"/>
            <a:ext cx="2667000" cy="4525963"/>
          </a:xfrm>
          <a:prstGeom prst="rect">
            <a:avLst/>
          </a:prstGeom>
          <a:noFill/>
          <a:ln w="9525">
            <a:noFill/>
            <a:miter lim="800000"/>
            <a:headEnd/>
            <a:tailEnd/>
          </a:ln>
        </p:spPr>
      </p:pic>
      <p:pic>
        <p:nvPicPr>
          <p:cNvPr id="7" name="Picture 6" descr="This is one of three pictures displaying how the daily survey will look on a smart phone. The survey question will be on top  and the EC will be able to choose their response from a drop-down menu." title="Daily Survey for smart phones example picture 2"/>
          <p:cNvPicPr/>
          <p:nvPr/>
        </p:nvPicPr>
        <p:blipFill>
          <a:blip r:embed="rId4" cstate="print"/>
          <a:srcRect l="38629" t="19877" r="39485" b="25820"/>
          <a:stretch>
            <a:fillRect/>
          </a:stretch>
        </p:blipFill>
        <p:spPr bwMode="auto">
          <a:xfrm>
            <a:off x="3276600" y="1447800"/>
            <a:ext cx="2590800" cy="4572000"/>
          </a:xfrm>
          <a:prstGeom prst="rect">
            <a:avLst/>
          </a:prstGeom>
          <a:noFill/>
          <a:ln w="9525">
            <a:noFill/>
            <a:miter lim="800000"/>
            <a:headEnd/>
            <a:tailEnd/>
          </a:ln>
        </p:spPr>
      </p:pic>
      <p:pic>
        <p:nvPicPr>
          <p:cNvPr id="8" name="Picture 7" descr="This is one of three pictures displaying how the daily survey will look on a smart phone. The survey question will be on top  and the EC will be able to choose their response from a drop-down menu." title="Daily survey for smart phones example picture 3"/>
          <p:cNvPicPr/>
          <p:nvPr/>
        </p:nvPicPr>
        <p:blipFill>
          <a:blip r:embed="rId5" cstate="print"/>
          <a:srcRect l="38450" t="20000" r="39688" b="26000"/>
          <a:stretch>
            <a:fillRect/>
          </a:stretch>
        </p:blipFill>
        <p:spPr bwMode="auto">
          <a:xfrm>
            <a:off x="6096000" y="1447800"/>
            <a:ext cx="2743200" cy="4572000"/>
          </a:xfrm>
          <a:prstGeom prst="rect">
            <a:avLst/>
          </a:prstGeom>
          <a:noFill/>
          <a:ln w="9525">
            <a:noFill/>
            <a:miter lim="800000"/>
            <a:headEnd/>
            <a:tailEnd/>
          </a:ln>
        </p:spPr>
      </p:pic>
    </p:spTree>
    <p:extLst>
      <p:ext uri="{BB962C8B-B14F-4D97-AF65-F5344CB8AC3E}">
        <p14:creationId xmlns:p14="http://schemas.microsoft.com/office/powerpoint/2010/main" val="548223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52" y="381000"/>
            <a:ext cx="8229600" cy="457200"/>
          </a:xfrm>
        </p:spPr>
        <p:txBody>
          <a:bodyPr/>
          <a:lstStyle/>
          <a:p>
            <a:pPr algn="ctr"/>
            <a:r>
              <a:rPr lang="en-US" dirty="0"/>
              <a:t>Pros and Cons</a:t>
            </a:r>
          </a:p>
        </p:txBody>
      </p:sp>
      <p:sp>
        <p:nvSpPr>
          <p:cNvPr id="3" name="Content Placeholder 2"/>
          <p:cNvSpPr>
            <a:spLocks noGrp="1"/>
          </p:cNvSpPr>
          <p:nvPr>
            <p:ph sz="half" idx="1"/>
          </p:nvPr>
        </p:nvSpPr>
        <p:spPr>
          <a:xfrm>
            <a:off x="457200" y="1143000"/>
            <a:ext cx="8236352" cy="4983163"/>
          </a:xfrm>
        </p:spPr>
        <p:txBody>
          <a:bodyPr/>
          <a:lstStyle/>
          <a:p>
            <a:pPr marL="0" indent="0" algn="ctr">
              <a:spcBef>
                <a:spcPts val="0"/>
              </a:spcBef>
              <a:spcAft>
                <a:spcPts val="1200"/>
              </a:spcAft>
              <a:buNone/>
            </a:pPr>
            <a:r>
              <a:rPr lang="en-US" sz="3600" dirty="0" smtClean="0"/>
              <a:t>Pros</a:t>
            </a:r>
          </a:p>
          <a:p>
            <a:pPr>
              <a:lnSpc>
                <a:spcPts val="4320"/>
              </a:lnSpc>
              <a:spcBef>
                <a:spcPts val="0"/>
              </a:spcBef>
              <a:spcAft>
                <a:spcPts val="1200"/>
              </a:spcAft>
              <a:defRPr/>
            </a:pPr>
            <a:r>
              <a:rPr lang="en-US" sz="3600" dirty="0"/>
              <a:t>More activities tracked: What, Who, and </a:t>
            </a:r>
            <a:r>
              <a:rPr lang="en-US" sz="3600" dirty="0" smtClean="0"/>
              <a:t>Where and their combination</a:t>
            </a:r>
            <a:endParaRPr lang="en-US" sz="3600" dirty="0"/>
          </a:p>
          <a:p>
            <a:pPr>
              <a:lnSpc>
                <a:spcPts val="4320"/>
              </a:lnSpc>
              <a:spcBef>
                <a:spcPts val="0"/>
              </a:spcBef>
              <a:spcAft>
                <a:spcPts val="1200"/>
              </a:spcAft>
              <a:defRPr/>
            </a:pPr>
            <a:r>
              <a:rPr lang="en-US" sz="3600" dirty="0" smtClean="0"/>
              <a:t>Precise (30 </a:t>
            </a:r>
            <a:r>
              <a:rPr lang="en-US" sz="3600" dirty="0"/>
              <a:t>minutes periods)</a:t>
            </a:r>
          </a:p>
          <a:p>
            <a:pPr>
              <a:spcBef>
                <a:spcPts val="0"/>
              </a:spcBef>
              <a:spcAft>
                <a:spcPts val="1200"/>
              </a:spcAft>
            </a:pPr>
            <a:r>
              <a:rPr lang="en-US" sz="3600" dirty="0" smtClean="0"/>
              <a:t>Immediate</a:t>
            </a:r>
          </a:p>
          <a:p>
            <a:pPr>
              <a:spcBef>
                <a:spcPts val="0"/>
              </a:spcBef>
              <a:spcAft>
                <a:spcPts val="1200"/>
              </a:spcAft>
            </a:pPr>
            <a:r>
              <a:rPr lang="en-US" sz="3600" dirty="0" smtClean="0"/>
              <a:t>Less disruptive </a:t>
            </a:r>
          </a:p>
          <a:p>
            <a:pPr>
              <a:spcBef>
                <a:spcPts val="0"/>
              </a:spcBef>
              <a:spcAft>
                <a:spcPts val="1200"/>
              </a:spcAft>
            </a:pPr>
            <a:r>
              <a:rPr lang="en-US" sz="3600" dirty="0" smtClean="0"/>
              <a:t>Longer data collection (1 year)</a:t>
            </a:r>
          </a:p>
          <a:p>
            <a:endParaRPr lang="en-US" dirty="0"/>
          </a:p>
        </p:txBody>
      </p:sp>
      <p:pic>
        <p:nvPicPr>
          <p:cNvPr id="3074" name="Picture 2" descr="This is a picture of a variety of electronic devices such as: an ipad, an e-reader, a smart phone, etc. " title="Electronic devices picture"/>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bwMode="auto">
          <a:xfrm>
            <a:off x="6781800" y="4038600"/>
            <a:ext cx="2214239" cy="19300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0270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a:t>
            </a:r>
            <a:endParaRPr lang="en-US" dirty="0">
              <a:solidFill>
                <a:srgbClr val="FF0000"/>
              </a:solidFill>
            </a:endParaRPr>
          </a:p>
        </p:txBody>
      </p:sp>
      <p:sp>
        <p:nvSpPr>
          <p:cNvPr id="3" name="Content Placeholder 2"/>
          <p:cNvSpPr>
            <a:spLocks noGrp="1"/>
          </p:cNvSpPr>
          <p:nvPr>
            <p:ph idx="1"/>
          </p:nvPr>
        </p:nvSpPr>
        <p:spPr/>
        <p:txBody>
          <a:bodyPr/>
          <a:lstStyle/>
          <a:p>
            <a:pPr>
              <a:lnSpc>
                <a:spcPts val="4320"/>
              </a:lnSpc>
              <a:spcBef>
                <a:spcPts val="0"/>
              </a:spcBef>
              <a:spcAft>
                <a:spcPts val="3000"/>
              </a:spcAft>
              <a:defRPr/>
            </a:pPr>
            <a:r>
              <a:rPr lang="en-US" dirty="0" smtClean="0"/>
              <a:t>Not everybody have smart phones</a:t>
            </a:r>
            <a:endParaRPr lang="en-US" dirty="0"/>
          </a:p>
          <a:p>
            <a:pPr>
              <a:lnSpc>
                <a:spcPts val="4320"/>
              </a:lnSpc>
              <a:spcBef>
                <a:spcPts val="0"/>
              </a:spcBef>
              <a:spcAft>
                <a:spcPts val="3000"/>
              </a:spcAft>
              <a:defRPr/>
            </a:pPr>
            <a:r>
              <a:rPr lang="en-US" dirty="0" smtClean="0"/>
              <a:t>Requires connectivity to a cellular network</a:t>
            </a:r>
          </a:p>
          <a:p>
            <a:pPr>
              <a:lnSpc>
                <a:spcPts val="4320"/>
              </a:lnSpc>
              <a:spcBef>
                <a:spcPts val="0"/>
              </a:spcBef>
              <a:spcAft>
                <a:spcPts val="3000"/>
              </a:spcAft>
              <a:defRPr/>
            </a:pPr>
            <a:r>
              <a:rPr lang="en-US" dirty="0" smtClean="0"/>
              <a:t>Samples only 30 minutes per day </a:t>
            </a:r>
          </a:p>
        </p:txBody>
      </p:sp>
    </p:spTree>
    <p:extLst>
      <p:ext uri="{BB962C8B-B14F-4D97-AF65-F5344CB8AC3E}">
        <p14:creationId xmlns:p14="http://schemas.microsoft.com/office/powerpoint/2010/main" val="208480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792162"/>
          </a:xfrm>
        </p:spPr>
        <p:txBody>
          <a:bodyPr/>
          <a:lstStyle/>
          <a:p>
            <a:pPr algn="ctr"/>
            <a:r>
              <a:rPr lang="en-US" dirty="0"/>
              <a:t>What Data Tracking Tools </a:t>
            </a:r>
            <a:r>
              <a:rPr lang="en-US" dirty="0" smtClean="0"/>
              <a:t>do CRPs use?</a:t>
            </a:r>
            <a:endParaRPr lang="en-US" dirty="0"/>
          </a:p>
        </p:txBody>
      </p:sp>
      <p:graphicFrame>
        <p:nvGraphicFramePr>
          <p:cNvPr id="4" name="Content Placeholder 3" descr="This is a bar chart displaying the percentages of what data tracking tools 136 CRP's in 37 states use. 57% use Excel, Access, or paper. 22% use a web-based tool." title="what data tracking tools do CRP's use chart"/>
          <p:cNvGraphicFramePr>
            <a:graphicFrameLocks noGrp="1"/>
          </p:cNvGraphicFramePr>
          <p:nvPr>
            <p:ph idx="1"/>
            <p:extLst>
              <p:ext uri="{D42A27DB-BD31-4B8C-83A1-F6EECF244321}">
                <p14:modId xmlns:p14="http://schemas.microsoft.com/office/powerpoint/2010/main" val="723332563"/>
              </p:ext>
            </p:extLst>
          </p:nvPr>
        </p:nvGraphicFramePr>
        <p:xfrm>
          <a:off x="457200" y="1066800"/>
          <a:ext cx="8229600" cy="5059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7259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Web-based tools are available?</a:t>
            </a:r>
            <a:endParaRPr lang="en-US" dirty="0"/>
          </a:p>
        </p:txBody>
      </p:sp>
      <p:sp>
        <p:nvSpPr>
          <p:cNvPr id="3" name="Content Placeholder 2"/>
          <p:cNvSpPr>
            <a:spLocks noGrp="1"/>
          </p:cNvSpPr>
          <p:nvPr>
            <p:ph sz="half" idx="1"/>
          </p:nvPr>
        </p:nvSpPr>
        <p:spPr>
          <a:xfrm>
            <a:off x="152400" y="1981200"/>
            <a:ext cx="5257800" cy="4525963"/>
          </a:xfrm>
        </p:spPr>
        <p:txBody>
          <a:bodyPr/>
          <a:lstStyle/>
          <a:p>
            <a:pPr lvl="1">
              <a:spcBef>
                <a:spcPts val="0"/>
              </a:spcBef>
              <a:spcAft>
                <a:spcPts val="3000"/>
              </a:spcAft>
            </a:pPr>
            <a:r>
              <a:rPr lang="en-US" sz="3200" dirty="0" smtClean="0">
                <a:hlinkClick r:id="rId2"/>
              </a:rPr>
              <a:t>set-works.com</a:t>
            </a:r>
            <a:endParaRPr lang="en-US" sz="3200" dirty="0" smtClean="0"/>
          </a:p>
          <a:p>
            <a:pPr lvl="1">
              <a:spcBef>
                <a:spcPts val="0"/>
              </a:spcBef>
              <a:spcAft>
                <a:spcPts val="3000"/>
              </a:spcAft>
            </a:pPr>
            <a:r>
              <a:rPr lang="en-US" sz="3200" dirty="0" smtClean="0">
                <a:hlinkClick r:id="rId3"/>
              </a:rPr>
              <a:t>salesforce.com</a:t>
            </a:r>
            <a:r>
              <a:rPr lang="en-US" sz="3200" dirty="0" smtClean="0"/>
              <a:t> </a:t>
            </a:r>
            <a:endParaRPr lang="en-US" sz="3200" dirty="0"/>
          </a:p>
          <a:p>
            <a:pPr lvl="1">
              <a:spcBef>
                <a:spcPts val="0"/>
              </a:spcBef>
              <a:spcAft>
                <a:spcPts val="3000"/>
              </a:spcAft>
            </a:pPr>
            <a:r>
              <a:rPr lang="en-US" sz="3200" dirty="0">
                <a:hlinkClick r:id="rId4"/>
              </a:rPr>
              <a:t>therapservices.net</a:t>
            </a:r>
            <a:r>
              <a:rPr lang="en-US" sz="3200" dirty="0"/>
              <a:t> </a:t>
            </a:r>
          </a:p>
          <a:p>
            <a:pPr lvl="1">
              <a:spcBef>
                <a:spcPts val="0"/>
              </a:spcBef>
              <a:spcAft>
                <a:spcPts val="3000"/>
              </a:spcAft>
            </a:pPr>
            <a:r>
              <a:rPr lang="en-US" sz="3200" dirty="0"/>
              <a:t>State-provided </a:t>
            </a:r>
            <a:r>
              <a:rPr lang="en-US" sz="3200" dirty="0" smtClean="0"/>
              <a:t>tools</a:t>
            </a:r>
          </a:p>
          <a:p>
            <a:pPr lvl="1">
              <a:spcBef>
                <a:spcPts val="0"/>
              </a:spcBef>
              <a:spcAft>
                <a:spcPts val="3000"/>
              </a:spcAft>
            </a:pPr>
            <a:r>
              <a:rPr lang="en-US" sz="3200" dirty="0" smtClean="0"/>
              <a:t>Agency developed tools</a:t>
            </a:r>
          </a:p>
        </p:txBody>
      </p:sp>
      <p:pic>
        <p:nvPicPr>
          <p:cNvPr id="5" name="Content Placeholder 4" descr="This is a picture of a person using an i-pad, a smart phone, and an e-reader. " title="what web based tools are available picture"/>
          <p:cNvPicPr>
            <a:picLocks noGrp="1" noChangeAspect="1"/>
          </p:cNvPicPr>
          <p:nvPr>
            <p:ph sz="half" idx="2"/>
          </p:nvPr>
        </p:nvPicPr>
        <p:blipFill>
          <a:blip r:embed="rId5" cstate="email">
            <a:extLst>
              <a:ext uri="{28A0092B-C50C-407E-A947-70E740481C1C}">
                <a14:useLocalDpi xmlns:a14="http://schemas.microsoft.com/office/drawing/2010/main" val="0"/>
              </a:ext>
            </a:extLst>
          </a:blip>
          <a:srcRect t="-29165" b="-29165"/>
          <a:stretch>
            <a:fillRect/>
          </a:stretch>
        </p:blipFill>
        <p:spPr>
          <a:xfrm>
            <a:off x="5554884" y="1676400"/>
            <a:ext cx="3124200" cy="3733800"/>
          </a:xfrm>
        </p:spPr>
      </p:pic>
    </p:spTree>
    <p:extLst>
      <p:ext uri="{BB962C8B-B14F-4D97-AF65-F5344CB8AC3E}">
        <p14:creationId xmlns:p14="http://schemas.microsoft.com/office/powerpoint/2010/main" val="1129656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 IV</a:t>
            </a:r>
            <a:endParaRPr lang="en-US" dirty="0"/>
          </a:p>
        </p:txBody>
      </p:sp>
      <p:sp>
        <p:nvSpPr>
          <p:cNvPr id="3" name="Content Placeholder 2"/>
          <p:cNvSpPr>
            <a:spLocks noGrp="1"/>
          </p:cNvSpPr>
          <p:nvPr>
            <p:ph idx="1"/>
          </p:nvPr>
        </p:nvSpPr>
        <p:spPr/>
        <p:txBody>
          <a:bodyPr/>
          <a:lstStyle/>
          <a:p>
            <a:pPr marL="0" indent="0" algn="ctr">
              <a:buNone/>
              <a:defRPr/>
            </a:pPr>
            <a:r>
              <a:rPr lang="en-US" dirty="0" smtClean="0"/>
              <a:t>Examples from the Field</a:t>
            </a:r>
            <a:r>
              <a:rPr lang="en-US" dirty="0" smtClean="0"/>
              <a:t>:</a:t>
            </a:r>
          </a:p>
          <a:p>
            <a:pPr marL="0" indent="0" algn="ctr">
              <a:buNone/>
              <a:defRPr/>
            </a:pPr>
            <a:endParaRPr lang="en-US" dirty="0" smtClean="0"/>
          </a:p>
          <a:p>
            <a:pPr marL="0" indent="0" algn="ctr">
              <a:buNone/>
              <a:defRPr/>
            </a:pPr>
            <a:endParaRPr lang="en-US" dirty="0"/>
          </a:p>
          <a:p>
            <a:pPr marL="0" indent="0" algn="ctr">
              <a:buNone/>
              <a:defRPr/>
            </a:pPr>
            <a:endParaRPr lang="en-US" dirty="0" smtClean="0"/>
          </a:p>
          <a:p>
            <a:pPr marL="0" indent="0">
              <a:buNone/>
              <a:defRPr/>
            </a:pPr>
            <a:endParaRPr lang="en-US" dirty="0"/>
          </a:p>
        </p:txBody>
      </p:sp>
    </p:spTree>
    <p:extLst>
      <p:ext uri="{BB962C8B-B14F-4D97-AF65-F5344CB8AC3E}">
        <p14:creationId xmlns:p14="http://schemas.microsoft.com/office/powerpoint/2010/main" val="3424404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pPr algn="ctr"/>
            <a:r>
              <a:rPr lang="en-US" dirty="0" smtClean="0"/>
              <a:t>NEBA</a:t>
            </a:r>
            <a:br>
              <a:rPr lang="en-US" dirty="0" smtClean="0"/>
            </a:br>
            <a:endParaRPr lang="en-US" dirty="0"/>
          </a:p>
        </p:txBody>
      </p:sp>
      <p:sp>
        <p:nvSpPr>
          <p:cNvPr id="3" name="Content Placeholder 2"/>
          <p:cNvSpPr>
            <a:spLocks noGrp="1"/>
          </p:cNvSpPr>
          <p:nvPr>
            <p:ph sz="half" idx="1"/>
          </p:nvPr>
        </p:nvSpPr>
        <p:spPr>
          <a:xfrm>
            <a:off x="228600" y="2438400"/>
            <a:ext cx="8077200" cy="1905000"/>
          </a:xfrm>
        </p:spPr>
        <p:txBody>
          <a:bodyPr/>
          <a:lstStyle/>
          <a:p>
            <a:pPr marL="457200" lvl="1" indent="0" algn="ctr">
              <a:spcBef>
                <a:spcPts val="0"/>
              </a:spcBef>
              <a:spcAft>
                <a:spcPts val="3000"/>
              </a:spcAft>
              <a:buNone/>
            </a:pPr>
            <a:r>
              <a:rPr lang="en-US" sz="3200" dirty="0" smtClean="0"/>
              <a:t>Please request the slides to Jeannine Pavlak </a:t>
            </a:r>
            <a:r>
              <a:rPr lang="en-US" dirty="0"/>
              <a:t>at </a:t>
            </a:r>
            <a:r>
              <a:rPr lang="en-US" dirty="0" smtClean="0">
                <a:hlinkClick r:id="rId2"/>
              </a:rPr>
              <a:t>jeannine.pavlak@nebaworks.com</a:t>
            </a:r>
            <a:r>
              <a:rPr lang="en-US" dirty="0" smtClean="0"/>
              <a:t> </a:t>
            </a:r>
            <a:endParaRPr lang="en-US" sz="3200" dirty="0" smtClean="0"/>
          </a:p>
        </p:txBody>
      </p:sp>
    </p:spTree>
    <p:extLst>
      <p:ext uri="{BB962C8B-B14F-4D97-AF65-F5344CB8AC3E}">
        <p14:creationId xmlns:p14="http://schemas.microsoft.com/office/powerpoint/2010/main" val="1913431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143000"/>
          </a:xfrm>
        </p:spPr>
        <p:txBody>
          <a:bodyPr/>
          <a:lstStyle/>
          <a:p>
            <a:pPr algn="ctr"/>
            <a:r>
              <a:rPr lang="en-US" dirty="0" smtClean="0"/>
              <a:t>Work Inc.</a:t>
            </a:r>
            <a:endParaRPr lang="en-US" dirty="0"/>
          </a:p>
        </p:txBody>
      </p:sp>
      <p:sp>
        <p:nvSpPr>
          <p:cNvPr id="3" name="Content Placeholder 2"/>
          <p:cNvSpPr>
            <a:spLocks noGrp="1"/>
          </p:cNvSpPr>
          <p:nvPr>
            <p:ph sz="half" idx="1"/>
          </p:nvPr>
        </p:nvSpPr>
        <p:spPr>
          <a:xfrm>
            <a:off x="457200" y="2303318"/>
            <a:ext cx="8077200" cy="1905000"/>
          </a:xfrm>
        </p:spPr>
        <p:txBody>
          <a:bodyPr/>
          <a:lstStyle/>
          <a:p>
            <a:pPr marL="457200" lvl="1" indent="0" algn="ctr">
              <a:spcBef>
                <a:spcPts val="0"/>
              </a:spcBef>
              <a:spcAft>
                <a:spcPts val="3000"/>
              </a:spcAft>
              <a:buNone/>
            </a:pPr>
            <a:r>
              <a:rPr lang="en-US" sz="3200" dirty="0" smtClean="0"/>
              <a:t>Please request the slides to Steve Aalto </a:t>
            </a:r>
            <a:r>
              <a:rPr lang="en-US" dirty="0"/>
              <a:t>at </a:t>
            </a:r>
            <a:r>
              <a:rPr lang="en-US" dirty="0" smtClean="0">
                <a:hlinkClick r:id="rId2"/>
              </a:rPr>
              <a:t>Saalto@workinc.org</a:t>
            </a:r>
            <a:r>
              <a:rPr lang="en-US" dirty="0" smtClean="0"/>
              <a:t> </a:t>
            </a:r>
            <a:endParaRPr lang="en-US" sz="3200" dirty="0" smtClean="0"/>
          </a:p>
        </p:txBody>
      </p:sp>
    </p:spTree>
    <p:extLst>
      <p:ext uri="{BB962C8B-B14F-4D97-AF65-F5344CB8AC3E}">
        <p14:creationId xmlns:p14="http://schemas.microsoft.com/office/powerpoint/2010/main" val="355792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762000"/>
          </a:xfrm>
        </p:spPr>
        <p:txBody>
          <a:bodyPr/>
          <a:lstStyle/>
          <a:p>
            <a:pPr algn="ctr"/>
            <a:r>
              <a:rPr lang="en-US" dirty="0" smtClean="0"/>
              <a:t>What’s the problem?</a:t>
            </a:r>
            <a:endParaRPr lang="en-US" dirty="0"/>
          </a:p>
        </p:txBody>
      </p:sp>
      <p:graphicFrame>
        <p:nvGraphicFramePr>
          <p:cNvPr id="6" name="Content Placeholder 5" descr="This is a line chart displaying the percentage of people employed both with cognitive disability and without. The lines are fairly straight and parallel to each other. In 2013, 72% of people with no disability were employed and 23% of people with cognitive disability were employed.&#10;" title="Percentage employed comparison chart"/>
          <p:cNvGraphicFramePr>
            <a:graphicFrameLocks noGrp="1"/>
          </p:cNvGraphicFramePr>
          <p:nvPr>
            <p:ph idx="1"/>
            <p:extLst>
              <p:ext uri="{D42A27DB-BD31-4B8C-83A1-F6EECF244321}">
                <p14:modId xmlns:p14="http://schemas.microsoft.com/office/powerpoint/2010/main" val="1235969444"/>
              </p:ext>
            </p:extLst>
          </p:nvPr>
        </p:nvGraphicFramePr>
        <p:xfrm>
          <a:off x="457200" y="914400"/>
          <a:ext cx="8229600" cy="5211763"/>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a:spLocks noChangeArrowheads="1"/>
          </p:cNvSpPr>
          <p:nvPr/>
        </p:nvSpPr>
        <p:spPr bwMode="auto">
          <a:xfrm>
            <a:off x="304800" y="6248400"/>
            <a:ext cx="4568825" cy="397545"/>
          </a:xfrm>
          <a:prstGeom prst="rect">
            <a:avLst/>
          </a:prstGeom>
          <a:noFill/>
          <a:ln w="12700">
            <a:noFill/>
            <a:miter lim="800000"/>
            <a:headEnd/>
            <a:tailEnd/>
          </a:ln>
        </p:spPr>
        <p:txBody>
          <a:bodyPr lIns="90487" tIns="44450" rIns="90487" bIns="44450">
            <a:prstTxWarp prst="textNoShape">
              <a:avLst/>
            </a:prstTxWarp>
            <a:spAutoFit/>
          </a:bodyPr>
          <a:lstStyle/>
          <a:p>
            <a:pPr>
              <a:spcBef>
                <a:spcPct val="50000"/>
              </a:spcBef>
            </a:pPr>
            <a:r>
              <a:rPr lang="en-US" sz="2000" b="0" u="none" dirty="0">
                <a:solidFill>
                  <a:srgbClr val="000000"/>
                </a:solidFill>
              </a:rPr>
              <a:t>American Community </a:t>
            </a:r>
            <a:r>
              <a:rPr lang="en-US" sz="2000" b="0" u="none" dirty="0" smtClean="0">
                <a:solidFill>
                  <a:srgbClr val="000000"/>
                </a:solidFill>
              </a:rPr>
              <a:t>Survey</a:t>
            </a:r>
            <a:endParaRPr lang="en-US" sz="2000" b="0" u="none" dirty="0">
              <a:solidFill>
                <a:srgbClr val="000000"/>
              </a:solidFill>
            </a:endParaRPr>
          </a:p>
        </p:txBody>
      </p:sp>
    </p:spTree>
    <p:extLst>
      <p:ext uri="{BB962C8B-B14F-4D97-AF65-F5344CB8AC3E}">
        <p14:creationId xmlns:p14="http://schemas.microsoft.com/office/powerpoint/2010/main" val="4024591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a:t>
            </a:r>
            <a:endParaRPr lang="en-US" dirty="0">
              <a:solidFill>
                <a:srgbClr val="FF0000"/>
              </a:solidFill>
            </a:endParaRPr>
          </a:p>
        </p:txBody>
      </p:sp>
      <p:sp>
        <p:nvSpPr>
          <p:cNvPr id="3" name="Content Placeholder 2"/>
          <p:cNvSpPr>
            <a:spLocks noGrp="1"/>
          </p:cNvSpPr>
          <p:nvPr>
            <p:ph idx="1"/>
          </p:nvPr>
        </p:nvSpPr>
        <p:spPr>
          <a:xfrm>
            <a:off x="457200" y="1219200"/>
            <a:ext cx="8229600" cy="4953000"/>
          </a:xfrm>
        </p:spPr>
        <p:txBody>
          <a:bodyPr/>
          <a:lstStyle/>
          <a:p>
            <a:pPr>
              <a:spcBef>
                <a:spcPts val="0"/>
              </a:spcBef>
              <a:spcAft>
                <a:spcPts val="3600"/>
              </a:spcAft>
            </a:pPr>
            <a:r>
              <a:rPr lang="en-US" dirty="0" smtClean="0"/>
              <a:t>Use data to drive performance</a:t>
            </a:r>
          </a:p>
          <a:p>
            <a:pPr>
              <a:spcBef>
                <a:spcPts val="0"/>
              </a:spcBef>
              <a:spcAft>
                <a:spcPts val="3600"/>
              </a:spcAft>
            </a:pPr>
            <a:r>
              <a:rPr lang="en-US" dirty="0"/>
              <a:t>Explore what others do</a:t>
            </a:r>
          </a:p>
          <a:p>
            <a:pPr>
              <a:spcBef>
                <a:spcPts val="0"/>
              </a:spcBef>
              <a:spcAft>
                <a:spcPts val="3600"/>
              </a:spcAft>
            </a:pPr>
            <a:r>
              <a:rPr lang="en-US" dirty="0" smtClean="0"/>
              <a:t>Start low tech</a:t>
            </a:r>
          </a:p>
          <a:p>
            <a:pPr>
              <a:spcBef>
                <a:spcPts val="0"/>
              </a:spcBef>
              <a:spcAft>
                <a:spcPts val="3600"/>
              </a:spcAft>
            </a:pPr>
            <a:r>
              <a:rPr lang="en-US" dirty="0" smtClean="0"/>
              <a:t>Invest in technology </a:t>
            </a:r>
          </a:p>
          <a:p>
            <a:pPr>
              <a:spcBef>
                <a:spcPts val="0"/>
              </a:spcBef>
              <a:spcAft>
                <a:spcPts val="3600"/>
              </a:spcAft>
            </a:pPr>
            <a:r>
              <a:rPr lang="en-US" dirty="0" smtClean="0"/>
              <a:t>Try, assess, revise, repeat</a:t>
            </a:r>
          </a:p>
        </p:txBody>
      </p:sp>
    </p:spTree>
    <p:extLst>
      <p:ext uri="{BB962C8B-B14F-4D97-AF65-F5344CB8AC3E}">
        <p14:creationId xmlns:p14="http://schemas.microsoft.com/office/powerpoint/2010/main" val="21609933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583799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4525963"/>
          </a:xfrm>
        </p:spPr>
        <p:txBody>
          <a:bodyPr/>
          <a:lstStyle/>
          <a:p>
            <a:pPr lvl="0"/>
            <a:r>
              <a:rPr lang="en-US" sz="1400" dirty="0" err="1">
                <a:latin typeface="Georgia" panose="02040502050405020303" pitchFamily="18" charset="0"/>
              </a:rPr>
              <a:t>Amabile</a:t>
            </a:r>
            <a:r>
              <a:rPr lang="en-US" sz="1400" dirty="0">
                <a:latin typeface="Georgia" panose="02040502050405020303" pitchFamily="18" charset="0"/>
              </a:rPr>
              <a:t>, T., &amp; Kramer, S. (2011) The progress principle: using small wins to ignite joy, engagement, and creativity at work. Cambridge, MA: Harvard Business School Publishing.</a:t>
            </a:r>
          </a:p>
          <a:p>
            <a:pPr lvl="0"/>
            <a:r>
              <a:rPr lang="en-US" sz="1400" dirty="0">
                <a:latin typeface="Georgia" panose="02040502050405020303" pitchFamily="18" charset="0"/>
              </a:rPr>
              <a:t>Butterworth, J., Migliore, A., Nord, D., Gelb, A. (2012). Improving the employment outcomes of job seekers with intellectual and developmental disabilities: A training and mentoring intervention for employment consultants. </a:t>
            </a:r>
            <a:r>
              <a:rPr lang="en-US" sz="1400" i="1" dirty="0">
                <a:latin typeface="Georgia" panose="02040502050405020303" pitchFamily="18" charset="0"/>
              </a:rPr>
              <a:t>Journal of Rehabilitation, 78</a:t>
            </a:r>
            <a:r>
              <a:rPr lang="en-US" sz="1400" dirty="0">
                <a:latin typeface="Georgia" panose="02040502050405020303" pitchFamily="18" charset="0"/>
              </a:rPr>
              <a:t>(2), 20-29.</a:t>
            </a:r>
          </a:p>
          <a:p>
            <a:pPr lvl="0"/>
            <a:r>
              <a:rPr lang="en-US" sz="1400" dirty="0">
                <a:latin typeface="Georgia" panose="02040502050405020303" pitchFamily="18" charset="0"/>
              </a:rPr>
              <a:t>Butterworth, J., Winsor, J., Smith, F. A., Migliore, A., Domin, D, </a:t>
            </a:r>
            <a:r>
              <a:rPr lang="en-US" sz="1400" dirty="0" err="1">
                <a:latin typeface="Georgia" panose="02040502050405020303" pitchFamily="18" charset="0"/>
              </a:rPr>
              <a:t>Ciulla</a:t>
            </a:r>
            <a:r>
              <a:rPr lang="en-US" sz="1400" dirty="0">
                <a:latin typeface="Georgia" panose="02040502050405020303" pitchFamily="18" charset="0"/>
              </a:rPr>
              <a:t> Timmons, J. &amp; Hall, A.C. (2015). </a:t>
            </a:r>
            <a:r>
              <a:rPr lang="en-US" sz="1400" dirty="0" err="1">
                <a:latin typeface="Georgia" panose="02040502050405020303" pitchFamily="18" charset="0"/>
              </a:rPr>
              <a:t>StateData</a:t>
            </a:r>
            <a:r>
              <a:rPr lang="en-US" sz="1400" dirty="0">
                <a:latin typeface="Georgia" panose="02040502050405020303" pitchFamily="18" charset="0"/>
              </a:rPr>
              <a:t>: The national report on employment services and outcomes. Boston, MA: University of Massachusetts Boston, Institute for Community Inclusion.</a:t>
            </a:r>
          </a:p>
          <a:p>
            <a:pPr lvl="0"/>
            <a:r>
              <a:rPr lang="en-US" sz="1400" dirty="0">
                <a:latin typeface="Georgia" panose="02040502050405020303" pitchFamily="18" charset="0"/>
              </a:rPr>
              <a:t>Daniels AC &amp; Bailey JS (2014) Performance Management: Changing behavior that drives organizational effectiveness (5th edition) Atlanta GA: Performance Management Publications</a:t>
            </a:r>
          </a:p>
          <a:p>
            <a:pPr lvl="0"/>
            <a:r>
              <a:rPr lang="en-US" sz="1400" dirty="0">
                <a:latin typeface="Georgia" panose="02040502050405020303" pitchFamily="18" charset="0"/>
              </a:rPr>
              <a:t>Drucker, P., F. (2004) The Effective Executive: The Definitive Guide to Getting the Right Things Done. New York, NY: HarperCollins Publisher Inc.</a:t>
            </a:r>
          </a:p>
          <a:p>
            <a:pPr lvl="0"/>
            <a:r>
              <a:rPr lang="en-US" sz="1400" dirty="0">
                <a:latin typeface="Georgia" panose="02040502050405020303" pitchFamily="18" charset="0"/>
              </a:rPr>
              <a:t>Few, F. (2006) Information Dashboard Design: The Effective Visual Communication of Data. Sebastopol, CA. O’Reilly Media Inc.</a:t>
            </a:r>
          </a:p>
          <a:p>
            <a:pPr lvl="0"/>
            <a:r>
              <a:rPr lang="en-US" sz="1400" dirty="0">
                <a:latin typeface="Georgia" panose="02040502050405020303" pitchFamily="18" charset="0"/>
              </a:rPr>
              <a:t>Heath, C. and Heath, D. (2010) Switch: How to Change Things When Change Is Hard. New York, NY: Broadway Books. </a:t>
            </a:r>
          </a:p>
          <a:p>
            <a:pPr lvl="0"/>
            <a:r>
              <a:rPr lang="en-US" sz="1400" dirty="0" smtClean="0">
                <a:latin typeface="Georgia" panose="02040502050405020303" pitchFamily="18" charset="0"/>
              </a:rPr>
              <a:t>Luecking</a:t>
            </a:r>
            <a:r>
              <a:rPr lang="en-US" sz="1400" dirty="0">
                <a:latin typeface="Georgia" panose="02040502050405020303" pitchFamily="18" charset="0"/>
              </a:rPr>
              <a:t>, R. G., Fabian, E. S., &amp; </a:t>
            </a:r>
            <a:r>
              <a:rPr lang="en-US" sz="1400" dirty="0" err="1">
                <a:latin typeface="Georgia" panose="02040502050405020303" pitchFamily="18" charset="0"/>
              </a:rPr>
              <a:t>Tilson</a:t>
            </a:r>
            <a:r>
              <a:rPr lang="en-US" sz="1400" dirty="0">
                <a:latin typeface="Georgia" panose="02040502050405020303" pitchFamily="18" charset="0"/>
              </a:rPr>
              <a:t>, G. P. (2004). Working relationships: Creating careers for job seekers with disabilities through employer partnerships. Baltimore, MD: Paul H. Brookes Publishing Co.</a:t>
            </a:r>
          </a:p>
          <a:p>
            <a:pPr lvl="0"/>
            <a:r>
              <a:rPr lang="en-US" sz="1400" dirty="0">
                <a:latin typeface="Georgia" panose="02040502050405020303" pitchFamily="18" charset="0"/>
              </a:rPr>
              <a:t>Migliore, A., Hall, A., Butterworth, J., Winsor, J. (2010) What do employment specialists really do? A study on job development practices. Research and Practice for Persons with Severe Disabilities, 35(1-2), 15-23.</a:t>
            </a:r>
          </a:p>
          <a:p>
            <a:pPr lvl="0"/>
            <a:r>
              <a:rPr lang="en-US" sz="1400" dirty="0">
                <a:latin typeface="Georgia" panose="02040502050405020303" pitchFamily="18" charset="0"/>
              </a:rPr>
              <a:t>Stack, J., &amp; </a:t>
            </a:r>
            <a:r>
              <a:rPr lang="en-US" sz="1400" dirty="0" err="1">
                <a:latin typeface="Georgia" panose="02040502050405020303" pitchFamily="18" charset="0"/>
              </a:rPr>
              <a:t>Burlingham</a:t>
            </a:r>
            <a:r>
              <a:rPr lang="en-US" sz="1400" dirty="0">
                <a:latin typeface="Georgia" panose="02040502050405020303" pitchFamily="18" charset="0"/>
              </a:rPr>
              <a:t>, B. (2013) The Great Game of Business, Expanded and Updated: The Only Sensible Way to Run a Company. New York, NY. Crown Business.</a:t>
            </a:r>
          </a:p>
          <a:p>
            <a:endParaRPr lang="en-US" sz="1000" dirty="0"/>
          </a:p>
        </p:txBody>
      </p:sp>
      <p:sp>
        <p:nvSpPr>
          <p:cNvPr id="4" name="Title 3"/>
          <p:cNvSpPr>
            <a:spLocks noGrp="1"/>
          </p:cNvSpPr>
          <p:nvPr>
            <p:ph type="title"/>
          </p:nvPr>
        </p:nvSpPr>
        <p:spPr>
          <a:xfrm>
            <a:off x="457200" y="274638"/>
            <a:ext cx="8229600" cy="715962"/>
          </a:xfrm>
        </p:spPr>
        <p:txBody>
          <a:bodyPr/>
          <a:lstStyle/>
          <a:p>
            <a:pPr algn="ctr"/>
            <a:r>
              <a:rPr lang="en-US" dirty="0" smtClean="0"/>
              <a:t>References</a:t>
            </a:r>
            <a:endParaRPr lang="en-US" dirty="0"/>
          </a:p>
        </p:txBody>
      </p:sp>
    </p:spTree>
    <p:extLst>
      <p:ext uri="{BB962C8B-B14F-4D97-AF65-F5344CB8AC3E}">
        <p14:creationId xmlns:p14="http://schemas.microsoft.com/office/powerpoint/2010/main" val="4087384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a:xfrm>
            <a:off x="304800" y="1219200"/>
            <a:ext cx="6172200" cy="4525963"/>
          </a:xfrm>
        </p:spPr>
        <p:txBody>
          <a:bodyPr/>
          <a:lstStyle/>
          <a:p>
            <a:pPr marL="0" indent="0">
              <a:spcBef>
                <a:spcPts val="0"/>
              </a:spcBef>
              <a:spcAft>
                <a:spcPts val="4800"/>
              </a:spcAft>
              <a:buNone/>
            </a:pPr>
            <a:r>
              <a:rPr lang="en-US" sz="2000" b="1" dirty="0"/>
              <a:t>Alberto Migliore, </a:t>
            </a:r>
            <a:r>
              <a:rPr lang="en-US" sz="2000" b="1" dirty="0" smtClean="0"/>
              <a:t>PhD, </a:t>
            </a:r>
            <a:r>
              <a:rPr lang="it-IT" sz="2000" dirty="0" smtClean="0"/>
              <a:t>University of Massachusetts, </a:t>
            </a:r>
            <a:r>
              <a:rPr lang="it-IT" sz="2000" dirty="0" smtClean="0">
                <a:hlinkClick r:id="rId2"/>
              </a:rPr>
              <a:t>alberto.Migliore@umb.edu</a:t>
            </a:r>
            <a:r>
              <a:rPr lang="it-IT" sz="2000" dirty="0" smtClean="0"/>
              <a:t>  </a:t>
            </a:r>
            <a:endParaRPr lang="en-US" sz="2000" dirty="0" smtClean="0"/>
          </a:p>
          <a:p>
            <a:pPr marL="0" indent="0">
              <a:spcBef>
                <a:spcPts val="0"/>
              </a:spcBef>
              <a:spcAft>
                <a:spcPts val="4800"/>
              </a:spcAft>
              <a:buNone/>
            </a:pPr>
            <a:r>
              <a:rPr lang="en-US" sz="2000" b="1" dirty="0" smtClean="0"/>
              <a:t>Kelly </a:t>
            </a:r>
            <a:r>
              <a:rPr lang="en-US" sz="2000" b="1" dirty="0"/>
              <a:t>Nye-Lengerman, </a:t>
            </a:r>
            <a:r>
              <a:rPr lang="en-US" sz="2000" b="1" dirty="0" smtClean="0"/>
              <a:t>MSW, </a:t>
            </a:r>
            <a:r>
              <a:rPr lang="en-US" sz="2000" dirty="0" smtClean="0"/>
              <a:t>University of Minnesota </a:t>
            </a:r>
            <a:r>
              <a:rPr lang="en-US" sz="2000" dirty="0" smtClean="0">
                <a:hlinkClick r:id="rId3"/>
              </a:rPr>
              <a:t>knye@umn.edu</a:t>
            </a:r>
            <a:endParaRPr lang="en-US" sz="2000" dirty="0" smtClean="0"/>
          </a:p>
          <a:p>
            <a:pPr marL="0" indent="0">
              <a:spcBef>
                <a:spcPts val="0"/>
              </a:spcBef>
              <a:spcAft>
                <a:spcPts val="4800"/>
              </a:spcAft>
              <a:buNone/>
            </a:pPr>
            <a:r>
              <a:rPr lang="nl-NL" sz="2000" b="1" dirty="0" smtClean="0"/>
              <a:t>Jeannine </a:t>
            </a:r>
            <a:r>
              <a:rPr lang="nl-NL" sz="2000" b="1" dirty="0"/>
              <a:t>Pavlak, MS, </a:t>
            </a:r>
            <a:r>
              <a:rPr lang="nl-NL" sz="2000" dirty="0" smtClean="0"/>
              <a:t>New England Business Associates </a:t>
            </a:r>
            <a:r>
              <a:rPr lang="en-US" sz="2000" dirty="0" smtClean="0">
                <a:hlinkClick r:id="rId4"/>
              </a:rPr>
              <a:t>jeannine.pavlak@nebaworks.com</a:t>
            </a:r>
            <a:endParaRPr lang="en-US" sz="2000" dirty="0" smtClean="0"/>
          </a:p>
          <a:p>
            <a:pPr marL="0" indent="0">
              <a:spcBef>
                <a:spcPts val="0"/>
              </a:spcBef>
              <a:spcAft>
                <a:spcPts val="4800"/>
              </a:spcAft>
              <a:buNone/>
            </a:pPr>
            <a:r>
              <a:rPr lang="en-US" sz="2000" b="1" dirty="0" smtClean="0"/>
              <a:t>Steve </a:t>
            </a:r>
            <a:r>
              <a:rPr lang="en-US" sz="2000" b="1" dirty="0"/>
              <a:t>Aalto, MPA, CESP, </a:t>
            </a:r>
            <a:r>
              <a:rPr lang="en-US" sz="2000" dirty="0" smtClean="0"/>
              <a:t>Work Inc.  </a:t>
            </a:r>
            <a:r>
              <a:rPr lang="en-US" sz="2000" dirty="0" smtClean="0">
                <a:hlinkClick r:id="rId5"/>
              </a:rPr>
              <a:t>Saalto@workinc.org</a:t>
            </a:r>
            <a:r>
              <a:rPr lang="en-US" sz="2000" dirty="0" smtClean="0"/>
              <a:t> </a:t>
            </a:r>
            <a:endParaRPr lang="en-US" sz="2000" dirty="0"/>
          </a:p>
          <a:p>
            <a:pPr marL="0" indent="0">
              <a:buNone/>
            </a:pPr>
            <a:endParaRPr lang="en-US" sz="2000" dirty="0" smtClean="0"/>
          </a:p>
          <a:p>
            <a:endParaRPr lang="en-US" dirty="0"/>
          </a:p>
        </p:txBody>
      </p:sp>
      <p:pic>
        <p:nvPicPr>
          <p:cNvPr id="5" name="Picture 4" title="ICI UMass logo picture"/>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747076" y="1111198"/>
            <a:ext cx="1524000" cy="854927"/>
          </a:xfrm>
          <a:prstGeom prst="rect">
            <a:avLst/>
          </a:prstGeom>
        </p:spPr>
      </p:pic>
      <p:pic>
        <p:nvPicPr>
          <p:cNvPr id="6" name="Picture 5" title="University of MInnesota logo picture"/>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477000" y="2321790"/>
            <a:ext cx="2514600" cy="937680"/>
          </a:xfrm>
          <a:prstGeom prst="rect">
            <a:avLst/>
          </a:prstGeom>
        </p:spPr>
      </p:pic>
      <p:pic>
        <p:nvPicPr>
          <p:cNvPr id="7" name="Picture 6" descr="Msol202c.eps"/>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383684" y="2966924"/>
            <a:ext cx="914400" cy="484094"/>
          </a:xfrm>
          <a:prstGeom prst="rect">
            <a:avLst/>
          </a:prstGeom>
        </p:spPr>
      </p:pic>
      <p:pic>
        <p:nvPicPr>
          <p:cNvPr id="8" name="Picture 7" title="NEBA logo picture"/>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6913944" y="3733800"/>
            <a:ext cx="1752600" cy="1016213"/>
          </a:xfrm>
          <a:prstGeom prst="rect">
            <a:avLst/>
          </a:prstGeom>
        </p:spPr>
      </p:pic>
      <p:pic>
        <p:nvPicPr>
          <p:cNvPr id="9" name="Picture 8" title="Work Inc logo picture"/>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7010399" y="4953000"/>
            <a:ext cx="1447801" cy="901644"/>
          </a:xfrm>
          <a:prstGeom prst="rect">
            <a:avLst/>
          </a:prstGeom>
        </p:spPr>
      </p:pic>
    </p:spTree>
    <p:extLst>
      <p:ext uri="{BB962C8B-B14F-4D97-AF65-F5344CB8AC3E}">
        <p14:creationId xmlns:p14="http://schemas.microsoft.com/office/powerpoint/2010/main" val="41877179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457200" y="1600200"/>
            <a:ext cx="8229600" cy="4800600"/>
          </a:xfrm>
        </p:spPr>
        <p:txBody>
          <a:bodyPr/>
          <a:lstStyle/>
          <a:p>
            <a:pPr marL="0" indent="0">
              <a:buNone/>
            </a:pPr>
            <a:r>
              <a:rPr lang="en-US" sz="2400" i="1" dirty="0"/>
              <a:t>Funding for this presentation were through The Rehabilitation Research and Training Center on Advancing Employment for Individuals with Intellectual and Developmental Disabilities, Grant #</a:t>
            </a:r>
            <a:r>
              <a:rPr lang="en-US" sz="2400" dirty="0"/>
              <a:t> H133B140026</a:t>
            </a:r>
            <a:r>
              <a:rPr lang="en-US" sz="2400" i="1" dirty="0"/>
              <a:t>, National Institute on Disability, Independent Living, and Rehabilitation Research, Administration for Community Living, U.S. Department of Health and Human Services.</a:t>
            </a:r>
            <a:endParaRPr lang="en-US" sz="2400" dirty="0"/>
          </a:p>
          <a:p>
            <a:pPr marL="0" indent="0">
              <a:buNone/>
            </a:pPr>
            <a:endParaRPr lang="en-US" sz="2400" i="1" dirty="0" smtClean="0"/>
          </a:p>
          <a:p>
            <a:pPr marL="0" indent="0">
              <a:buNone/>
            </a:pPr>
            <a:r>
              <a:rPr lang="en-US" sz="2400" i="1" dirty="0" smtClean="0"/>
              <a:t>We would like to thank John Butterworth (University of Massachusetts Boston) and Derek Nord (University of Minnesota) for their work as team members of the research activities described in this presentation.</a:t>
            </a:r>
            <a:endParaRPr lang="en-US" sz="2400" dirty="0"/>
          </a:p>
        </p:txBody>
      </p:sp>
    </p:spTree>
    <p:extLst>
      <p:ext uri="{BB962C8B-B14F-4D97-AF65-F5344CB8AC3E}">
        <p14:creationId xmlns:p14="http://schemas.microsoft.com/office/powerpoint/2010/main" val="956828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descr="This is a line chart displaying the weekly wages of the general population and of those with intellectual disabilities. The lines are fairly straight and parallel to each other. In 2013, those in the general population earned $824 a week and those with intellectual disabilities earned $202 a week. " title="Line chart of weekly wages in 2013 dollars"/>
          <p:cNvGraphicFramePr>
            <a:graphicFrameLocks/>
          </p:cNvGraphicFramePr>
          <p:nvPr>
            <p:extLst>
              <p:ext uri="{D42A27DB-BD31-4B8C-83A1-F6EECF244321}">
                <p14:modId xmlns:p14="http://schemas.microsoft.com/office/powerpoint/2010/main" val="3790148883"/>
              </p:ext>
            </p:extLst>
          </p:nvPr>
        </p:nvGraphicFramePr>
        <p:xfrm>
          <a:off x="838200" y="381000"/>
          <a:ext cx="76200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a:spLocks noChangeArrowheads="1"/>
          </p:cNvSpPr>
          <p:nvPr/>
        </p:nvSpPr>
        <p:spPr bwMode="auto">
          <a:xfrm>
            <a:off x="304800" y="6248400"/>
            <a:ext cx="4568825" cy="397545"/>
          </a:xfrm>
          <a:prstGeom prst="rect">
            <a:avLst/>
          </a:prstGeom>
          <a:noFill/>
          <a:ln w="12700">
            <a:noFill/>
            <a:miter lim="800000"/>
            <a:headEnd/>
            <a:tailEnd/>
          </a:ln>
        </p:spPr>
        <p:txBody>
          <a:bodyPr lIns="90487" tIns="44450" rIns="90487" bIns="44450">
            <a:prstTxWarp prst="textNoShape">
              <a:avLst/>
            </a:prstTxWarp>
            <a:spAutoFit/>
          </a:bodyPr>
          <a:lstStyle/>
          <a:p>
            <a:pPr>
              <a:spcBef>
                <a:spcPct val="50000"/>
              </a:spcBef>
            </a:pPr>
            <a:r>
              <a:rPr lang="en-US" sz="2000" b="0" u="none" dirty="0">
                <a:solidFill>
                  <a:srgbClr val="000000"/>
                </a:solidFill>
              </a:rPr>
              <a:t>American Community </a:t>
            </a:r>
            <a:r>
              <a:rPr lang="en-US" sz="2000" b="0" u="none" dirty="0" smtClean="0">
                <a:solidFill>
                  <a:srgbClr val="000000"/>
                </a:solidFill>
              </a:rPr>
              <a:t>Survey</a:t>
            </a:r>
            <a:endParaRPr lang="en-US" sz="2000" b="0" u="none" dirty="0">
              <a:solidFill>
                <a:srgbClr val="000000"/>
              </a:solidFill>
            </a:endParaRPr>
          </a:p>
        </p:txBody>
      </p:sp>
    </p:spTree>
    <p:extLst>
      <p:ext uri="{BB962C8B-B14F-4D97-AF65-F5344CB8AC3E}">
        <p14:creationId xmlns:p14="http://schemas.microsoft.com/office/powerpoint/2010/main" val="1731642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3352800"/>
          </a:xfrm>
        </p:spPr>
        <p:txBody>
          <a:bodyPr/>
          <a:lstStyle/>
          <a:p>
            <a:pPr marL="0" indent="0" algn="ctr">
              <a:spcAft>
                <a:spcPts val="600"/>
              </a:spcAft>
              <a:buNone/>
            </a:pPr>
            <a:endParaRPr lang="en-US" sz="1000" dirty="0" smtClean="0"/>
          </a:p>
          <a:p>
            <a:pPr marL="514350" indent="-514350">
              <a:spcBef>
                <a:spcPts val="0"/>
              </a:spcBef>
              <a:spcAft>
                <a:spcPts val="3000"/>
              </a:spcAft>
            </a:pPr>
            <a:r>
              <a:rPr lang="en-US" sz="3200" dirty="0" smtClean="0"/>
              <a:t>Higher employment rates</a:t>
            </a:r>
          </a:p>
          <a:p>
            <a:pPr marL="514350" indent="-514350">
              <a:spcBef>
                <a:spcPts val="0"/>
              </a:spcBef>
              <a:spcAft>
                <a:spcPts val="3000"/>
              </a:spcAft>
            </a:pPr>
            <a:r>
              <a:rPr lang="en-US" sz="3200" dirty="0" smtClean="0"/>
              <a:t>Higher wages and more work hours</a:t>
            </a:r>
          </a:p>
          <a:p>
            <a:pPr marL="514350" indent="-514350">
              <a:spcBef>
                <a:spcPts val="0"/>
              </a:spcBef>
              <a:spcAft>
                <a:spcPts val="3000"/>
              </a:spcAft>
            </a:pPr>
            <a:r>
              <a:rPr lang="en-US" sz="3200" dirty="0" smtClean="0"/>
              <a:t>Longer </a:t>
            </a:r>
            <a:r>
              <a:rPr lang="en-US" sz="3200" dirty="0"/>
              <a:t>job </a:t>
            </a:r>
            <a:r>
              <a:rPr lang="en-US" sz="3200" dirty="0" smtClean="0"/>
              <a:t>retention</a:t>
            </a:r>
          </a:p>
          <a:p>
            <a:pPr marL="514350" indent="-514350">
              <a:spcBef>
                <a:spcPts val="0"/>
              </a:spcBef>
              <a:spcAft>
                <a:spcPts val="3000"/>
              </a:spcAft>
            </a:pPr>
            <a:r>
              <a:rPr lang="en-US" sz="3200" dirty="0" smtClean="0"/>
              <a:t>Career advancement</a:t>
            </a:r>
            <a:endParaRPr lang="en-US" sz="3200" dirty="0"/>
          </a:p>
        </p:txBody>
      </p:sp>
      <p:sp>
        <p:nvSpPr>
          <p:cNvPr id="4" name="Title 3"/>
          <p:cNvSpPr>
            <a:spLocks noGrp="1"/>
          </p:cNvSpPr>
          <p:nvPr>
            <p:ph type="title"/>
          </p:nvPr>
        </p:nvSpPr>
        <p:spPr/>
        <p:txBody>
          <a:bodyPr/>
          <a:lstStyle/>
          <a:p>
            <a:pPr algn="ctr"/>
            <a:r>
              <a:rPr lang="en-US" dirty="0" smtClean="0"/>
              <a:t>What are the desired goals? </a:t>
            </a:r>
            <a:endParaRPr lang="en-US" dirty="0"/>
          </a:p>
        </p:txBody>
      </p:sp>
    </p:spTree>
    <p:extLst>
      <p:ext uri="{BB962C8B-B14F-4D97-AF65-F5344CB8AC3E}">
        <p14:creationId xmlns:p14="http://schemas.microsoft.com/office/powerpoint/2010/main" val="254330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191000"/>
          </a:xfrm>
        </p:spPr>
        <p:txBody>
          <a:bodyPr/>
          <a:lstStyle/>
          <a:p>
            <a:pPr marL="514350" indent="-514350">
              <a:spcBef>
                <a:spcPts val="0"/>
              </a:spcBef>
              <a:spcAft>
                <a:spcPts val="3000"/>
              </a:spcAft>
            </a:pPr>
            <a:r>
              <a:rPr lang="en-US" sz="3200" dirty="0"/>
              <a:t>Employment first policies (12 states)</a:t>
            </a:r>
          </a:p>
          <a:p>
            <a:pPr marL="514350" indent="-514350">
              <a:spcBef>
                <a:spcPts val="0"/>
              </a:spcBef>
              <a:spcAft>
                <a:spcPts val="3000"/>
              </a:spcAft>
            </a:pPr>
            <a:r>
              <a:rPr lang="en-US" sz="3200" dirty="0" err="1"/>
              <a:t>DoJ</a:t>
            </a:r>
            <a:r>
              <a:rPr lang="en-US" sz="3200" dirty="0"/>
              <a:t> </a:t>
            </a:r>
            <a:r>
              <a:rPr lang="en-US" sz="3200" dirty="0" smtClean="0"/>
              <a:t>scrutiny </a:t>
            </a:r>
            <a:r>
              <a:rPr lang="en-US" sz="3200" dirty="0"/>
              <a:t>on day programs</a:t>
            </a:r>
          </a:p>
          <a:p>
            <a:pPr marL="514350" indent="-514350">
              <a:spcBef>
                <a:spcPts val="0"/>
              </a:spcBef>
              <a:spcAft>
                <a:spcPts val="3000"/>
              </a:spcAft>
            </a:pPr>
            <a:r>
              <a:rPr lang="en-US" sz="3200" dirty="0" smtClean="0"/>
              <a:t>WIOA </a:t>
            </a:r>
            <a:r>
              <a:rPr lang="en-US" sz="3200" dirty="0"/>
              <a:t>new provisions </a:t>
            </a:r>
          </a:p>
          <a:p>
            <a:pPr marL="514350" indent="-514350">
              <a:spcBef>
                <a:spcPts val="0"/>
              </a:spcBef>
              <a:spcAft>
                <a:spcPts val="3000"/>
              </a:spcAft>
            </a:pPr>
            <a:r>
              <a:rPr lang="en-US" sz="3200" dirty="0" smtClean="0"/>
              <a:t>Families</a:t>
            </a:r>
            <a:r>
              <a:rPr lang="en-US" sz="3200" dirty="0"/>
              <a:t>’ higher expectations</a:t>
            </a:r>
          </a:p>
          <a:p>
            <a:pPr marL="0" indent="0" algn="ctr">
              <a:spcAft>
                <a:spcPts val="600"/>
              </a:spcAft>
              <a:buNone/>
            </a:pPr>
            <a:endParaRPr lang="en-US" sz="3200" dirty="0" smtClean="0"/>
          </a:p>
        </p:txBody>
      </p:sp>
      <p:sp>
        <p:nvSpPr>
          <p:cNvPr id="4" name="Title 3"/>
          <p:cNvSpPr>
            <a:spLocks noGrp="1"/>
          </p:cNvSpPr>
          <p:nvPr>
            <p:ph type="title"/>
          </p:nvPr>
        </p:nvSpPr>
        <p:spPr/>
        <p:txBody>
          <a:bodyPr/>
          <a:lstStyle/>
          <a:p>
            <a:pPr algn="ctr"/>
            <a:r>
              <a:rPr lang="en-US" dirty="0" smtClean="0"/>
              <a:t>Any good news? Yes!</a:t>
            </a:r>
            <a:r>
              <a:rPr lang="en-US" dirty="0"/>
              <a:t/>
            </a:r>
            <a:br>
              <a:rPr lang="en-US" dirty="0"/>
            </a:br>
            <a:endParaRPr lang="en-US" dirty="0"/>
          </a:p>
        </p:txBody>
      </p:sp>
    </p:spTree>
    <p:extLst>
      <p:ext uri="{BB962C8B-B14F-4D97-AF65-F5344CB8AC3E}">
        <p14:creationId xmlns:p14="http://schemas.microsoft.com/office/powerpoint/2010/main" val="3157972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219723"/>
            <a:ext cx="9067800" cy="715962"/>
          </a:xfrm>
        </p:spPr>
        <p:txBody>
          <a:bodyPr/>
          <a:lstStyle/>
          <a:p>
            <a:pPr algn="ctr"/>
            <a:r>
              <a:rPr lang="en-US" dirty="0" smtClean="0"/>
              <a:t>Big picture </a:t>
            </a:r>
            <a:endParaRPr lang="en-US" dirty="0"/>
          </a:p>
        </p:txBody>
      </p:sp>
      <p:graphicFrame>
        <p:nvGraphicFramePr>
          <p:cNvPr id="14" name="Diagram 13" descr="This is a picture of three gears turning together. The large gear on the bottom represents EC's. It turns to the right. The small gear in the middle represents CRP's and it turns to the left. The medium size gear at the top represents policies and it turns to the right. " title="&quot;Big Picture&quot; picture"/>
          <p:cNvGraphicFramePr/>
          <p:nvPr>
            <p:extLst>
              <p:ext uri="{D42A27DB-BD31-4B8C-83A1-F6EECF244321}">
                <p14:modId xmlns:p14="http://schemas.microsoft.com/office/powerpoint/2010/main" val="309833829"/>
              </p:ext>
            </p:extLst>
          </p:nvPr>
        </p:nvGraphicFramePr>
        <p:xfrm>
          <a:off x="0" y="1143000"/>
          <a:ext cx="8001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215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subTitle" idx="1"/>
          </p:nvPr>
        </p:nvSpPr>
        <p:spPr>
          <a:xfrm>
            <a:off x="533400" y="935685"/>
            <a:ext cx="7772400" cy="5105400"/>
          </a:xfrm>
        </p:spPr>
        <p:txBody>
          <a:bodyPr/>
          <a:lstStyle/>
          <a:p>
            <a:pPr algn="l">
              <a:spcBef>
                <a:spcPct val="0"/>
              </a:spcBef>
              <a:spcAft>
                <a:spcPts val="3000"/>
              </a:spcAft>
              <a:buClr>
                <a:schemeClr val="tx1"/>
              </a:buClr>
              <a:defRPr/>
            </a:pPr>
            <a:r>
              <a:rPr lang="ja-JP" altLang="en-US" sz="3000" dirty="0" smtClean="0">
                <a:solidFill>
                  <a:schemeClr val="tx1"/>
                </a:solidFill>
                <a:ea typeface="ＭＳ Ｐゴシック" charset="0"/>
              </a:rPr>
              <a:t>“</a:t>
            </a:r>
            <a:r>
              <a:rPr lang="en-US" sz="3000" dirty="0">
                <a:solidFill>
                  <a:schemeClr val="tx1"/>
                </a:solidFill>
                <a:ea typeface="ＭＳ Ｐゴシック" charset="0"/>
              </a:rPr>
              <a:t>…Regardless of the job seeker</a:t>
            </a:r>
            <a:r>
              <a:rPr lang="ja-JP" altLang="en-US" sz="3000" dirty="0">
                <a:solidFill>
                  <a:schemeClr val="tx1"/>
                </a:solidFill>
                <a:ea typeface="ＭＳ Ｐゴシック" charset="0"/>
              </a:rPr>
              <a:t>’</a:t>
            </a:r>
            <a:r>
              <a:rPr lang="en-US" sz="3000" dirty="0">
                <a:solidFill>
                  <a:schemeClr val="tx1"/>
                </a:solidFill>
                <a:ea typeface="ＭＳ Ｐゴシック" charset="0"/>
              </a:rPr>
              <a:t>s level of motivation, skill, experience, attitude, and support system, his or her ability to get a job will often depend on the effectiveness of employment </a:t>
            </a:r>
            <a:r>
              <a:rPr lang="en-US" sz="3000" dirty="0" smtClean="0">
                <a:solidFill>
                  <a:schemeClr val="tx1"/>
                </a:solidFill>
                <a:ea typeface="ＭＳ Ｐゴシック" charset="0"/>
              </a:rPr>
              <a:t>specialists…</a:t>
            </a:r>
          </a:p>
          <a:p>
            <a:pPr algn="l">
              <a:spcBef>
                <a:spcPct val="0"/>
              </a:spcBef>
              <a:spcAft>
                <a:spcPts val="1200"/>
              </a:spcAft>
              <a:buClr>
                <a:schemeClr val="tx1"/>
              </a:buClr>
              <a:defRPr/>
            </a:pPr>
            <a:r>
              <a:rPr lang="en-US" sz="3200" dirty="0" smtClean="0">
                <a:solidFill>
                  <a:schemeClr val="tx1"/>
                </a:solidFill>
                <a:ea typeface="ＭＳ Ｐゴシック" charset="0"/>
              </a:rPr>
              <a:t>Simply </a:t>
            </a:r>
            <a:r>
              <a:rPr lang="en-US" sz="3200" dirty="0">
                <a:solidFill>
                  <a:schemeClr val="tx1"/>
                </a:solidFill>
                <a:ea typeface="ＭＳ Ｐゴシック" charset="0"/>
              </a:rPr>
              <a:t>stated, if they (</a:t>
            </a:r>
            <a:r>
              <a:rPr lang="en-US" sz="3200" i="1" dirty="0">
                <a:solidFill>
                  <a:schemeClr val="tx1"/>
                </a:solidFill>
                <a:ea typeface="ＭＳ Ｐゴシック" charset="0"/>
              </a:rPr>
              <a:t>employment specialists</a:t>
            </a:r>
            <a:r>
              <a:rPr lang="en-US" sz="3200" dirty="0">
                <a:solidFill>
                  <a:schemeClr val="tx1"/>
                </a:solidFill>
                <a:ea typeface="ＭＳ Ｐゴシック" charset="0"/>
              </a:rPr>
              <a:t>) are good, job seekers get jobs. If they are not, the barriers to employment for job seekers can become insurmountable…</a:t>
            </a:r>
            <a:r>
              <a:rPr lang="ja-JP" altLang="en-US" sz="3200" dirty="0">
                <a:solidFill>
                  <a:schemeClr val="tx1"/>
                </a:solidFill>
                <a:ea typeface="ＭＳ Ｐゴシック" charset="0"/>
              </a:rPr>
              <a:t>”</a:t>
            </a:r>
            <a:r>
              <a:rPr lang="en-US" sz="3200" dirty="0">
                <a:solidFill>
                  <a:schemeClr val="tx1"/>
                </a:solidFill>
                <a:ea typeface="ＭＳ Ｐゴシック" charset="0"/>
              </a:rPr>
              <a:t> </a:t>
            </a:r>
            <a:r>
              <a:rPr lang="en-US" sz="3000" dirty="0" smtClean="0">
                <a:solidFill>
                  <a:schemeClr val="tx1"/>
                </a:solidFill>
                <a:ea typeface="ＭＳ Ｐゴシック" charset="0"/>
              </a:rPr>
              <a:t> </a:t>
            </a:r>
          </a:p>
          <a:p>
            <a:pPr algn="l">
              <a:spcBef>
                <a:spcPct val="0"/>
              </a:spcBef>
              <a:spcAft>
                <a:spcPts val="1200"/>
              </a:spcAft>
              <a:buClr>
                <a:schemeClr val="tx1"/>
              </a:buClr>
              <a:defRPr/>
            </a:pPr>
            <a:r>
              <a:rPr lang="en-US" sz="2000" dirty="0">
                <a:solidFill>
                  <a:schemeClr val="tx1"/>
                </a:solidFill>
                <a:ea typeface="ＭＳ Ｐゴシック" charset="0"/>
              </a:rPr>
              <a:t>(</a:t>
            </a:r>
            <a:r>
              <a:rPr lang="en-US" sz="2000" dirty="0" err="1">
                <a:solidFill>
                  <a:schemeClr val="tx1"/>
                </a:solidFill>
                <a:ea typeface="ＭＳ Ｐゴシック" charset="0"/>
              </a:rPr>
              <a:t>Lueking</a:t>
            </a:r>
            <a:r>
              <a:rPr lang="en-US" sz="2000" dirty="0">
                <a:solidFill>
                  <a:schemeClr val="tx1"/>
                </a:solidFill>
                <a:ea typeface="ＭＳ Ｐゴシック" charset="0"/>
              </a:rPr>
              <a:t> et al., 2004, p. 29</a:t>
            </a:r>
            <a:r>
              <a:rPr lang="en-US" sz="2000" dirty="0" smtClean="0">
                <a:solidFill>
                  <a:schemeClr val="tx1"/>
                </a:solidFill>
                <a:ea typeface="ＭＳ Ｐゴシック" charset="0"/>
              </a:rPr>
              <a:t>)</a:t>
            </a:r>
            <a:endParaRPr lang="en-US" sz="2000" b="1" dirty="0">
              <a:solidFill>
                <a:schemeClr val="tx1"/>
              </a:solidFill>
              <a:ea typeface="ＭＳ Ｐゴシック" charset="0"/>
            </a:endParaRPr>
          </a:p>
          <a:p>
            <a:pPr algn="l" eaLnBrk="1" hangingPunct="1">
              <a:spcBef>
                <a:spcPct val="0"/>
              </a:spcBef>
              <a:spcAft>
                <a:spcPts val="1200"/>
              </a:spcAft>
              <a:buClr>
                <a:schemeClr val="tx1"/>
              </a:buClr>
              <a:buFont typeface="Wingdings" charset="0"/>
              <a:buNone/>
              <a:defRPr/>
            </a:pPr>
            <a:endParaRPr lang="en-US" dirty="0" smtClean="0">
              <a:solidFill>
                <a:schemeClr val="tx1"/>
              </a:solidFill>
              <a:ea typeface="ＭＳ Ｐゴシック" charset="0"/>
            </a:endParaRPr>
          </a:p>
        </p:txBody>
      </p:sp>
      <p:sp>
        <p:nvSpPr>
          <p:cNvPr id="3" name="Title 3"/>
          <p:cNvSpPr txBox="1">
            <a:spLocks/>
          </p:cNvSpPr>
          <p:nvPr/>
        </p:nvSpPr>
        <p:spPr bwMode="auto">
          <a:xfrm>
            <a:off x="76200" y="219723"/>
            <a:ext cx="9067800" cy="71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lang="en-US" sz="4000" b="1" i="0" kern="1200" dirty="0">
                <a:solidFill>
                  <a:schemeClr val="tx2">
                    <a:lumMod val="60000"/>
                    <a:lumOff val="40000"/>
                  </a:schemeClr>
                </a:solidFill>
                <a:latin typeface="Candara"/>
                <a:ea typeface="ヒラギノ角ゴ Pro W3" charset="0"/>
                <a:cs typeface="Candara"/>
              </a:defRPr>
            </a:lvl1pPr>
            <a:lvl2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2pPr>
            <a:lvl3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3pPr>
            <a:lvl4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4pPr>
            <a:lvl5pPr algn="ctr" rtl="0" eaLnBrk="1" fontAlgn="base" hangingPunct="1">
              <a:spcBef>
                <a:spcPct val="0"/>
              </a:spcBef>
              <a:spcAft>
                <a:spcPct val="0"/>
              </a:spcAft>
              <a:defRPr sz="4400">
                <a:solidFill>
                  <a:schemeClr val="tx1"/>
                </a:solidFill>
                <a:latin typeface="Calibri" charset="0"/>
                <a:ea typeface="ヒラギノ角ゴ Pro W3" charset="0"/>
                <a:cs typeface="ヒラギノ角ゴ Pro W3" charset="0"/>
              </a:defRPr>
            </a:lvl5pPr>
            <a:lvl6pPr marL="457200" algn="ctr" rtl="0" eaLnBrk="1" fontAlgn="base" hangingPunct="1">
              <a:spcBef>
                <a:spcPct val="0"/>
              </a:spcBef>
              <a:spcAft>
                <a:spcPct val="0"/>
              </a:spcAft>
              <a:defRPr sz="4400">
                <a:solidFill>
                  <a:schemeClr val="tx1"/>
                </a:solidFill>
                <a:latin typeface="Calibri" charset="0"/>
                <a:ea typeface="ヒラギノ角ゴ Pro W3" charset="0"/>
              </a:defRPr>
            </a:lvl6pPr>
            <a:lvl7pPr marL="914400" algn="ctr" rtl="0" eaLnBrk="1" fontAlgn="base" hangingPunct="1">
              <a:spcBef>
                <a:spcPct val="0"/>
              </a:spcBef>
              <a:spcAft>
                <a:spcPct val="0"/>
              </a:spcAft>
              <a:defRPr sz="4400">
                <a:solidFill>
                  <a:schemeClr val="tx1"/>
                </a:solidFill>
                <a:latin typeface="Calibri" charset="0"/>
                <a:ea typeface="ヒラギノ角ゴ Pro W3" charset="0"/>
              </a:defRPr>
            </a:lvl7pPr>
            <a:lvl8pPr marL="1371600" algn="ctr" rtl="0" eaLnBrk="1" fontAlgn="base" hangingPunct="1">
              <a:spcBef>
                <a:spcPct val="0"/>
              </a:spcBef>
              <a:spcAft>
                <a:spcPct val="0"/>
              </a:spcAft>
              <a:defRPr sz="4400">
                <a:solidFill>
                  <a:schemeClr val="tx1"/>
                </a:solidFill>
                <a:latin typeface="Calibri" charset="0"/>
                <a:ea typeface="ヒラギノ角ゴ Pro W3" charset="0"/>
              </a:defRPr>
            </a:lvl8pPr>
            <a:lvl9pPr marL="1828800" algn="ctr" rtl="0" eaLnBrk="1" fontAlgn="base" hangingPunct="1">
              <a:spcBef>
                <a:spcPct val="0"/>
              </a:spcBef>
              <a:spcAft>
                <a:spcPct val="0"/>
              </a:spcAft>
              <a:defRPr sz="4400">
                <a:solidFill>
                  <a:schemeClr val="tx1"/>
                </a:solidFill>
                <a:latin typeface="Calibri" charset="0"/>
                <a:ea typeface="ヒラギノ角ゴ Pro W3" charset="0"/>
              </a:defRPr>
            </a:lvl9pPr>
          </a:lstStyle>
          <a:p>
            <a:pPr algn="ctr"/>
            <a:r>
              <a:rPr lang="en-US" dirty="0" smtClean="0"/>
              <a:t>Focus on Employment Consultants (EC)</a:t>
            </a:r>
            <a:endParaRPr lang="en-US" dirty="0"/>
          </a:p>
        </p:txBody>
      </p:sp>
    </p:spTree>
    <p:extLst>
      <p:ext uri="{BB962C8B-B14F-4D97-AF65-F5344CB8AC3E}">
        <p14:creationId xmlns:p14="http://schemas.microsoft.com/office/powerpoint/2010/main" val="10245036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amp;quot;&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Alaska MH Trust Core team 042114re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Alaska MH Trust Core team 042114rev3.pptx</Template>
  <TotalTime>30606</TotalTime>
  <Words>1775</Words>
  <Application>Microsoft Office PowerPoint</Application>
  <PresentationFormat>On-screen Show (4:3)</PresentationFormat>
  <Paragraphs>217</Paragraphs>
  <Slides>44</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7" baseType="lpstr">
      <vt:lpstr>ＭＳ Ｐゴシック</vt:lpstr>
      <vt:lpstr>Arial</vt:lpstr>
      <vt:lpstr>Calibri</vt:lpstr>
      <vt:lpstr>Candara</vt:lpstr>
      <vt:lpstr>Georgia</vt:lpstr>
      <vt:lpstr>Gill Sans</vt:lpstr>
      <vt:lpstr>Monotype Sorts</vt:lpstr>
      <vt:lpstr>Times</vt:lpstr>
      <vt:lpstr>Times New Roman</vt:lpstr>
      <vt:lpstr>Wingdings</vt:lpstr>
      <vt:lpstr>ヒラギノ角ゴ Pro W3</vt:lpstr>
      <vt:lpstr>Alaska MH Trust Core team 042114rev3</vt:lpstr>
      <vt:lpstr>Chart</vt:lpstr>
      <vt:lpstr>Increasing Organizational Accountability and Performance: Activity Tracking for Employment Consultants</vt:lpstr>
      <vt:lpstr>Agenda</vt:lpstr>
      <vt:lpstr>Definitions </vt:lpstr>
      <vt:lpstr>What’s the problem?</vt:lpstr>
      <vt:lpstr>PowerPoint Presentation</vt:lpstr>
      <vt:lpstr>What are the desired goals? </vt:lpstr>
      <vt:lpstr>Any good news? Yes! </vt:lpstr>
      <vt:lpstr>Big picture </vt:lpstr>
      <vt:lpstr>PowerPoint Presentation</vt:lpstr>
      <vt:lpstr>What do we know about ECs?</vt:lpstr>
      <vt:lpstr> </vt:lpstr>
      <vt:lpstr> </vt:lpstr>
      <vt:lpstr>PowerPoint Presentation</vt:lpstr>
      <vt:lpstr>Direct the rider: Clarify goals</vt:lpstr>
      <vt:lpstr>Examples of What Needs to be Done</vt:lpstr>
      <vt:lpstr>Direct the rider: Measure progress</vt:lpstr>
      <vt:lpstr>Direct the rider: Measure progress</vt:lpstr>
      <vt:lpstr>Direct the rider: Measure progress</vt:lpstr>
      <vt:lpstr>Motivate the elephant</vt:lpstr>
      <vt:lpstr>Shape the path</vt:lpstr>
      <vt:lpstr>Part III</vt:lpstr>
      <vt:lpstr>Research</vt:lpstr>
      <vt:lpstr>What Domains have we Measured?</vt:lpstr>
      <vt:lpstr>What Tools Have We Used?</vt:lpstr>
      <vt:lpstr>Example of Survey</vt:lpstr>
      <vt:lpstr>Example of Survey findings</vt:lpstr>
      <vt:lpstr>PowerPoint Presentation</vt:lpstr>
      <vt:lpstr>Survey Pros and Cons</vt:lpstr>
      <vt:lpstr>Example of Activity Log</vt:lpstr>
      <vt:lpstr>Example of Activity log Findings</vt:lpstr>
      <vt:lpstr>Activity Log Pros and Cons</vt:lpstr>
      <vt:lpstr>What’s next?  Daily Survey for Smart Phones </vt:lpstr>
      <vt:lpstr>Pros and Cons</vt:lpstr>
      <vt:lpstr>Cons</vt:lpstr>
      <vt:lpstr>What Data Tracking Tools do CRPs use?</vt:lpstr>
      <vt:lpstr>What Web-based tools are available?</vt:lpstr>
      <vt:lpstr>Part IV</vt:lpstr>
      <vt:lpstr>NEBA </vt:lpstr>
      <vt:lpstr>Work Inc.</vt:lpstr>
      <vt:lpstr>Conclusions</vt:lpstr>
      <vt:lpstr>Questions?</vt:lpstr>
      <vt:lpstr>References</vt:lpstr>
      <vt:lpstr>Contact information</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are talking about a new business model?</dc:title>
  <dc:creator>Suzzanne Freeze</dc:creator>
  <cp:lastModifiedBy>Alberto Migliore</cp:lastModifiedBy>
  <cp:revision>463</cp:revision>
  <cp:lastPrinted>2015-05-30T15:44:28Z</cp:lastPrinted>
  <dcterms:created xsi:type="dcterms:W3CDTF">2007-01-30T22:38:29Z</dcterms:created>
  <dcterms:modified xsi:type="dcterms:W3CDTF">2015-06-19T20:49:38Z</dcterms:modified>
</cp:coreProperties>
</file>