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96" r:id="rId2"/>
    <p:sldId id="342" r:id="rId3"/>
    <p:sldId id="304" r:id="rId4"/>
    <p:sldId id="300" r:id="rId5"/>
    <p:sldId id="305" r:id="rId6"/>
    <p:sldId id="306" r:id="rId7"/>
    <p:sldId id="307" r:id="rId8"/>
    <p:sldId id="330" r:id="rId9"/>
    <p:sldId id="309" r:id="rId10"/>
    <p:sldId id="301" r:id="rId11"/>
    <p:sldId id="302" r:id="rId12"/>
    <p:sldId id="303" r:id="rId13"/>
    <p:sldId id="311" r:id="rId14"/>
    <p:sldId id="312" r:id="rId15"/>
    <p:sldId id="335" r:id="rId16"/>
    <p:sldId id="343" r:id="rId17"/>
    <p:sldId id="336" r:id="rId18"/>
    <p:sldId id="346" r:id="rId19"/>
    <p:sldId id="347" r:id="rId20"/>
    <p:sldId id="316" r:id="rId21"/>
    <p:sldId id="350" r:id="rId22"/>
    <p:sldId id="352" r:id="rId23"/>
    <p:sldId id="318" r:id="rId24"/>
    <p:sldId id="344" r:id="rId25"/>
    <p:sldId id="353" r:id="rId26"/>
    <p:sldId id="329" r:id="rId27"/>
    <p:sldId id="328" r:id="rId28"/>
    <p:sldId id="319" r:id="rId29"/>
    <p:sldId id="326" r:id="rId30"/>
    <p:sldId id="294" r:id="rId31"/>
    <p:sldId id="349" r:id="rId32"/>
  </p:sldIdLst>
  <p:sldSz cx="9144000" cy="6858000" type="screen4x3"/>
  <p:notesSz cx="6997700" cy="9271000"/>
  <p:custDataLst>
    <p:tags r:id="rId36"/>
  </p:custDataLst>
  <p:defaultTextStyle>
    <a:defPPr>
      <a:defRPr lang="en-US"/>
    </a:defPPr>
    <a:lvl1pPr algn="l" rtl="0" eaLnBrk="0" fontAlgn="base" hangingPunct="0">
      <a:spcBef>
        <a:spcPct val="50000"/>
      </a:spcBef>
      <a:spcAft>
        <a:spcPct val="0"/>
      </a:spcAft>
      <a:defRPr sz="1200" b="1" kern="1200">
        <a:solidFill>
          <a:schemeClr val="bg2"/>
        </a:solidFill>
        <a:latin typeface="Arial" charset="0"/>
        <a:ea typeface="+mn-ea"/>
        <a:cs typeface="+mn-cs"/>
      </a:defRPr>
    </a:lvl1pPr>
    <a:lvl2pPr marL="457200" algn="l" rtl="0" eaLnBrk="0" fontAlgn="base" hangingPunct="0">
      <a:spcBef>
        <a:spcPct val="50000"/>
      </a:spcBef>
      <a:spcAft>
        <a:spcPct val="0"/>
      </a:spcAft>
      <a:defRPr sz="1200" b="1" kern="1200">
        <a:solidFill>
          <a:schemeClr val="bg2"/>
        </a:solidFill>
        <a:latin typeface="Arial" charset="0"/>
        <a:ea typeface="+mn-ea"/>
        <a:cs typeface="+mn-cs"/>
      </a:defRPr>
    </a:lvl2pPr>
    <a:lvl3pPr marL="914400" algn="l" rtl="0" eaLnBrk="0" fontAlgn="base" hangingPunct="0">
      <a:spcBef>
        <a:spcPct val="50000"/>
      </a:spcBef>
      <a:spcAft>
        <a:spcPct val="0"/>
      </a:spcAft>
      <a:defRPr sz="1200" b="1" kern="1200">
        <a:solidFill>
          <a:schemeClr val="bg2"/>
        </a:solidFill>
        <a:latin typeface="Arial" charset="0"/>
        <a:ea typeface="+mn-ea"/>
        <a:cs typeface="+mn-cs"/>
      </a:defRPr>
    </a:lvl3pPr>
    <a:lvl4pPr marL="1371600" algn="l" rtl="0" eaLnBrk="0" fontAlgn="base" hangingPunct="0">
      <a:spcBef>
        <a:spcPct val="50000"/>
      </a:spcBef>
      <a:spcAft>
        <a:spcPct val="0"/>
      </a:spcAft>
      <a:defRPr sz="1200" b="1" kern="1200">
        <a:solidFill>
          <a:schemeClr val="bg2"/>
        </a:solidFill>
        <a:latin typeface="Arial" charset="0"/>
        <a:ea typeface="+mn-ea"/>
        <a:cs typeface="+mn-cs"/>
      </a:defRPr>
    </a:lvl4pPr>
    <a:lvl5pPr marL="1828800" algn="l" rtl="0" eaLnBrk="0" fontAlgn="base" hangingPunct="0">
      <a:spcBef>
        <a:spcPct val="50000"/>
      </a:spcBef>
      <a:spcAft>
        <a:spcPct val="0"/>
      </a:spcAft>
      <a:defRPr sz="1200" b="1" kern="1200">
        <a:solidFill>
          <a:schemeClr val="bg2"/>
        </a:solidFill>
        <a:latin typeface="Arial" charset="0"/>
        <a:ea typeface="+mn-ea"/>
        <a:cs typeface="+mn-cs"/>
      </a:defRPr>
    </a:lvl5pPr>
    <a:lvl6pPr marL="2286000" algn="l" defTabSz="914400" rtl="0" eaLnBrk="1" latinLnBrk="0" hangingPunct="1">
      <a:defRPr sz="1200" b="1" kern="1200">
        <a:solidFill>
          <a:schemeClr val="bg2"/>
        </a:solidFill>
        <a:latin typeface="Arial" charset="0"/>
        <a:ea typeface="+mn-ea"/>
        <a:cs typeface="+mn-cs"/>
      </a:defRPr>
    </a:lvl6pPr>
    <a:lvl7pPr marL="2743200" algn="l" defTabSz="914400" rtl="0" eaLnBrk="1" latinLnBrk="0" hangingPunct="1">
      <a:defRPr sz="1200" b="1" kern="1200">
        <a:solidFill>
          <a:schemeClr val="bg2"/>
        </a:solidFill>
        <a:latin typeface="Arial" charset="0"/>
        <a:ea typeface="+mn-ea"/>
        <a:cs typeface="+mn-cs"/>
      </a:defRPr>
    </a:lvl7pPr>
    <a:lvl8pPr marL="3200400" algn="l" defTabSz="914400" rtl="0" eaLnBrk="1" latinLnBrk="0" hangingPunct="1">
      <a:defRPr sz="1200" b="1" kern="1200">
        <a:solidFill>
          <a:schemeClr val="bg2"/>
        </a:solidFill>
        <a:latin typeface="Arial" charset="0"/>
        <a:ea typeface="+mn-ea"/>
        <a:cs typeface="+mn-cs"/>
      </a:defRPr>
    </a:lvl8pPr>
    <a:lvl9pPr marL="3657600" algn="l" defTabSz="914400" rtl="0" eaLnBrk="1" latinLnBrk="0" hangingPunct="1">
      <a:defRPr sz="1200" b="1" kern="1200">
        <a:solidFill>
          <a:schemeClr val="bg2"/>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Wittenburg" initials="DW" lastIdx="1" clrIdx="0"/>
  <p:cmAuthor id="1" name="CMcClure" initials="CM" lastIdx="1" clrIdx="1"/>
  <p:cmAuthor id="2" name="CGeorge" initials="CG" lastIdx="19"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1"/>
    <a:srgbClr val="CC3300"/>
    <a:srgbClr val="000000"/>
    <a:srgbClr val="FFCC00"/>
    <a:srgbClr val="F80E62"/>
    <a:srgbClr val="00FF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15" autoAdjust="0"/>
    <p:restoredTop sz="86355" autoAdjust="0"/>
  </p:normalViewPr>
  <p:slideViewPr>
    <p:cSldViewPr snapToGrid="0">
      <p:cViewPr varScale="1">
        <p:scale>
          <a:sx n="97" d="100"/>
          <a:sy n="97" d="100"/>
        </p:scale>
        <p:origin x="-104" y="-216"/>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822" y="-312"/>
      </p:cViewPr>
      <p:guideLst>
        <p:guide orient="horz" pos="2919"/>
        <p:guide pos="22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741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4"/>
          <p:cNvSpPr>
            <a:spLocks noGrp="1" noRot="1" noChangeAspect="1" noChangeArrowheads="1" noTextEdit="1"/>
          </p:cNvSpPr>
          <p:nvPr>
            <p:ph type="sldImg" idx="2"/>
          </p:nvPr>
        </p:nvSpPr>
        <p:spPr bwMode="auto">
          <a:xfrm>
            <a:off x="1050925" y="698500"/>
            <a:ext cx="4749800" cy="3562350"/>
          </a:xfrm>
          <a:prstGeom prst="rect">
            <a:avLst/>
          </a:prstGeom>
          <a:noFill/>
          <a:ln w="12700">
            <a:solidFill>
              <a:schemeClr val="tx1"/>
            </a:solidFill>
            <a:miter lim="800000"/>
            <a:headEnd/>
            <a:tailEnd/>
          </a:ln>
        </p:spPr>
      </p:sp>
      <p:sp>
        <p:nvSpPr>
          <p:cNvPr id="2059" name="Rectangle 11"/>
          <p:cNvSpPr>
            <a:spLocks noGrp="1" noChangeArrowheads="1"/>
          </p:cNvSpPr>
          <p:nvPr>
            <p:ph type="sldNum" sz="quarter" idx="5"/>
          </p:nvPr>
        </p:nvSpPr>
        <p:spPr bwMode="auto">
          <a:xfrm>
            <a:off x="3263900" y="8550275"/>
            <a:ext cx="730250" cy="508000"/>
          </a:xfrm>
          <a:prstGeom prst="rect">
            <a:avLst/>
          </a:prstGeom>
          <a:noFill/>
          <a:ln w="9525">
            <a:noFill/>
            <a:miter lim="800000"/>
            <a:headEnd/>
            <a:tailEnd/>
          </a:ln>
          <a:effectLst/>
        </p:spPr>
        <p:txBody>
          <a:bodyPr vert="horz" wrap="square" lIns="92707" tIns="46354" rIns="92707" bIns="46354" numCol="1" anchor="ctr" anchorCtr="0" compatLnSpc="1">
            <a:prstTxWarp prst="textNoShape">
              <a:avLst/>
            </a:prstTxWarp>
          </a:bodyPr>
          <a:lstStyle>
            <a:lvl1pPr algn="r" defTabSz="927100">
              <a:spcBef>
                <a:spcPct val="0"/>
              </a:spcBef>
              <a:defRPr sz="1400" b="0">
                <a:solidFill>
                  <a:schemeClr val="tx1"/>
                </a:solidFill>
                <a:latin typeface="Times New Roman" charset="0"/>
              </a:defRPr>
            </a:lvl1pPr>
          </a:lstStyle>
          <a:p>
            <a:pPr>
              <a:defRPr/>
            </a:pPr>
            <a:fld id="{A2EC10AC-6804-4420-81E7-A8E1421417D7}" type="slidenum">
              <a:rPr lang="en-US"/>
              <a:pPr>
                <a:defRPr/>
              </a:pPr>
              <a:t>‹#›</a:t>
            </a:fld>
            <a:endParaRPr lang="en-US" dirty="0"/>
          </a:p>
        </p:txBody>
      </p:sp>
      <p:sp>
        <p:nvSpPr>
          <p:cNvPr id="2060" name="Rectangle 12"/>
          <p:cNvSpPr>
            <a:spLocks noGrp="1" noChangeArrowheads="1"/>
          </p:cNvSpPr>
          <p:nvPr>
            <p:ph type="body" sz="quarter" idx="3"/>
          </p:nvPr>
        </p:nvSpPr>
        <p:spPr bwMode="auto">
          <a:xfrm>
            <a:off x="922338" y="4433888"/>
            <a:ext cx="5153025" cy="4124325"/>
          </a:xfrm>
          <a:prstGeom prst="rect">
            <a:avLst/>
          </a:prstGeom>
          <a:noFill/>
          <a:ln w="12700">
            <a:noFill/>
            <a:miter lim="800000"/>
            <a:headEnd type="none" w="sm" len="sm"/>
            <a:tailEnd type="none" w="sm" len="sm"/>
          </a:ln>
          <a:effectLst/>
        </p:spPr>
        <p:txBody>
          <a:bodyPr vert="horz" wrap="square" lIns="92707" tIns="46354" rIns="92707" bIns="4635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123822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a:t>
            </a:fld>
            <a:endParaRPr lang="en-US" dirty="0"/>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a:t>
            </a:fld>
            <a:endParaRPr lang="en-US" dirty="0"/>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22</a:t>
            </a:fld>
            <a:endParaRPr lang="en-US" dirty="0"/>
          </a:p>
        </p:txBody>
      </p:sp>
      <p:sp>
        <p:nvSpPr>
          <p:cNvPr id="5" name="Notes Placeholder 4"/>
          <p:cNvSpPr>
            <a:spLocks noGrp="1"/>
          </p:cNvSpPr>
          <p:nvPr>
            <p:ph type="body" idx="1"/>
          </p:nvPr>
        </p:nvSpPr>
        <p:spPr/>
        <p:txBody>
          <a:bodyPr>
            <a:normAutofit/>
          </a:bodyPr>
          <a:lstStyle/>
          <a:p>
            <a:r>
              <a:rPr lang="en-US" dirty="0" smtClean="0"/>
              <a:t>The Youth</a:t>
            </a:r>
            <a:r>
              <a:rPr lang="en-US" baseline="0" dirty="0" smtClean="0"/>
              <a:t> Works served 19 counties in West Virginia.  The project covered two regions.  Region was in the north and Region 2 was in the south.  Region 1 included: </a:t>
            </a:r>
            <a:r>
              <a:rPr lang="en-US" sz="1200" kern="1200" baseline="0" dirty="0" smtClean="0">
                <a:solidFill>
                  <a:schemeClr val="tx1"/>
                </a:solidFill>
                <a:latin typeface="Arial" charset="0"/>
                <a:ea typeface="+mn-ea"/>
                <a:cs typeface="+mn-cs"/>
              </a:rPr>
              <a:t>Monongalia, Marion, Harrison, Lewis, Taylor, Upshur, Barbour, Preston, Randolph, Wood, and Jackson counties.  Region 2 included: Kanawha, Putnam, Cabell, Mason, Wayne, Raleigh, Mercer, and Fayette counties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Alt text: </a:t>
            </a:r>
            <a:r>
              <a:rPr lang="en-US" sz="1200" i="0" kern="1200" baseline="0" dirty="0" smtClean="0">
                <a:solidFill>
                  <a:schemeClr val="tx1"/>
                </a:solidFill>
                <a:latin typeface="Arial" charset="0"/>
                <a:ea typeface="+mn-ea"/>
                <a:cs typeface="+mn-cs"/>
              </a:rPr>
              <a:t>Youth Works increased the use of employment-promoting services by youth with disabilities. Nearly two-thirds of treatment group youth reported having used any employment-promoting service in the year following random assignment. We estimated that, in the absence of the project, only one-third of these youth would have used any such service. Thus, the impact of Youth Works was a 30 percentage point increase in the use of employment-promoting services. This overall impact was a product of impacts on the use of a number of specific types of employment services. The largest of these impacts were on support for resume writing and job search activities (31 percentage points), benefits counseling (24 percentage points), and career counseling (16 percentage points). </a:t>
            </a:r>
          </a:p>
          <a:p>
            <a:endParaRPr lang="en-US" sz="1200" i="0" kern="1200" baseline="0" dirty="0" smtClean="0">
              <a:solidFill>
                <a:schemeClr val="tx1"/>
              </a:solidFill>
              <a:latin typeface="Arial" charset="0"/>
              <a:ea typeface="+mn-ea"/>
              <a:cs typeface="+mn-cs"/>
            </a:endParaRPr>
          </a:p>
          <a:p>
            <a:r>
              <a:rPr lang="en-US" sz="1200" i="0" kern="1200" baseline="0" dirty="0" smtClean="0">
                <a:solidFill>
                  <a:schemeClr val="tx1"/>
                </a:solidFill>
                <a:latin typeface="Arial" charset="0"/>
                <a:ea typeface="+mn-ea"/>
                <a:cs typeface="+mn-cs"/>
              </a:rPr>
              <a:t>Youth Works also increased participation in non-employment services, such as discussions about the youth’s interests and plans for the future, by 17 percentage points (Table ES.1). Considering all types of services, 78 percent of treatment group members reported having used any employment or non-employment service. In the absence of Youth Works, we estimated that 58 percent of them would have used any service. Youth Works thus increased the share of youth using any service by 21 percentage points. </a:t>
            </a:r>
          </a:p>
          <a:p>
            <a:r>
              <a:rPr lang="en-US" sz="1200" kern="1200" baseline="0" dirty="0" smtClean="0">
                <a:solidFill>
                  <a:schemeClr val="tx1"/>
                </a:solidFill>
                <a:latin typeface="Arial" charset="0"/>
                <a:ea typeface="+mn-ea"/>
                <a:cs typeface="+mn-cs"/>
              </a:rPr>
              <a:t>Youth Works sought to improve economic self-sufficiency and independence among youth receiving SSA disability benefits by providing employment-promoting services, such as job-search assistance, and enhanced SSA work incentives. </a:t>
            </a:r>
          </a:p>
          <a:p>
            <a:endParaRPr lang="en-US" sz="1200" i="0" kern="1200" baseline="0" dirty="0" smtClean="0">
              <a:solidFill>
                <a:schemeClr val="tx1"/>
              </a:solidFill>
              <a:latin typeface="Arial" charset="0"/>
              <a:ea typeface="+mn-ea"/>
              <a:cs typeface="+mn-cs"/>
            </a:endParaRPr>
          </a:p>
          <a:p>
            <a:r>
              <a:rPr lang="en-US" sz="1200" i="0" kern="1200" baseline="0" dirty="0" smtClean="0">
                <a:solidFill>
                  <a:schemeClr val="tx1"/>
                </a:solidFill>
                <a:latin typeface="Arial" charset="0"/>
                <a:ea typeface="+mn-ea"/>
                <a:cs typeface="+mn-cs"/>
              </a:rPr>
              <a:t>Our primary outcome in the domain of paid employment was whether a youth was ever employed in a paid job during the year following random assignment. We found that 43 percent of treatment group youth worked for pay at some time during the year, whereas we estimated that only 24 percent would have done so in the absence of Youth Works. The estimated impact of 19 percentage points is statistically significant. We also estimated the project’s impact on earnings, a supplementary outcome of considerable policy interest </a:t>
            </a:r>
            <a:r>
              <a:rPr lang="en-US" sz="1200" kern="1200" baseline="0" dirty="0" smtClean="0">
                <a:solidFill>
                  <a:schemeClr val="tx1"/>
                </a:solidFill>
                <a:latin typeface="Arial" charset="0"/>
                <a:ea typeface="+mn-ea"/>
                <a:cs typeface="+mn-cs"/>
              </a:rPr>
              <a:t>in this domain. We found that Youth Works increased earnings by about 50 percent; treatment group youth earned an average of $1,559 in the year following random assignment, whereas we estimated that they would have earned just $1,035 if they had not had the opportunity to participate in Youth Works. </a:t>
            </a:r>
          </a:p>
          <a:p>
            <a:endParaRPr lang="en-US" sz="1200" i="0" kern="1200" baseline="0" dirty="0" smtClean="0">
              <a:solidFill>
                <a:schemeClr val="tx1"/>
              </a:solidFill>
              <a:latin typeface="Arial" charset="0"/>
              <a:ea typeface="+mn-ea"/>
              <a:cs typeface="+mn-cs"/>
            </a:endParaRPr>
          </a:p>
          <a:p>
            <a:r>
              <a:rPr lang="en-US" sz="1200" i="0" kern="1200" baseline="0" dirty="0" smtClean="0">
                <a:solidFill>
                  <a:schemeClr val="tx1"/>
                </a:solidFill>
                <a:latin typeface="Arial" charset="0"/>
                <a:ea typeface="+mn-ea"/>
                <a:cs typeface="+mn-cs"/>
              </a:rPr>
              <a:t>In the domain of youth income, we found that Youth Works had a positive impact on the primary outcome: total youth income from earnings and SSA benefits (combined) during the year following random assignment. The impact of $717 per year represents an increase of ten percent over the income that treatment group youth would have received if they had not had the opportunity to participate in Youth Works. </a:t>
            </a:r>
            <a:endParaRPr lang="en-US" i="0" dirty="0"/>
          </a:p>
        </p:txBody>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6</a:t>
            </a:fld>
            <a:endParaRPr lang="en-US" dirty="0"/>
          </a:p>
        </p:txBody>
      </p:sp>
      <p:sp>
        <p:nvSpPr>
          <p:cNvPr id="5" name="TextBox 4"/>
          <p:cNvSpPr txBox="1"/>
          <p:nvPr/>
        </p:nvSpPr>
        <p:spPr>
          <a:xfrm>
            <a:off x="3314700" y="3429000"/>
            <a:ext cx="2295525" cy="246221"/>
          </a:xfrm>
          <a:prstGeom prst="rect">
            <a:avLst/>
          </a:prstGeom>
          <a:noFill/>
        </p:spPr>
        <p:txBody>
          <a:bodyPr wrap="square" rtlCol="0">
            <a:spAutoFit/>
          </a:bodyPr>
          <a:lstStyle/>
          <a:p>
            <a:r>
              <a:rPr lang="en-US" sz="1000" dirty="0" smtClean="0">
                <a:solidFill>
                  <a:schemeClr val="tx1"/>
                </a:solidFill>
              </a:rPr>
              <a:t>Livermore and Goodman (2009</a:t>
            </a:r>
            <a:r>
              <a:rPr lang="en-US" sz="1000" dirty="0" smtClean="0"/>
              <a:t>)</a:t>
            </a:r>
            <a:endParaRPr 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2EC10AC-6804-4420-81E7-A8E1421417D7}"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06" name="Rectangle 34"/>
          <p:cNvSpPr>
            <a:spLocks noGrp="1" noChangeArrowheads="1"/>
          </p:cNvSpPr>
          <p:nvPr>
            <p:ph type="ctrTitle" sz="quarter"/>
          </p:nvPr>
        </p:nvSpPr>
        <p:spPr>
          <a:xfrm>
            <a:off x="685800" y="1725613"/>
            <a:ext cx="7772400" cy="1190625"/>
          </a:xfrm>
          <a:effectLst/>
        </p:spPr>
        <p:txBody>
          <a:bodyPr>
            <a:spAutoFit/>
          </a:bodyPr>
          <a:lstStyle>
            <a:lvl1pPr>
              <a:defRPr>
                <a:solidFill>
                  <a:schemeClr val="bg2"/>
                </a:solidFill>
              </a:defRPr>
            </a:lvl1pPr>
          </a:lstStyle>
          <a:p>
            <a:r>
              <a:rPr lang="en-US" smtClean="0"/>
              <a:t>Click to edit Master title style</a:t>
            </a:r>
            <a:endParaRPr lang="en-US" dirty="0"/>
          </a:p>
        </p:txBody>
      </p:sp>
      <p:sp>
        <p:nvSpPr>
          <p:cNvPr id="3107" name="Rectangle 35"/>
          <p:cNvSpPr>
            <a:spLocks noGrp="1" noChangeArrowheads="1"/>
          </p:cNvSpPr>
          <p:nvPr>
            <p:ph type="subTitle" sz="quarter" idx="1"/>
          </p:nvPr>
        </p:nvSpPr>
        <p:spPr>
          <a:xfrm>
            <a:off x="1371600" y="3276600"/>
            <a:ext cx="6400800" cy="1511300"/>
          </a:xfrm>
          <a:effectLst/>
        </p:spPr>
        <p:txBody>
          <a:bodyPr anchor="t" anchorCtr="0"/>
          <a:lstStyle>
            <a:lvl1pPr marL="0" indent="0" algn="ctr">
              <a:buFont typeface="Wingdings" pitchFamily="2" charset="2"/>
              <a:buNone/>
              <a:defRPr sz="3200">
                <a:solidFill>
                  <a:schemeClr val="bg2"/>
                </a:solidFill>
              </a:defRPr>
            </a:lvl1pPr>
          </a:lstStyle>
          <a:p>
            <a:r>
              <a:rPr lang="en-US" smtClean="0"/>
              <a:t>Click to edit Master subtitle style</a:t>
            </a:r>
            <a:endParaRPr lang="en-US" dirty="0"/>
          </a:p>
        </p:txBody>
      </p:sp>
      <p:pic>
        <p:nvPicPr>
          <p:cNvPr id="7" name="Picture 6" descr="MPRlogo_2c_for_ppt.png"/>
          <p:cNvPicPr>
            <a:picLocks noChangeAspect="1"/>
          </p:cNvPicPr>
          <p:nvPr userDrawn="1"/>
        </p:nvPicPr>
        <p:blipFill>
          <a:blip r:embed="rId2" cstate="print"/>
          <a:stretch>
            <a:fillRect/>
          </a:stretch>
        </p:blipFill>
        <p:spPr>
          <a:xfrm>
            <a:off x="3785616" y="5336956"/>
            <a:ext cx="1627632" cy="559699"/>
          </a:xfrm>
          <a:prstGeom prst="rect">
            <a:avLst/>
          </a:prstGeom>
        </p:spPr>
      </p:pic>
      <p:pic>
        <p:nvPicPr>
          <p:cNvPr id="8" name="Picture 7" descr="CSDPlogo_2c_150dpi.jpg"/>
          <p:cNvPicPr>
            <a:picLocks noChangeAspect="1"/>
          </p:cNvPicPr>
          <p:nvPr userDrawn="1"/>
        </p:nvPicPr>
        <p:blipFill>
          <a:blip r:embed="rId3" cstate="print"/>
          <a:stretch>
            <a:fillRect/>
          </a:stretch>
        </p:blipFill>
        <p:spPr>
          <a:xfrm>
            <a:off x="3848793" y="5987381"/>
            <a:ext cx="1502950" cy="6584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effectLst/>
        </p:spPr>
        <p:txBody>
          <a:bodyPr/>
          <a:lstStyle>
            <a:lvl1pPr>
              <a:spcBef>
                <a:spcPts val="600"/>
              </a:spcBef>
              <a:spcAft>
                <a:spcPts val="600"/>
              </a:spcAft>
              <a:buClr>
                <a:srgbClr val="C00000"/>
              </a:buClr>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841500"/>
            <a:ext cx="40449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0" y="1841500"/>
            <a:ext cx="40449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203200"/>
            <a:ext cx="2111375"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175" y="203200"/>
            <a:ext cx="618490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4175" y="203200"/>
            <a:ext cx="844867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08000" y="1841500"/>
            <a:ext cx="82423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pyright Last Slide">
    <p:spTree>
      <p:nvGrpSpPr>
        <p:cNvPr id="1" name=""/>
        <p:cNvGrpSpPr/>
        <p:nvPr/>
      </p:nvGrpSpPr>
      <p:grpSpPr>
        <a:xfrm>
          <a:off x="0" y="0"/>
          <a:ext cx="0" cy="0"/>
          <a:chOff x="0" y="0"/>
          <a:chExt cx="0" cy="0"/>
        </a:xfrm>
      </p:grpSpPr>
      <p:sp>
        <p:nvSpPr>
          <p:cNvPr id="2" name="Title 1"/>
          <p:cNvSpPr>
            <a:spLocks noGrp="1"/>
          </p:cNvSpPr>
          <p:nvPr>
            <p:ph type="title"/>
          </p:nvPr>
        </p:nvSpPr>
        <p:spPr>
          <a:xfrm>
            <a:off x="384175" y="203200"/>
            <a:ext cx="844867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08000" y="1841500"/>
            <a:ext cx="82423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a:off x="6618846" y="5956322"/>
            <a:ext cx="2382279" cy="169277"/>
          </a:xfrm>
          <a:prstGeom prst="rect">
            <a:avLst/>
          </a:prstGeom>
        </p:spPr>
        <p:txBody>
          <a:bodyPr wrap="square">
            <a:spAutoFit/>
          </a:bodyPr>
          <a:lstStyle/>
          <a:p>
            <a:pPr>
              <a:buNone/>
            </a:pPr>
            <a:r>
              <a:rPr lang="en-US" sz="500" dirty="0" smtClean="0">
                <a:solidFill>
                  <a:srgbClr val="000000"/>
                </a:solidFill>
              </a:rPr>
              <a:t>Mathematica</a:t>
            </a:r>
            <a:r>
              <a:rPr lang="en-US" sz="500" baseline="30000" dirty="0" smtClean="0">
                <a:solidFill>
                  <a:srgbClr val="000000"/>
                </a:solidFill>
              </a:rPr>
              <a:t>® </a:t>
            </a:r>
            <a:r>
              <a:rPr lang="en-US" sz="500" dirty="0" smtClean="0">
                <a:solidFill>
                  <a:srgbClr val="000000"/>
                </a:solidFill>
              </a:rPr>
              <a:t>is a registered trademark of Mathematica Policy Research. </a:t>
            </a:r>
            <a:endParaRPr lang="en-US" sz="500" baseline="30000"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Rectangle 34"/>
          <p:cNvSpPr>
            <a:spLocks noGrp="1" noChangeArrowheads="1"/>
          </p:cNvSpPr>
          <p:nvPr>
            <p:ph type="title"/>
          </p:nvPr>
        </p:nvSpPr>
        <p:spPr bwMode="auto">
          <a:xfrm>
            <a:off x="384175" y="203200"/>
            <a:ext cx="8448675" cy="1143000"/>
          </a:xfrm>
          <a:prstGeom prst="rect">
            <a:avLst/>
          </a:prstGeom>
          <a:noFill/>
          <a:ln w="9525">
            <a:noFill/>
            <a:miter lim="800000"/>
            <a:headEnd/>
            <a:tailEnd/>
          </a:ln>
        </p:spPr>
        <p:txBody>
          <a:bodyPr vert="horz" wrap="square" lIns="92075" tIns="46038" rIns="92075" bIns="46038" numCol="1" anchor="b" anchorCtr="1" compatLnSpc="1">
            <a:prstTxWarp prst="textNoShape">
              <a:avLst/>
            </a:prstTxWarp>
          </a:bodyPr>
          <a:lstStyle/>
          <a:p>
            <a:pPr lvl="0"/>
            <a:r>
              <a:rPr lang="en-US" smtClean="0"/>
              <a:t>Click to edit Master title style</a:t>
            </a:r>
          </a:p>
        </p:txBody>
      </p:sp>
      <p:sp>
        <p:nvSpPr>
          <p:cNvPr id="1029" name="Rectangle 35"/>
          <p:cNvSpPr>
            <a:spLocks noGrp="1" noChangeArrowheads="1"/>
          </p:cNvSpPr>
          <p:nvPr>
            <p:ph type="body" idx="1"/>
          </p:nvPr>
        </p:nvSpPr>
        <p:spPr bwMode="auto">
          <a:xfrm>
            <a:off x="508000" y="1841500"/>
            <a:ext cx="8242300" cy="4114800"/>
          </a:xfrm>
          <a:prstGeom prst="rect">
            <a:avLst/>
          </a:prstGeom>
          <a:noFill/>
          <a:ln w="9525">
            <a:noFill/>
            <a:miter lim="800000"/>
            <a:headEnd/>
            <a:tailEnd/>
          </a:ln>
        </p:spPr>
        <p:txBody>
          <a:bodyPr vert="horz" wrap="square" lIns="92075" tIns="46038" rIns="92075" bIns="46038" numCol="1" anchor="ctr"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5" name="Line 41"/>
          <p:cNvSpPr>
            <a:spLocks noChangeShapeType="1"/>
          </p:cNvSpPr>
          <p:nvPr/>
        </p:nvSpPr>
        <p:spPr bwMode="auto">
          <a:xfrm>
            <a:off x="393700" y="1377950"/>
            <a:ext cx="8461375" cy="1588"/>
          </a:xfrm>
          <a:prstGeom prst="line">
            <a:avLst/>
          </a:prstGeom>
          <a:noFill/>
          <a:ln w="38100">
            <a:solidFill>
              <a:srgbClr val="00436E"/>
            </a:solidFill>
            <a:round/>
            <a:headEnd type="none" w="sm" len="sm"/>
            <a:tailEnd type="none" w="sm" len="sm"/>
          </a:ln>
          <a:effectLst>
            <a:outerShdw dist="17961" dir="2700000" algn="ctr" rotWithShape="0">
              <a:schemeClr val="bg2"/>
            </a:outerShdw>
          </a:effectLst>
        </p:spPr>
        <p:txBody>
          <a:bodyPr wrap="none" anchor="ctr"/>
          <a:lstStyle/>
          <a:p>
            <a:pPr>
              <a:spcBef>
                <a:spcPct val="0"/>
              </a:spcBef>
              <a:defRPr/>
            </a:pPr>
            <a:endParaRPr lang="en-US" sz="2400" b="0" dirty="0">
              <a:solidFill>
                <a:schemeClr val="tx1"/>
              </a:solidFill>
              <a:latin typeface="Times New Roman" charset="0"/>
            </a:endParaRPr>
          </a:p>
        </p:txBody>
      </p:sp>
      <p:sp>
        <p:nvSpPr>
          <p:cNvPr id="1070" name="Line 46"/>
          <p:cNvSpPr>
            <a:spLocks noChangeShapeType="1"/>
          </p:cNvSpPr>
          <p:nvPr/>
        </p:nvSpPr>
        <p:spPr bwMode="auto">
          <a:xfrm>
            <a:off x="222250" y="6071898"/>
            <a:ext cx="8705850" cy="0"/>
          </a:xfrm>
          <a:prstGeom prst="line">
            <a:avLst/>
          </a:prstGeom>
          <a:noFill/>
          <a:ln w="19050">
            <a:solidFill>
              <a:schemeClr val="bg2"/>
            </a:solidFill>
            <a:round/>
            <a:headEnd type="none" w="sm" len="sm"/>
            <a:tailEnd type="none" w="sm" len="sm"/>
          </a:ln>
          <a:effectLst/>
        </p:spPr>
        <p:txBody>
          <a:bodyPr/>
          <a:lstStyle/>
          <a:p>
            <a:pPr>
              <a:spcBef>
                <a:spcPct val="0"/>
              </a:spcBef>
              <a:defRPr/>
            </a:pPr>
            <a:endParaRPr lang="en-US" sz="2400" b="0" dirty="0">
              <a:solidFill>
                <a:schemeClr val="tx1"/>
              </a:solidFill>
              <a:latin typeface="Times New Roman" charset="0"/>
            </a:endParaRPr>
          </a:p>
        </p:txBody>
      </p:sp>
      <p:pic>
        <p:nvPicPr>
          <p:cNvPr id="9" name="Picture 8" descr="MPRlogo_2c_for_ppt.png"/>
          <p:cNvPicPr>
            <a:picLocks noChangeAspect="1"/>
          </p:cNvPicPr>
          <p:nvPr/>
        </p:nvPicPr>
        <p:blipFill>
          <a:blip r:embed="rId11" cstate="print"/>
          <a:stretch>
            <a:fillRect/>
          </a:stretch>
        </p:blipFill>
        <p:spPr>
          <a:xfrm>
            <a:off x="7232904" y="6153634"/>
            <a:ext cx="1627632" cy="559700"/>
          </a:xfrm>
          <a:prstGeom prst="rect">
            <a:avLst/>
          </a:prstGeom>
        </p:spPr>
      </p:pic>
      <p:pic>
        <p:nvPicPr>
          <p:cNvPr id="11" name="Picture 10" descr="CSDPlogo_2c_150dpi.jpg"/>
          <p:cNvPicPr>
            <a:picLocks noChangeAspect="1"/>
          </p:cNvPicPr>
          <p:nvPr/>
        </p:nvPicPr>
        <p:blipFill>
          <a:blip r:embed="rId12" cstate="print"/>
          <a:stretch>
            <a:fillRect/>
          </a:stretch>
        </p:blipFill>
        <p:spPr>
          <a:xfrm>
            <a:off x="274320" y="6153635"/>
            <a:ext cx="1502950" cy="658463"/>
          </a:xfrm>
          <a:prstGeom prst="rect">
            <a:avLst/>
          </a:prstGeom>
        </p:spPr>
      </p:pic>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6" r:id="rId5"/>
    <p:sldLayoutId id="2147483858" r:id="rId6"/>
    <p:sldLayoutId id="2147483859" r:id="rId7"/>
    <p:sldLayoutId id="2147483861" r:id="rId8"/>
    <p:sldLayoutId id="2147483863" r:id="rId9"/>
  </p:sldLayoutIdLst>
  <p:txStyles>
    <p:titleStyle>
      <a:lvl1pPr algn="ctr" rtl="0" eaLnBrk="1" fontAlgn="base" hangingPunct="1">
        <a:spcBef>
          <a:spcPct val="0"/>
        </a:spcBef>
        <a:spcAft>
          <a:spcPct val="0"/>
        </a:spcAft>
        <a:defRPr sz="3600" b="1">
          <a:solidFill>
            <a:schemeClr val="bg2"/>
          </a:solidFill>
          <a:latin typeface="+mj-lt"/>
          <a:ea typeface="+mj-ea"/>
          <a:cs typeface="+mj-cs"/>
        </a:defRPr>
      </a:lvl1pPr>
      <a:lvl2pPr algn="ctr" rtl="0" eaLnBrk="1" fontAlgn="base" hangingPunct="1">
        <a:spcBef>
          <a:spcPct val="0"/>
        </a:spcBef>
        <a:spcAft>
          <a:spcPct val="0"/>
        </a:spcAft>
        <a:defRPr sz="3600" b="1">
          <a:solidFill>
            <a:schemeClr val="bg2"/>
          </a:solidFill>
          <a:latin typeface="Arial" charset="0"/>
        </a:defRPr>
      </a:lvl2pPr>
      <a:lvl3pPr algn="ctr" rtl="0" eaLnBrk="1" fontAlgn="base" hangingPunct="1">
        <a:spcBef>
          <a:spcPct val="0"/>
        </a:spcBef>
        <a:spcAft>
          <a:spcPct val="0"/>
        </a:spcAft>
        <a:defRPr sz="3600" b="1">
          <a:solidFill>
            <a:schemeClr val="bg2"/>
          </a:solidFill>
          <a:latin typeface="Arial" charset="0"/>
        </a:defRPr>
      </a:lvl3pPr>
      <a:lvl4pPr algn="ctr" rtl="0" eaLnBrk="1" fontAlgn="base" hangingPunct="1">
        <a:spcBef>
          <a:spcPct val="0"/>
        </a:spcBef>
        <a:spcAft>
          <a:spcPct val="0"/>
        </a:spcAft>
        <a:defRPr sz="3600" b="1">
          <a:solidFill>
            <a:schemeClr val="bg2"/>
          </a:solidFill>
          <a:latin typeface="Arial" charset="0"/>
        </a:defRPr>
      </a:lvl4pPr>
      <a:lvl5pPr algn="ctr" rtl="0" eaLnBrk="1" fontAlgn="base" hangingPunct="1">
        <a:spcBef>
          <a:spcPct val="0"/>
        </a:spcBef>
        <a:spcAft>
          <a:spcPct val="0"/>
        </a:spcAft>
        <a:defRPr sz="3600" b="1">
          <a:solidFill>
            <a:schemeClr val="bg2"/>
          </a:solidFill>
          <a:latin typeface="Arial" charset="0"/>
        </a:defRPr>
      </a:lvl5pPr>
      <a:lvl6pPr marL="457200" algn="ctr" rtl="0" eaLnBrk="1" fontAlgn="base" hangingPunct="1">
        <a:spcBef>
          <a:spcPct val="0"/>
        </a:spcBef>
        <a:spcAft>
          <a:spcPct val="0"/>
        </a:spcAft>
        <a:defRPr sz="3600" b="1">
          <a:solidFill>
            <a:srgbClr val="FFFF00"/>
          </a:solidFill>
          <a:latin typeface="Arial" charset="0"/>
        </a:defRPr>
      </a:lvl6pPr>
      <a:lvl7pPr marL="914400" algn="ctr" rtl="0" eaLnBrk="1" fontAlgn="base" hangingPunct="1">
        <a:spcBef>
          <a:spcPct val="0"/>
        </a:spcBef>
        <a:spcAft>
          <a:spcPct val="0"/>
        </a:spcAft>
        <a:defRPr sz="3600" b="1">
          <a:solidFill>
            <a:srgbClr val="FFFF00"/>
          </a:solidFill>
          <a:latin typeface="Arial" charset="0"/>
        </a:defRPr>
      </a:lvl7pPr>
      <a:lvl8pPr marL="1371600" algn="ctr" rtl="0" eaLnBrk="1" fontAlgn="base" hangingPunct="1">
        <a:spcBef>
          <a:spcPct val="0"/>
        </a:spcBef>
        <a:spcAft>
          <a:spcPct val="0"/>
        </a:spcAft>
        <a:defRPr sz="3600" b="1">
          <a:solidFill>
            <a:srgbClr val="FFFF00"/>
          </a:solidFill>
          <a:latin typeface="Arial" charset="0"/>
        </a:defRPr>
      </a:lvl8pPr>
      <a:lvl9pPr marL="1828800" algn="ctr" rtl="0" eaLnBrk="1" fontAlgn="base" hangingPunct="1">
        <a:spcBef>
          <a:spcPct val="0"/>
        </a:spcBef>
        <a:spcAft>
          <a:spcPct val="0"/>
        </a:spcAft>
        <a:defRPr sz="3600" b="1">
          <a:solidFill>
            <a:srgbClr val="FFFF00"/>
          </a:solidFill>
          <a:latin typeface="Arial" charset="0"/>
        </a:defRPr>
      </a:lvl9pPr>
    </p:titleStyle>
    <p:bodyStyle>
      <a:lvl1pPr marL="342900" indent="-342900" algn="l" rtl="0" eaLnBrk="1" fontAlgn="base" hangingPunct="1">
        <a:lnSpc>
          <a:spcPct val="90000"/>
        </a:lnSpc>
        <a:spcBef>
          <a:spcPct val="0"/>
        </a:spcBef>
        <a:spcAft>
          <a:spcPct val="0"/>
        </a:spcAft>
        <a:buClr>
          <a:srgbClr val="CF1141"/>
        </a:buClr>
        <a:buFont typeface="Arial" pitchFamily="34" charset="0"/>
        <a:buChar char="●"/>
        <a:defRPr sz="2800" b="1">
          <a:solidFill>
            <a:schemeClr val="bg2"/>
          </a:solidFill>
          <a:latin typeface="+mn-lt"/>
          <a:ea typeface="+mn-ea"/>
          <a:cs typeface="+mn-cs"/>
        </a:defRPr>
      </a:lvl1pPr>
      <a:lvl2pPr marL="742950" indent="-285750" algn="l" rtl="0" eaLnBrk="1" fontAlgn="base" hangingPunct="1">
        <a:lnSpc>
          <a:spcPct val="90000"/>
        </a:lnSpc>
        <a:spcBef>
          <a:spcPct val="0"/>
        </a:spcBef>
        <a:spcAft>
          <a:spcPct val="0"/>
        </a:spcAft>
        <a:buClr>
          <a:srgbClr val="CF1141"/>
        </a:buClr>
        <a:buFont typeface="Arial" pitchFamily="34" charset="0"/>
        <a:buChar char="–"/>
        <a:defRPr sz="2400" b="1">
          <a:solidFill>
            <a:schemeClr val="bg2"/>
          </a:solidFill>
          <a:latin typeface="+mn-lt"/>
        </a:defRPr>
      </a:lvl2pPr>
      <a:lvl3pPr marL="1143000" indent="-228600" algn="l" rtl="0" eaLnBrk="1" fontAlgn="base" hangingPunct="1">
        <a:lnSpc>
          <a:spcPct val="90000"/>
        </a:lnSpc>
        <a:spcBef>
          <a:spcPct val="0"/>
        </a:spcBef>
        <a:spcAft>
          <a:spcPct val="0"/>
        </a:spcAft>
        <a:buClr>
          <a:srgbClr val="CF1141"/>
        </a:buClr>
        <a:buFont typeface="Arial" pitchFamily="34" charset="0"/>
        <a:buChar char="▪"/>
        <a:defRPr sz="2000" b="1">
          <a:solidFill>
            <a:schemeClr val="bg2"/>
          </a:solidFill>
          <a:latin typeface="+mn-lt"/>
        </a:defRPr>
      </a:lvl3pPr>
      <a:lvl4pPr marL="1600200" indent="-228600" algn="l" rtl="0" eaLnBrk="1" fontAlgn="base" hangingPunct="1">
        <a:lnSpc>
          <a:spcPct val="90000"/>
        </a:lnSpc>
        <a:spcBef>
          <a:spcPct val="0"/>
        </a:spcBef>
        <a:spcAft>
          <a:spcPct val="0"/>
        </a:spcAft>
        <a:buClr>
          <a:srgbClr val="CC3300"/>
        </a:buClr>
        <a:buFont typeface="Wingdings" pitchFamily="2" charset="2"/>
        <a:defRPr sz="2000" b="1">
          <a:solidFill>
            <a:schemeClr val="bg2"/>
          </a:solidFill>
          <a:latin typeface="+mn-lt"/>
        </a:defRPr>
      </a:lvl4pPr>
      <a:lvl5pPr marL="2057400" indent="-228600" algn="l" rtl="0" eaLnBrk="1" fontAlgn="base" hangingPunct="1">
        <a:lnSpc>
          <a:spcPct val="90000"/>
        </a:lnSpc>
        <a:spcBef>
          <a:spcPct val="0"/>
        </a:spcBef>
        <a:spcAft>
          <a:spcPct val="0"/>
        </a:spcAft>
        <a:buClr>
          <a:srgbClr val="CC3300"/>
        </a:buClr>
        <a:buFont typeface="Wingdings" pitchFamily="2" charset="2"/>
        <a:defRPr sz="2000" b="1">
          <a:solidFill>
            <a:schemeClr val="bg2"/>
          </a:solidFill>
          <a:latin typeface="+mn-lt"/>
        </a:defRPr>
      </a:lvl5pPr>
      <a:lvl6pPr marL="2514600" indent="-228600" algn="l" rtl="0" eaLnBrk="1" fontAlgn="base" hangingPunct="1">
        <a:lnSpc>
          <a:spcPct val="90000"/>
        </a:lnSpc>
        <a:spcBef>
          <a:spcPct val="0"/>
        </a:spcBef>
        <a:spcAft>
          <a:spcPct val="0"/>
        </a:spcAft>
        <a:buClr>
          <a:srgbClr val="CC3300"/>
        </a:buClr>
        <a:buSzPct val="75000"/>
        <a:buFont typeface="Wingdings" pitchFamily="2" charset="2"/>
        <a:defRPr sz="2800" b="1">
          <a:solidFill>
            <a:schemeClr val="tx1"/>
          </a:solidFill>
          <a:latin typeface="+mn-lt"/>
        </a:defRPr>
      </a:lvl6pPr>
      <a:lvl7pPr marL="2971800" indent="-228600" algn="l" rtl="0" eaLnBrk="1" fontAlgn="base" hangingPunct="1">
        <a:lnSpc>
          <a:spcPct val="90000"/>
        </a:lnSpc>
        <a:spcBef>
          <a:spcPct val="0"/>
        </a:spcBef>
        <a:spcAft>
          <a:spcPct val="0"/>
        </a:spcAft>
        <a:buClr>
          <a:srgbClr val="CC3300"/>
        </a:buClr>
        <a:buSzPct val="75000"/>
        <a:buFont typeface="Wingdings" pitchFamily="2" charset="2"/>
        <a:defRPr sz="2800" b="1">
          <a:solidFill>
            <a:schemeClr val="tx1"/>
          </a:solidFill>
          <a:latin typeface="+mn-lt"/>
        </a:defRPr>
      </a:lvl7pPr>
      <a:lvl8pPr marL="3429000" indent="-228600" algn="l" rtl="0" eaLnBrk="1" fontAlgn="base" hangingPunct="1">
        <a:lnSpc>
          <a:spcPct val="90000"/>
        </a:lnSpc>
        <a:spcBef>
          <a:spcPct val="0"/>
        </a:spcBef>
        <a:spcAft>
          <a:spcPct val="0"/>
        </a:spcAft>
        <a:buClr>
          <a:srgbClr val="CC3300"/>
        </a:buClr>
        <a:buSzPct val="75000"/>
        <a:buFont typeface="Wingdings" pitchFamily="2" charset="2"/>
        <a:defRPr sz="2800" b="1">
          <a:solidFill>
            <a:schemeClr val="tx1"/>
          </a:solidFill>
          <a:latin typeface="+mn-lt"/>
        </a:defRPr>
      </a:lvl8pPr>
      <a:lvl9pPr marL="3886200" indent="-228600" algn="l" rtl="0" eaLnBrk="1" fontAlgn="base" hangingPunct="1">
        <a:lnSpc>
          <a:spcPct val="90000"/>
        </a:lnSpc>
        <a:spcBef>
          <a:spcPct val="0"/>
        </a:spcBef>
        <a:spcAft>
          <a:spcPct val="0"/>
        </a:spcAft>
        <a:buClr>
          <a:srgbClr val="CC3300"/>
        </a:buClr>
        <a:buSzPct val="75000"/>
        <a:buFont typeface="Wingdings" pitchFamily="2" charset="2"/>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mailto:dwittenburg@mathematica-mpr.com" TargetMode="External"/><Relationship Id="rId4" Type="http://schemas.openxmlformats.org/officeDocument/2006/relationships/hyperlink" Target="http://www.disabilitypolicyresearch.org/" TargetMode="External"/><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newyorker.com/reporting/2013/07/29/130729fa_fact_gawan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546755" y="940783"/>
            <a:ext cx="7911445" cy="1385637"/>
          </a:xfrm>
        </p:spPr>
        <p:txBody>
          <a:bodyPr/>
          <a:lstStyle/>
          <a:p>
            <a:pPr lvl="1"/>
            <a:r>
              <a:rPr lang="en-US" sz="2800" dirty="0" smtClean="0"/>
              <a:t>Creativity, Measurement, and Knowledge Dissemination: Addressing Challenges to Implementing Evidence Based Practices</a:t>
            </a:r>
            <a:endParaRPr lang="en-US" sz="2800" dirty="0"/>
          </a:p>
        </p:txBody>
      </p:sp>
      <p:sp>
        <p:nvSpPr>
          <p:cNvPr id="3" name="Subtitle 2"/>
          <p:cNvSpPr>
            <a:spLocks noGrp="1"/>
          </p:cNvSpPr>
          <p:nvPr>
            <p:ph type="subTitle" sz="quarter" idx="1"/>
          </p:nvPr>
        </p:nvSpPr>
        <p:spPr>
          <a:xfrm>
            <a:off x="584463" y="2579020"/>
            <a:ext cx="7965648" cy="1511300"/>
          </a:xfrm>
        </p:spPr>
        <p:txBody>
          <a:bodyPr/>
          <a:lstStyle/>
          <a:p>
            <a:r>
              <a:rPr lang="en-US" sz="2400" dirty="0" smtClean="0"/>
              <a:t>David Wittenburg</a:t>
            </a:r>
          </a:p>
          <a:p>
            <a:endParaRPr lang="en-US" sz="2400" dirty="0" smtClean="0"/>
          </a:p>
          <a:p>
            <a:r>
              <a:rPr lang="en-US" sz="2400" i="1" dirty="0" smtClean="0"/>
              <a:t>Presented at the 6th Annual Summit</a:t>
            </a:r>
          </a:p>
          <a:p>
            <a:r>
              <a:rPr lang="en-US" sz="2400" i="1" dirty="0" smtClean="0"/>
              <a:t>Vocational Rehabilitation Program Evaluation &amp; Quality Assurance Summit</a:t>
            </a:r>
          </a:p>
          <a:p>
            <a:endParaRPr lang="en-US" sz="2400" i="1" dirty="0" smtClean="0"/>
          </a:p>
          <a:p>
            <a:r>
              <a:rPr lang="en-US" sz="1800" dirty="0" smtClean="0"/>
              <a:t>Providence, RI</a:t>
            </a:r>
          </a:p>
          <a:p>
            <a:r>
              <a:rPr lang="en-US" sz="1800" dirty="0" smtClean="0"/>
              <a:t>September 16,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assume that technical problems can be solved only by people with technical expertise…but the assumption is wrong…. It is not until the challenge is shared with motivated outsiders that the solution can be found.”  (Jonah Lehrer, </a:t>
            </a:r>
            <a:r>
              <a:rPr lang="en-US" i="1" dirty="0" smtClean="0"/>
              <a:t>Imagine: How Creativity Works)</a:t>
            </a:r>
            <a:endParaRPr lang="en-US" dirty="0" smtClean="0"/>
          </a:p>
        </p:txBody>
      </p:sp>
      <p:sp>
        <p:nvSpPr>
          <p:cNvPr id="3" name="Title 2"/>
          <p:cNvSpPr>
            <a:spLocks noGrp="1"/>
          </p:cNvSpPr>
          <p:nvPr>
            <p:ph type="title"/>
          </p:nvPr>
        </p:nvSpPr>
        <p:spPr/>
        <p:txBody>
          <a:bodyPr/>
          <a:lstStyle/>
          <a:p>
            <a:r>
              <a:rPr lang="en-US" baseline="0" dirty="0" smtClean="0"/>
              <a:t>Creativity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841500"/>
            <a:ext cx="8242300" cy="4114800"/>
          </a:xfrm>
        </p:spPr>
        <p:txBody>
          <a:bodyPr/>
          <a:lstStyle/>
          <a:p>
            <a:r>
              <a:rPr lang="en-US" dirty="0" smtClean="0"/>
              <a:t>“If you can not measure it, you can not improve it.” (Lord Kelvin)</a:t>
            </a:r>
          </a:p>
        </p:txBody>
      </p:sp>
      <p:sp>
        <p:nvSpPr>
          <p:cNvPr id="3" name="Title 2"/>
          <p:cNvSpPr>
            <a:spLocks noGrp="1"/>
          </p:cNvSpPr>
          <p:nvPr>
            <p:ph type="title"/>
          </p:nvPr>
        </p:nvSpPr>
        <p:spPr/>
        <p:txBody>
          <a:bodyPr/>
          <a:lstStyle/>
          <a:p>
            <a:r>
              <a:rPr lang="en-US" dirty="0" smtClean="0"/>
              <a:t>Measurement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“Successful applied scientists develop a feel for decision making process….Crucially, they repackage their logic-laced messages to impress their ideas upon those who are more comfortable with intuition or emotion than with evidence.” (Kaiser Fung, from </a:t>
            </a:r>
            <a:r>
              <a:rPr lang="en-US" i="1" dirty="0" smtClean="0"/>
              <a:t>Numbers Rule Your World</a:t>
            </a:r>
            <a:r>
              <a:rPr lang="en-US" dirty="0" smtClean="0"/>
              <a:t>)</a:t>
            </a:r>
          </a:p>
        </p:txBody>
      </p:sp>
      <p:sp>
        <p:nvSpPr>
          <p:cNvPr id="3" name="Title 2"/>
          <p:cNvSpPr>
            <a:spLocks noGrp="1"/>
          </p:cNvSpPr>
          <p:nvPr>
            <p:ph type="title"/>
          </p:nvPr>
        </p:nvSpPr>
        <p:spPr/>
        <p:txBody>
          <a:bodyPr/>
          <a:lstStyle/>
          <a:p>
            <a:r>
              <a:rPr lang="en-US" dirty="0" smtClean="0"/>
              <a:t>Knowledge Dissemination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r>
              <a:rPr lang="en-US" sz="3200" dirty="0" smtClean="0"/>
              <a:t>3.  Examples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Basic question:  How do you speed innovation?</a:t>
            </a:r>
          </a:p>
          <a:p>
            <a:r>
              <a:rPr lang="en-US" dirty="0" smtClean="0"/>
              <a:t>Compared Anesthesia vs. Antisepsis </a:t>
            </a:r>
          </a:p>
          <a:p>
            <a:pPr lvl="1"/>
            <a:r>
              <a:rPr lang="en-US" dirty="0" smtClean="0"/>
              <a:t>Anesthesia:  gas through an inhaler to alleviate pain</a:t>
            </a:r>
          </a:p>
          <a:p>
            <a:pPr lvl="1"/>
            <a:r>
              <a:rPr lang="en-US" dirty="0" smtClean="0"/>
              <a:t>Antisepsis: eliminating sources of infection (e.g., washing hands, clothes)</a:t>
            </a:r>
          </a:p>
          <a:p>
            <a:pPr lvl="1"/>
            <a:endParaRPr lang="en-US" dirty="0"/>
          </a:p>
        </p:txBody>
      </p:sp>
      <p:sp>
        <p:nvSpPr>
          <p:cNvPr id="3" name="Title 2"/>
          <p:cNvSpPr>
            <a:spLocks noGrp="1"/>
          </p:cNvSpPr>
          <p:nvPr>
            <p:ph type="title"/>
          </p:nvPr>
        </p:nvSpPr>
        <p:spPr/>
        <p:txBody>
          <a:bodyPr/>
          <a:lstStyle/>
          <a:p>
            <a:r>
              <a:rPr lang="en-US" dirty="0" smtClean="0"/>
              <a:t>Illustration of Concepts: Anesthesia vs. Antisepsis </a:t>
            </a:r>
            <a:endParaRPr lang="en-US" dirty="0"/>
          </a:p>
        </p:txBody>
      </p:sp>
      <p:sp>
        <p:nvSpPr>
          <p:cNvPr id="4" name="TextBox 3"/>
          <p:cNvSpPr txBox="1"/>
          <p:nvPr/>
        </p:nvSpPr>
        <p:spPr>
          <a:xfrm>
            <a:off x="5929745" y="5417127"/>
            <a:ext cx="2604655" cy="276999"/>
          </a:xfrm>
          <a:prstGeom prst="rect">
            <a:avLst/>
          </a:prstGeom>
          <a:noFill/>
        </p:spPr>
        <p:txBody>
          <a:bodyPr wrap="square" rtlCol="0">
            <a:spAutoFit/>
          </a:bodyPr>
          <a:lstStyle/>
          <a:p>
            <a:r>
              <a:rPr lang="en-US" dirty="0" err="1" smtClean="0"/>
              <a:t>Gawande</a:t>
            </a:r>
            <a:r>
              <a:rPr lang="en-US" dirty="0" smtClean="0"/>
              <a:t> (2013)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841500"/>
            <a:ext cx="7231406" cy="4114800"/>
          </a:xfrm>
        </p:spPr>
        <p:txBody>
          <a:bodyPr/>
          <a:lstStyle/>
          <a:p>
            <a:r>
              <a:rPr lang="en-US" dirty="0" smtClean="0"/>
              <a:t>Anesthesia: easily administered through a gas</a:t>
            </a:r>
          </a:p>
          <a:p>
            <a:r>
              <a:rPr lang="en-US" dirty="0" smtClean="0"/>
              <a:t>Antisepsis:  use carbolic acid to cleanse hands/wounds</a:t>
            </a:r>
          </a:p>
        </p:txBody>
      </p:sp>
      <p:sp>
        <p:nvSpPr>
          <p:cNvPr id="3" name="Title 2"/>
          <p:cNvSpPr>
            <a:spLocks noGrp="1"/>
          </p:cNvSpPr>
          <p:nvPr>
            <p:ph type="title"/>
          </p:nvPr>
        </p:nvSpPr>
        <p:spPr/>
        <p:txBody>
          <a:bodyPr/>
          <a:lstStyle/>
          <a:p>
            <a:r>
              <a:rPr lang="en-US" dirty="0" smtClean="0"/>
              <a:t>Both Approaches Were </a:t>
            </a:r>
            <a:r>
              <a:rPr lang="en-US" i="1" dirty="0" smtClean="0"/>
              <a:t>Creative</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Anesthesia: 1846 </a:t>
            </a:r>
            <a:r>
              <a:rPr lang="en-US" i="1" dirty="0" smtClean="0"/>
              <a:t>Boston Medical Journal </a:t>
            </a:r>
            <a:r>
              <a:rPr lang="en-US" dirty="0" smtClean="0"/>
              <a:t>published findings showing the use in patients</a:t>
            </a:r>
          </a:p>
          <a:p>
            <a:pPr lvl="1"/>
            <a:r>
              <a:rPr lang="en-US" dirty="0" smtClean="0"/>
              <a:t>Word spread through letters, meetings, and periodicals</a:t>
            </a:r>
          </a:p>
          <a:p>
            <a:r>
              <a:rPr lang="en-US" dirty="0" smtClean="0"/>
              <a:t>Antisepsis: 1867 published findings in </a:t>
            </a:r>
            <a:r>
              <a:rPr lang="en-US" i="1" dirty="0" smtClean="0"/>
              <a:t>The Lancet </a:t>
            </a:r>
            <a:r>
              <a:rPr lang="en-US" dirty="0" smtClean="0"/>
              <a:t>showing substantial reduction in deaths among patients</a:t>
            </a:r>
          </a:p>
          <a:p>
            <a:endParaRPr lang="en-US" dirty="0"/>
          </a:p>
        </p:txBody>
      </p:sp>
      <p:sp>
        <p:nvSpPr>
          <p:cNvPr id="3" name="Title 2"/>
          <p:cNvSpPr>
            <a:spLocks noGrp="1"/>
          </p:cNvSpPr>
          <p:nvPr>
            <p:ph type="title"/>
          </p:nvPr>
        </p:nvSpPr>
        <p:spPr/>
        <p:txBody>
          <a:bodyPr/>
          <a:lstStyle/>
          <a:p>
            <a:r>
              <a:rPr lang="en-US" dirty="0" smtClean="0"/>
              <a:t>Both Methods Had Strong </a:t>
            </a:r>
            <a:r>
              <a:rPr lang="en-US" i="1" dirty="0" smtClean="0"/>
              <a:t>Measures</a:t>
            </a:r>
            <a:r>
              <a:rPr lang="en-US" dirty="0" smtClean="0"/>
              <a:t> and Were </a:t>
            </a:r>
            <a:r>
              <a:rPr lang="en-US" i="1" dirty="0" smtClean="0"/>
              <a:t>Disseminated</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Anesthesia innovation spread quickly, whereas antisepsis stalled</a:t>
            </a:r>
          </a:p>
          <a:p>
            <a:r>
              <a:rPr lang="en-US" dirty="0" smtClean="0"/>
              <a:t>Why? </a:t>
            </a:r>
          </a:p>
          <a:p>
            <a:pPr lvl="1"/>
            <a:r>
              <a:rPr lang="en-US" dirty="0" smtClean="0"/>
              <a:t>Anesthesia: Addressed an observable issue (pain) that lessened the burden on all</a:t>
            </a:r>
          </a:p>
          <a:p>
            <a:pPr lvl="1"/>
            <a:r>
              <a:rPr lang="en-US" dirty="0" smtClean="0"/>
              <a:t>Antisepsis: Germs were invisible and carbolic acid burned the hands of clinicians </a:t>
            </a:r>
          </a:p>
        </p:txBody>
      </p:sp>
      <p:sp>
        <p:nvSpPr>
          <p:cNvPr id="3" name="Title 2"/>
          <p:cNvSpPr>
            <a:spLocks noGrp="1"/>
          </p:cNvSpPr>
          <p:nvPr>
            <p:ph type="title"/>
          </p:nvPr>
        </p:nvSpPr>
        <p:spPr/>
        <p:txBody>
          <a:bodyPr/>
          <a:lstStyle/>
          <a:p>
            <a:r>
              <a:rPr lang="en-US" dirty="0" smtClean="0"/>
              <a:t>Acceptance of </a:t>
            </a:r>
            <a:r>
              <a:rPr lang="en-US" i="1" dirty="0" smtClean="0"/>
              <a:t>Knowledge Dissemination</a:t>
            </a:r>
            <a:r>
              <a:rPr lang="en-US" dirty="0" smtClean="0"/>
              <a:t> </a:t>
            </a:r>
            <a:r>
              <a:rPr lang="en-US" u="sng" dirty="0" smtClean="0"/>
              <a:t>Differed</a:t>
            </a:r>
            <a:endParaRPr lang="en-US" u="sng"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Study from </a:t>
            </a:r>
            <a:r>
              <a:rPr lang="en-US" dirty="0" err="1" smtClean="0"/>
              <a:t>RTAC</a:t>
            </a:r>
            <a:r>
              <a:rPr lang="en-US" dirty="0" smtClean="0"/>
              <a:t> on Program Management</a:t>
            </a:r>
          </a:p>
          <a:p>
            <a:r>
              <a:rPr lang="en-US" dirty="0" smtClean="0"/>
              <a:t>Goal: Identify promising approaches</a:t>
            </a:r>
          </a:p>
          <a:p>
            <a:pPr lvl="1"/>
            <a:r>
              <a:rPr lang="en-US" dirty="0" smtClean="0"/>
              <a:t>Case studies in 8 state </a:t>
            </a:r>
            <a:r>
              <a:rPr lang="en-US" dirty="0" err="1" smtClean="0"/>
              <a:t>VR</a:t>
            </a:r>
            <a:r>
              <a:rPr lang="en-US" dirty="0" smtClean="0"/>
              <a:t> agencies</a:t>
            </a:r>
          </a:p>
          <a:p>
            <a:pPr lvl="1"/>
            <a:r>
              <a:rPr lang="en-US" dirty="0" smtClean="0"/>
              <a:t>States selected as “high performers” by peers</a:t>
            </a:r>
          </a:p>
          <a:p>
            <a:endParaRPr lang="en-US" dirty="0" smtClean="0"/>
          </a:p>
        </p:txBody>
      </p:sp>
      <p:sp>
        <p:nvSpPr>
          <p:cNvPr id="3" name="Title 2"/>
          <p:cNvSpPr>
            <a:spLocks noGrp="1"/>
          </p:cNvSpPr>
          <p:nvPr>
            <p:ph type="title"/>
          </p:nvPr>
        </p:nvSpPr>
        <p:spPr/>
        <p:txBody>
          <a:bodyPr/>
          <a:lstStyle/>
          <a:p>
            <a:r>
              <a:rPr lang="en-US" dirty="0" smtClean="0"/>
              <a:t>Application #1: </a:t>
            </a:r>
            <a:br>
              <a:rPr lang="en-US" dirty="0" smtClean="0"/>
            </a:br>
            <a:r>
              <a:rPr lang="en-US" dirty="0" err="1" smtClean="0"/>
              <a:t>VR</a:t>
            </a:r>
            <a:r>
              <a:rPr lang="en-US" dirty="0" smtClean="0"/>
              <a:t> Program Management Study</a:t>
            </a:r>
            <a:endParaRPr lang="en-US" dirty="0"/>
          </a:p>
        </p:txBody>
      </p:sp>
      <p:sp>
        <p:nvSpPr>
          <p:cNvPr id="4" name="TextBox 3"/>
          <p:cNvSpPr txBox="1"/>
          <p:nvPr/>
        </p:nvSpPr>
        <p:spPr>
          <a:xfrm>
            <a:off x="5196114" y="4891314"/>
            <a:ext cx="2801257" cy="276999"/>
          </a:xfrm>
          <a:prstGeom prst="rect">
            <a:avLst/>
          </a:prstGeom>
          <a:noFill/>
        </p:spPr>
        <p:txBody>
          <a:bodyPr wrap="square" rtlCol="0">
            <a:spAutoFit/>
          </a:bodyPr>
          <a:lstStyle/>
          <a:p>
            <a:r>
              <a:rPr lang="en-US" dirty="0" smtClean="0"/>
              <a:t>Foley 2013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1283" y="1871617"/>
            <a:ext cx="8242300" cy="4114800"/>
          </a:xfrm>
        </p:spPr>
        <p:txBody>
          <a:bodyPr/>
          <a:lstStyle/>
          <a:p>
            <a:pPr lvl="1"/>
            <a:endParaRPr lang="en-US" sz="2200" dirty="0" smtClean="0"/>
          </a:p>
          <a:p>
            <a:pPr lvl="1"/>
            <a:endParaRPr lang="en-US" sz="2200" dirty="0" smtClean="0"/>
          </a:p>
          <a:p>
            <a:r>
              <a:rPr lang="en-US" sz="2200" dirty="0" smtClean="0"/>
              <a:t>Leadership and mission driven</a:t>
            </a:r>
          </a:p>
          <a:p>
            <a:r>
              <a:rPr lang="en-US" sz="2200" dirty="0" smtClean="0"/>
              <a:t>Strong mission driven but most saw strategic planning could take us off mission very fast</a:t>
            </a:r>
          </a:p>
          <a:p>
            <a:r>
              <a:rPr lang="en-US" sz="2200" dirty="0" smtClean="0"/>
              <a:t>Efforts on retention and succession planning</a:t>
            </a:r>
          </a:p>
          <a:p>
            <a:r>
              <a:rPr lang="en-US" sz="2200" dirty="0" smtClean="0"/>
              <a:t>Strong interest in making things work better</a:t>
            </a:r>
          </a:p>
          <a:p>
            <a:r>
              <a:rPr lang="en-US" sz="2200" dirty="0" smtClean="0"/>
              <a:t>Developing program improvement/evaluation</a:t>
            </a:r>
          </a:p>
          <a:p>
            <a:r>
              <a:rPr lang="en-US" sz="2200" dirty="0" smtClean="0"/>
              <a:t>Data-driven leadership</a:t>
            </a:r>
          </a:p>
          <a:p>
            <a:r>
              <a:rPr lang="en-US" sz="2200" dirty="0" smtClean="0"/>
              <a:t>Management regarded its own frontline staff as most important; valued communication</a:t>
            </a:r>
          </a:p>
          <a:p>
            <a:endParaRPr lang="en-US" sz="2200" dirty="0" smtClean="0"/>
          </a:p>
          <a:p>
            <a:endParaRPr lang="en-US" sz="2200" b="0" i="1" dirty="0" smtClean="0"/>
          </a:p>
        </p:txBody>
      </p:sp>
      <p:sp>
        <p:nvSpPr>
          <p:cNvPr id="3" name="Title 2"/>
          <p:cNvSpPr>
            <a:spLocks noGrp="1"/>
          </p:cNvSpPr>
          <p:nvPr>
            <p:ph type="title"/>
          </p:nvPr>
        </p:nvSpPr>
        <p:spPr/>
        <p:txBody>
          <a:bodyPr/>
          <a:lstStyle/>
          <a:p>
            <a:r>
              <a:rPr lang="en-US" dirty="0" smtClean="0"/>
              <a:t>Common Threads Among </a:t>
            </a:r>
            <a:br>
              <a:rPr lang="en-US" dirty="0" smtClean="0"/>
            </a:br>
            <a:r>
              <a:rPr lang="en-US" dirty="0" smtClean="0"/>
              <a:t>Top Performers</a:t>
            </a:r>
            <a:endParaRPr lang="en-US" dirty="0"/>
          </a:p>
        </p:txBody>
      </p:sp>
      <p:sp>
        <p:nvSpPr>
          <p:cNvPr id="10" name="Rectangle 9"/>
          <p:cNvSpPr/>
          <p:nvPr/>
        </p:nvSpPr>
        <p:spPr bwMode="auto">
          <a:xfrm>
            <a:off x="895946" y="3629464"/>
            <a:ext cx="7742712" cy="2124222"/>
          </a:xfrm>
          <a:prstGeom prst="rect">
            <a:avLst/>
          </a:prstGeom>
          <a:solidFill>
            <a:schemeClr val="accent1">
              <a:alpha val="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574" y="1634111"/>
            <a:ext cx="8242300" cy="4114800"/>
          </a:xfrm>
        </p:spPr>
        <p:txBody>
          <a:bodyPr/>
          <a:lstStyle/>
          <a:p>
            <a:r>
              <a:rPr lang="en-US" dirty="0" smtClean="0"/>
              <a:t>Challenges to implementing evidence based practices (</a:t>
            </a:r>
            <a:r>
              <a:rPr lang="en-US" dirty="0" err="1" smtClean="0"/>
              <a:t>EBPs</a:t>
            </a:r>
            <a:r>
              <a:rPr lang="en-US" dirty="0" smtClean="0"/>
              <a:t>)</a:t>
            </a:r>
          </a:p>
          <a:p>
            <a:r>
              <a:rPr lang="en-US" dirty="0" smtClean="0"/>
              <a:t>Addressing challenges</a:t>
            </a:r>
          </a:p>
          <a:p>
            <a:pPr lvl="1"/>
            <a:r>
              <a:rPr lang="en-US" dirty="0" smtClean="0"/>
              <a:t>Creativity, measurement, and knowledge translation</a:t>
            </a:r>
          </a:p>
          <a:p>
            <a:r>
              <a:rPr lang="en-US" dirty="0" smtClean="0"/>
              <a:t>Examples</a:t>
            </a:r>
          </a:p>
          <a:p>
            <a:pPr lvl="1"/>
            <a:r>
              <a:rPr lang="en-US" dirty="0" smtClean="0"/>
              <a:t>Illustration of concepts</a:t>
            </a:r>
          </a:p>
          <a:p>
            <a:pPr lvl="2"/>
            <a:r>
              <a:rPr lang="en-US" dirty="0" smtClean="0"/>
              <a:t>Comparison of fast vs. slow innovations</a:t>
            </a:r>
          </a:p>
          <a:p>
            <a:pPr lvl="1"/>
            <a:r>
              <a:rPr lang="en-US" dirty="0" smtClean="0"/>
              <a:t>Recent research applications</a:t>
            </a:r>
          </a:p>
          <a:p>
            <a:pPr lvl="2"/>
            <a:r>
              <a:rPr lang="en-US" dirty="0" err="1" smtClean="0"/>
              <a:t>VR</a:t>
            </a:r>
            <a:r>
              <a:rPr lang="en-US" dirty="0" smtClean="0"/>
              <a:t> study on use of </a:t>
            </a:r>
            <a:r>
              <a:rPr lang="en-US" dirty="0" err="1" smtClean="0"/>
              <a:t>EBPs</a:t>
            </a:r>
            <a:endParaRPr lang="en-US" dirty="0" smtClean="0"/>
          </a:p>
          <a:p>
            <a:pPr lvl="2"/>
            <a:r>
              <a:rPr lang="en-US" dirty="0" smtClean="0"/>
              <a:t>Youth Transition Demonstration (YTD) </a:t>
            </a:r>
          </a:p>
        </p:txBody>
      </p:sp>
      <p:sp>
        <p:nvSpPr>
          <p:cNvPr id="3" name="Title 2"/>
          <p:cNvSpPr>
            <a:spLocks noGrp="1"/>
          </p:cNvSpPr>
          <p:nvPr>
            <p:ph type="title"/>
          </p:nvPr>
        </p:nvSpPr>
        <p:spPr/>
        <p:txBody>
          <a:bodyPr/>
          <a:lstStyle/>
          <a:p>
            <a:r>
              <a:rPr lang="en-US" dirty="0" smtClean="0"/>
              <a:t>Overview</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Transition-age youth (ages</a:t>
            </a:r>
            <a:r>
              <a:rPr lang="en-US" baseline="0" dirty="0" smtClean="0"/>
              <a:t> 14 to 25) on SSI or at risk of becoming SSI-eligible</a:t>
            </a:r>
          </a:p>
          <a:p>
            <a:pPr lvl="1"/>
            <a:r>
              <a:rPr lang="en-US" dirty="0" smtClean="0"/>
              <a:t>Many at-risk for poor adult outcomes</a:t>
            </a:r>
            <a:endParaRPr lang="en-US" baseline="0" dirty="0" smtClean="0"/>
          </a:p>
          <a:p>
            <a:r>
              <a:rPr lang="en-US" baseline="0" dirty="0" smtClean="0"/>
              <a:t>Random assignment design in six sites</a:t>
            </a:r>
          </a:p>
          <a:p>
            <a:r>
              <a:rPr lang="en-US" baseline="0" dirty="0" smtClean="0"/>
              <a:t>Interventions</a:t>
            </a:r>
            <a:r>
              <a:rPr lang="en-US" dirty="0" smtClean="0"/>
              <a:t> differed by site</a:t>
            </a:r>
          </a:p>
        </p:txBody>
      </p:sp>
      <p:sp>
        <p:nvSpPr>
          <p:cNvPr id="3" name="Title 2"/>
          <p:cNvSpPr>
            <a:spLocks noGrp="1"/>
          </p:cNvSpPr>
          <p:nvPr>
            <p:ph type="title"/>
          </p:nvPr>
        </p:nvSpPr>
        <p:spPr/>
        <p:txBody>
          <a:bodyPr/>
          <a:lstStyle/>
          <a:p>
            <a:r>
              <a:rPr lang="en-US" sz="3200" dirty="0" smtClean="0"/>
              <a:t>Application #2: </a:t>
            </a:r>
            <a:br>
              <a:rPr lang="en-US" sz="3200" dirty="0" smtClean="0"/>
            </a:br>
            <a:r>
              <a:rPr lang="en-US" sz="3200" dirty="0" smtClean="0"/>
              <a:t>Youth Transition Demonstration (YTD)</a:t>
            </a:r>
            <a:endParaRPr lang="en-US" sz="3200" dirty="0"/>
          </a:p>
        </p:txBody>
      </p:sp>
      <p:sp>
        <p:nvSpPr>
          <p:cNvPr id="4" name="TextBox 3"/>
          <p:cNvSpPr txBox="1"/>
          <p:nvPr/>
        </p:nvSpPr>
        <p:spPr>
          <a:xfrm>
            <a:off x="5062194" y="5028061"/>
            <a:ext cx="3148552" cy="276999"/>
          </a:xfrm>
          <a:prstGeom prst="rect">
            <a:avLst/>
          </a:prstGeom>
          <a:noFill/>
        </p:spPr>
        <p:txBody>
          <a:bodyPr wrap="square" rtlCol="0">
            <a:spAutoFit/>
          </a:bodyPr>
          <a:lstStyle/>
          <a:p>
            <a:r>
              <a:rPr lang="en-US" dirty="0" smtClean="0"/>
              <a:t>Fraker et al. (2012)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Youth Works is one of six YTD projects</a:t>
            </a:r>
          </a:p>
          <a:p>
            <a:r>
              <a:rPr lang="en-US" dirty="0" smtClean="0"/>
              <a:t>Operated by Human Resource Development Foundation (</a:t>
            </a:r>
            <a:r>
              <a:rPr lang="en-US" dirty="0" err="1" smtClean="0"/>
              <a:t>HRDF</a:t>
            </a:r>
            <a:r>
              <a:rPr lang="en-US" dirty="0" smtClean="0"/>
              <a:t>) throughout the state</a:t>
            </a:r>
          </a:p>
          <a:p>
            <a:r>
              <a:rPr lang="en-US" dirty="0" smtClean="0"/>
              <a:t>455 treatment cases (397 control cases)</a:t>
            </a:r>
          </a:p>
          <a:p>
            <a:r>
              <a:rPr lang="en-US" dirty="0" smtClean="0"/>
              <a:t>Operated in 19 counties in West Virginia</a:t>
            </a:r>
          </a:p>
        </p:txBody>
      </p:sp>
      <p:sp>
        <p:nvSpPr>
          <p:cNvPr id="3" name="Title 2"/>
          <p:cNvSpPr>
            <a:spLocks noGrp="1"/>
          </p:cNvSpPr>
          <p:nvPr>
            <p:ph type="title"/>
          </p:nvPr>
        </p:nvSpPr>
        <p:spPr/>
        <p:txBody>
          <a:bodyPr/>
          <a:lstStyle/>
          <a:p>
            <a:r>
              <a:rPr lang="en-US" dirty="0" smtClean="0"/>
              <a:t>Youth Works Overview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328" y="1451728"/>
            <a:ext cx="8212972" cy="4504572"/>
          </a:xfrm>
        </p:spPr>
        <p:txBody>
          <a:bodyPr/>
          <a:lstStyle/>
          <a:p>
            <a:endParaRPr lang="en-US"/>
          </a:p>
        </p:txBody>
      </p:sp>
      <p:sp>
        <p:nvSpPr>
          <p:cNvPr id="3" name="Title 2"/>
          <p:cNvSpPr>
            <a:spLocks noGrp="1"/>
          </p:cNvSpPr>
          <p:nvPr>
            <p:ph type="title"/>
          </p:nvPr>
        </p:nvSpPr>
        <p:spPr/>
        <p:txBody>
          <a:bodyPr/>
          <a:lstStyle/>
          <a:p>
            <a:r>
              <a:rPr lang="en-US" dirty="0" smtClean="0"/>
              <a:t>Youth Works Service Delivery Areas</a:t>
            </a:r>
            <a:endParaRPr lang="en-US" dirty="0"/>
          </a:p>
        </p:txBody>
      </p:sp>
      <p:pic>
        <p:nvPicPr>
          <p:cNvPr id="1027" name="Picture 3" descr="WV Youth Works SDA Map"/>
          <p:cNvPicPr>
            <a:picLocks noChangeAspect="1" noChangeArrowheads="1"/>
          </p:cNvPicPr>
          <p:nvPr/>
        </p:nvPicPr>
        <p:blipFill>
          <a:blip r:embed="rId3" cstate="print"/>
          <a:srcRect/>
          <a:stretch>
            <a:fillRect/>
          </a:stretch>
        </p:blipFill>
        <p:spPr bwMode="auto">
          <a:xfrm>
            <a:off x="2055043" y="1931487"/>
            <a:ext cx="5156970" cy="37549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Program built from scratch</a:t>
            </a:r>
          </a:p>
          <a:p>
            <a:r>
              <a:rPr lang="en-US" dirty="0" err="1" smtClean="0"/>
              <a:t>HRDF</a:t>
            </a:r>
            <a:r>
              <a:rPr lang="en-US" dirty="0" smtClean="0"/>
              <a:t> had extensive employment service experience</a:t>
            </a:r>
          </a:p>
          <a:p>
            <a:pPr lvl="1"/>
            <a:r>
              <a:rPr lang="en-US" dirty="0" smtClean="0"/>
              <a:t>But, very limited disability service experience</a:t>
            </a:r>
          </a:p>
        </p:txBody>
      </p:sp>
      <p:sp>
        <p:nvSpPr>
          <p:cNvPr id="3" name="Title 2"/>
          <p:cNvSpPr>
            <a:spLocks noGrp="1"/>
          </p:cNvSpPr>
          <p:nvPr>
            <p:ph type="title"/>
          </p:nvPr>
        </p:nvSpPr>
        <p:spPr/>
        <p:txBody>
          <a:bodyPr/>
          <a:lstStyle/>
          <a:p>
            <a:r>
              <a:rPr lang="en-US" dirty="0" smtClean="0"/>
              <a:t>West Virginia Youth Works</a:t>
            </a:r>
            <a:br>
              <a:rPr lang="en-US" dirty="0" smtClean="0"/>
            </a:br>
            <a:r>
              <a:rPr lang="en-US" dirty="0" smtClean="0"/>
              <a:t>Program: Start up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841500"/>
            <a:ext cx="7627332" cy="4114800"/>
          </a:xfrm>
        </p:spPr>
        <p:txBody>
          <a:bodyPr/>
          <a:lstStyle/>
          <a:p>
            <a:r>
              <a:rPr lang="en-US" dirty="0" smtClean="0"/>
              <a:t>Staff flexibility to implement creative approaches </a:t>
            </a:r>
          </a:p>
          <a:p>
            <a:pPr lvl="1"/>
            <a:r>
              <a:rPr lang="en-US" dirty="0" smtClean="0"/>
              <a:t>Met youth at homes, school, workplace </a:t>
            </a:r>
          </a:p>
          <a:p>
            <a:pPr lvl="1"/>
            <a:r>
              <a:rPr lang="en-US" dirty="0" smtClean="0"/>
              <a:t>Customized supports to youth’s goals</a:t>
            </a:r>
          </a:p>
          <a:p>
            <a:endParaRPr lang="en-US" dirty="0"/>
          </a:p>
        </p:txBody>
      </p:sp>
      <p:sp>
        <p:nvSpPr>
          <p:cNvPr id="3" name="Title 2"/>
          <p:cNvSpPr>
            <a:spLocks noGrp="1"/>
          </p:cNvSpPr>
          <p:nvPr>
            <p:ph type="title"/>
          </p:nvPr>
        </p:nvSpPr>
        <p:spPr/>
        <p:txBody>
          <a:bodyPr/>
          <a:lstStyle/>
          <a:p>
            <a:r>
              <a:rPr lang="en-US" dirty="0" smtClean="0"/>
              <a:t>Youth Works Staff Were </a:t>
            </a:r>
            <a:r>
              <a:rPr lang="en-US" i="1" dirty="0" smtClean="0"/>
              <a:t>Creative</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Emphasized benefits to youth and employers of work</a:t>
            </a:r>
          </a:p>
          <a:p>
            <a:r>
              <a:rPr lang="en-US" dirty="0" smtClean="0"/>
              <a:t>Success stories found jobs customized to meet their interests</a:t>
            </a:r>
          </a:p>
          <a:p>
            <a:pPr lvl="1"/>
            <a:r>
              <a:rPr lang="en-US" dirty="0" smtClean="0"/>
              <a:t>Types of placements varied: restaurants, veterinary clinic, child care, and even…a </a:t>
            </a:r>
            <a:r>
              <a:rPr lang="en-US" dirty="0" err="1" smtClean="0"/>
              <a:t>Zumba</a:t>
            </a:r>
            <a:r>
              <a:rPr lang="en-US" dirty="0" smtClean="0"/>
              <a:t> placement.  </a:t>
            </a:r>
          </a:p>
        </p:txBody>
      </p:sp>
      <p:sp>
        <p:nvSpPr>
          <p:cNvPr id="3" name="Title 2"/>
          <p:cNvSpPr>
            <a:spLocks noGrp="1"/>
          </p:cNvSpPr>
          <p:nvPr>
            <p:ph type="title"/>
          </p:nvPr>
        </p:nvSpPr>
        <p:spPr/>
        <p:txBody>
          <a:bodyPr/>
          <a:lstStyle/>
          <a:p>
            <a:r>
              <a:rPr lang="en-US" dirty="0" smtClean="0"/>
              <a:t>Examples of </a:t>
            </a:r>
            <a:r>
              <a:rPr lang="en-US" i="1" dirty="0" smtClean="0"/>
              <a:t>Creativity</a:t>
            </a:r>
            <a:r>
              <a:rPr lang="en-US" dirty="0" smtClean="0"/>
              <a:t> in Finding Job Placements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Monthly reports tracked goals</a:t>
            </a:r>
          </a:p>
          <a:p>
            <a:pPr lvl="1"/>
            <a:r>
              <a:rPr lang="en-US" dirty="0" smtClean="0"/>
              <a:t>Outcome focused: hours, employment placements</a:t>
            </a:r>
          </a:p>
          <a:p>
            <a:pPr lvl="1"/>
            <a:r>
              <a:rPr lang="en-US" dirty="0" smtClean="0"/>
              <a:t>Aggregate and individual goals</a:t>
            </a:r>
          </a:p>
          <a:p>
            <a:r>
              <a:rPr lang="en-US" dirty="0" smtClean="0"/>
              <a:t>Reinforced purpose of project (focus on employment)</a:t>
            </a:r>
          </a:p>
          <a:p>
            <a:r>
              <a:rPr lang="en-US" dirty="0" smtClean="0"/>
              <a:t>Guide technical assistance</a:t>
            </a:r>
          </a:p>
          <a:p>
            <a:r>
              <a:rPr lang="en-US" dirty="0" smtClean="0"/>
              <a:t>Monitor progress</a:t>
            </a:r>
            <a:endParaRPr lang="en-US" dirty="0"/>
          </a:p>
        </p:txBody>
      </p:sp>
      <p:sp>
        <p:nvSpPr>
          <p:cNvPr id="3" name="Title 2"/>
          <p:cNvSpPr>
            <a:spLocks noGrp="1"/>
          </p:cNvSpPr>
          <p:nvPr>
            <p:ph type="title"/>
          </p:nvPr>
        </p:nvSpPr>
        <p:spPr/>
        <p:txBody>
          <a:bodyPr/>
          <a:lstStyle/>
          <a:p>
            <a:r>
              <a:rPr lang="en-US" dirty="0" smtClean="0"/>
              <a:t>Strong Emphasis on </a:t>
            </a:r>
            <a:r>
              <a:rPr lang="en-US" i="1" dirty="0" smtClean="0"/>
              <a:t>Measurement </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Youth Works staff understood goals</a:t>
            </a:r>
          </a:p>
          <a:p>
            <a:pPr lvl="1"/>
            <a:r>
              <a:rPr lang="en-US" dirty="0" smtClean="0"/>
              <a:t>Receptive to technical assistance</a:t>
            </a:r>
          </a:p>
          <a:p>
            <a:pPr lvl="1"/>
            <a:r>
              <a:rPr lang="en-US" dirty="0" smtClean="0"/>
              <a:t>Performance measures they developed</a:t>
            </a:r>
          </a:p>
          <a:p>
            <a:pPr lvl="1"/>
            <a:r>
              <a:rPr lang="en-US" dirty="0" smtClean="0"/>
              <a:t>Bought into those goals based on evidence</a:t>
            </a:r>
          </a:p>
          <a:p>
            <a:r>
              <a:rPr lang="en-US" dirty="0" smtClean="0"/>
              <a:t>Youth Work participants understood goals</a:t>
            </a:r>
          </a:p>
          <a:p>
            <a:pPr lvl="1"/>
            <a:r>
              <a:rPr lang="en-US" dirty="0" smtClean="0"/>
              <a:t>Goals reinforced in orientation materials</a:t>
            </a:r>
          </a:p>
          <a:p>
            <a:pPr lvl="1"/>
            <a:r>
              <a:rPr lang="en-US" dirty="0" smtClean="0"/>
              <a:t>Meetings</a:t>
            </a:r>
          </a:p>
          <a:p>
            <a:pPr lvl="1"/>
            <a:r>
              <a:rPr lang="en-US" dirty="0" smtClean="0"/>
              <a:t>Messages to parents and youth</a:t>
            </a:r>
            <a:endParaRPr lang="en-US" dirty="0"/>
          </a:p>
        </p:txBody>
      </p:sp>
      <p:sp>
        <p:nvSpPr>
          <p:cNvPr id="3" name="Title 2"/>
          <p:cNvSpPr>
            <a:spLocks noGrp="1"/>
          </p:cNvSpPr>
          <p:nvPr>
            <p:ph type="title"/>
          </p:nvPr>
        </p:nvSpPr>
        <p:spPr/>
        <p:txBody>
          <a:bodyPr/>
          <a:lstStyle/>
          <a:p>
            <a:r>
              <a:rPr lang="en-US" i="1" dirty="0" smtClean="0"/>
              <a:t>Knowledge Dissemination</a:t>
            </a:r>
            <a:r>
              <a:rPr lang="en-US" dirty="0" smtClean="0"/>
              <a:t> Reinforced Project Goals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smtClean="0"/>
              <a:t>Measuring</a:t>
            </a:r>
            <a:r>
              <a:rPr lang="en-US" dirty="0" smtClean="0"/>
              <a:t> Impacts: </a:t>
            </a:r>
            <a:br>
              <a:rPr lang="en-US" dirty="0" smtClean="0"/>
            </a:br>
            <a:r>
              <a:rPr lang="en-US" dirty="0" smtClean="0"/>
              <a:t>Promising First Year Findings </a:t>
            </a:r>
            <a:endParaRPr lang="en-US" dirty="0"/>
          </a:p>
        </p:txBody>
      </p:sp>
      <p:pic>
        <p:nvPicPr>
          <p:cNvPr id="7" name="Picture 2" descr="C:\Users\dwittenburg\AppData\Local\Microsoft\Windows\Temporary Internet Files\Content.Outlook\PNZKXSYN\YW4.png"/>
          <p:cNvPicPr>
            <a:picLocks noChangeAspect="1" noChangeArrowheads="1"/>
          </p:cNvPicPr>
          <p:nvPr/>
        </p:nvPicPr>
        <p:blipFill>
          <a:blip r:embed="rId3" cstate="print"/>
          <a:srcRect l="3493" t="5664" b="4248"/>
          <a:stretch>
            <a:fillRect/>
          </a:stretch>
        </p:blipFill>
        <p:spPr bwMode="auto">
          <a:xfrm>
            <a:off x="193995" y="1660653"/>
            <a:ext cx="8869680" cy="4085716"/>
          </a:xfrm>
          <a:prstGeom prst="rect">
            <a:avLst/>
          </a:prstGeom>
          <a:noFill/>
        </p:spPr>
      </p:pic>
      <p:sp>
        <p:nvSpPr>
          <p:cNvPr id="8" name="Oval 7"/>
          <p:cNvSpPr/>
          <p:nvPr/>
        </p:nvSpPr>
        <p:spPr bwMode="auto">
          <a:xfrm>
            <a:off x="6904400" y="3276256"/>
            <a:ext cx="2171360" cy="2401212"/>
          </a:xfrm>
          <a:prstGeom prst="ellipse">
            <a:avLst/>
          </a:prstGeom>
          <a:solidFill>
            <a:schemeClr val="accent1">
              <a:alpha val="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Creativity</a:t>
            </a:r>
          </a:p>
          <a:p>
            <a:r>
              <a:rPr lang="en-US" dirty="0" smtClean="0"/>
              <a:t>Measurement</a:t>
            </a:r>
          </a:p>
          <a:p>
            <a:r>
              <a:rPr lang="en-US" dirty="0" smtClean="0"/>
              <a:t>Knowledge dissemination</a:t>
            </a:r>
          </a:p>
          <a:p>
            <a:pPr lvl="1"/>
            <a:r>
              <a:rPr lang="en-US" dirty="0" smtClean="0"/>
              <a:t>Messaging must consider all entities</a:t>
            </a:r>
          </a:p>
          <a:p>
            <a:pPr lvl="1"/>
            <a:r>
              <a:rPr lang="en-US" dirty="0" smtClean="0"/>
              <a:t>May need to be reinforced</a:t>
            </a:r>
          </a:p>
          <a:p>
            <a:pPr lvl="1"/>
            <a:r>
              <a:rPr lang="en-US" dirty="0" smtClean="0"/>
              <a:t>Customization matters (“people talking to people”)</a:t>
            </a:r>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sz="3200" dirty="0" smtClean="0"/>
              <a:t>1. Challenges</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a:xfrm>
            <a:off x="0" y="1800556"/>
            <a:ext cx="9062113" cy="4114800"/>
          </a:xfrm>
        </p:spPr>
        <p:txBody>
          <a:bodyPr/>
          <a:lstStyle/>
          <a:p>
            <a:pPr>
              <a:buNone/>
            </a:pPr>
            <a:r>
              <a:rPr lang="en-US" dirty="0" smtClean="0"/>
              <a:t>David Wittenburg</a:t>
            </a:r>
          </a:p>
          <a:p>
            <a:pPr>
              <a:buNone/>
            </a:pPr>
            <a:r>
              <a:rPr lang="en-US" dirty="0" smtClean="0"/>
              <a:t>Center for Studying Disability Policy</a:t>
            </a:r>
          </a:p>
          <a:p>
            <a:pPr>
              <a:buNone/>
            </a:pPr>
            <a:r>
              <a:rPr lang="en-US" dirty="0" smtClean="0"/>
              <a:t>Mathematica Policy Research</a:t>
            </a:r>
          </a:p>
          <a:p>
            <a:pPr>
              <a:buNone/>
            </a:pPr>
            <a:r>
              <a:rPr lang="en-US" dirty="0" smtClean="0"/>
              <a:t>P.O. Box 2393</a:t>
            </a:r>
          </a:p>
          <a:p>
            <a:pPr>
              <a:spcAft>
                <a:spcPts val="1800"/>
              </a:spcAft>
              <a:buNone/>
            </a:pPr>
            <a:r>
              <a:rPr lang="en-US" dirty="0" smtClean="0"/>
              <a:t>Princeton, NJ 08543-2393</a:t>
            </a:r>
          </a:p>
          <a:p>
            <a:pPr>
              <a:spcAft>
                <a:spcPts val="1800"/>
              </a:spcAft>
              <a:buNone/>
            </a:pPr>
            <a:r>
              <a:rPr lang="en-US" dirty="0" smtClean="0">
                <a:hlinkClick r:id="rId3"/>
              </a:rPr>
              <a:t>dwittenburg@mathematica-mpr.com</a:t>
            </a:r>
            <a:endParaRPr lang="en-US" dirty="0" smtClean="0"/>
          </a:p>
          <a:p>
            <a:pPr marL="0">
              <a:spcAft>
                <a:spcPts val="1800"/>
              </a:spcAft>
              <a:buNone/>
            </a:pPr>
            <a:r>
              <a:rPr lang="en-US" dirty="0" smtClean="0">
                <a:hlinkClick r:id="rId4"/>
              </a:rPr>
              <a:t>http://www.DisabilityPolicyResearch.org</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200" dirty="0" smtClean="0"/>
              <a:t>Fraker, Thomas M., Arif A. Mamun, Michelle S. </a:t>
            </a:r>
            <a:r>
              <a:rPr lang="en-US" sz="1200" dirty="0" err="1" smtClean="0"/>
              <a:t>Manno</a:t>
            </a:r>
            <a:r>
              <a:rPr lang="en-US" sz="1200" dirty="0" smtClean="0"/>
              <a:t>, John Martinez, Deborah Reed, Allison Thompkins, and David C. Wittenburg. “The Social Security Administration's Youth Transition Demonstration Projects: Interim Report on </a:t>
            </a:r>
            <a:r>
              <a:rPr lang="en-US" sz="1200" i="1" dirty="0" smtClean="0"/>
              <a:t>West Virginia Youth Works</a:t>
            </a:r>
            <a:r>
              <a:rPr lang="en-US" sz="1200" dirty="0" smtClean="0"/>
              <a:t>. Final Report.” Submitted to the Social Security Administration, Office of Program Development and Research. Washington, DC: Mathematica Policy Research, December 2012. </a:t>
            </a:r>
          </a:p>
          <a:p>
            <a:pPr>
              <a:buNone/>
            </a:pPr>
            <a:r>
              <a:rPr lang="en-US" sz="1200" dirty="0" smtClean="0"/>
              <a:t>Fung, Kaiser. </a:t>
            </a:r>
            <a:r>
              <a:rPr lang="en-US" sz="1200" i="1" dirty="0" smtClean="0"/>
              <a:t>Numbers Rule Your World: The Hidden Influence of Probabilities and Statistics on Everything You do. </a:t>
            </a:r>
            <a:r>
              <a:rPr lang="en-US" sz="1200" dirty="0" smtClean="0"/>
              <a:t>McGraw-Hill, 2010. </a:t>
            </a:r>
          </a:p>
          <a:p>
            <a:pPr>
              <a:buNone/>
            </a:pPr>
            <a:r>
              <a:rPr lang="en-US" sz="1200" dirty="0" err="1" smtClean="0"/>
              <a:t>Gawande</a:t>
            </a:r>
            <a:r>
              <a:rPr lang="en-US" sz="1200" dirty="0" smtClean="0"/>
              <a:t>, </a:t>
            </a:r>
            <a:r>
              <a:rPr lang="en-US" sz="1200" dirty="0" err="1" smtClean="0"/>
              <a:t>Atul</a:t>
            </a:r>
            <a:r>
              <a:rPr lang="en-US" sz="1200" dirty="0" smtClean="0"/>
              <a:t>. </a:t>
            </a:r>
            <a:r>
              <a:rPr lang="en-US" sz="1200" i="1" dirty="0" smtClean="0"/>
              <a:t>Slow Ideas: Some Innovations Spread Fast. how do You Speed the Ones that Don’t? available at </a:t>
            </a:r>
            <a:r>
              <a:rPr lang="en-US" sz="1200" dirty="0" smtClean="0">
                <a:hlinkClick r:id="rId3"/>
              </a:rPr>
              <a:t>http://www.newyorker.com/reporting/2013/07/29/130729fa_fact_gawande</a:t>
            </a:r>
            <a:r>
              <a:rPr lang="en-US" sz="1200" dirty="0" smtClean="0"/>
              <a:t> (accessed September 5, 2013)</a:t>
            </a:r>
            <a:r>
              <a:rPr lang="en-US" sz="1200" i="1" dirty="0" smtClean="0"/>
              <a:t>. </a:t>
            </a:r>
            <a:endParaRPr lang="en-US" sz="1200" dirty="0" smtClean="0"/>
          </a:p>
          <a:p>
            <a:pPr>
              <a:buNone/>
            </a:pPr>
            <a:r>
              <a:rPr lang="en-US" sz="1200" dirty="0" smtClean="0"/>
              <a:t>Graham, Carolyn, Katherine </a:t>
            </a:r>
            <a:r>
              <a:rPr lang="en-US" sz="1200" dirty="0" err="1" smtClean="0"/>
              <a:t>Inge</a:t>
            </a:r>
            <a:r>
              <a:rPr lang="en-US" sz="1200" dirty="0" smtClean="0"/>
              <a:t>, Paul </a:t>
            </a:r>
            <a:r>
              <a:rPr lang="en-US" sz="1200" dirty="0" err="1" smtClean="0"/>
              <a:t>Wehman</a:t>
            </a:r>
            <a:r>
              <a:rPr lang="en-US" sz="1200" dirty="0" smtClean="0"/>
              <a:t>, Kathleen Murphy, William G. </a:t>
            </a:r>
            <a:r>
              <a:rPr lang="en-US" sz="1200" dirty="0" err="1" smtClean="0"/>
              <a:t>Revell</a:t>
            </a:r>
            <a:r>
              <a:rPr lang="en-US" sz="1200" dirty="0" smtClean="0"/>
              <a:t>, and Michael West. “Moving Employment Research into Practice: Knowledge and Application of Evidence-Based Practices by State Vocational Rehabilitation Agency Staff.” </a:t>
            </a:r>
            <a:r>
              <a:rPr lang="en-US" sz="1200" i="1" dirty="0" smtClean="0"/>
              <a:t>Journal of Vocational Rehabilitation, </a:t>
            </a:r>
            <a:r>
              <a:rPr lang="en-US" sz="1200" dirty="0" smtClean="0"/>
              <a:t>vol. 39, no. 1, 2013, pp. 75-81. </a:t>
            </a:r>
          </a:p>
          <a:p>
            <a:pPr>
              <a:buNone/>
            </a:pPr>
            <a:r>
              <a:rPr lang="en-US" sz="1200" dirty="0" smtClean="0"/>
              <a:t>Lehrer, Jonah. </a:t>
            </a:r>
            <a:r>
              <a:rPr lang="en-US" sz="1200" i="1" dirty="0" smtClean="0"/>
              <a:t>Imagine: How Creativity Works. </a:t>
            </a:r>
            <a:r>
              <a:rPr lang="en-US" sz="1200" dirty="0" smtClean="0"/>
              <a:t>Houghton Mifflin Harcourt, 2012. </a:t>
            </a:r>
          </a:p>
          <a:p>
            <a:pPr>
              <a:buNone/>
            </a:pPr>
            <a:r>
              <a:rPr lang="en-US" sz="1200" dirty="0" err="1" smtClean="0"/>
              <a:t>Sackett</a:t>
            </a:r>
            <a:r>
              <a:rPr lang="en-US" sz="1200" dirty="0" smtClean="0"/>
              <a:t>, David L., William M. Rosenberg, JA Gray, R. B. Haynes, and W. S. Richardson. “Evidence Based Medicine: What it is and what it Isn't.” </a:t>
            </a:r>
            <a:r>
              <a:rPr lang="en-US" sz="1200" i="1" dirty="0" err="1" smtClean="0"/>
              <a:t>BMJ</a:t>
            </a:r>
            <a:r>
              <a:rPr lang="en-US" sz="1200" i="1" dirty="0" smtClean="0"/>
              <a:t>: British Medical Journal, </a:t>
            </a:r>
            <a:r>
              <a:rPr lang="en-US" sz="1200" dirty="0" smtClean="0"/>
              <a:t>vol. 312, no. 7023, 1996, pp. 71. </a:t>
            </a:r>
          </a:p>
          <a:p>
            <a:pPr>
              <a:buNone/>
            </a:pP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796" y="1640264"/>
            <a:ext cx="7688390" cy="4246761"/>
          </a:xfrm>
        </p:spPr>
        <p:txBody>
          <a:bodyPr/>
          <a:lstStyle/>
          <a:p>
            <a:r>
              <a:rPr lang="en-US" dirty="0" smtClean="0"/>
              <a:t>“Best evidence in making decisions about the care of the individual….Integrating individual expertise with the best available external evidence from systematic research.”</a:t>
            </a:r>
          </a:p>
          <a:p>
            <a:pPr lvl="1">
              <a:buNone/>
            </a:pPr>
            <a:r>
              <a:rPr lang="en-US" dirty="0" err="1" smtClean="0"/>
              <a:t>Sackett</a:t>
            </a:r>
            <a:r>
              <a:rPr lang="en-US" dirty="0" smtClean="0"/>
              <a:t> et al (1996)</a:t>
            </a:r>
          </a:p>
        </p:txBody>
      </p:sp>
      <p:sp>
        <p:nvSpPr>
          <p:cNvPr id="3" name="Title 2"/>
          <p:cNvSpPr>
            <a:spLocks noGrp="1"/>
          </p:cNvSpPr>
          <p:nvPr>
            <p:ph type="title"/>
          </p:nvPr>
        </p:nvSpPr>
        <p:spPr/>
        <p:txBody>
          <a:bodyPr/>
          <a:lstStyle/>
          <a:p>
            <a:r>
              <a:rPr lang="en-US" dirty="0" smtClean="0"/>
              <a:t>What is an Evidence-Based Practice?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786080"/>
            <a:ext cx="8242300" cy="4114800"/>
          </a:xfrm>
        </p:spPr>
        <p:txBody>
          <a:bodyPr/>
          <a:lstStyle/>
          <a:p>
            <a:r>
              <a:rPr lang="en-US" dirty="0" smtClean="0"/>
              <a:t>Services are “fragmented” </a:t>
            </a:r>
          </a:p>
          <a:p>
            <a:pPr lvl="1"/>
            <a:r>
              <a:rPr lang="en-US" dirty="0" smtClean="0"/>
              <a:t>Few examples of local, state, and/or federal agency “early” intervention</a:t>
            </a:r>
          </a:p>
          <a:p>
            <a:r>
              <a:rPr lang="en-US" dirty="0" smtClean="0"/>
              <a:t>Few tests of interventions that change status quo</a:t>
            </a:r>
            <a:endParaRPr lang="en-US" dirty="0"/>
          </a:p>
        </p:txBody>
      </p:sp>
      <p:sp>
        <p:nvSpPr>
          <p:cNvPr id="3" name="Title 2"/>
          <p:cNvSpPr>
            <a:spLocks noGrp="1"/>
          </p:cNvSpPr>
          <p:nvPr>
            <p:ph type="title"/>
          </p:nvPr>
        </p:nvSpPr>
        <p:spPr/>
        <p:txBody>
          <a:bodyPr/>
          <a:lstStyle/>
          <a:p>
            <a:r>
              <a:rPr lang="en-US" dirty="0" smtClean="0"/>
              <a:t>Lack of Coordination</a:t>
            </a:r>
            <a:br>
              <a:rPr lang="en-US" dirty="0" smtClean="0"/>
            </a:br>
            <a:r>
              <a:rPr lang="en-US" dirty="0" smtClean="0"/>
              <a:t>and Collaboration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03200"/>
            <a:ext cx="9144000" cy="1143000"/>
          </a:xfrm>
        </p:spPr>
        <p:txBody>
          <a:bodyPr/>
          <a:lstStyle/>
          <a:p>
            <a:r>
              <a:rPr lang="en-US" sz="3200" dirty="0" smtClean="0"/>
              <a:t>Challenges to Measuring Efficacy of Programs/Policies with Current Measures</a:t>
            </a:r>
            <a:endParaRPr lang="en-US" sz="3200" dirty="0"/>
          </a:p>
        </p:txBody>
      </p:sp>
      <p:sp>
        <p:nvSpPr>
          <p:cNvPr id="7" name="Content Placeholder 1"/>
          <p:cNvSpPr txBox="1">
            <a:spLocks/>
          </p:cNvSpPr>
          <p:nvPr/>
        </p:nvSpPr>
        <p:spPr bwMode="auto">
          <a:xfrm>
            <a:off x="478559" y="1702954"/>
            <a:ext cx="8242300" cy="41148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marL="342900" lvl="0" indent="-342900" eaLnBrk="1" hangingPunct="1">
              <a:lnSpc>
                <a:spcPct val="90000"/>
              </a:lnSpc>
              <a:spcBef>
                <a:spcPts val="600"/>
              </a:spcBef>
              <a:spcAft>
                <a:spcPts val="600"/>
              </a:spcAft>
              <a:buClr>
                <a:srgbClr val="C00000"/>
              </a:buClr>
              <a:buFont typeface="Arial" pitchFamily="34" charset="0"/>
              <a:buChar char="●"/>
            </a:pPr>
            <a:r>
              <a:rPr lang="en-US" sz="2800" kern="0" dirty="0" smtClean="0"/>
              <a:t>Cannot rigorously measure outcomes of interest</a:t>
            </a:r>
            <a:endParaRPr kumimoji="0" lang="en-US" sz="2800" b="1" i="0" u="none" strike="noStrike" kern="0" cap="none" spc="0" normalizeH="0" baseline="0" noProof="0" dirty="0" smtClean="0">
              <a:ln>
                <a:noFill/>
              </a:ln>
              <a:solidFill>
                <a:schemeClr val="bg2"/>
              </a:solidFill>
              <a:effectLst/>
              <a:uLnTx/>
              <a:uFillTx/>
              <a:latin typeface="+mn-lt"/>
              <a:ea typeface="+mn-ea"/>
              <a:cs typeface="+mn-cs"/>
            </a:endParaRPr>
          </a:p>
          <a:p>
            <a:pPr marL="742950" lvl="1" indent="-285750" eaLnBrk="1" hangingPunct="1">
              <a:lnSpc>
                <a:spcPct val="90000"/>
              </a:lnSpc>
              <a:spcBef>
                <a:spcPts val="300"/>
              </a:spcBef>
              <a:spcAft>
                <a:spcPts val="300"/>
              </a:spcAft>
              <a:buClr>
                <a:srgbClr val="CF1141"/>
              </a:buClr>
              <a:buFont typeface="Arial" pitchFamily="34" charset="0"/>
              <a:buChar char="–"/>
            </a:pPr>
            <a:r>
              <a:rPr lang="en-US" sz="2400" kern="0" dirty="0" smtClean="0">
                <a:latin typeface="+mn-lt"/>
              </a:rPr>
              <a:t>Some outcomes not reliably tracked</a:t>
            </a:r>
          </a:p>
          <a:p>
            <a:pPr marL="742950" lvl="1" indent="-285750" eaLnBrk="1" hangingPunct="1">
              <a:lnSpc>
                <a:spcPct val="90000"/>
              </a:lnSpc>
              <a:spcBef>
                <a:spcPts val="300"/>
              </a:spcBef>
              <a:spcAft>
                <a:spcPts val="300"/>
              </a:spcAft>
              <a:buClr>
                <a:srgbClr val="CF1141"/>
              </a:buClr>
              <a:buFont typeface="Arial" pitchFamily="34" charset="0"/>
              <a:buChar char="–"/>
            </a:pPr>
            <a:r>
              <a:rPr lang="en-US" sz="2400" kern="0" dirty="0" smtClean="0">
                <a:latin typeface="+mn-lt"/>
              </a:rPr>
              <a:t>Lack of information on comparison or control group</a:t>
            </a:r>
            <a:endParaRPr kumimoji="0" lang="en-US" sz="2400" b="1" i="0" u="none" strike="noStrike" kern="0" cap="none" spc="0" normalizeH="0" baseline="0" noProof="0" dirty="0" smtClean="0">
              <a:ln>
                <a:noFill/>
              </a:ln>
              <a:solidFill>
                <a:schemeClr val="bg2"/>
              </a:solidFill>
              <a:effectLst/>
              <a:uLnTx/>
              <a:uFillTx/>
              <a:latin typeface="+mn-lt"/>
            </a:endParaRPr>
          </a:p>
          <a:p>
            <a:pPr marL="342900" marR="0" lvl="0" indent="-342900" algn="l" defTabSz="914400" rtl="0" eaLnBrk="1" fontAlgn="base" latinLnBrk="0" hangingPunct="1">
              <a:lnSpc>
                <a:spcPct val="90000"/>
              </a:lnSpc>
              <a:spcBef>
                <a:spcPts val="600"/>
              </a:spcBef>
              <a:spcAft>
                <a:spcPts val="600"/>
              </a:spcAft>
              <a:buClr>
                <a:srgbClr val="C00000"/>
              </a:buClr>
              <a:buSzTx/>
              <a:buFont typeface="Arial" pitchFamily="34" charset="0"/>
              <a:buChar char="●"/>
              <a:tabLst/>
              <a:defRPr/>
            </a:pPr>
            <a:r>
              <a:rPr kumimoji="0" lang="en-US" sz="2800" b="1" i="0" u="none" strike="noStrike" kern="0" cap="none" spc="0" normalizeH="0" baseline="0" noProof="0" dirty="0" smtClean="0">
                <a:ln>
                  <a:noFill/>
                </a:ln>
                <a:solidFill>
                  <a:schemeClr val="bg2"/>
                </a:solidFill>
                <a:effectLst/>
                <a:uLnTx/>
                <a:uFillTx/>
                <a:latin typeface="+mn-lt"/>
                <a:ea typeface="+mn-ea"/>
                <a:cs typeface="+mn-cs"/>
              </a:rPr>
              <a:t>Difficulty</a:t>
            </a:r>
            <a:r>
              <a:rPr kumimoji="0" lang="en-US" sz="2800" b="1" i="0" u="none" strike="noStrike" kern="0" cap="none" spc="0" normalizeH="0" noProof="0" dirty="0" smtClean="0">
                <a:ln>
                  <a:noFill/>
                </a:ln>
                <a:solidFill>
                  <a:schemeClr val="bg2"/>
                </a:solidFill>
                <a:effectLst/>
                <a:uLnTx/>
                <a:uFillTx/>
                <a:latin typeface="+mn-lt"/>
                <a:ea typeface="+mn-ea"/>
                <a:cs typeface="+mn-cs"/>
              </a:rPr>
              <a:t> measuring long-term impacts</a:t>
            </a:r>
            <a:endParaRPr kumimoji="0" lang="en-US" sz="2400" b="1" i="0" u="none" strike="noStrike" kern="0" cap="none" spc="0" normalizeH="0" baseline="0" noProof="0" dirty="0">
              <a:ln>
                <a:noFill/>
              </a:ln>
              <a:solidFill>
                <a:schemeClr val="bg2"/>
              </a:solidFill>
              <a:effectLst/>
              <a:uLnTx/>
              <a:uFillTx/>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Survey of 355 staff in 3 state </a:t>
            </a:r>
            <a:r>
              <a:rPr lang="en-US" dirty="0" err="1" smtClean="0"/>
              <a:t>VR</a:t>
            </a:r>
            <a:r>
              <a:rPr lang="en-US" dirty="0" smtClean="0"/>
              <a:t> agencies</a:t>
            </a:r>
          </a:p>
          <a:p>
            <a:r>
              <a:rPr lang="en-US" dirty="0" smtClean="0"/>
              <a:t>Identify barriers and facilitators to using </a:t>
            </a:r>
            <a:r>
              <a:rPr lang="en-US" dirty="0" err="1" smtClean="0"/>
              <a:t>EBPs</a:t>
            </a:r>
            <a:endParaRPr lang="en-US" dirty="0"/>
          </a:p>
        </p:txBody>
      </p:sp>
      <p:sp>
        <p:nvSpPr>
          <p:cNvPr id="3" name="Title 2"/>
          <p:cNvSpPr>
            <a:spLocks noGrp="1"/>
          </p:cNvSpPr>
          <p:nvPr>
            <p:ph type="title"/>
          </p:nvPr>
        </p:nvSpPr>
        <p:spPr/>
        <p:txBody>
          <a:bodyPr/>
          <a:lstStyle/>
          <a:p>
            <a:r>
              <a:rPr lang="en-US" dirty="0" smtClean="0"/>
              <a:t>Example of Research Challenges: </a:t>
            </a:r>
            <a:r>
              <a:rPr lang="en-US" dirty="0" err="1" smtClean="0"/>
              <a:t>EBPs</a:t>
            </a:r>
            <a:r>
              <a:rPr lang="en-US" dirty="0" smtClean="0"/>
              <a:t> Use in </a:t>
            </a:r>
            <a:r>
              <a:rPr lang="en-US" dirty="0" err="1" smtClean="0"/>
              <a:t>VR</a:t>
            </a:r>
            <a:r>
              <a:rPr lang="en-US" dirty="0" smtClean="0"/>
              <a:t> Agencies</a:t>
            </a:r>
            <a:endParaRPr lang="en-US" dirty="0"/>
          </a:p>
        </p:txBody>
      </p:sp>
      <p:sp>
        <p:nvSpPr>
          <p:cNvPr id="4" name="TextBox 3"/>
          <p:cNvSpPr txBox="1"/>
          <p:nvPr/>
        </p:nvSpPr>
        <p:spPr>
          <a:xfrm>
            <a:off x="4835237" y="5306292"/>
            <a:ext cx="3131127" cy="338554"/>
          </a:xfrm>
          <a:prstGeom prst="rect">
            <a:avLst/>
          </a:prstGeom>
          <a:noFill/>
        </p:spPr>
        <p:txBody>
          <a:bodyPr wrap="square" rtlCol="0">
            <a:spAutoFit/>
          </a:bodyPr>
          <a:lstStyle/>
          <a:p>
            <a:r>
              <a:rPr lang="en-US" sz="1600" dirty="0" smtClean="0"/>
              <a:t>Source</a:t>
            </a:r>
            <a:r>
              <a:rPr lang="en-US" dirty="0" smtClean="0"/>
              <a:t>: </a:t>
            </a:r>
            <a:r>
              <a:rPr lang="en-US" sz="1600" dirty="0" smtClean="0"/>
              <a:t>Graham et al. (2013)</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273" y="1952336"/>
            <a:ext cx="8242300" cy="4114800"/>
          </a:xfrm>
        </p:spPr>
        <p:txBody>
          <a:bodyPr/>
          <a:lstStyle/>
          <a:p>
            <a:r>
              <a:rPr lang="en-US" dirty="0" smtClean="0"/>
              <a:t>Strong Demand</a:t>
            </a:r>
          </a:p>
          <a:p>
            <a:pPr lvl="1"/>
            <a:r>
              <a:rPr lang="en-US" dirty="0" smtClean="0"/>
              <a:t> 84% valued research for practice</a:t>
            </a:r>
          </a:p>
          <a:p>
            <a:r>
              <a:rPr lang="en-US" dirty="0" smtClean="0"/>
              <a:t>Limited use </a:t>
            </a:r>
          </a:p>
          <a:p>
            <a:pPr lvl="1"/>
            <a:r>
              <a:rPr lang="en-US" dirty="0" smtClean="0"/>
              <a:t>48% reported their agency used practices</a:t>
            </a:r>
          </a:p>
          <a:p>
            <a:r>
              <a:rPr lang="en-US" dirty="0" smtClean="0"/>
              <a:t>Barriers</a:t>
            </a:r>
          </a:p>
          <a:p>
            <a:pPr lvl="1"/>
            <a:r>
              <a:rPr lang="en-US" dirty="0" err="1" smtClean="0"/>
              <a:t>EBPs</a:t>
            </a:r>
            <a:r>
              <a:rPr lang="en-US" dirty="0" smtClean="0"/>
              <a:t> not necessarily the expectation </a:t>
            </a:r>
          </a:p>
          <a:p>
            <a:pPr lvl="1"/>
            <a:r>
              <a:rPr lang="en-US" dirty="0" smtClean="0"/>
              <a:t>Inadequate time for </a:t>
            </a:r>
            <a:r>
              <a:rPr lang="en-US" dirty="0" err="1" smtClean="0"/>
              <a:t>VR</a:t>
            </a:r>
            <a:r>
              <a:rPr lang="en-US" dirty="0" smtClean="0"/>
              <a:t> staff to find or use resources</a:t>
            </a:r>
          </a:p>
          <a:p>
            <a:pPr lvl="1"/>
            <a:r>
              <a:rPr lang="en-US" dirty="0" smtClean="0"/>
              <a:t>Inconsistency in coordinating resources</a:t>
            </a:r>
          </a:p>
          <a:p>
            <a:endParaRPr lang="en-US" dirty="0" smtClean="0"/>
          </a:p>
          <a:p>
            <a:endParaRPr lang="en-US" dirty="0"/>
          </a:p>
        </p:txBody>
      </p:sp>
      <p:sp>
        <p:nvSpPr>
          <p:cNvPr id="3" name="Title 2"/>
          <p:cNvSpPr>
            <a:spLocks noGrp="1"/>
          </p:cNvSpPr>
          <p:nvPr>
            <p:ph type="title"/>
          </p:nvPr>
        </p:nvSpPr>
        <p:spPr/>
        <p:txBody>
          <a:bodyPr/>
          <a:lstStyle/>
          <a:p>
            <a:r>
              <a:rPr lang="en-US" dirty="0" smtClean="0"/>
              <a:t>Findings: </a:t>
            </a:r>
            <a:r>
              <a:rPr lang="en-US" dirty="0" err="1" smtClean="0"/>
              <a:t>EBPs</a:t>
            </a:r>
            <a:r>
              <a:rPr lang="en-US" dirty="0" smtClean="0"/>
              <a:t> Use in </a:t>
            </a:r>
            <a:r>
              <a:rPr lang="en-US" dirty="0" err="1" smtClean="0"/>
              <a:t>VR</a:t>
            </a:r>
            <a:r>
              <a:rPr lang="en-US" dirty="0" smtClean="0"/>
              <a:t> Agencies</a:t>
            </a:r>
          </a:p>
        </p:txBody>
      </p:sp>
      <p:sp>
        <p:nvSpPr>
          <p:cNvPr id="4" name="TextBox 3"/>
          <p:cNvSpPr txBox="1"/>
          <p:nvPr/>
        </p:nvSpPr>
        <p:spPr>
          <a:xfrm>
            <a:off x="4835237" y="5494974"/>
            <a:ext cx="3131127" cy="338554"/>
          </a:xfrm>
          <a:prstGeom prst="rect">
            <a:avLst/>
          </a:prstGeom>
          <a:noFill/>
        </p:spPr>
        <p:txBody>
          <a:bodyPr wrap="square" rtlCol="0">
            <a:spAutoFit/>
          </a:bodyPr>
          <a:lstStyle/>
          <a:p>
            <a:r>
              <a:rPr lang="en-US" sz="1600" dirty="0" smtClean="0"/>
              <a:t>Source</a:t>
            </a:r>
            <a:r>
              <a:rPr lang="en-US" dirty="0" smtClean="0"/>
              <a:t>: </a:t>
            </a:r>
            <a:r>
              <a:rPr lang="en-US" sz="1600" dirty="0" smtClean="0"/>
              <a:t>Graham et al. (2013)</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2018"/>
            <a:ext cx="7772400" cy="1500187"/>
          </a:xfrm>
        </p:spPr>
        <p:txBody>
          <a:bodyPr/>
          <a:lstStyle/>
          <a:p>
            <a:pPr algn="ctr"/>
            <a:r>
              <a:rPr lang="en-US" sz="3200" dirty="0" smtClean="0"/>
              <a:t>2.  Addressing the Challenges</a:t>
            </a:r>
            <a:endParaRPr lang="en-US" sz="3200"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mployment and Work Expectations of Social Security Disability Beneficiaries&amp;quot;&quot;/&gt;&lt;property id=&quot;20307&quot; value=&quot;256&quot;/&gt;&lt;/object&gt;&lt;object type=&quot;3&quot; unique_id=&quot;10005&quot;&gt;&lt;property id=&quot;20148&quot; value=&quot;5&quot;/&gt;&lt;property id=&quot;20300&quot; value=&quot;Slide 2 - &amp;quot;Purpose of the Presentation&amp;quot;&quot;/&gt;&lt;property id=&quot;20307&quot; value=&quot;272&quot;/&gt;&lt;/object&gt;&lt;object type=&quot;3&quot; unique_id=&quot;10006&quot;&gt;&lt;property id=&quot;20148&quot; value=&quot;5&quot;/&gt;&lt;property id=&quot;20300&quot; value=&quot;Slide 3 - &amp;quot;Why Is This Interesting?&amp;quot;&quot;/&gt;&lt;property id=&quot;20307&quot; value=&quot;284&quot;/&gt;&lt;/object&gt;&lt;object type=&quot;3&quot; unique_id=&quot;10007&quot;&gt;&lt;property id=&quot;20148&quot; value=&quot;5&quot;/&gt;&lt;property id=&quot;20300&quot; value=&quot;Slide 4 - &amp;quot;Why Is This Interesting? (cont’d) &amp;quot;&quot;/&gt;&lt;property id=&quot;20307&quot; value=&quot;285&quot;/&gt;&lt;/object&gt;&lt;object type=&quot;3&quot; unique_id=&quot;10008&quot;&gt;&lt;property id=&quot;20148&quot; value=&quot;5&quot;/&gt;&lt;property id=&quot;20300&quot; value=&quot;Slide 5 - &amp;quot;About the Data&amp;quot;&quot;/&gt;&lt;property id=&quot;20307&quot; value=&quot;286&quot;/&gt;&lt;/object&gt;&lt;object type=&quot;3&quot; unique_id=&quot;10009&quot;&gt;&lt;property id=&quot;20148&quot; value=&quot;5&quot;/&gt;&lt;property id=&quot;20300&quot; value=&quot;Slide 6 - &amp;quot;Share of Working-Age SSI and SSDI Beneficiaries Who Are Employed&amp;quot;&quot;/&gt;&lt;property id=&quot;20307&quot; value=&quot;300&quot;/&gt;&lt;/object&gt;&lt;object type=&quot;3&quot; unique_id=&quot;10010&quot;&gt;&lt;property id=&quot;20148&quot; value=&quot;5&quot;/&gt;&lt;property id=&quot;20300&quot; value=&quot;Slide 7 - &amp;quot;Characteristics of the &amp;#x0D;&amp;#x0A;9 Percent Who Are Working&amp;quot;&quot;/&gt;&lt;property id=&quot;20307&quot; value=&quot;288&quot;/&gt;&lt;/object&gt;&lt;object type=&quot;3&quot; unique_id=&quot;10011&quot;&gt;&lt;property id=&quot;20148&quot; value=&quot;5&quot;/&gt;&lt;property id=&quot;20300&quot; value=&quot;Slide 8 - &amp;quot;Selected Characteristics of Working and All SSI/SSDI Beneficiaries&amp;quot;&quot;/&gt;&lt;property id=&quot;20307&quot; value=&quot;289&quot;/&gt;&lt;/object&gt;&lt;object type=&quot;3&quot; unique_id=&quot;10012&quot;&gt;&lt;property id=&quot;20148&quot; value=&quot;5&quot;/&gt;&lt;property id=&quot;20300&quot; value=&quot;Slide 9 - &amp;quot;Job Characteristics of Working Beneficiaries&amp;quot;&quot;/&gt;&lt;property id=&quot;20307&quot; value=&quot;299&quot;/&gt;&lt;/object&gt;&lt;object type=&quot;3&quot; unique_id=&quot;10013&quot;&gt;&lt;property id=&quot;20148&quot; value=&quot;5&quot;/&gt;&lt;property id=&quot;20300&quot; value=&quot;Slide 10 - &amp;quot;Working SSI-Only Beneficiaries Were More Likely to:&amp;quot;&quot;/&gt;&lt;property id=&quot;20307&quot; value=&quot;298&quot;/&gt;&lt;/object&gt;&lt;object type=&quot;3&quot; unique_id=&quot;10014&quot;&gt;&lt;property id=&quot;20148&quot; value=&quot;5&quot;/&gt;&lt;property id=&quot;20300&quot; value=&quot;Slide 11 - &amp;quot;Share of Beneficiaries Who Say &amp;#x0D;&amp;#x0A;They Want to Work&amp;quot;&quot;/&gt;&lt;property id=&quot;20307&quot; value=&quot;291&quot;/&gt;&lt;/object&gt;&lt;object type=&quot;3&quot; unique_id=&quot;10015&quot;&gt;&lt;property id=&quot;20148&quot; value=&quot;5&quot;/&gt;&lt;property id=&quot;20300&quot; value=&quot;Slide 12 - &amp;quot;Reasons Beneficiaries Give for &amp;#x0D;&amp;#x0A;Not Working&amp;quot;&quot;/&gt;&lt;property id=&quot;20307&quot; value=&quot;292&quot;/&gt;&lt;/object&gt;&lt;object type=&quot;3&quot; unique_id=&quot;10016&quot;&gt;&lt;property id=&quot;20148&quot; value=&quot;5&quot;/&gt;&lt;property id=&quot;20300&quot; value=&quot;Slide 13 - &amp;quot;Other Challenges to Employment Faced by Working-Age Beneficiaries&amp;quot;&quot;/&gt;&lt;property id=&quot;20307&quot; value=&quot;294&quot;/&gt;&lt;/object&gt;&lt;object type=&quot;3&quot; unique_id=&quot;10017&quot;&gt;&lt;property id=&quot;20148&quot; value=&quot;5&quot;/&gt;&lt;property id=&quot;20300&quot; value=&quot;Slide 14 - &amp;quot;Efforts to Promote Employment Among Beneficiaries Are Not Futile&amp;quot;&quot;/&gt;&lt;property id=&quot;20307&quot; value=&quot;295&quot;/&gt;&lt;/object&gt;&lt;object type=&quot;3&quot; unique_id=&quot;10018&quot;&gt;&lt;property id=&quot;20148&quot; value=&quot;5&quot;/&gt;&lt;property id=&quot;20300&quot; value=&quot;Slide 15 - &amp;quot;Efforts to Promote Employment Among Beneficiaries Will Be Challenging&amp;quot;&quot;/&gt;&lt;property id=&quot;20307&quot; value=&quot;303&quot;/&gt;&lt;/object&gt;&lt;object type=&quot;3&quot; unique_id=&quot;10019&quot;&gt;&lt;property id=&quot;20148&quot; value=&quot;5&quot;/&gt;&lt;property id=&quot;20300&quot; value=&quot;Slide 16 - &amp;quot;Contact Information&amp;quot;&quot;/&gt;&lt;property id=&quot;20307&quot; value=&quot;283&quot;/&gt;&lt;/object&gt;&lt;/object&gt;&lt;/object&gt;&lt;/database&gt;"/>
</p:tagLst>
</file>

<file path=ppt/theme/theme1.xml><?xml version="1.0" encoding="utf-8"?>
<a:theme xmlns:a="http://schemas.openxmlformats.org/drawingml/2006/main" name="CSDP_PPT_Template">
  <a:themeElements>
    <a:clrScheme name="Custom 1">
      <a:dk1>
        <a:srgbClr val="151515"/>
      </a:dk1>
      <a:lt1>
        <a:srgbClr val="FFFFFF"/>
      </a:lt1>
      <a:dk2>
        <a:srgbClr val="0066CC"/>
      </a:dk2>
      <a:lt2>
        <a:srgbClr val="151515"/>
      </a:lt2>
      <a:accent1>
        <a:srgbClr val="003266"/>
      </a:accent1>
      <a:accent2>
        <a:srgbClr val="E7E7E7"/>
      </a:accent2>
      <a:accent3>
        <a:srgbClr val="A5A5A5"/>
      </a:accent3>
      <a:accent4>
        <a:srgbClr val="DADADA"/>
      </a:accent4>
      <a:accent5>
        <a:srgbClr val="ADE2E2"/>
      </a:accent5>
      <a:accent6>
        <a:srgbClr val="5CB9E7"/>
      </a:accent6>
      <a:hlink>
        <a:srgbClr val="0066CC"/>
      </a:hlink>
      <a:folHlink>
        <a:srgbClr val="FFCC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CSDP_PPT_Template</Template>
  <TotalTime>1168</TotalTime>
  <Words>1638</Words>
  <Application>Microsoft Macintosh PowerPoint</Application>
  <PresentationFormat>On-screen Show (4:3)</PresentationFormat>
  <Paragraphs>191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CSDP_PPT_Template</vt:lpstr>
      <vt:lpstr>Creativity, Measurement, and Knowledge Dissemination: Addressing Challenges to Implementing Evidence Based Practices</vt:lpstr>
      <vt:lpstr>Overview</vt:lpstr>
      <vt:lpstr>PowerPoint Presentation</vt:lpstr>
      <vt:lpstr>What is an Evidence-Based Practice?</vt:lpstr>
      <vt:lpstr>Lack of Coordination and Collaboration</vt:lpstr>
      <vt:lpstr>Challenges to Measuring Efficacy of Programs/Policies with Current Measures</vt:lpstr>
      <vt:lpstr>Example of Research Challenges: EBPs Use in VR Agencies</vt:lpstr>
      <vt:lpstr>Findings: EBPs Use in VR Agencies</vt:lpstr>
      <vt:lpstr>PowerPoint Presentation</vt:lpstr>
      <vt:lpstr>Creativity</vt:lpstr>
      <vt:lpstr>Measurement</vt:lpstr>
      <vt:lpstr>Knowledge Dissemination</vt:lpstr>
      <vt:lpstr>PowerPoint Presentation</vt:lpstr>
      <vt:lpstr>Illustration of Concepts: Anesthesia vs. Antisepsis </vt:lpstr>
      <vt:lpstr>Both Approaches Were Creative</vt:lpstr>
      <vt:lpstr>Both Methods Had Strong Measures and Were Disseminated</vt:lpstr>
      <vt:lpstr>Acceptance of Knowledge Dissemination Differed</vt:lpstr>
      <vt:lpstr>Application #1:  VR Program Management Study</vt:lpstr>
      <vt:lpstr>Common Threads Among  Top Performers</vt:lpstr>
      <vt:lpstr>Application #2:  Youth Transition Demonstration (YTD)</vt:lpstr>
      <vt:lpstr>Youth Works Overview</vt:lpstr>
      <vt:lpstr>Youth Works Service Delivery Areas</vt:lpstr>
      <vt:lpstr>West Virginia Youth Works Program: Start up</vt:lpstr>
      <vt:lpstr>Youth Works Staff Were Creative</vt:lpstr>
      <vt:lpstr>Examples of Creativity in Finding Job Placements</vt:lpstr>
      <vt:lpstr>Strong Emphasis on Measurement </vt:lpstr>
      <vt:lpstr>Knowledge Dissemination Reinforced Project Goals</vt:lpstr>
      <vt:lpstr>Measuring Impacts:  Promising First Year Findings </vt:lpstr>
      <vt:lpstr>Summary</vt:lpstr>
      <vt:lpstr>Contact Information</vt:lpstr>
      <vt:lpstr>References</vt:lpstr>
    </vt:vector>
  </TitlesOfParts>
  <Company>Mathematica,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Evidence to Improve Return-to-Work Programs</dc:title>
  <dc:creator>David Wittenburg</dc:creator>
  <dc:description>Use "save as PDF" method to create PDF (April 24, 2009).</dc:description>
  <cp:lastModifiedBy>UMassBoston</cp:lastModifiedBy>
  <cp:revision>97</cp:revision>
  <cp:lastPrinted>2006-02-27T16:31:10Z</cp:lastPrinted>
  <dcterms:created xsi:type="dcterms:W3CDTF">2013-02-13T13:47:19Z</dcterms:created>
  <dcterms:modified xsi:type="dcterms:W3CDTF">2013-09-06T15:58:49Z</dcterms:modified>
  <cp:contentStatus>April 24, 2009</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