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56e981f84a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g156e981f84a_1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56e981f84a_1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56e981f84a_1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56e981f8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56e981f8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56e981f84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56e981f84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56e981f84a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56e981f84a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56e981f84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56e981f84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56e981f84a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56e981f84a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56e981f84a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56e981f84a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56e981f84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56e981f84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56e981f84a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56e981f84a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p:cSld name="TITLE_1">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sz="4800">
                <a:solidFill>
                  <a:srgbClr val="FFFFFF"/>
                </a:solidFill>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52" name="Google Shape;52;p13"/>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a:solidFill>
                  <a:srgbClr val="FFFFFF"/>
                </a:solidFill>
              </a:defRPr>
            </a:lvl1pPr>
            <a:lvl2pPr lvl="1" rtl="0" algn="l">
              <a:lnSpc>
                <a:spcPct val="150000"/>
              </a:lnSpc>
              <a:spcBef>
                <a:spcPts val="1600"/>
              </a:spcBef>
              <a:spcAft>
                <a:spcPts val="0"/>
              </a:spcAft>
              <a:buSzPts val="1400"/>
              <a:buNone/>
              <a:defRPr/>
            </a:lvl2pPr>
            <a:lvl3pPr lvl="2" rtl="0" algn="l">
              <a:lnSpc>
                <a:spcPct val="150000"/>
              </a:lnSpc>
              <a:spcBef>
                <a:spcPts val="1600"/>
              </a:spcBef>
              <a:spcAft>
                <a:spcPts val="0"/>
              </a:spcAft>
              <a:buSzPts val="1400"/>
              <a:buNone/>
              <a:defRPr/>
            </a:lvl3pPr>
            <a:lvl4pPr lvl="3" rtl="0" algn="l">
              <a:lnSpc>
                <a:spcPct val="150000"/>
              </a:lnSpc>
              <a:spcBef>
                <a:spcPts val="1600"/>
              </a:spcBef>
              <a:spcAft>
                <a:spcPts val="0"/>
              </a:spcAft>
              <a:buSzPts val="1400"/>
              <a:buNone/>
              <a:defRPr/>
            </a:lvl4pPr>
            <a:lvl5pPr lvl="4" rtl="0" algn="l">
              <a:lnSpc>
                <a:spcPct val="150000"/>
              </a:lnSpc>
              <a:spcBef>
                <a:spcPts val="1600"/>
              </a:spcBef>
              <a:spcAft>
                <a:spcPts val="0"/>
              </a:spcAft>
              <a:buSzPts val="1400"/>
              <a:buNone/>
              <a:defRPr/>
            </a:lvl5pPr>
            <a:lvl6pPr lvl="5" rtl="0" algn="l">
              <a:lnSpc>
                <a:spcPct val="150000"/>
              </a:lnSpc>
              <a:spcBef>
                <a:spcPts val="1600"/>
              </a:spcBef>
              <a:spcAft>
                <a:spcPts val="0"/>
              </a:spcAft>
              <a:buSzPts val="1400"/>
              <a:buNone/>
              <a:defRPr/>
            </a:lvl6pPr>
            <a:lvl7pPr lvl="6" rtl="0" algn="l">
              <a:lnSpc>
                <a:spcPct val="150000"/>
              </a:lnSpc>
              <a:spcBef>
                <a:spcPts val="1600"/>
              </a:spcBef>
              <a:spcAft>
                <a:spcPts val="0"/>
              </a:spcAft>
              <a:buSzPts val="1400"/>
              <a:buNone/>
              <a:defRPr/>
            </a:lvl7pPr>
            <a:lvl8pPr lvl="7" rtl="0" algn="l">
              <a:lnSpc>
                <a:spcPct val="150000"/>
              </a:lnSpc>
              <a:spcBef>
                <a:spcPts val="1600"/>
              </a:spcBef>
              <a:spcAft>
                <a:spcPts val="0"/>
              </a:spcAft>
              <a:buSzPts val="1400"/>
              <a:buNone/>
              <a:defRPr/>
            </a:lvl8pPr>
            <a:lvl9pPr lvl="8" rtl="0" algn="l">
              <a:lnSpc>
                <a:spcPct val="150000"/>
              </a:lnSpc>
              <a:spcBef>
                <a:spcPts val="1600"/>
              </a:spcBef>
              <a:spcAft>
                <a:spcPts val="1600"/>
              </a:spcAft>
              <a:buSzPts val="1400"/>
              <a:buNone/>
              <a:defRPr/>
            </a:lvl9pPr>
          </a:lstStyle>
          <a:p/>
        </p:txBody>
      </p:sp>
      <p:pic>
        <p:nvPicPr>
          <p:cNvPr id="53" name="Google Shape;53;p13"/>
          <p:cNvPicPr preferRelativeResize="0"/>
          <p:nvPr/>
        </p:nvPicPr>
        <p:blipFill rotWithShape="1">
          <a:blip r:embed="rId3">
            <a:alphaModFix/>
          </a:blip>
          <a:srcRect b="0" l="0" r="0" t="0"/>
          <a:stretch/>
        </p:blipFill>
        <p:spPr>
          <a:xfrm>
            <a:off x="551438" y="509891"/>
            <a:ext cx="1356876" cy="33921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1">
  <p:cSld name="TITLE_2">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14"/>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sz="4800">
                <a:solidFill>
                  <a:srgbClr val="FFFFFF"/>
                </a:solidFill>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56" name="Google Shape;56;p14"/>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a:solidFill>
                  <a:srgbClr val="FFFFFF"/>
                </a:solidFill>
              </a:defRPr>
            </a:lvl1pPr>
            <a:lvl2pPr lvl="1" rtl="0" algn="l">
              <a:lnSpc>
                <a:spcPct val="150000"/>
              </a:lnSpc>
              <a:spcBef>
                <a:spcPts val="1600"/>
              </a:spcBef>
              <a:spcAft>
                <a:spcPts val="0"/>
              </a:spcAft>
              <a:buSzPts val="1400"/>
              <a:buNone/>
              <a:defRPr/>
            </a:lvl2pPr>
            <a:lvl3pPr lvl="2" rtl="0" algn="l">
              <a:lnSpc>
                <a:spcPct val="150000"/>
              </a:lnSpc>
              <a:spcBef>
                <a:spcPts val="1600"/>
              </a:spcBef>
              <a:spcAft>
                <a:spcPts val="0"/>
              </a:spcAft>
              <a:buSzPts val="1400"/>
              <a:buNone/>
              <a:defRPr/>
            </a:lvl3pPr>
            <a:lvl4pPr lvl="3" rtl="0" algn="l">
              <a:lnSpc>
                <a:spcPct val="150000"/>
              </a:lnSpc>
              <a:spcBef>
                <a:spcPts val="1600"/>
              </a:spcBef>
              <a:spcAft>
                <a:spcPts val="0"/>
              </a:spcAft>
              <a:buSzPts val="1400"/>
              <a:buNone/>
              <a:defRPr/>
            </a:lvl4pPr>
            <a:lvl5pPr lvl="4" rtl="0" algn="l">
              <a:lnSpc>
                <a:spcPct val="150000"/>
              </a:lnSpc>
              <a:spcBef>
                <a:spcPts val="1600"/>
              </a:spcBef>
              <a:spcAft>
                <a:spcPts val="0"/>
              </a:spcAft>
              <a:buSzPts val="1400"/>
              <a:buNone/>
              <a:defRPr/>
            </a:lvl5pPr>
            <a:lvl6pPr lvl="5" rtl="0" algn="l">
              <a:lnSpc>
                <a:spcPct val="150000"/>
              </a:lnSpc>
              <a:spcBef>
                <a:spcPts val="1600"/>
              </a:spcBef>
              <a:spcAft>
                <a:spcPts val="0"/>
              </a:spcAft>
              <a:buSzPts val="1400"/>
              <a:buNone/>
              <a:defRPr/>
            </a:lvl6pPr>
            <a:lvl7pPr lvl="6" rtl="0" algn="l">
              <a:lnSpc>
                <a:spcPct val="150000"/>
              </a:lnSpc>
              <a:spcBef>
                <a:spcPts val="1600"/>
              </a:spcBef>
              <a:spcAft>
                <a:spcPts val="0"/>
              </a:spcAft>
              <a:buSzPts val="1400"/>
              <a:buNone/>
              <a:defRPr/>
            </a:lvl7pPr>
            <a:lvl8pPr lvl="7" rtl="0" algn="l">
              <a:lnSpc>
                <a:spcPct val="150000"/>
              </a:lnSpc>
              <a:spcBef>
                <a:spcPts val="1600"/>
              </a:spcBef>
              <a:spcAft>
                <a:spcPts val="0"/>
              </a:spcAft>
              <a:buSzPts val="1400"/>
              <a:buNone/>
              <a:defRPr/>
            </a:lvl8pPr>
            <a:lvl9pPr lvl="8" rtl="0" algn="l">
              <a:lnSpc>
                <a:spcPct val="150000"/>
              </a:lnSpc>
              <a:spcBef>
                <a:spcPts val="1600"/>
              </a:spcBef>
              <a:spcAft>
                <a:spcPts val="1600"/>
              </a:spcAft>
              <a:buSzPts val="1400"/>
              <a:buNone/>
              <a:defRPr/>
            </a:lvl9pPr>
          </a:lstStyle>
          <a:p/>
        </p:txBody>
      </p:sp>
      <p:pic>
        <p:nvPicPr>
          <p:cNvPr id="57" name="Google Shape;57;p14"/>
          <p:cNvPicPr preferRelativeResize="0"/>
          <p:nvPr/>
        </p:nvPicPr>
        <p:blipFill rotWithShape="1">
          <a:blip r:embed="rId3">
            <a:alphaModFix/>
          </a:blip>
          <a:srcRect b="0" l="0" r="0" t="0"/>
          <a:stretch/>
        </p:blipFill>
        <p:spPr>
          <a:xfrm>
            <a:off x="551438" y="509891"/>
            <a:ext cx="1356876" cy="33921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Google Shape;62;p15"/>
          <p:cNvSpPr txBox="1"/>
          <p:nvPr/>
        </p:nvSpPr>
        <p:spPr>
          <a:xfrm>
            <a:off x="161125" y="1194725"/>
            <a:ext cx="6192300" cy="409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800"/>
              <a:buFont typeface="Arial"/>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3600"/>
              <a:buFont typeface="Arial"/>
              <a:buNone/>
            </a:pPr>
            <a:r>
              <a:t/>
            </a:r>
            <a:endParaRPr b="1" sz="2900">
              <a:solidFill>
                <a:schemeClr val="lt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3600"/>
              <a:buFont typeface="Arial"/>
              <a:buNone/>
            </a:pPr>
            <a:r>
              <a:rPr b="1" i="0" lang="en" sz="2900" u="none" cap="none" strike="noStrike">
                <a:solidFill>
                  <a:schemeClr val="lt1"/>
                </a:solidFill>
                <a:latin typeface="Trebuchet MS"/>
                <a:ea typeface="Trebuchet MS"/>
                <a:cs typeface="Trebuchet MS"/>
                <a:sym typeface="Trebuchet MS"/>
              </a:rPr>
              <a:t>Commutatus</a:t>
            </a:r>
            <a:endParaRPr b="1" sz="2900">
              <a:solidFill>
                <a:schemeClr val="lt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3600"/>
              <a:buFont typeface="Arial"/>
              <a:buNone/>
            </a:pPr>
            <a:r>
              <a:rPr lang="en" sz="1700">
                <a:solidFill>
                  <a:schemeClr val="lt1"/>
                </a:solidFill>
                <a:latin typeface="Trebuchet MS"/>
                <a:ea typeface="Trebuchet MS"/>
                <a:cs typeface="Trebuchet MS"/>
                <a:sym typeface="Trebuchet MS"/>
              </a:rPr>
              <a:t>We build awesome digital products</a:t>
            </a:r>
            <a:endParaRPr sz="1700">
              <a:solidFill>
                <a:schemeClr val="lt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3600"/>
              <a:buFont typeface="Arial"/>
              <a:buNone/>
            </a:pPr>
            <a:r>
              <a:t/>
            </a:r>
            <a:endParaRPr sz="1700">
              <a:solidFill>
                <a:schemeClr val="lt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3600"/>
              <a:buFont typeface="Arial"/>
              <a:buNone/>
            </a:pPr>
            <a:r>
              <a:t/>
            </a:r>
            <a:endParaRPr sz="1700">
              <a:solidFill>
                <a:schemeClr val="lt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3600"/>
              <a:buFont typeface="Arial"/>
              <a:buNone/>
            </a:pPr>
            <a:r>
              <a:rPr lang="en" sz="1700">
                <a:solidFill>
                  <a:schemeClr val="lt1"/>
                </a:solidFill>
                <a:latin typeface="Trebuchet MS"/>
                <a:ea typeface="Trebuchet MS"/>
                <a:cs typeface="Trebuchet MS"/>
                <a:sym typeface="Trebuchet MS"/>
              </a:rPr>
              <a:t>Aditya Tiwari, Gauri Kapse, Laasya Kanuru</a:t>
            </a:r>
            <a:endParaRPr sz="1700">
              <a:solidFill>
                <a:schemeClr val="lt1"/>
              </a:solidFill>
              <a:latin typeface="Trebuchet MS"/>
              <a:ea typeface="Trebuchet MS"/>
              <a:cs typeface="Trebuchet MS"/>
              <a:sym typeface="Trebuchet MS"/>
            </a:endParaRPr>
          </a:p>
          <a:p>
            <a:pPr indent="0" lvl="0" marL="0" rtl="0" algn="l">
              <a:lnSpc>
                <a:spcPct val="150000"/>
              </a:lnSpc>
              <a:spcBef>
                <a:spcPts val="1600"/>
              </a:spcBef>
              <a:spcAft>
                <a:spcPts val="0"/>
              </a:spcAft>
              <a:buClr>
                <a:schemeClr val="dk1"/>
              </a:buClr>
              <a:buSzPts val="1300"/>
              <a:buFont typeface="Arial"/>
              <a:buNone/>
            </a:pPr>
            <a:r>
              <a:rPr lang="en" sz="1200">
                <a:solidFill>
                  <a:schemeClr val="lt1"/>
                </a:solidFill>
                <a:latin typeface="Trebuchet MS"/>
                <a:ea typeface="Trebuchet MS"/>
                <a:cs typeface="Trebuchet MS"/>
                <a:sym typeface="Trebuchet MS"/>
              </a:rPr>
              <a:t>Date : 20th September 2022</a:t>
            </a:r>
            <a:endParaRPr sz="1200">
              <a:solidFill>
                <a:schemeClr val="lt1"/>
              </a:solidFill>
              <a:latin typeface="Trebuchet MS"/>
              <a:ea typeface="Trebuchet MS"/>
              <a:cs typeface="Trebuchet MS"/>
              <a:sym typeface="Trebuchet MS"/>
            </a:endParaRPr>
          </a:p>
          <a:p>
            <a:pPr indent="0" lvl="0" marL="0" rtl="0" algn="l">
              <a:lnSpc>
                <a:spcPct val="150000"/>
              </a:lnSpc>
              <a:spcBef>
                <a:spcPts val="1600"/>
              </a:spcBef>
              <a:spcAft>
                <a:spcPts val="0"/>
              </a:spcAft>
              <a:buClr>
                <a:schemeClr val="dk1"/>
              </a:buClr>
              <a:buSzPts val="1800"/>
              <a:buFont typeface="Arial"/>
              <a:buNone/>
            </a:pPr>
            <a:r>
              <a:t/>
            </a:r>
            <a:endParaRPr sz="1700">
              <a:solidFill>
                <a:schemeClr val="lt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3600"/>
              <a:buFont typeface="Arial"/>
              <a:buNone/>
            </a:pPr>
            <a:r>
              <a:t/>
            </a:r>
            <a:endParaRPr b="1" sz="2900">
              <a:solidFill>
                <a:schemeClr val="lt1"/>
              </a:solidFill>
              <a:latin typeface="Trebuchet MS"/>
              <a:ea typeface="Trebuchet MS"/>
              <a:cs typeface="Trebuchet MS"/>
              <a:sym typeface="Trebuchet MS"/>
            </a:endParaRPr>
          </a:p>
        </p:txBody>
      </p:sp>
      <p:pic>
        <p:nvPicPr>
          <p:cNvPr id="63" name="Google Shape;63;p15"/>
          <p:cNvPicPr preferRelativeResize="0"/>
          <p:nvPr/>
        </p:nvPicPr>
        <p:blipFill rotWithShape="1">
          <a:blip r:embed="rId4">
            <a:alphaModFix/>
          </a:blip>
          <a:srcRect b="0" l="0" r="0" t="0"/>
          <a:stretch/>
        </p:blipFill>
        <p:spPr>
          <a:xfrm>
            <a:off x="6807450" y="270350"/>
            <a:ext cx="2235228" cy="738900"/>
          </a:xfrm>
          <a:prstGeom prst="rect">
            <a:avLst/>
          </a:prstGeom>
          <a:noFill/>
          <a:ln>
            <a:noFill/>
          </a:ln>
        </p:spPr>
      </p:pic>
      <p:sp>
        <p:nvSpPr>
          <p:cNvPr id="64" name="Google Shape;64;p15"/>
          <p:cNvSpPr txBox="1"/>
          <p:nvPr/>
        </p:nvSpPr>
        <p:spPr>
          <a:xfrm>
            <a:off x="6807450" y="117575"/>
            <a:ext cx="2386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b="0" i="0" lang="en" sz="1400" u="none" cap="none" strike="noStrike">
                <a:solidFill>
                  <a:schemeClr val="dk1"/>
                </a:solidFill>
                <a:latin typeface="Lato"/>
                <a:ea typeface="Lato"/>
                <a:cs typeface="Lato"/>
                <a:sym typeface="Lato"/>
              </a:rPr>
              <a:t>Technology Partner</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70" name="Google Shape;7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Customers interact with contact centers for a variety of services fulfilment, information about products and services, complaints, feedback, etc. </a:t>
            </a:r>
            <a:endParaRPr sz="1500"/>
          </a:p>
          <a:p>
            <a:pPr indent="0" lvl="0" marL="0" rtl="0" algn="l">
              <a:spcBef>
                <a:spcPts val="1200"/>
              </a:spcBef>
              <a:spcAft>
                <a:spcPts val="0"/>
              </a:spcAft>
              <a:buNone/>
            </a:pPr>
            <a:r>
              <a:rPr lang="en" sz="1500"/>
              <a:t>For enhancing contact center service levels, customer interactions need to be analyzed and mapped with customer satisfaction. </a:t>
            </a:r>
            <a:endParaRPr sz="1500"/>
          </a:p>
          <a:p>
            <a:pPr indent="0" lvl="0" marL="0" rtl="0" algn="l">
              <a:spcBef>
                <a:spcPts val="1200"/>
              </a:spcBef>
              <a:spcAft>
                <a:spcPts val="1200"/>
              </a:spcAft>
              <a:buNone/>
            </a:pPr>
            <a:r>
              <a:rPr lang="en" sz="1500"/>
              <a:t>The bank wants to automate the analysis with AI based techniques to measure and monitor various KPIs such as customer sentiment, customer satisfaction, call center efficiency, etc.</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76" name="Google Shape;7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With the help of the ML building blocks offered by Azure Cognitive Services, we plan to create a workflow that can derive analysis from call recordings to our dashboard.</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Although AI has the potential to become one of the most powerful paradigms in tech, we believe that when supplemented with direct statistical analysis, it can have the largest business impact.</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None/>
            </a:pPr>
            <a:r>
              <a:rPr lang="en" sz="1400">
                <a:solidFill>
                  <a:schemeClr val="dk1"/>
                </a:solidFill>
              </a:rPr>
              <a:t>Our dashboard will depict some KPIs that are derived through AI techniques like sentiment analysis, and some KPIs that can directly be calculated using call logs.</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We plan to build a dashboard using Power BI.</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12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KPIs </a:t>
            </a:r>
            <a:endParaRPr/>
          </a:p>
        </p:txBody>
      </p:sp>
      <p:sp>
        <p:nvSpPr>
          <p:cNvPr id="82" name="Google Shape;82;p18"/>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400">
                <a:solidFill>
                  <a:schemeClr val="dk1"/>
                </a:solidFill>
              </a:rPr>
              <a:t>The KPIs we will consider are divided into efficiency metrics and customer satisfaction metrics. They include the following:</a:t>
            </a:r>
            <a:endParaRPr sz="1400">
              <a:solidFill>
                <a:schemeClr val="dk1"/>
              </a:solidFill>
            </a:endParaRPr>
          </a:p>
          <a:p>
            <a:pPr indent="-311150" lvl="0" marL="457200" rtl="0" algn="l">
              <a:lnSpc>
                <a:spcPct val="115000"/>
              </a:lnSpc>
              <a:spcBef>
                <a:spcPts val="1200"/>
              </a:spcBef>
              <a:spcAft>
                <a:spcPts val="0"/>
              </a:spcAft>
              <a:buClr>
                <a:schemeClr val="dk1"/>
              </a:buClr>
              <a:buSzPts val="1300"/>
              <a:buAutoNum type="arabicPeriod"/>
            </a:pPr>
            <a:r>
              <a:rPr b="1" lang="en" sz="1300">
                <a:solidFill>
                  <a:schemeClr val="dk1"/>
                </a:solidFill>
              </a:rPr>
              <a:t>Average Wait Time</a:t>
            </a:r>
            <a:r>
              <a:rPr lang="en" sz="1300">
                <a:solidFill>
                  <a:schemeClr val="dk1"/>
                </a:solidFill>
              </a:rPr>
              <a:t>: how long a customer has to hold until transferred to an agent</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en" sz="1300">
                <a:solidFill>
                  <a:schemeClr val="dk1"/>
                </a:solidFill>
              </a:rPr>
              <a:t>Average Handle Time</a:t>
            </a:r>
            <a:r>
              <a:rPr lang="en" sz="1300">
                <a:solidFill>
                  <a:schemeClr val="dk1"/>
                </a:solidFill>
              </a:rPr>
              <a:t>: how long a customer stays on call (wait time + service time)</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en" sz="1300">
                <a:solidFill>
                  <a:schemeClr val="dk1"/>
                </a:solidFill>
              </a:rPr>
              <a:t>Average Age of a Query</a:t>
            </a:r>
            <a:r>
              <a:rPr lang="en" sz="1300">
                <a:solidFill>
                  <a:schemeClr val="dk1"/>
                </a:solidFill>
              </a:rPr>
              <a:t>: how long it takes for a query to be resolved, on average</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en" sz="1300">
                <a:solidFill>
                  <a:schemeClr val="dk1"/>
                </a:solidFill>
              </a:rPr>
              <a:t>% calls requiring callbacks</a:t>
            </a:r>
            <a:r>
              <a:rPr lang="en" sz="1300">
                <a:solidFill>
                  <a:schemeClr val="dk1"/>
                </a:solidFill>
              </a:rPr>
              <a:t>: percent of callers who will need to call again to resolve the issue</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en" sz="1300">
                <a:solidFill>
                  <a:schemeClr val="dk1"/>
                </a:solidFill>
              </a:rPr>
              <a:t>Service Level</a:t>
            </a:r>
            <a:r>
              <a:rPr lang="en" sz="1300">
                <a:solidFill>
                  <a:schemeClr val="dk1"/>
                </a:solidFill>
              </a:rPr>
              <a:t>: percent of callers served, ie, percent calls answered</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en" sz="1300">
                <a:solidFill>
                  <a:schemeClr val="dk1"/>
                </a:solidFill>
              </a:rPr>
              <a:t>Hourly Traffic</a:t>
            </a:r>
            <a:r>
              <a:rPr lang="en" sz="1300">
                <a:solidFill>
                  <a:schemeClr val="dk1"/>
                </a:solidFill>
              </a:rPr>
              <a:t>: a histogram depicting the fraction of calls per hour over a 24 hour period</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en" sz="1300">
                <a:solidFill>
                  <a:schemeClr val="dk1"/>
                </a:solidFill>
              </a:rPr>
              <a:t>% calls blocked</a:t>
            </a:r>
            <a:r>
              <a:rPr lang="en" sz="1300">
                <a:solidFill>
                  <a:schemeClr val="dk1"/>
                </a:solidFill>
              </a:rPr>
              <a:t>: the percentage of calls dropped due to the queue length being maxed out</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en" sz="1300">
                <a:solidFill>
                  <a:schemeClr val="dk1"/>
                </a:solidFill>
              </a:rPr>
              <a:t>CSAT Score</a:t>
            </a:r>
            <a:r>
              <a:rPr lang="en" sz="1300">
                <a:solidFill>
                  <a:schemeClr val="dk1"/>
                </a:solidFill>
              </a:rPr>
              <a:t>: this will be calculated based on a speech to text transcription followed by sentiment analysis</a:t>
            </a:r>
            <a:endParaRPr b="1"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en" sz="1300">
                <a:solidFill>
                  <a:schemeClr val="dk1"/>
                </a:solidFill>
              </a:rPr>
              <a:t>CES per product</a:t>
            </a:r>
            <a:endParaRPr b="1"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en" sz="1300">
                <a:solidFill>
                  <a:schemeClr val="dk1"/>
                </a:solidFill>
              </a:rPr>
              <a:t>Call Abandonment Rate</a:t>
            </a:r>
            <a:r>
              <a:rPr lang="en" sz="1300">
                <a:solidFill>
                  <a:schemeClr val="dk1"/>
                </a:solidFill>
              </a:rPr>
              <a:t>: the fraction of calls abandoned by callers</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en" sz="1300">
                <a:solidFill>
                  <a:schemeClr val="dk1"/>
                </a:solidFill>
              </a:rPr>
              <a:t>Language Distribution</a:t>
            </a:r>
            <a:r>
              <a:rPr lang="en" sz="1300">
                <a:solidFill>
                  <a:schemeClr val="dk1"/>
                </a:solidFill>
              </a:rPr>
              <a:t>: a chart depicting the distribution of callers who avail services in English, Hindi or any other regional language</a:t>
            </a:r>
            <a:endParaRPr sz="1300">
              <a:solidFill>
                <a:schemeClr val="dk1"/>
              </a:solidFill>
            </a:endParaRPr>
          </a:p>
          <a:p>
            <a:pPr indent="0" lvl="0" marL="0" rtl="0" algn="l">
              <a:spcBef>
                <a:spcPts val="1200"/>
              </a:spcBef>
              <a:spcAft>
                <a:spcPts val="1200"/>
              </a:spcAft>
              <a:buNone/>
            </a:pPr>
            <a:r>
              <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title"/>
          </p:nvPr>
        </p:nvSpPr>
        <p:spPr>
          <a:xfrm>
            <a:off x="311700" y="445025"/>
            <a:ext cx="8433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Technical Architecture (based on Azure Tools and Resources)</a:t>
            </a:r>
            <a:endParaRPr/>
          </a:p>
        </p:txBody>
      </p:sp>
      <p:pic>
        <p:nvPicPr>
          <p:cNvPr id="88" name="Google Shape;88;p19"/>
          <p:cNvPicPr preferRelativeResize="0"/>
          <p:nvPr/>
        </p:nvPicPr>
        <p:blipFill>
          <a:blip r:embed="rId3">
            <a:alphaModFix/>
          </a:blip>
          <a:stretch>
            <a:fillRect/>
          </a:stretch>
        </p:blipFill>
        <p:spPr>
          <a:xfrm>
            <a:off x="152400" y="1170125"/>
            <a:ext cx="8839204" cy="29435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20"/>
          <p:cNvPicPr preferRelativeResize="0"/>
          <p:nvPr/>
        </p:nvPicPr>
        <p:blipFill>
          <a:blip r:embed="rId3">
            <a:alphaModFix/>
          </a:blip>
          <a:stretch>
            <a:fillRect/>
          </a:stretch>
        </p:blipFill>
        <p:spPr>
          <a:xfrm>
            <a:off x="0" y="0"/>
            <a:ext cx="9144000" cy="5143500"/>
          </a:xfrm>
          <a:prstGeom prst="rect">
            <a:avLst/>
          </a:prstGeom>
          <a:noFill/>
          <a:ln>
            <a:noFill/>
          </a:ln>
        </p:spPr>
      </p:pic>
      <p:sp>
        <p:nvSpPr>
          <p:cNvPr id="94" name="Google Shape;94;p20"/>
          <p:cNvSpPr txBox="1"/>
          <p:nvPr>
            <p:ph type="title"/>
          </p:nvPr>
        </p:nvSpPr>
        <p:spPr>
          <a:xfrm>
            <a:off x="199425" y="264150"/>
            <a:ext cx="4515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Wireframe of Final Dashboard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1"/>
          <p:cNvPicPr preferRelativeResize="0"/>
          <p:nvPr/>
        </p:nvPicPr>
        <p:blipFill rotWithShape="1">
          <a:blip r:embed="rId3">
            <a:alphaModFix/>
          </a:blip>
          <a:srcRect b="0" l="2685" r="0" t="31921"/>
          <a:stretch/>
        </p:blipFill>
        <p:spPr>
          <a:xfrm>
            <a:off x="3072813" y="1587950"/>
            <a:ext cx="2998375" cy="3141325"/>
          </a:xfrm>
          <a:prstGeom prst="rect">
            <a:avLst/>
          </a:prstGeom>
          <a:noFill/>
          <a:ln>
            <a:noFill/>
          </a:ln>
        </p:spPr>
      </p:pic>
      <p:sp>
        <p:nvSpPr>
          <p:cNvPr id="100" name="Google Shape;100;p21"/>
          <p:cNvSpPr txBox="1"/>
          <p:nvPr/>
        </p:nvSpPr>
        <p:spPr>
          <a:xfrm>
            <a:off x="279900" y="776700"/>
            <a:ext cx="798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Through this dashboard, we intend to cover the requirements of all the user segments described on this chart-</a:t>
            </a:r>
            <a:endParaRPr/>
          </a:p>
        </p:txBody>
      </p:sp>
      <p:sp>
        <p:nvSpPr>
          <p:cNvPr id="101" name="Google Shape;101;p21"/>
          <p:cNvSpPr txBox="1"/>
          <p:nvPr/>
        </p:nvSpPr>
        <p:spPr>
          <a:xfrm>
            <a:off x="195600" y="16110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1"/>
                </a:solidFill>
              </a:rPr>
              <a:t>User Segment</a:t>
            </a:r>
            <a:endParaRPr sz="2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Structure</a:t>
            </a:r>
            <a:endParaRPr/>
          </a:p>
        </p:txBody>
      </p:sp>
      <p:pic>
        <p:nvPicPr>
          <p:cNvPr id="107" name="Google Shape;107;p22"/>
          <p:cNvPicPr preferRelativeResize="0"/>
          <p:nvPr/>
        </p:nvPicPr>
        <p:blipFill>
          <a:blip r:embed="rId3">
            <a:alphaModFix/>
          </a:blip>
          <a:stretch>
            <a:fillRect/>
          </a:stretch>
        </p:blipFill>
        <p:spPr>
          <a:xfrm>
            <a:off x="1977438" y="1017725"/>
            <a:ext cx="5189132" cy="38209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Way Forward and Key Differences</a:t>
            </a:r>
            <a:endParaRPr/>
          </a:p>
          <a:p>
            <a:pPr indent="0" lvl="0" marL="0" rtl="0" algn="l">
              <a:spcBef>
                <a:spcPts val="0"/>
              </a:spcBef>
              <a:spcAft>
                <a:spcPts val="0"/>
              </a:spcAft>
              <a:buNone/>
            </a:pPr>
            <a:r>
              <a:t/>
            </a:r>
            <a:endParaRPr/>
          </a:p>
        </p:txBody>
      </p:sp>
      <p:sp>
        <p:nvSpPr>
          <p:cNvPr id="113" name="Google Shape;11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Limitations:</a:t>
            </a:r>
            <a:endParaRPr/>
          </a:p>
          <a:p>
            <a:pPr indent="-317182" lvl="0" marL="457200" rtl="0" algn="l">
              <a:spcBef>
                <a:spcPts val="1200"/>
              </a:spcBef>
              <a:spcAft>
                <a:spcPts val="0"/>
              </a:spcAft>
              <a:buSzPct val="100000"/>
              <a:buAutoNum type="arabicPeriod"/>
            </a:pPr>
            <a:r>
              <a:rPr lang="en"/>
              <a:t>No existing dataset to fine tune the model</a:t>
            </a:r>
            <a:endParaRPr/>
          </a:p>
          <a:p>
            <a:pPr indent="-317182" lvl="0" marL="457200" rtl="0" algn="l">
              <a:spcBef>
                <a:spcPts val="0"/>
              </a:spcBef>
              <a:spcAft>
                <a:spcPts val="0"/>
              </a:spcAft>
              <a:buSzPct val="100000"/>
              <a:buAutoNum type="arabicPeriod"/>
            </a:pPr>
            <a:r>
              <a:rPr lang="en"/>
              <a:t>Unaware of the accuracy of the zero shot models available on Azure for our requirement</a:t>
            </a:r>
            <a:endParaRPr/>
          </a:p>
          <a:p>
            <a:pPr indent="0" lvl="0" marL="0" rtl="0" algn="l">
              <a:spcBef>
                <a:spcPts val="1200"/>
              </a:spcBef>
              <a:spcAft>
                <a:spcPts val="0"/>
              </a:spcAft>
              <a:buNone/>
            </a:pPr>
            <a:r>
              <a:rPr lang="en"/>
              <a:t>Way Forward post product development</a:t>
            </a:r>
            <a:endParaRPr/>
          </a:p>
          <a:p>
            <a:pPr indent="-317182" lvl="0" marL="457200" rtl="0" algn="l">
              <a:spcBef>
                <a:spcPts val="1200"/>
              </a:spcBef>
              <a:spcAft>
                <a:spcPts val="0"/>
              </a:spcAft>
              <a:buSzPct val="100000"/>
              <a:buAutoNum type="arabicPeriod"/>
            </a:pPr>
            <a:r>
              <a:rPr lang="en"/>
              <a:t>Fine tune the model on relevant datasets</a:t>
            </a:r>
            <a:endParaRPr/>
          </a:p>
          <a:p>
            <a:pPr indent="-317182" lvl="0" marL="457200" rtl="0" algn="l">
              <a:spcBef>
                <a:spcPts val="0"/>
              </a:spcBef>
              <a:spcAft>
                <a:spcPts val="0"/>
              </a:spcAft>
              <a:buSzPct val="100000"/>
              <a:buAutoNum type="arabicPeriod"/>
            </a:pPr>
            <a:r>
              <a:rPr lang="en"/>
              <a:t>Human intervention in sentiment analysis model output to retrain the model for higher accuracy</a:t>
            </a:r>
            <a:endParaRPr/>
          </a:p>
          <a:p>
            <a:pPr indent="-317182" lvl="0" marL="457200" rtl="0" algn="l">
              <a:spcBef>
                <a:spcPts val="0"/>
              </a:spcBef>
              <a:spcAft>
                <a:spcPts val="0"/>
              </a:spcAft>
              <a:buSzPct val="100000"/>
              <a:buAutoNum type="arabicPeriod"/>
            </a:pPr>
            <a:r>
              <a:rPr lang="en"/>
              <a:t>Restructure the KPIs based on the possibilities of analysis offered by the sentiment analysis model.</a:t>
            </a:r>
            <a:endParaRPr/>
          </a:p>
          <a:p>
            <a:pPr indent="0" lvl="0" marL="0" rtl="0" algn="l">
              <a:spcBef>
                <a:spcPts val="1200"/>
              </a:spcBef>
              <a:spcAft>
                <a:spcPts val="0"/>
              </a:spcAft>
              <a:buNone/>
            </a:pPr>
            <a:r>
              <a:rPr lang="en"/>
              <a:t>Key Differences</a:t>
            </a:r>
            <a:endParaRPr/>
          </a:p>
          <a:p>
            <a:pPr indent="0" lvl="0" marL="0" rtl="0" algn="l">
              <a:spcBef>
                <a:spcPts val="1200"/>
              </a:spcBef>
              <a:spcAft>
                <a:spcPts val="1200"/>
              </a:spcAft>
              <a:buNone/>
            </a:pPr>
            <a:r>
              <a:rPr lang="en"/>
              <a:t>We plan to accommodate multiple languages by leveraging the Translation service offered by Azure Cognitive Services.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