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21B96-E2F0-402B-A939-C79FBDF0723A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E9AF7-714A-44C8-B27A-6DE4C2B565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1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8686-9060-4687-A17A-9B49BF229512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197C-6704-4E13-B6A3-C9553FFE81E4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9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A54-6FE1-4BAC-9740-4DDFC91DAE40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9AD4-D3FD-4422-9689-E70C4044F590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8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AEB1-A35E-4939-9135-7CDB786161DD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2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957-86BF-4260-B92D-0FC8BE45E886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5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101-FB53-4A9D-9273-E58C129796DD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8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ECC8-380F-459B-A3FE-742EBC9528AD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3F17-DC04-489D-8886-7C3FDF820423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BD6-2531-4A7B-A6B2-84C6B3E91D3F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8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A63F-A6D7-4C22-A84F-798B857DA9A9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88F-DC15-4124-94FD-B1250F90EDB0}" type="datetime1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372200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7DC70DF-D468-45F3-A991-FCE3476DB1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linux-bk+v2.6.11/arch/i386/boot/compressed/head.S" TargetMode="External"/><Relationship Id="rId2" Type="http://schemas.openxmlformats.org/officeDocument/2006/relationships/hyperlink" Target="http://tldp.org/HOWTO/Linux-i386-Boot-Code-HOWTO/bootse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xr.linux.no/linux-bk+v2.6.11/arch/i386/kernel/head.S" TargetMode="External"/><Relationship Id="rId4" Type="http://schemas.openxmlformats.org/officeDocument/2006/relationships/hyperlink" Target="http://lxr.linux.no/linux-bk+v2.6.11/arch/i386/boot/setup.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600" y="1124744"/>
            <a:ext cx="4824536" cy="1470025"/>
          </a:xfrm>
        </p:spPr>
        <p:txBody>
          <a:bodyPr>
            <a:normAutofit/>
          </a:bodyPr>
          <a:lstStyle/>
          <a:p>
            <a:r>
              <a:rPr lang="zh-TW" altLang="en-US" sz="88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嶢海龍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5556" y="2612504"/>
            <a:ext cx="348843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3">
                    <a:lumMod val="50000"/>
                  </a:schemeClr>
                </a:solidFill>
              </a:rPr>
              <a:t>進度報告</a:t>
            </a:r>
            <a:endParaRPr lang="en-US" altLang="zh-TW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7/10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4041938"/>
            <a:ext cx="4680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Linux Operating System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sz="2800" dirty="0" smtClean="0"/>
              <a:t>Introduction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77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Execution Mode &amp;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Mode &amp; user address space</a:t>
            </a:r>
          </a:p>
          <a:p>
            <a:pPr lvl="1"/>
            <a:r>
              <a:rPr lang="en-US" altLang="zh-TW" dirty="0" smtClean="0"/>
              <a:t>Stored in the user address space for the process</a:t>
            </a:r>
            <a:endParaRPr lang="en-US" altLang="zh-TW" dirty="0"/>
          </a:p>
          <a:p>
            <a:pPr lvl="1"/>
            <a:r>
              <a:rPr lang="en-US" altLang="zh-TW" dirty="0" smtClean="0"/>
              <a:t>A process could access these entities in user mode/kernel mode</a:t>
            </a:r>
            <a:endParaRPr lang="en-US" altLang="zh-TW" dirty="0"/>
          </a:p>
          <a:p>
            <a:r>
              <a:rPr lang="en-US" altLang="zh-TW" dirty="0" smtClean="0"/>
              <a:t>Kernel Mode &amp; kernel address space</a:t>
            </a:r>
          </a:p>
          <a:p>
            <a:pPr lvl="1"/>
            <a:r>
              <a:rPr lang="en-US" altLang="zh-TW" dirty="0" smtClean="0"/>
              <a:t>Stored in kernel address space</a:t>
            </a:r>
          </a:p>
          <a:p>
            <a:pPr lvl="1"/>
            <a:r>
              <a:rPr lang="en-US" altLang="zh-TW" dirty="0" smtClean="0"/>
              <a:t>Could only be accessed when a process is in kernel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0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Transitions between User and Kernel </a:t>
            </a:r>
            <a:r>
              <a:rPr lang="en-US" altLang="zh-TW" dirty="0"/>
              <a:t>M</a:t>
            </a:r>
            <a:r>
              <a:rPr lang="en-US" altLang="zh-TW" dirty="0" smtClean="0"/>
              <a:t>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65400"/>
            <a:ext cx="6745287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3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for next week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and Memory Addressing Segmentation Unit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Real mode &amp; Protected mode</a:t>
            </a:r>
          </a:p>
          <a:p>
            <a:r>
              <a:rPr lang="en-US" altLang="zh-TW" dirty="0" smtClean="0"/>
              <a:t>Endian order</a:t>
            </a:r>
          </a:p>
          <a:p>
            <a:r>
              <a:rPr lang="en-US" altLang="zh-TW" dirty="0" smtClean="0"/>
              <a:t>Linux source code tree</a:t>
            </a:r>
          </a:p>
          <a:p>
            <a:r>
              <a:rPr lang="en-US" altLang="zh-TW" dirty="0" smtClean="0"/>
              <a:t>Memory Map  During Booting Procedure</a:t>
            </a:r>
          </a:p>
          <a:p>
            <a:r>
              <a:rPr lang="en-US" altLang="zh-TW" dirty="0" smtClean="0"/>
              <a:t>Execution Mode &amp; Address Space</a:t>
            </a:r>
          </a:p>
          <a:p>
            <a:r>
              <a:rPr lang="en-US" altLang="zh-TW" dirty="0" smtClean="0"/>
              <a:t>Transitions between User and Kernel Mode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0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mode &amp; Protected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 up / reset</a:t>
            </a:r>
          </a:p>
          <a:p>
            <a:r>
              <a:rPr lang="en-US" altLang="zh-TW" dirty="0" smtClean="0"/>
              <a:t>All system uses protected mode</a:t>
            </a:r>
          </a:p>
          <a:p>
            <a:r>
              <a:rPr lang="en-US" altLang="zh-TW" dirty="0" smtClean="0"/>
              <a:t>System starts on real mode</a:t>
            </a:r>
          </a:p>
          <a:p>
            <a:r>
              <a:rPr lang="en-US" altLang="zh-TW" dirty="0" smtClean="0"/>
              <a:t>Switching to protected mode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12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Endian 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Little Endian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		Base Address+0    </a:t>
            </a:r>
            <a:r>
              <a:rPr lang="en-US" altLang="zh-TW" sz="1800" dirty="0" smtClean="0">
                <a:solidFill>
                  <a:srgbClr val="008000"/>
                </a:solidFill>
              </a:rPr>
              <a:t>Byte0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  		Base Address+1    </a:t>
            </a:r>
            <a:r>
              <a:rPr lang="en-US" altLang="zh-TW" sz="1800" dirty="0" smtClean="0">
                <a:solidFill>
                  <a:srgbClr val="008000"/>
                </a:solidFill>
              </a:rPr>
              <a:t>Byte1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		Base Address+2    </a:t>
            </a:r>
            <a:r>
              <a:rPr lang="en-US" altLang="zh-TW" sz="1800" dirty="0" smtClean="0">
                <a:solidFill>
                  <a:srgbClr val="008000"/>
                </a:solidFill>
              </a:rPr>
              <a:t>Byte2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		Base Address+3    </a:t>
            </a:r>
            <a:r>
              <a:rPr lang="en-US" altLang="zh-TW" sz="1800" dirty="0" smtClean="0">
                <a:solidFill>
                  <a:srgbClr val="008000"/>
                </a:solidFill>
              </a:rPr>
              <a:t>Byte3</a:t>
            </a:r>
            <a:r>
              <a:rPr lang="en-US" altLang="zh-TW" sz="1800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Big Endian</a:t>
            </a: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		Base Address+0     </a:t>
            </a:r>
            <a:r>
              <a:rPr lang="en-US" altLang="zh-TW" sz="1800" dirty="0" smtClean="0">
                <a:solidFill>
                  <a:srgbClr val="009900"/>
                </a:solidFill>
              </a:rPr>
              <a:t>Byte3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    	Base Address+1     </a:t>
            </a:r>
            <a:r>
              <a:rPr lang="en-US" altLang="zh-TW" sz="1800" dirty="0" smtClean="0">
                <a:solidFill>
                  <a:srgbClr val="009900"/>
                </a:solidFill>
              </a:rPr>
              <a:t>Byte2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   	Base Address+2     </a:t>
            </a:r>
            <a:r>
              <a:rPr lang="en-US" altLang="zh-TW" sz="1800" dirty="0" smtClean="0">
                <a:solidFill>
                  <a:srgbClr val="009900"/>
                </a:solidFill>
              </a:rPr>
              <a:t>Byte1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rgbClr val="6600CC"/>
                </a:solidFill>
              </a:rPr>
              <a:t>       	Base Address+3     </a:t>
            </a:r>
            <a:r>
              <a:rPr lang="en-US" altLang="zh-TW" sz="1800" dirty="0" smtClean="0">
                <a:solidFill>
                  <a:srgbClr val="009900"/>
                </a:solidFill>
              </a:rPr>
              <a:t>Byte0</a:t>
            </a:r>
            <a:r>
              <a:rPr lang="en-US" altLang="zh-TW" sz="1800" dirty="0" smtClean="0">
                <a:solidFill>
                  <a:srgbClr val="6600CC"/>
                </a:solidFill>
              </a:rPr>
              <a:t> 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1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source code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6100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/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35375" y="23495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i="1"/>
              <a:t>usr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11638" y="2341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bin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16463" y="23495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home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08625" y="2349500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root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916238" y="23495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sbin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372225" y="23495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…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1638" y="29241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i="1"/>
              <a:t>src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63938" y="29241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bin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00338" y="29241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local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787900" y="29241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…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3276600" y="2133600"/>
            <a:ext cx="12954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924300" y="2133600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500563" y="2133600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572000" y="21336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72000" y="2133600"/>
            <a:ext cx="12239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213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 flipV="1">
            <a:off x="4572000" y="2133600"/>
            <a:ext cx="20161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3059113" y="2636838"/>
            <a:ext cx="7921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851275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3851275" y="263683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851275" y="2636838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3419475" y="342900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i="1"/>
              <a:t>Linux-2.6.11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4859338" y="342900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…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>
            <a:off x="4140200" y="328453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4500563" y="3284538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052638" y="4797425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arch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27088" y="4797425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Documentation</a:t>
            </a:r>
            <a:endParaRPr lang="en-US" altLang="zh-TW" sz="1400" b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555875" y="47974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drivers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203575" y="4797425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fs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3419475" y="47974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include</a:t>
            </a:r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4068763" y="4797425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init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4427538" y="47974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ipc</a:t>
            </a: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716463" y="4797425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kernel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5292725" y="47974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lib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5581650" y="4797425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mm</a:t>
            </a: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6011863" y="4797425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net</a:t>
            </a:r>
          </a:p>
        </p:txBody>
      </p:sp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6300788" y="4797425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scripts</a:t>
            </a: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6877050" y="479742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Makefile   Readme     …</a:t>
            </a:r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H="1">
            <a:off x="1619250" y="3789363"/>
            <a:ext cx="2592388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 flipH="1">
            <a:off x="2411413" y="3789363"/>
            <a:ext cx="18002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H="1">
            <a:off x="2987675" y="3789363"/>
            <a:ext cx="122396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H="1">
            <a:off x="3348038" y="3789363"/>
            <a:ext cx="8636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 flipH="1">
            <a:off x="3779838" y="3789363"/>
            <a:ext cx="4318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4211638" y="3789363"/>
            <a:ext cx="730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4211638" y="3789363"/>
            <a:ext cx="4318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4211638" y="3789363"/>
            <a:ext cx="7921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4211638" y="3789363"/>
            <a:ext cx="11525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>
            <a:off x="4211638" y="3789363"/>
            <a:ext cx="15128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211638" y="3789363"/>
            <a:ext cx="19446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>
            <a:off x="4211638" y="3789363"/>
            <a:ext cx="23764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>
            <a:off x="4211638" y="3789363"/>
            <a:ext cx="3168650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>
            <a:off x="4211638" y="3789363"/>
            <a:ext cx="3816350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>
            <a:off x="4211638" y="3789363"/>
            <a:ext cx="453707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Defines useful variables and rules</a:t>
            </a:r>
            <a:endParaRPr lang="en-US" altLang="zh-TW" dirty="0" smtClean="0"/>
          </a:p>
          <a:p>
            <a:r>
              <a:rPr lang="en-US" altLang="zh-TW" dirty="0" smtClean="0"/>
              <a:t>Documentation/</a:t>
            </a:r>
          </a:p>
          <a:p>
            <a:pPr lvl="1"/>
            <a:r>
              <a:rPr lang="en-US" altLang="zh-TW" dirty="0" smtClean="0"/>
              <a:t>Information about configuring the kernel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rch/</a:t>
            </a:r>
            <a:endParaRPr lang="en-US" altLang="zh-TW" dirty="0"/>
          </a:p>
          <a:p>
            <a:pPr lvl="1"/>
            <a:r>
              <a:rPr lang="en-US" altLang="zh-TW" dirty="0" smtClean="0"/>
              <a:t>Architecture specific code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rivers/</a:t>
            </a:r>
            <a:endParaRPr lang="en-US" altLang="zh-TW" dirty="0"/>
          </a:p>
          <a:p>
            <a:pPr lvl="1"/>
            <a:r>
              <a:rPr lang="en-US" altLang="zh-TW" dirty="0" smtClean="0"/>
              <a:t>Code to run peripheral device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5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 smtClean="0"/>
              <a:t>Code for visual file system</a:t>
            </a:r>
          </a:p>
          <a:p>
            <a:r>
              <a:rPr lang="en-US" altLang="zh-TW" dirty="0" smtClean="0"/>
              <a:t>include/</a:t>
            </a:r>
          </a:p>
          <a:p>
            <a:pPr lvl="1"/>
            <a:r>
              <a:rPr lang="en-US" altLang="zh-TW" dirty="0" smtClean="0"/>
              <a:t>Header files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nit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pPr lvl="1"/>
            <a:r>
              <a:rPr lang="en-US" altLang="zh-TW" dirty="0" smtClean="0"/>
              <a:t>Contains the files </a:t>
            </a:r>
            <a:r>
              <a:rPr lang="en-US" altLang="zh-TW" dirty="0" err="1" smtClean="0"/>
              <a:t>main.c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version.c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pc</a:t>
            </a:r>
            <a:r>
              <a:rPr lang="en-US" altLang="zh-TW" dirty="0" smtClean="0"/>
              <a:t>/ </a:t>
            </a:r>
            <a:endParaRPr lang="en-US" altLang="zh-TW" dirty="0"/>
          </a:p>
          <a:p>
            <a:pPr lvl="1"/>
            <a:r>
              <a:rPr lang="en-US" altLang="zh-TW" dirty="0" smtClean="0"/>
              <a:t>Inter process communication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kernel/</a:t>
            </a:r>
          </a:p>
          <a:p>
            <a:pPr lvl="1"/>
            <a:r>
              <a:rPr lang="en-US" altLang="zh-TW" dirty="0" smtClean="0"/>
              <a:t>Generic kernel level code</a:t>
            </a:r>
          </a:p>
          <a:p>
            <a:r>
              <a:rPr lang="en-US" altLang="zh-TW" dirty="0" smtClean="0"/>
              <a:t>lib/</a:t>
            </a:r>
          </a:p>
          <a:p>
            <a:pPr lvl="1"/>
            <a:r>
              <a:rPr lang="en-US" altLang="zh-TW" dirty="0" smtClean="0"/>
              <a:t>Routine to all kernel code</a:t>
            </a:r>
          </a:p>
          <a:p>
            <a:r>
              <a:rPr lang="en-US" altLang="zh-TW" dirty="0" smtClean="0"/>
              <a:t>mm/</a:t>
            </a:r>
            <a:endParaRPr lang="en-US" altLang="zh-TW" dirty="0"/>
          </a:p>
          <a:p>
            <a:pPr lvl="1"/>
            <a:r>
              <a:rPr lang="en-US" altLang="zh-TW" dirty="0" smtClean="0"/>
              <a:t>Memory management</a:t>
            </a:r>
          </a:p>
          <a:p>
            <a:r>
              <a:rPr lang="en-US" altLang="zh-TW" dirty="0" smtClean="0"/>
              <a:t>net/ </a:t>
            </a:r>
            <a:endParaRPr lang="en-US" altLang="zh-TW" dirty="0"/>
          </a:p>
          <a:p>
            <a:pPr lvl="1"/>
            <a:r>
              <a:rPr lang="en-US" altLang="zh-TW" dirty="0" smtClean="0"/>
              <a:t>Networking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Memory Map  During </a:t>
            </a:r>
            <a:br>
              <a:rPr lang="en-US" altLang="zh-TW" dirty="0" smtClean="0"/>
            </a:br>
            <a:r>
              <a:rPr lang="en-US" altLang="zh-TW" dirty="0" smtClean="0"/>
              <a:t>Booting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0DF-D468-45F3-A991-FCE3476DB1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700338" y="4494039"/>
            <a:ext cx="5903912" cy="279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TW" sz="1400">
                <a:latin typeface="Courier New" pitchFamily="49" charset="0"/>
                <a:hlinkClick r:id="rId2"/>
              </a:rPr>
              <a:t>bootsect.S</a:t>
            </a:r>
            <a:r>
              <a:rPr kumimoji="0" lang="en-US" altLang="zh-TW" sz="1400">
                <a:latin typeface="Courier New" pitchFamily="49" charset="0"/>
              </a:rPr>
              <a:t> (real mode code)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2700338" y="2854151"/>
            <a:ext cx="5903912" cy="366713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latin typeface="Courier New" pitchFamily="49" charset="0"/>
              </a:rPr>
              <a:t>compressed/head.s – </a:t>
            </a:r>
            <a:r>
              <a:rPr lang="en-US" altLang="zh-TW" sz="1800">
                <a:latin typeface="Courier New" pitchFamily="49" charset="0"/>
                <a:hlinkClick r:id="rId3"/>
              </a:rPr>
              <a:t>starup_32()</a:t>
            </a:r>
            <a:r>
              <a:rPr lang="en-US" altLang="zh-TW" sz="1200"/>
              <a:t>(</a:t>
            </a:r>
            <a:r>
              <a:rPr lang="en-US" altLang="zh-TW" sz="1200">
                <a:solidFill>
                  <a:srgbClr val="FF0000"/>
                </a:solidFill>
              </a:rPr>
              <a:t>protected mode</a:t>
            </a:r>
            <a:r>
              <a:rPr lang="en-US" altLang="zh-TW" sz="1200"/>
              <a:t> code)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708275" y="3204989"/>
            <a:ext cx="5895975" cy="3592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kumimoji="0" lang="zh-TW" altLang="en-US" sz="1800" b="0">
              <a:latin typeface="Tahoma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35263" y="6332364"/>
            <a:ext cx="5868987" cy="4651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TW" sz="1800"/>
              <a:t>BIOS</a:t>
            </a:r>
            <a:r>
              <a:rPr kumimoji="0" lang="en-US" altLang="zh-TW" sz="1800" b="0"/>
              <a:t> Data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2713038" y="5998989"/>
            <a:ext cx="5891212" cy="3333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TW" sz="1400">
                <a:latin typeface="Courier New" pitchFamily="49" charset="0"/>
              </a:rPr>
              <a:t>bootsect.S (real mode code)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974850" y="6022801"/>
            <a:ext cx="719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200" b="0">
                <a:hlinkClick r:id="rId2"/>
              </a:rPr>
              <a:t>0x7c00</a:t>
            </a:r>
            <a:endParaRPr kumimoji="0" lang="en-US" altLang="zh-TW" sz="1200" b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708275" y="4802014"/>
            <a:ext cx="58959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901825" y="4509914"/>
            <a:ext cx="717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TW" sz="1200" b="0">
                <a:hlinkClick r:id="rId2"/>
              </a:rPr>
              <a:t>0x90000</a:t>
            </a:r>
            <a:endParaRPr kumimoji="0" lang="en-US" altLang="zh-TW" sz="1200" b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2700338" y="3933651"/>
            <a:ext cx="5884862" cy="5746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kumimoji="0" lang="en-US" altLang="zh-TW" sz="1400">
                <a:latin typeface="Courier New" pitchFamily="49" charset="0"/>
                <a:hlinkClick r:id="rId4"/>
              </a:rPr>
              <a:t>setup.S</a:t>
            </a:r>
            <a:r>
              <a:rPr kumimoji="0" lang="en-US" altLang="zh-TW" sz="1400">
                <a:latin typeface="Courier New" pitchFamily="49" charset="0"/>
              </a:rPr>
              <a:t> (real mode code)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77900" y="2997026"/>
            <a:ext cx="1793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TW" sz="1200">
                <a:latin typeface="Courier New" pitchFamily="49" charset="0"/>
              </a:rPr>
              <a:t>0x00100000 (1 MB)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2700338" y="1988964"/>
            <a:ext cx="0" cy="482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 flipV="1">
            <a:off x="8604250" y="1917526"/>
            <a:ext cx="0" cy="4824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V="1">
            <a:off x="5795963" y="4797251"/>
            <a:ext cx="0" cy="1225550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8532813" y="4438476"/>
            <a:ext cx="360362" cy="215900"/>
          </a:xfrm>
          <a:custGeom>
            <a:avLst/>
            <a:gdLst>
              <a:gd name="T0" fmla="*/ 0 w 227"/>
              <a:gd name="T1" fmla="*/ 136 h 136"/>
              <a:gd name="T2" fmla="*/ 227 w 227"/>
              <a:gd name="T3" fmla="*/ 136 h 136"/>
              <a:gd name="T4" fmla="*/ 227 w 227"/>
              <a:gd name="T5" fmla="*/ 0 h 136"/>
              <a:gd name="T6" fmla="*/ 45 w 227"/>
              <a:gd name="T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36">
                <a:moveTo>
                  <a:pt x="0" y="136"/>
                </a:moveTo>
                <a:lnTo>
                  <a:pt x="227" y="136"/>
                </a:lnTo>
                <a:lnTo>
                  <a:pt x="227" y="0"/>
                </a:lnTo>
                <a:lnTo>
                  <a:pt x="4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700338" y="2487439"/>
            <a:ext cx="5903912" cy="3762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1800" b="0"/>
              <a:t>compressed Kernel image</a:t>
            </a:r>
            <a:endParaRPr lang="en-US" altLang="zh-TW" sz="1800" b="0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8532813" y="3141489"/>
            <a:ext cx="360362" cy="936625"/>
          </a:xfrm>
          <a:custGeom>
            <a:avLst/>
            <a:gdLst>
              <a:gd name="T0" fmla="*/ 0 w 227"/>
              <a:gd name="T1" fmla="*/ 590 h 590"/>
              <a:gd name="T2" fmla="*/ 227 w 227"/>
              <a:gd name="T3" fmla="*/ 590 h 590"/>
              <a:gd name="T4" fmla="*/ 227 w 227"/>
              <a:gd name="T5" fmla="*/ 0 h 590"/>
              <a:gd name="T6" fmla="*/ 45 w 227"/>
              <a:gd name="T7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590">
                <a:moveTo>
                  <a:pt x="0" y="590"/>
                </a:moveTo>
                <a:lnTo>
                  <a:pt x="227" y="590"/>
                </a:lnTo>
                <a:lnTo>
                  <a:pt x="227" y="0"/>
                </a:lnTo>
                <a:lnTo>
                  <a:pt x="4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2700338" y="1630189"/>
            <a:ext cx="5903912" cy="863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TW" sz="1800" b="0"/>
              <a:t>uncompressed Kernel image</a:t>
            </a:r>
          </a:p>
          <a:p>
            <a:pPr algn="ctr" eaLnBrk="0" hangingPunct="0">
              <a:spcBef>
                <a:spcPct val="0"/>
              </a:spcBef>
            </a:pPr>
            <a:r>
              <a:rPr kumimoji="0" lang="en-US" altLang="zh-TW" sz="1800">
                <a:latin typeface="Courier New" pitchFamily="49" charset="0"/>
              </a:rPr>
              <a:t>kernel/head.s</a:t>
            </a:r>
            <a:r>
              <a:rPr kumimoji="0" lang="en-US" altLang="zh-TW" sz="1800" b="0"/>
              <a:t> – </a:t>
            </a:r>
            <a:r>
              <a:rPr kumimoji="0" lang="en-US" altLang="zh-TW" sz="1800">
                <a:latin typeface="Courier New" pitchFamily="49" charset="0"/>
                <a:hlinkClick r:id="rId5"/>
              </a:rPr>
              <a:t>startup_32()</a:t>
            </a:r>
            <a:r>
              <a:rPr kumimoji="0" lang="en-US" altLang="zh-TW" sz="1200"/>
              <a:t>(</a:t>
            </a:r>
            <a:r>
              <a:rPr kumimoji="0" lang="en-US" altLang="zh-TW" sz="1200">
                <a:solidFill>
                  <a:srgbClr val="FF0000"/>
                </a:solidFill>
              </a:rPr>
              <a:t>protected mode</a:t>
            </a:r>
            <a:r>
              <a:rPr kumimoji="0" lang="en-US" altLang="zh-TW" sz="1200"/>
              <a:t> code)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443663" y="3933651"/>
            <a:ext cx="208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0"/>
              <a:t>change to </a:t>
            </a:r>
            <a:r>
              <a:rPr lang="en-US" altLang="zh-TW" sz="1400" b="0">
                <a:solidFill>
                  <a:srgbClr val="FF0000"/>
                </a:solidFill>
              </a:rPr>
              <a:t>protected mode</a:t>
            </a:r>
          </a:p>
        </p:txBody>
      </p:sp>
    </p:spTree>
    <p:extLst>
      <p:ext uri="{BB962C8B-B14F-4D97-AF65-F5344CB8AC3E}">
        <p14:creationId xmlns:p14="http://schemas.microsoft.com/office/powerpoint/2010/main" val="31856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1048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1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304</Words>
  <Application>Microsoft Office PowerPoint</Application>
  <PresentationFormat>如螢幕大小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嶢海龍</vt:lpstr>
      <vt:lpstr>Contents</vt:lpstr>
      <vt:lpstr>Real mode &amp; Protected mode</vt:lpstr>
      <vt:lpstr>Endian order</vt:lpstr>
      <vt:lpstr>Linux source code tree</vt:lpstr>
      <vt:lpstr>Directories</vt:lpstr>
      <vt:lpstr>Directories</vt:lpstr>
      <vt:lpstr>Directories</vt:lpstr>
      <vt:lpstr>Memory Map  During  Booting Procedure</vt:lpstr>
      <vt:lpstr>Execution Mode &amp; Address Space</vt:lpstr>
      <vt:lpstr>Transitions between User and Kernel Mode</vt:lpstr>
      <vt:lpstr>Schedule for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Umi</dc:creator>
  <cp:lastModifiedBy>Umi</cp:lastModifiedBy>
  <cp:revision>26</cp:revision>
  <dcterms:created xsi:type="dcterms:W3CDTF">2013-07-09T15:39:22Z</dcterms:created>
  <dcterms:modified xsi:type="dcterms:W3CDTF">2013-07-10T02:55:09Z</dcterms:modified>
</cp:coreProperties>
</file>