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2" r:id="rId4"/>
    <p:sldId id="263" r:id="rId5"/>
    <p:sldId id="264" r:id="rId6"/>
    <p:sldId id="257" r:id="rId7"/>
    <p:sldId id="258" r:id="rId8"/>
    <p:sldId id="265" r:id="rId9"/>
    <p:sldId id="260" r:id="rId10"/>
    <p:sldId id="268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BCD-3B55-4A0D-A549-E851A5284D74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255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5205-0479-4F96-B495-E59692EDDAD0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345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848-56CA-4953-8E40-D74BBE376F76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055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675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844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64A4-A67F-45DE-8604-5AF968E38F44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4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B1F-E8CB-4D0B-9493-E93853E09D55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800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AFB-6E66-48B3-8137-E1BAE1AFCE2E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11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712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06E6-176D-4A97-8ECE-FEB5E830A3F3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797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F18-543D-4CCA-8FEB-4BE8DFCE7175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45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00"/>
                </a:solidFill>
              </a:defRPr>
            </a:lvl1pPr>
          </a:lstStyle>
          <a:p>
            <a:fld id="{0ACA3B08-91C0-465C-85A3-5C7D6C9B11DE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net/sip/SipSession.html" TargetMode="External"/><Relationship Id="rId3" Type="http://schemas.openxmlformats.org/officeDocument/2006/relationships/hyperlink" Target="http://developer.android.com/reference/android/net/sip/SipAudioCall.Listener.html" TargetMode="External"/><Relationship Id="rId7" Type="http://schemas.openxmlformats.org/officeDocument/2006/relationships/hyperlink" Target="http://developer.android.com/reference/android/net/sip/SipProfile.Builder.html" TargetMode="External"/><Relationship Id="rId2" Type="http://schemas.openxmlformats.org/officeDocument/2006/relationships/hyperlink" Target="http://developer.android.com/reference/android/net/sip/SipAudioC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net/sip/SipProfile.html" TargetMode="External"/><Relationship Id="rId11" Type="http://schemas.openxmlformats.org/officeDocument/2006/relationships/hyperlink" Target="http://developer.android.com/reference/android/net/sip/SipRegistrationListener.html" TargetMode="External"/><Relationship Id="rId5" Type="http://schemas.openxmlformats.org/officeDocument/2006/relationships/hyperlink" Target="http://developer.android.com/reference/android/net/sip/SipManager.html" TargetMode="External"/><Relationship Id="rId10" Type="http://schemas.openxmlformats.org/officeDocument/2006/relationships/hyperlink" Target="http://developer.android.com/reference/android/net/sip/SipSession.State.html" TargetMode="External"/><Relationship Id="rId4" Type="http://schemas.openxmlformats.org/officeDocument/2006/relationships/hyperlink" Target="http://developer.android.com/reference/android/net/sip/SipErrorCode.html" TargetMode="External"/><Relationship Id="rId9" Type="http://schemas.openxmlformats.org/officeDocument/2006/relationships/hyperlink" Target="http://developer.android.com/reference/android/net/sip/SipSession.Listen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1307-3</a:t>
            </a:r>
            <a:r>
              <a:rPr lang="zh-TW" altLang="en-US" b="1" dirty="0" smtClean="0"/>
              <a:t>進度報告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嶢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海龍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539-18F2-4662-8109-F08077FE47C2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http://s01.calm9.com/qrcode/2013-07/7AA46U5C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http://www.3cx.com/wp-content/themes/MDM/imag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3384376" cy="12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67" t="8533" r="36250" b="17268"/>
          <a:stretch/>
        </p:blipFill>
        <p:spPr bwMode="auto">
          <a:xfrm>
            <a:off x="3851920" y="1772816"/>
            <a:ext cx="4924334" cy="389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252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IP address in 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public static String </a:t>
            </a:r>
            <a:r>
              <a:rPr lang="en-US" altLang="zh-TW" sz="1400" dirty="0" err="1"/>
              <a:t>getIPAddress</a:t>
            </a:r>
            <a:r>
              <a:rPr lang="en-US" altLang="zh-TW" sz="1400" dirty="0"/>
              <a:t>(Context context) {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 </a:t>
            </a:r>
            <a:r>
              <a:rPr lang="en-US" altLang="zh-TW" sz="1400" dirty="0" err="1" smtClean="0"/>
              <a:t>WifiManager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wm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WifiManager</a:t>
            </a:r>
            <a:r>
              <a:rPr lang="en-US" altLang="zh-TW" sz="1400" dirty="0"/>
              <a:t>)  </a:t>
            </a:r>
            <a:r>
              <a:rPr lang="en-US" altLang="zh-TW" sz="1400" dirty="0" err="1"/>
              <a:t>context.getSystemService</a:t>
            </a:r>
            <a:r>
              <a:rPr lang="en-US" altLang="zh-TW" sz="1400" dirty="0"/>
              <a:t>( </a:t>
            </a:r>
            <a:r>
              <a:rPr lang="en-US" altLang="zh-TW" sz="1400" dirty="0" err="1"/>
              <a:t>Context.WIFI_SERVICE</a:t>
            </a:r>
            <a:r>
              <a:rPr lang="en-US" altLang="zh-TW" sz="1400" dirty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WifiInfo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wifiInf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wm.getConnectionInfo</a:t>
            </a:r>
            <a:r>
              <a:rPr lang="en-US" altLang="zh-TW" sz="1400" dirty="0"/>
              <a:t>();</a:t>
            </a:r>
          </a:p>
          <a:p>
            <a:pPr marL="0" indent="0">
              <a:buNone/>
            </a:pPr>
            <a:r>
              <a:rPr lang="en-US" altLang="zh-TW" sz="1400" dirty="0" smtClean="0"/>
              <a:t>      long </a:t>
            </a:r>
            <a:r>
              <a:rPr lang="en-US" altLang="zh-TW" sz="1400" dirty="0" err="1"/>
              <a:t>ip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wifiInf.getIpAddress</a:t>
            </a:r>
            <a:r>
              <a:rPr lang="en-US" altLang="zh-TW" sz="1400" dirty="0"/>
              <a:t>();</a:t>
            </a:r>
          </a:p>
          <a:p>
            <a:pPr marL="0" indent="0">
              <a:buNone/>
            </a:pPr>
            <a:r>
              <a:rPr lang="en-US" altLang="zh-TW" sz="1400" dirty="0" smtClean="0"/>
              <a:t>      if</a:t>
            </a:r>
            <a:r>
              <a:rPr lang="en-US" altLang="zh-TW" sz="1400" dirty="0"/>
              <a:t>( </a:t>
            </a:r>
            <a:r>
              <a:rPr lang="en-US" altLang="zh-TW" sz="1400" dirty="0" err="1"/>
              <a:t>ip</a:t>
            </a:r>
            <a:r>
              <a:rPr lang="en-US" altLang="zh-TW" sz="1400" dirty="0"/>
              <a:t> != 0 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            return </a:t>
            </a:r>
            <a:r>
              <a:rPr lang="en-US" altLang="zh-TW" sz="1400" dirty="0" err="1"/>
              <a:t>String.format</a:t>
            </a:r>
            <a:r>
              <a:rPr lang="en-US" altLang="zh-TW" sz="1400" dirty="0"/>
              <a:t>("%</a:t>
            </a:r>
            <a:r>
              <a:rPr lang="en-US" altLang="zh-TW" sz="1400" dirty="0" err="1"/>
              <a:t>d.%d.%d.%d</a:t>
            </a:r>
            <a:r>
              <a:rPr lang="en-US" altLang="zh-TW" sz="1400" dirty="0"/>
              <a:t>",(</a:t>
            </a:r>
            <a:r>
              <a:rPr lang="en-US" altLang="zh-TW" sz="1400" dirty="0" err="1"/>
              <a:t>ip</a:t>
            </a:r>
            <a:r>
              <a:rPr lang="en-US" altLang="zh-TW" sz="1400" dirty="0"/>
              <a:t> &amp; 0xff),(</a:t>
            </a:r>
            <a:r>
              <a:rPr lang="en-US" altLang="zh-TW" sz="1400" dirty="0" err="1"/>
              <a:t>ip</a:t>
            </a:r>
            <a:r>
              <a:rPr lang="en-US" altLang="zh-TW" sz="1400" dirty="0"/>
              <a:t> &gt;&gt; 8 &amp; 0xff),(</a:t>
            </a:r>
            <a:r>
              <a:rPr lang="en-US" altLang="zh-TW" sz="1400" dirty="0" err="1"/>
              <a:t>ip</a:t>
            </a:r>
            <a:r>
              <a:rPr lang="en-US" altLang="zh-TW" sz="1400" dirty="0"/>
              <a:t> &gt;&gt; 16 &amp; 0xff),(</a:t>
            </a:r>
            <a:r>
              <a:rPr lang="en-US" altLang="zh-TW" sz="1400" dirty="0" err="1"/>
              <a:t>ip</a:t>
            </a:r>
            <a:r>
              <a:rPr lang="en-US" altLang="zh-TW" sz="1400" dirty="0"/>
              <a:t> &gt;&gt; 24 &amp; 0xff</a:t>
            </a:r>
            <a:r>
              <a:rPr lang="en-US" altLang="zh-TW" sz="1400" dirty="0" smtClean="0"/>
              <a:t>));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      try </a:t>
            </a:r>
            <a:r>
              <a:rPr lang="en-US" altLang="zh-TW" sz="1400" dirty="0"/>
              <a:t>{ </a:t>
            </a:r>
            <a:endParaRPr lang="zh-TW" altLang="en-US" sz="1400" dirty="0"/>
          </a:p>
          <a:p>
            <a:pPr marL="0" indent="0">
              <a:buNone/>
            </a:pPr>
            <a:r>
              <a:rPr lang="en-US" altLang="zh-TW" sz="1400" dirty="0" smtClean="0"/>
              <a:t>            for </a:t>
            </a:r>
            <a:r>
              <a:rPr lang="en-US" altLang="zh-TW" sz="1400" dirty="0"/>
              <a:t>(Enumeration&lt;</a:t>
            </a:r>
            <a:r>
              <a:rPr lang="en-US" altLang="zh-TW" sz="1400" dirty="0" err="1"/>
              <a:t>NetworkInterface</a:t>
            </a:r>
            <a:r>
              <a:rPr lang="en-US" altLang="zh-TW" sz="1400" dirty="0"/>
              <a:t>&gt; en = </a:t>
            </a:r>
            <a:r>
              <a:rPr lang="en-US" altLang="zh-TW" sz="1400" dirty="0" err="1"/>
              <a:t>NetworkInterface.getNetworkInterfaces</a:t>
            </a:r>
            <a:r>
              <a:rPr lang="en-US" altLang="zh-TW" sz="1400" dirty="0" smtClean="0"/>
              <a:t>();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en.hasMoreElements</a:t>
            </a:r>
            <a:r>
              <a:rPr lang="en-US" altLang="zh-TW" sz="1400" dirty="0"/>
              <a:t>();){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</a:t>
            </a:r>
            <a:r>
              <a:rPr lang="en-US" altLang="zh-TW" sz="1400" dirty="0" err="1" smtClean="0"/>
              <a:t>NetworkInterface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intf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en.nextElement</a:t>
            </a:r>
            <a:r>
              <a:rPr lang="en-US" altLang="zh-TW" sz="1400" dirty="0"/>
              <a:t>();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for </a:t>
            </a:r>
            <a:r>
              <a:rPr lang="en-US" altLang="zh-TW" sz="1400" dirty="0"/>
              <a:t>(Enumeration&lt;</a:t>
            </a:r>
            <a:r>
              <a:rPr lang="en-US" altLang="zh-TW" sz="1400" dirty="0" err="1"/>
              <a:t>InetAddress</a:t>
            </a:r>
            <a:r>
              <a:rPr lang="en-US" altLang="zh-TW" sz="1400" dirty="0"/>
              <a:t>&gt; </a:t>
            </a:r>
            <a:r>
              <a:rPr lang="en-US" altLang="zh-TW" sz="1400" dirty="0" err="1"/>
              <a:t>enumIpAddr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intf.getInetAddresses</a:t>
            </a:r>
            <a:r>
              <a:rPr lang="en-US" altLang="zh-TW" sz="1400" dirty="0"/>
              <a:t>();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             </a:t>
            </a:r>
            <a:r>
              <a:rPr lang="en-US" altLang="zh-TW" sz="1400" dirty="0" err="1" smtClean="0"/>
              <a:t>enumIpAddr.hasMoreElements</a:t>
            </a:r>
            <a:r>
              <a:rPr lang="en-US" altLang="zh-TW" sz="1400" dirty="0"/>
              <a:t>();){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     </a:t>
            </a:r>
            <a:r>
              <a:rPr lang="en-US" altLang="zh-TW" sz="1400" dirty="0" err="1" smtClean="0"/>
              <a:t>InetAddress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inetAddress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enumIpAddr.nextElement</a:t>
            </a:r>
            <a:r>
              <a:rPr lang="en-US" altLang="zh-TW" sz="1400" dirty="0"/>
              <a:t>();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     if </a:t>
            </a:r>
            <a:r>
              <a:rPr lang="en-US" altLang="zh-TW" sz="1400" dirty="0"/>
              <a:t>(!</a:t>
            </a:r>
            <a:r>
              <a:rPr lang="en-US" altLang="zh-TW" sz="1400" dirty="0" err="1"/>
              <a:t>inetAddress.isLoopbackAddress</a:t>
            </a:r>
            <a:r>
              <a:rPr lang="en-US" altLang="zh-TW" sz="1400" dirty="0" smtClean="0"/>
              <a:t>())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                             return </a:t>
            </a:r>
            <a:r>
              <a:rPr lang="en-US" altLang="zh-TW" sz="1400" dirty="0" err="1"/>
              <a:t>inetAddress.getHostAddress</a:t>
            </a:r>
            <a:r>
              <a:rPr lang="en-US" altLang="zh-TW" sz="1400" dirty="0"/>
              <a:t>().</a:t>
            </a:r>
            <a:r>
              <a:rPr lang="en-US" altLang="zh-TW" sz="1400" dirty="0" err="1"/>
              <a:t>toString</a:t>
            </a:r>
            <a:r>
              <a:rPr lang="en-US" altLang="zh-TW" sz="1400" dirty="0" smtClean="0"/>
              <a:t>();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                 }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           }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      } </a:t>
            </a:r>
            <a:r>
              <a:rPr lang="en-US" altLang="zh-TW" sz="1400" dirty="0"/>
              <a:t>catch (Exception e) {</a:t>
            </a:r>
          </a:p>
          <a:p>
            <a:pPr marL="0" indent="0">
              <a:buNone/>
            </a:pPr>
            <a:r>
              <a:rPr lang="en-US" altLang="zh-TW" sz="1400" dirty="0"/>
              <a:t>}</a:t>
            </a:r>
          </a:p>
          <a:p>
            <a:pPr marL="0" indent="0">
              <a:buNone/>
            </a:pPr>
            <a:r>
              <a:rPr lang="en-US" altLang="zh-TW" sz="1400" dirty="0"/>
              <a:t>return "0.0.0.0";</a:t>
            </a:r>
          </a:p>
          <a:p>
            <a:pPr marL="0" indent="0">
              <a:buNone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311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SIP in 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try {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SipManager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SM = null;</a:t>
            </a:r>
          </a:p>
          <a:p>
            <a:pPr marL="0" indent="0">
              <a:buNone/>
            </a:pPr>
            <a:r>
              <a:rPr lang="en-US" altLang="zh-TW" sz="1800" dirty="0" smtClean="0"/>
              <a:t>	if(SM</a:t>
            </a:r>
            <a:r>
              <a:rPr lang="en-US" altLang="zh-TW" sz="1800" dirty="0"/>
              <a:t>==null){</a:t>
            </a:r>
          </a:p>
          <a:p>
            <a:pPr marL="0" indent="0">
              <a:buNone/>
            </a:pPr>
            <a:r>
              <a:rPr lang="en-US" altLang="zh-TW" sz="1800" dirty="0" smtClean="0"/>
              <a:t>		SM </a:t>
            </a:r>
            <a:r>
              <a:rPr lang="en-US" altLang="zh-TW" sz="1800" dirty="0"/>
              <a:t>= </a:t>
            </a:r>
            <a:r>
              <a:rPr lang="en-US" altLang="zh-TW" sz="1800" dirty="0" err="1"/>
              <a:t>SipManager.</a:t>
            </a:r>
            <a:r>
              <a:rPr lang="en-US" altLang="zh-TW" sz="1800" i="1" dirty="0" err="1"/>
              <a:t>newInstance</a:t>
            </a:r>
            <a:r>
              <a:rPr lang="en-US" altLang="zh-TW" sz="1800" i="1" dirty="0"/>
              <a:t>(this);</a:t>
            </a:r>
          </a:p>
          <a:p>
            <a:pPr marL="0" indent="0">
              <a:buNone/>
            </a:pPr>
            <a:r>
              <a:rPr lang="en-US" altLang="zh-TW" sz="1800" dirty="0" smtClean="0"/>
              <a:t>	}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SipProfile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SP = null;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SipProfile.Builder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builder;</a:t>
            </a:r>
          </a:p>
          <a:p>
            <a:pPr marL="0" indent="0">
              <a:buNone/>
            </a:pPr>
            <a:r>
              <a:rPr lang="en-US" altLang="zh-TW" sz="1800" dirty="0" smtClean="0"/>
              <a:t>	builder </a:t>
            </a:r>
            <a:r>
              <a:rPr lang="en-US" altLang="zh-TW" sz="1800" dirty="0"/>
              <a:t>= new </a:t>
            </a:r>
            <a:r>
              <a:rPr lang="en-US" altLang="zh-TW" sz="1800" dirty="0" err="1"/>
              <a:t>SipProfile.Builder</a:t>
            </a:r>
            <a:r>
              <a:rPr lang="en-US" altLang="zh-TW" sz="1800" dirty="0"/>
              <a:t>("yaohailong","192.192.122.203:5060");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builder.setPassword</a:t>
            </a:r>
            <a:r>
              <a:rPr lang="en-US" altLang="zh-TW" sz="1800" dirty="0"/>
              <a:t>("123456");</a:t>
            </a:r>
          </a:p>
          <a:p>
            <a:pPr marL="0" indent="0">
              <a:buNone/>
            </a:pPr>
            <a:r>
              <a:rPr lang="en-US" altLang="zh-TW" sz="1800" dirty="0" smtClean="0"/>
              <a:t>	SP </a:t>
            </a:r>
            <a:r>
              <a:rPr lang="en-US" altLang="zh-TW" sz="1800" dirty="0"/>
              <a:t>= </a:t>
            </a:r>
            <a:r>
              <a:rPr lang="en-US" altLang="zh-TW" sz="1800" dirty="0" err="1"/>
              <a:t>builder.build</a:t>
            </a:r>
            <a:r>
              <a:rPr lang="en-US" altLang="zh-TW" sz="1800" dirty="0"/>
              <a:t>();</a:t>
            </a:r>
          </a:p>
          <a:p>
            <a:pPr marL="0" indent="0">
              <a:buNone/>
            </a:pPr>
            <a:r>
              <a:rPr lang="en-US" altLang="zh-TW" sz="1800" dirty="0" smtClean="0"/>
              <a:t>	TV1.setText</a:t>
            </a:r>
            <a:r>
              <a:rPr lang="en-US" altLang="zh-TW" sz="1800" dirty="0"/>
              <a:t>("Connect Success!!!");</a:t>
            </a:r>
          </a:p>
          <a:p>
            <a:pPr marL="0" indent="0">
              <a:buNone/>
            </a:pPr>
            <a:r>
              <a:rPr lang="en-US" altLang="zh-TW" sz="1800" dirty="0"/>
              <a:t>} catch (Exception e) {</a:t>
            </a:r>
          </a:p>
          <a:p>
            <a:pPr marL="0" indent="0">
              <a:buNone/>
            </a:pPr>
            <a:r>
              <a:rPr lang="en-US" altLang="zh-TW" sz="1800" dirty="0" smtClean="0"/>
              <a:t>	TV1.setText</a:t>
            </a:r>
            <a:r>
              <a:rPr lang="en-US" altLang="zh-TW" sz="1800" dirty="0"/>
              <a:t>("Connect Fail!!!");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e.printStackTrace</a:t>
            </a:r>
            <a:r>
              <a:rPr lang="en-US" altLang="zh-TW" sz="1800" dirty="0"/>
              <a:t>();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372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http://favim.com/orig/201105/08/beautiful-blonde-cute-end-light-photo-Favim.com-378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847850"/>
            <a:ext cx="4762500" cy="3162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學習</a:t>
            </a:r>
            <a:r>
              <a:rPr lang="en-US" altLang="zh-TW" dirty="0"/>
              <a:t>Android-</a:t>
            </a:r>
            <a:r>
              <a:rPr lang="zh-TW" altLang="zh-TW" dirty="0"/>
              <a:t>元件使用</a:t>
            </a:r>
            <a:r>
              <a:rPr lang="en-US" altLang="zh-TW" dirty="0"/>
              <a:t>(TextView,EditText,Button,ImageButton,ToggleButton,RadioButton,RadioGroup,CheckBox)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完成並測試</a:t>
            </a:r>
            <a:r>
              <a:rPr lang="en-US" altLang="zh-TW" dirty="0"/>
              <a:t>SIP</a:t>
            </a:r>
            <a:r>
              <a:rPr lang="zh-TW" altLang="en-US" dirty="0"/>
              <a:t>基礎程式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/>
              <a:t>第四章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68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SIP</a:t>
            </a:r>
            <a:r>
              <a:rPr lang="en-US" altLang="zh-TW" dirty="0" smtClean="0"/>
              <a:t>(Session Initiation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會話發起協議</a:t>
            </a:r>
          </a:p>
          <a:p>
            <a:r>
              <a:rPr lang="en-US" altLang="zh-TW" dirty="0" smtClean="0"/>
              <a:t>SIP</a:t>
            </a:r>
            <a:r>
              <a:rPr lang="zh-TW" altLang="en-US" dirty="0"/>
              <a:t>的設計目標之一是提供類似公用交換電話</a:t>
            </a:r>
            <a:r>
              <a:rPr lang="zh-TW" altLang="en-US" dirty="0" smtClean="0"/>
              <a:t>網中</a:t>
            </a:r>
            <a:r>
              <a:rPr lang="zh-TW" altLang="en-US" dirty="0"/>
              <a:t>呼叫處理功能的擴展集。在這個擴展集中，實現類似日常電話的操作：撥號，振鈴，回鈴音或者忙音，只是實現方式和術語有所不同。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224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SIP</a:t>
            </a:r>
            <a:r>
              <a:rPr lang="zh-TW" altLang="en-US" dirty="0"/>
              <a:t>網路單元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用戶</a:t>
            </a:r>
            <a:r>
              <a:rPr lang="zh-TW" altLang="en-US" dirty="0"/>
              <a:t>代理</a:t>
            </a:r>
            <a:r>
              <a:rPr lang="en-US" altLang="zh-TW" dirty="0"/>
              <a:t>(User Agent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SIP</a:t>
            </a:r>
            <a:r>
              <a:rPr lang="zh-TW" altLang="en-US" dirty="0"/>
              <a:t>用戶代理是一個</a:t>
            </a:r>
            <a:r>
              <a:rPr lang="en-US" altLang="zh-TW" dirty="0"/>
              <a:t>SIP</a:t>
            </a:r>
            <a:r>
              <a:rPr lang="zh-TW" altLang="en-US" dirty="0"/>
              <a:t>邏輯網路端點，用於創建、發送、接收</a:t>
            </a:r>
            <a:r>
              <a:rPr lang="en-US" altLang="zh-TW" dirty="0"/>
              <a:t>SIP</a:t>
            </a:r>
            <a:r>
              <a:rPr lang="zh-TW" altLang="en-US" dirty="0"/>
              <a:t>消息並管理一個</a:t>
            </a:r>
            <a:r>
              <a:rPr lang="en-US" altLang="zh-TW" dirty="0"/>
              <a:t>SIP</a:t>
            </a:r>
            <a:r>
              <a:rPr lang="zh-TW" altLang="en-US" dirty="0"/>
              <a:t>會話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代理</a:t>
            </a:r>
            <a:r>
              <a:rPr lang="zh-TW" altLang="en-US" dirty="0"/>
              <a:t>伺服器</a:t>
            </a:r>
            <a:r>
              <a:rPr lang="en-US" altLang="zh-TW" dirty="0"/>
              <a:t>(Proxy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SIP</a:t>
            </a:r>
            <a:r>
              <a:rPr lang="zh-TW" altLang="en-US" dirty="0"/>
              <a:t>代理伺服器</a:t>
            </a:r>
            <a:r>
              <a:rPr lang="en-US" altLang="zh-TW" dirty="0"/>
              <a:t>(PROXY)</a:t>
            </a:r>
            <a:r>
              <a:rPr lang="zh-TW" altLang="en-US" dirty="0"/>
              <a:t>在網路上位於</a:t>
            </a:r>
            <a:r>
              <a:rPr lang="en-US" altLang="zh-TW" dirty="0"/>
              <a:t>SIP UAC</a:t>
            </a:r>
            <a:r>
              <a:rPr lang="zh-TW" altLang="en-US" dirty="0"/>
              <a:t>和</a:t>
            </a:r>
            <a:r>
              <a:rPr lang="en-US" altLang="zh-TW" dirty="0"/>
              <a:t>UAS</a:t>
            </a:r>
            <a:r>
              <a:rPr lang="zh-TW" altLang="en-US" dirty="0"/>
              <a:t>之間，用於幫助</a:t>
            </a:r>
            <a:r>
              <a:rPr lang="en-US" altLang="zh-TW" dirty="0"/>
              <a:t>UAC</a:t>
            </a:r>
            <a:r>
              <a:rPr lang="zh-TW" altLang="en-US" dirty="0"/>
              <a:t>和</a:t>
            </a:r>
            <a:r>
              <a:rPr lang="en-US" altLang="zh-TW" dirty="0"/>
              <a:t>UAS</a:t>
            </a:r>
            <a:r>
              <a:rPr lang="zh-TW" altLang="en-US" dirty="0"/>
              <a:t>間的消息路由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註冊</a:t>
            </a:r>
            <a:r>
              <a:rPr lang="zh-TW" altLang="en-US" dirty="0"/>
              <a:t>伺服器</a:t>
            </a:r>
            <a:r>
              <a:rPr lang="en-US" altLang="zh-TW" dirty="0"/>
              <a:t>(Register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SIP</a:t>
            </a:r>
            <a:r>
              <a:rPr lang="zh-TW" altLang="en-US" dirty="0"/>
              <a:t>註冊伺服器用於接收</a:t>
            </a:r>
            <a:r>
              <a:rPr lang="en-US" altLang="zh-TW" dirty="0"/>
              <a:t>SIP</a:t>
            </a:r>
            <a:r>
              <a:rPr lang="zh-TW" altLang="en-US" dirty="0"/>
              <a:t>註冊請求，並保存發送註冊請求的</a:t>
            </a:r>
            <a:r>
              <a:rPr lang="en-US" altLang="zh-TW" dirty="0"/>
              <a:t>UA</a:t>
            </a:r>
            <a:r>
              <a:rPr lang="zh-TW" altLang="en-US" dirty="0"/>
              <a:t>的位置信息。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47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SIP</a:t>
            </a:r>
            <a:r>
              <a:rPr lang="en-US" altLang="zh-TW" dirty="0"/>
              <a:t>(Session Initiation Protocol)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12561328"/>
              </p:ext>
            </p:extLst>
          </p:nvPr>
        </p:nvGraphicFramePr>
        <p:xfrm>
          <a:off x="467541" y="1340767"/>
          <a:ext cx="8208914" cy="5100841"/>
        </p:xfrm>
        <a:graphic>
          <a:graphicData uri="http://schemas.openxmlformats.org/drawingml/2006/table">
            <a:tbl>
              <a:tblPr/>
              <a:tblGrid>
                <a:gridCol w="2160243"/>
                <a:gridCol w="6048671"/>
              </a:tblGrid>
              <a:tr h="294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Class/Interface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098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258AAF"/>
                          </a:solidFill>
                          <a:effectLst/>
                          <a:hlinkClick r:id="rId2"/>
                        </a:rPr>
                        <a:t>SipAudioCall</a:t>
                      </a:r>
                      <a:endParaRPr lang="en-US" sz="1600" dirty="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Handles an Internet audio call over SIP.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1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258AAF"/>
                          </a:solidFill>
                          <a:effectLst/>
                          <a:hlinkClick r:id="rId3"/>
                        </a:rPr>
                        <a:t>SipAudioCall.Listener</a:t>
                      </a:r>
                      <a:endParaRPr lang="en-US" sz="1600" dirty="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Listener for events relating to a SIP call, such as when a call is being received ("on ringing") or a call is outgoing ("on calling").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98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258AAF"/>
                          </a:solidFill>
                          <a:effectLst/>
                          <a:hlinkClick r:id="rId4"/>
                        </a:rPr>
                        <a:t>SipErrorCode</a:t>
                      </a:r>
                      <a:endParaRPr lang="en-US" sz="1600" dirty="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error codes returned during SIP actions.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1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258AAF"/>
                          </a:solidFill>
                          <a:effectLst/>
                          <a:hlinkClick r:id="rId5"/>
                        </a:rPr>
                        <a:t>SipManager</a:t>
                      </a:r>
                      <a:endParaRPr lang="en-US" sz="1600" dirty="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Provides APIs for SIP tasks, such as initiating SIP connections, and provides access to related SIP services.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1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258AAF"/>
                          </a:solidFill>
                          <a:effectLst/>
                          <a:hlinkClick r:id="rId6"/>
                        </a:rPr>
                        <a:t>SipProfile</a:t>
                      </a:r>
                      <a:endParaRPr lang="en-US" sz="1600" dirty="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SIP profile, including a SIP account, domain and server information.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98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258AAF"/>
                          </a:solidFill>
                          <a:effectLst/>
                          <a:hlinkClick r:id="rId7"/>
                        </a:rPr>
                        <a:t>SipProfile.Builder</a:t>
                      </a:r>
                      <a:endParaRPr lang="en-US" sz="160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Helper class for creating a </a:t>
                      </a:r>
                      <a:r>
                        <a:rPr lang="en-US" sz="1600" dirty="0" err="1">
                          <a:effectLst/>
                        </a:rPr>
                        <a:t>SipProfile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1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258AAF"/>
                          </a:solidFill>
                          <a:effectLst/>
                          <a:hlinkClick r:id="rId8"/>
                        </a:rPr>
                        <a:t>SipSession</a:t>
                      </a:r>
                      <a:endParaRPr lang="en-US" sz="160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Represents a SIP session that is associated with a SIP dialog or a standalone transaction not within a dialog.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1791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258AAF"/>
                          </a:solidFill>
                          <a:effectLst/>
                          <a:hlinkClick r:id="rId9"/>
                        </a:rPr>
                        <a:t>SipSession.Listener</a:t>
                      </a:r>
                      <a:endParaRPr lang="en-US" sz="1600" dirty="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Listener for events relating to a SIP session, such as when a session is being registered ("on registering") or a call is outgoing ("on calling").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1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258AAF"/>
                          </a:solidFill>
                          <a:effectLst/>
                          <a:hlinkClick r:id="rId10"/>
                        </a:rPr>
                        <a:t>SipSession.State</a:t>
                      </a:r>
                      <a:endParaRPr lang="en-US" sz="160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SIP session states, such as "registering", "outgoing call", and "in call".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98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258AAF"/>
                          </a:solidFill>
                          <a:effectLst/>
                          <a:hlinkClick r:id="rId11"/>
                        </a:rPr>
                        <a:t>SipRegistrationListener</a:t>
                      </a:r>
                      <a:endParaRPr lang="en-US" sz="1600">
                        <a:effectLst/>
                      </a:endParaRP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An interface that is a listener for SIP registration events.</a:t>
                      </a:r>
                    </a:p>
                  </a:txBody>
                  <a:tcPr marL="53795" marR="53795" marT="17932" marB="17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255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/>
              <a:t>SIP</a:t>
            </a:r>
            <a:r>
              <a:rPr lang="en-US" altLang="zh-TW" dirty="0" smtClean="0"/>
              <a:t>(</a:t>
            </a:r>
            <a:r>
              <a:rPr lang="en-US" altLang="zh-TW" dirty="0"/>
              <a:t>Session Initiation </a:t>
            </a:r>
            <a:r>
              <a:rPr lang="en-US" altLang="zh-TW" dirty="0" smtClean="0"/>
              <a:t>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Requirements and </a:t>
            </a:r>
            <a:r>
              <a:rPr lang="en-US" altLang="zh-TW" dirty="0" smtClean="0"/>
              <a:t>Limitations</a:t>
            </a:r>
          </a:p>
          <a:p>
            <a:pPr lvl="1"/>
            <a:r>
              <a:rPr lang="en-US" altLang="zh-TW" dirty="0"/>
              <a:t>You must have a mobile device that is running </a:t>
            </a:r>
            <a:r>
              <a:rPr lang="en-US" altLang="zh-TW" dirty="0">
                <a:solidFill>
                  <a:srgbClr val="FF0000"/>
                </a:solidFill>
              </a:rPr>
              <a:t>Android </a:t>
            </a:r>
            <a:r>
              <a:rPr lang="en-US" altLang="zh-TW" dirty="0" smtClean="0">
                <a:solidFill>
                  <a:srgbClr val="FF0000"/>
                </a:solidFill>
              </a:rPr>
              <a:t>2.3</a:t>
            </a:r>
            <a:r>
              <a:rPr lang="en-US" altLang="zh-TW" dirty="0" smtClean="0"/>
              <a:t>(</a:t>
            </a:r>
            <a:r>
              <a:rPr lang="en-US" altLang="zh-TW" dirty="0"/>
              <a:t>Ginger </a:t>
            </a:r>
            <a:r>
              <a:rPr lang="en-US" altLang="zh-TW" dirty="0" smtClean="0"/>
              <a:t>Bread-API </a:t>
            </a:r>
            <a:r>
              <a:rPr lang="en-US" altLang="zh-TW" dirty="0"/>
              <a:t>level </a:t>
            </a:r>
            <a:r>
              <a:rPr lang="en-US" altLang="zh-TW" dirty="0" smtClean="0"/>
              <a:t>9) </a:t>
            </a:r>
            <a:r>
              <a:rPr lang="en-US" altLang="zh-TW" dirty="0"/>
              <a:t>or higher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SIP runs over a </a:t>
            </a:r>
            <a:r>
              <a:rPr lang="en-US" altLang="zh-TW" dirty="0">
                <a:solidFill>
                  <a:srgbClr val="FF0000"/>
                </a:solidFill>
              </a:rPr>
              <a:t>wireless</a:t>
            </a:r>
            <a:r>
              <a:rPr lang="en-US" altLang="zh-TW" dirty="0"/>
              <a:t> data connection, so your device must have a data connection (with a mobile data service or Wi-Fi). This means that you can't test on AVD—you can only test on a physical device.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B254-1FD5-4527-8961-3573819536B3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016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SIP</a:t>
            </a:r>
            <a:r>
              <a:rPr lang="en-US" altLang="zh-TW" dirty="0"/>
              <a:t>(Session Initiation Protocol)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70281065"/>
              </p:ext>
            </p:extLst>
          </p:nvPr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版本名稱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level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用戶分佈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4.2.x Jelly Bean </a:t>
                      </a:r>
                      <a:r>
                        <a:rPr lang="zh-TW" altLang="en-US" dirty="0">
                          <a:effectLst/>
                        </a:rPr>
                        <a:t>果凍豆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4.0%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4.1.x Jelly Bean </a:t>
                      </a:r>
                      <a:r>
                        <a:rPr lang="zh-TW" altLang="en-US" dirty="0">
                          <a:effectLst/>
                        </a:rPr>
                        <a:t>果凍豆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29.0%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4.0.x Ice Cream Sandwich 冰淇淋三明治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14-15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25.6%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3.x.x Honey Comb </a:t>
                      </a:r>
                      <a:r>
                        <a:rPr lang="zh-TW" altLang="en-US">
                          <a:effectLst/>
                        </a:rPr>
                        <a:t>蜂巢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11-13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0.1%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2.3.x Ginger Bread </a:t>
                      </a:r>
                      <a:r>
                        <a:rPr lang="zh-TW" altLang="en-US">
                          <a:effectLst/>
                        </a:rPr>
                        <a:t>薑餅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9-10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36.5%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2.2 </a:t>
                      </a:r>
                      <a:r>
                        <a:rPr lang="en-US" dirty="0" err="1">
                          <a:effectLst/>
                        </a:rPr>
                        <a:t>Froyo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zh-TW" altLang="en-US" dirty="0">
                          <a:effectLst/>
                        </a:rPr>
                        <a:t>霜凍優格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3.2%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2.1 </a:t>
                      </a:r>
                      <a:r>
                        <a:rPr lang="en-US" dirty="0" err="1">
                          <a:effectLst/>
                        </a:rPr>
                        <a:t>Eclair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zh-TW" altLang="en-US" dirty="0">
                          <a:effectLst/>
                        </a:rPr>
                        <a:t>閃電泡芙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1.5%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1.6 Donut </a:t>
                      </a:r>
                      <a:r>
                        <a:rPr lang="zh-TW" altLang="en-US">
                          <a:effectLst/>
                        </a:rPr>
                        <a:t>甜甜圈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0.1%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395" y="1649555"/>
            <a:ext cx="8280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截止至</a:t>
            </a:r>
            <a:r>
              <a: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2013</a:t>
            </a:r>
            <a:r>
              <a: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年</a:t>
            </a:r>
            <a:r>
              <a: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6</a:t>
            </a:r>
            <a:r>
              <a: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月</a:t>
            </a:r>
            <a:r>
              <a: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3</a:t>
            </a:r>
            <a:r>
              <a: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日，不同的</a:t>
            </a:r>
            <a:r>
              <a: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Android</a:t>
            </a:r>
            <a:r>
              <a: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作業系統版本的用戶比例。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F7B-F9FE-4C89-A923-F48E432DBC6B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SIP</a:t>
            </a:r>
            <a:r>
              <a:rPr lang="en-US" altLang="zh-TW" dirty="0"/>
              <a:t>(Session Initiation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Creating the </a:t>
            </a:r>
            <a:r>
              <a:rPr lang="en-US" altLang="zh-TW" b="1" dirty="0" smtClean="0"/>
              <a:t>Manifest			</a:t>
            </a:r>
            <a:r>
              <a:rPr lang="en-US" altLang="zh-TW" b="1" dirty="0" smtClean="0">
                <a:solidFill>
                  <a:srgbClr val="FF0000"/>
                </a:solidFill>
              </a:rPr>
              <a:t>V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Creating a </a:t>
            </a:r>
            <a:r>
              <a:rPr lang="en-US" altLang="zh-TW" b="1" dirty="0" err="1" smtClean="0"/>
              <a:t>SipManager</a:t>
            </a:r>
            <a:r>
              <a:rPr lang="en-US" altLang="zh-TW" b="1" dirty="0" smtClean="0"/>
              <a:t>			</a:t>
            </a:r>
            <a:r>
              <a:rPr lang="en-US" altLang="zh-TW" b="1" dirty="0" smtClean="0">
                <a:solidFill>
                  <a:srgbClr val="FF0000"/>
                </a:solidFill>
              </a:rPr>
              <a:t>V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Registering with a SIP </a:t>
            </a:r>
            <a:r>
              <a:rPr lang="en-US" altLang="zh-TW" b="1" dirty="0" smtClean="0"/>
              <a:t>Server		</a:t>
            </a:r>
            <a:r>
              <a:rPr lang="en-US" altLang="zh-TW" b="1" dirty="0" smtClean="0">
                <a:solidFill>
                  <a:srgbClr val="FF0000"/>
                </a:solidFill>
              </a:rPr>
              <a:t>V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Making an Audio Call</a:t>
            </a:r>
          </a:p>
          <a:p>
            <a:r>
              <a:rPr lang="en-US" altLang="zh-TW" b="1" dirty="0"/>
              <a:t>Receiving Calls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28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SIP</a:t>
            </a:r>
            <a:r>
              <a:rPr lang="en-US" altLang="zh-TW" dirty="0"/>
              <a:t>(Session Initiation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Permissions</a:t>
            </a:r>
          </a:p>
          <a:p>
            <a:pPr lvl="1"/>
            <a:r>
              <a:rPr lang="en-US" altLang="zh-TW" dirty="0" err="1"/>
              <a:t>android.permission.USE_SIP</a:t>
            </a:r>
            <a:endParaRPr lang="en-US" altLang="zh-TW" dirty="0"/>
          </a:p>
          <a:p>
            <a:pPr lvl="1"/>
            <a:r>
              <a:rPr lang="en-US" altLang="zh-TW" dirty="0" err="1" smtClean="0"/>
              <a:t>android.permission.INTERNET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android.permission.ACCESS_WIFI_STATE</a:t>
            </a:r>
            <a:endParaRPr lang="en-US" altLang="zh-TW" dirty="0" smtClean="0"/>
          </a:p>
          <a:p>
            <a:pPr lvl="1"/>
            <a:r>
              <a:rPr lang="en-US" altLang="zh-TW" dirty="0" err="1"/>
              <a:t>android.permission.ACCESS_NETWORK_STATE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252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708</Words>
  <Application>Microsoft Office PowerPoint</Application>
  <PresentationFormat>如螢幕大小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1307-3進度報告</vt:lpstr>
      <vt:lpstr>預期進度</vt:lpstr>
      <vt:lpstr>SIP(Session Initiation Protocol)</vt:lpstr>
      <vt:lpstr>SIP網路單元</vt:lpstr>
      <vt:lpstr>SIP(Session Initiation Protocol)</vt:lpstr>
      <vt:lpstr>SIP(Session Initiation Protocol)</vt:lpstr>
      <vt:lpstr>SIP(Session Initiation Protocol)</vt:lpstr>
      <vt:lpstr>SIP(Session Initiation Protocol)</vt:lpstr>
      <vt:lpstr>SIP(Session Initiation Protocol)</vt:lpstr>
      <vt:lpstr>SIP Server</vt:lpstr>
      <vt:lpstr>Get IP address in Android</vt:lpstr>
      <vt:lpstr>SIP in Android</vt:lpstr>
      <vt:lpstr>投影片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</dc:creator>
  <cp:lastModifiedBy>AU</cp:lastModifiedBy>
  <cp:revision>29</cp:revision>
  <dcterms:created xsi:type="dcterms:W3CDTF">2013-07-21T05:22:01Z</dcterms:created>
  <dcterms:modified xsi:type="dcterms:W3CDTF">2013-07-24T05:51:01Z</dcterms:modified>
</cp:coreProperties>
</file>