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5" r:id="rId4"/>
    <p:sldId id="264" r:id="rId5"/>
    <p:sldId id="271" r:id="rId6"/>
    <p:sldId id="267" r:id="rId7"/>
    <p:sldId id="268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>
        <p:scale>
          <a:sx n="80" d="100"/>
          <a:sy n="80" d="100"/>
        </p:scale>
        <p:origin x="-828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A5D86-8FEC-4DFD-A3AC-BD380E7575CB}" type="datetimeFigureOut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4DC5-47D7-4802-8D60-F0684CC76F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5316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59F2E-D9D7-4140-9C09-602F3A5035A1}" type="datetimeFigureOut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1022-8ACD-4805-99FA-F85965345E9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6864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1022-8ACD-4805-99FA-F85965345E9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703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05C0-07C1-4006-94A8-2F85F735D104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0141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E01-0A1F-458C-A145-AAC1C3AE6247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114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E561-95FA-4774-92AD-182455C1D046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657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baseline="0">
                <a:latin typeface="Times New Roman" pitchFamily="18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2pPr>
            <a:lvl3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3pPr>
            <a:lvl4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4pPr>
            <a:lvl5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1333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8DB-9C58-4B4C-B685-BA88EE036087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68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372-ABFC-463B-AC69-C52E819844F9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800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E097-50C5-470E-85BD-57FE4E624E0F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857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8ED-26CE-4A91-B2A6-4EEF7A2F2D32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891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E47D-112D-4216-B129-698743850BD8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990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3110-C9FB-417D-81F4-BF9F3FC5537A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6727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3BB8-4ADA-4A09-AF32-26482C0E5EE2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163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6BFF-80FD-48C2-8E6A-425860FCB3BB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8284-84C4-4F27-ADE8-45F07481C5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4733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>
                <a:latin typeface="微軟正黑體" pitchFamily="34" charset="-120"/>
                <a:ea typeface="微軟正黑體" pitchFamily="34" charset="-120"/>
              </a:rPr>
              <a:t>專題進度報告</a:t>
            </a:r>
            <a:endParaRPr lang="zh-TW" alt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3" algn="l"/>
            <a:endParaRPr lang="en-US" altLang="zh-TW" sz="2800" dirty="0" smtClean="0"/>
          </a:p>
          <a:p>
            <a:pPr lvl="3" algn="l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講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者：彭俊龍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lvl="3" algn="l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組員：黃騰嶢、王海慧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467-9C21-458B-9DB6-3E7FA05D11C6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139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week</a:t>
            </a:r>
            <a:endParaRPr lang="en-US" altLang="zh-TW" dirty="0"/>
          </a:p>
          <a:p>
            <a:pPr lvl="1"/>
            <a:r>
              <a:rPr lang="en-US" altLang="zh-TW" dirty="0" smtClean="0"/>
              <a:t>Process</a:t>
            </a:r>
          </a:p>
          <a:p>
            <a:pPr lvl="2"/>
            <a:r>
              <a:rPr lang="en-US" altLang="zh-TW" dirty="0"/>
              <a:t>Doubly Linked </a:t>
            </a:r>
            <a:r>
              <a:rPr lang="en-US" altLang="zh-TW" dirty="0" smtClean="0"/>
              <a:t>Lists</a:t>
            </a:r>
          </a:p>
          <a:p>
            <a:pPr lvl="2"/>
            <a:r>
              <a:rPr lang="en-US" altLang="zh-TW" dirty="0"/>
              <a:t>Relationships among </a:t>
            </a:r>
            <a:r>
              <a:rPr lang="en-US" altLang="zh-TW" dirty="0" smtClean="0"/>
              <a:t>Processes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Next week</a:t>
            </a:r>
          </a:p>
          <a:p>
            <a:pPr lvl="1"/>
            <a:r>
              <a:rPr lang="en-US" altLang="zh-TW" dirty="0" smtClean="0"/>
              <a:t>Wait </a:t>
            </a:r>
            <a:r>
              <a:rPr lang="en-US" altLang="zh-TW" dirty="0"/>
              <a:t>Queue and Process Switch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32F9-EB5C-4529-A30F-7ECBCCC83D54}" type="datetime1">
              <a:rPr lang="zh-TW" altLang="en-US" smtClean="0"/>
              <a:pPr/>
              <a:t>2013/8/14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9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48050"/>
            <a:ext cx="5267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7706012" cy="83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Linked Lists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Doubly Linked </a:t>
            </a:r>
            <a:r>
              <a:rPr lang="en-US" altLang="zh-TW" dirty="0" smtClean="0"/>
              <a:t>Lists</a:t>
            </a:r>
          </a:p>
          <a:p>
            <a:endParaRPr lang="en-US" altLang="zh-TW" dirty="0"/>
          </a:p>
          <a:p>
            <a:r>
              <a:rPr lang="en-US" altLang="zh-TW" dirty="0" err="1" smtClean="0"/>
              <a:t>Lisk_head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377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Lisk_head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4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68310" y="1778906"/>
            <a:ext cx="7921625" cy="4587875"/>
            <a:chOff x="1042988" y="2133600"/>
            <a:chExt cx="7921625" cy="4587875"/>
          </a:xfrm>
        </p:grpSpPr>
        <p:sp>
          <p:nvSpPr>
            <p:cNvPr id="7" name="投影片編號版面配置區 5"/>
            <p:cNvSpPr txBox="1">
              <a:spLocks/>
            </p:cNvSpPr>
            <p:nvPr/>
          </p:nvSpPr>
          <p:spPr>
            <a:xfrm>
              <a:off x="6553200" y="6356350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05AFC0B-E503-4F46-91DB-82C026EF9323}" type="slidenum">
                <a:rPr lang="zh-TW" altLang="en-US" smtClean="0"/>
                <a:pPr/>
                <a:t>4</a:t>
              </a:fld>
              <a:endParaRPr lang="en-US" altLang="zh-TW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203575" y="2808288"/>
              <a:ext cx="1439863" cy="28527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800" b="1" dirty="0" err="1">
                  <a:latin typeface="Courier New" pitchFamily="49" charset="0"/>
                </a:rPr>
                <a:t>list_head</a:t>
              </a: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03575" y="3671888"/>
              <a:ext cx="1439863" cy="4667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3333CC"/>
                  </a:solidFill>
                  <a:latin typeface="Courier New" pitchFamily="49" charset="0"/>
                </a:rPr>
                <a:t>next</a:t>
              </a:r>
              <a:r>
                <a:rPr lang="en-US" altLang="zh-TW" b="1">
                  <a:latin typeface="Courier New" pitchFamily="49" charset="0"/>
                </a:rPr>
                <a:t> 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203575" y="4141788"/>
              <a:ext cx="1439863" cy="376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0C721F"/>
                  </a:solidFill>
                  <a:latin typeface="Courier New" pitchFamily="49" charset="0"/>
                </a:rPr>
                <a:t>prev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042988" y="3671888"/>
              <a:ext cx="1439862" cy="4667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3333CC"/>
                  </a:solidFill>
                  <a:latin typeface="Courier New" pitchFamily="49" charset="0"/>
                </a:rPr>
                <a:t>next</a:t>
              </a:r>
              <a:r>
                <a:rPr lang="en-US" altLang="zh-TW" b="1">
                  <a:latin typeface="Courier New" pitchFamily="49" charset="0"/>
                </a:rPr>
                <a:t> 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42988" y="4141788"/>
              <a:ext cx="1439862" cy="376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0C721F"/>
                  </a:solidFill>
                  <a:latin typeface="Courier New" pitchFamily="49" charset="0"/>
                </a:rPr>
                <a:t>prev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5219700" y="2808288"/>
              <a:ext cx="1439863" cy="326548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800" b="1" dirty="0" err="1">
                  <a:latin typeface="Courier New" pitchFamily="49" charset="0"/>
                </a:rPr>
                <a:t>list_head</a:t>
              </a: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5219700" y="3671888"/>
              <a:ext cx="1439863" cy="4667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3333CC"/>
                  </a:solidFill>
                  <a:latin typeface="Courier New" pitchFamily="49" charset="0"/>
                </a:rPr>
                <a:t>next</a:t>
              </a:r>
              <a:r>
                <a:rPr lang="en-US" altLang="zh-TW" b="1">
                  <a:latin typeface="Courier New" pitchFamily="49" charset="0"/>
                </a:rPr>
                <a:t> 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5219700" y="4141788"/>
              <a:ext cx="1439863" cy="376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0C721F"/>
                  </a:solidFill>
                  <a:latin typeface="Courier New" pitchFamily="49" charset="0"/>
                </a:rPr>
                <a:t>prev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7019925" y="2808288"/>
              <a:ext cx="1439863" cy="285273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800" b="1" dirty="0" err="1">
                  <a:latin typeface="Courier New" pitchFamily="49" charset="0"/>
                </a:rPr>
                <a:t>list_head</a:t>
              </a: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zh-TW" sz="1800" b="1" dirty="0">
                <a:latin typeface="Courier New" pitchFamily="49" charset="0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7019925" y="3671888"/>
              <a:ext cx="1439863" cy="4667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3333CC"/>
                  </a:solidFill>
                  <a:latin typeface="Courier New" pitchFamily="49" charset="0"/>
                </a:rPr>
                <a:t>next</a:t>
              </a:r>
              <a:r>
                <a:rPr lang="en-US" altLang="zh-TW" b="1">
                  <a:latin typeface="Courier New" pitchFamily="49" charset="0"/>
                </a:rPr>
                <a:t> 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7019925" y="4141788"/>
              <a:ext cx="1439863" cy="376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rgbClr val="0C721F"/>
                  </a:solidFill>
                  <a:latin typeface="Courier New" pitchFamily="49" charset="0"/>
                </a:rPr>
                <a:t>prev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042988" y="3240088"/>
              <a:ext cx="15843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latin typeface="Courier New" pitchFamily="49" charset="0"/>
                </a:rPr>
                <a:t>list_head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132138" y="2276475"/>
              <a:ext cx="15843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 b="1" dirty="0">
                  <a:latin typeface="Courier New" pitchFamily="49" charset="0"/>
                </a:rPr>
                <a:t>data structure 1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076825" y="2263775"/>
              <a:ext cx="15843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 b="1" dirty="0">
                  <a:latin typeface="Courier New" pitchFamily="49" charset="0"/>
                </a:rPr>
                <a:t>data structure 2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6948488" y="2263775"/>
              <a:ext cx="15843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 b="1">
                  <a:latin typeface="Courier New" pitchFamily="49" charset="0"/>
                </a:rPr>
                <a:t>data structure 3</a:t>
              </a:r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2195513" y="3716338"/>
              <a:ext cx="1008062" cy="288925"/>
            </a:xfrm>
            <a:custGeom>
              <a:avLst/>
              <a:gdLst>
                <a:gd name="T0" fmla="*/ 0 w 635"/>
                <a:gd name="T1" fmla="*/ 182 h 182"/>
                <a:gd name="T2" fmla="*/ 454 w 635"/>
                <a:gd name="T3" fmla="*/ 182 h 182"/>
                <a:gd name="T4" fmla="*/ 454 w 635"/>
                <a:gd name="T5" fmla="*/ 0 h 182"/>
                <a:gd name="T6" fmla="*/ 635 w 635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182">
                  <a:moveTo>
                    <a:pt x="0" y="182"/>
                  </a:moveTo>
                  <a:lnTo>
                    <a:pt x="454" y="182"/>
                  </a:lnTo>
                  <a:lnTo>
                    <a:pt x="454" y="0"/>
                  </a:lnTo>
                  <a:lnTo>
                    <a:pt x="635" y="0"/>
                  </a:lnTo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4356100" y="3716338"/>
              <a:ext cx="863600" cy="288925"/>
            </a:xfrm>
            <a:custGeom>
              <a:avLst/>
              <a:gdLst>
                <a:gd name="T0" fmla="*/ 0 w 544"/>
                <a:gd name="T1" fmla="*/ 182 h 182"/>
                <a:gd name="T2" fmla="*/ 408 w 544"/>
                <a:gd name="T3" fmla="*/ 182 h 182"/>
                <a:gd name="T4" fmla="*/ 408 w 544"/>
                <a:gd name="T5" fmla="*/ 0 h 182"/>
                <a:gd name="T6" fmla="*/ 544 w 544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82">
                  <a:moveTo>
                    <a:pt x="0" y="182"/>
                  </a:moveTo>
                  <a:lnTo>
                    <a:pt x="408" y="182"/>
                  </a:lnTo>
                  <a:lnTo>
                    <a:pt x="408" y="0"/>
                  </a:lnTo>
                  <a:lnTo>
                    <a:pt x="544" y="0"/>
                  </a:lnTo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6443663" y="3716338"/>
              <a:ext cx="576262" cy="360362"/>
            </a:xfrm>
            <a:custGeom>
              <a:avLst/>
              <a:gdLst>
                <a:gd name="T0" fmla="*/ 0 w 363"/>
                <a:gd name="T1" fmla="*/ 227 h 227"/>
                <a:gd name="T2" fmla="*/ 273 w 363"/>
                <a:gd name="T3" fmla="*/ 227 h 227"/>
                <a:gd name="T4" fmla="*/ 273 w 363"/>
                <a:gd name="T5" fmla="*/ 0 h 227"/>
                <a:gd name="T6" fmla="*/ 363 w 363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227">
                  <a:moveTo>
                    <a:pt x="0" y="227"/>
                  </a:moveTo>
                  <a:lnTo>
                    <a:pt x="273" y="227"/>
                  </a:lnTo>
                  <a:lnTo>
                    <a:pt x="273" y="0"/>
                  </a:lnTo>
                  <a:lnTo>
                    <a:pt x="363" y="0"/>
                  </a:lnTo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6659563" y="3716338"/>
              <a:ext cx="504825" cy="649287"/>
            </a:xfrm>
            <a:custGeom>
              <a:avLst/>
              <a:gdLst>
                <a:gd name="T0" fmla="*/ 318 w 318"/>
                <a:gd name="T1" fmla="*/ 409 h 409"/>
                <a:gd name="T2" fmla="*/ 91 w 318"/>
                <a:gd name="T3" fmla="*/ 409 h 409"/>
                <a:gd name="T4" fmla="*/ 91 w 318"/>
                <a:gd name="T5" fmla="*/ 0 h 409"/>
                <a:gd name="T6" fmla="*/ 0 w 318"/>
                <a:gd name="T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409">
                  <a:moveTo>
                    <a:pt x="318" y="409"/>
                  </a:moveTo>
                  <a:lnTo>
                    <a:pt x="91" y="409"/>
                  </a:lnTo>
                  <a:lnTo>
                    <a:pt x="91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C721F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4643438" y="3716338"/>
              <a:ext cx="720725" cy="649287"/>
            </a:xfrm>
            <a:custGeom>
              <a:avLst/>
              <a:gdLst>
                <a:gd name="T0" fmla="*/ 454 w 454"/>
                <a:gd name="T1" fmla="*/ 409 h 409"/>
                <a:gd name="T2" fmla="*/ 91 w 454"/>
                <a:gd name="T3" fmla="*/ 409 h 409"/>
                <a:gd name="T4" fmla="*/ 91 w 454"/>
                <a:gd name="T5" fmla="*/ 0 h 409"/>
                <a:gd name="T6" fmla="*/ 0 w 454"/>
                <a:gd name="T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409">
                  <a:moveTo>
                    <a:pt x="454" y="409"/>
                  </a:moveTo>
                  <a:lnTo>
                    <a:pt x="91" y="409"/>
                  </a:lnTo>
                  <a:lnTo>
                    <a:pt x="91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C721F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2484438" y="3716338"/>
              <a:ext cx="935037" cy="649287"/>
            </a:xfrm>
            <a:custGeom>
              <a:avLst/>
              <a:gdLst>
                <a:gd name="T0" fmla="*/ 589 w 589"/>
                <a:gd name="T1" fmla="*/ 409 h 409"/>
                <a:gd name="T2" fmla="*/ 90 w 589"/>
                <a:gd name="T3" fmla="*/ 409 h 409"/>
                <a:gd name="T4" fmla="*/ 90 w 589"/>
                <a:gd name="T5" fmla="*/ 0 h 409"/>
                <a:gd name="T6" fmla="*/ 0 w 589"/>
                <a:gd name="T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409">
                  <a:moveTo>
                    <a:pt x="589" y="409"/>
                  </a:moveTo>
                  <a:lnTo>
                    <a:pt x="90" y="409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C721F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" name="Freeform 42"/>
            <p:cNvSpPr>
              <a:spLocks/>
            </p:cNvSpPr>
            <p:nvPr/>
          </p:nvSpPr>
          <p:spPr bwMode="auto">
            <a:xfrm>
              <a:off x="2195513" y="3716338"/>
              <a:ext cx="6769100" cy="2592387"/>
            </a:xfrm>
            <a:custGeom>
              <a:avLst/>
              <a:gdLst>
                <a:gd name="T0" fmla="*/ 0 w 4264"/>
                <a:gd name="T1" fmla="*/ 408 h 1633"/>
                <a:gd name="T2" fmla="*/ 0 w 4264"/>
                <a:gd name="T3" fmla="*/ 1633 h 1633"/>
                <a:gd name="T4" fmla="*/ 4264 w 4264"/>
                <a:gd name="T5" fmla="*/ 1633 h 1633"/>
                <a:gd name="T6" fmla="*/ 4264 w 4264"/>
                <a:gd name="T7" fmla="*/ 0 h 1633"/>
                <a:gd name="T8" fmla="*/ 3946 w 4264"/>
                <a:gd name="T9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4" h="1633">
                  <a:moveTo>
                    <a:pt x="0" y="408"/>
                  </a:moveTo>
                  <a:lnTo>
                    <a:pt x="0" y="1633"/>
                  </a:lnTo>
                  <a:lnTo>
                    <a:pt x="4264" y="1633"/>
                  </a:lnTo>
                  <a:lnTo>
                    <a:pt x="4264" y="0"/>
                  </a:lnTo>
                  <a:lnTo>
                    <a:pt x="3946" y="0"/>
                  </a:lnTo>
                </a:path>
              </a:pathLst>
            </a:custGeom>
            <a:noFill/>
            <a:ln w="12700" cap="flat" cmpd="sng">
              <a:solidFill>
                <a:srgbClr val="0C721F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>
              <a:off x="1116013" y="2133600"/>
              <a:ext cx="7632700" cy="1800225"/>
            </a:xfrm>
            <a:custGeom>
              <a:avLst/>
              <a:gdLst>
                <a:gd name="T0" fmla="*/ 4445 w 4808"/>
                <a:gd name="T1" fmla="*/ 1134 h 1134"/>
                <a:gd name="T2" fmla="*/ 4808 w 4808"/>
                <a:gd name="T3" fmla="*/ 1134 h 1134"/>
                <a:gd name="T4" fmla="*/ 4808 w 4808"/>
                <a:gd name="T5" fmla="*/ 0 h 1134"/>
                <a:gd name="T6" fmla="*/ 0 w 4808"/>
                <a:gd name="T7" fmla="*/ 0 h 1134"/>
                <a:gd name="T8" fmla="*/ 0 w 4808"/>
                <a:gd name="T9" fmla="*/ 95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8" h="1134">
                  <a:moveTo>
                    <a:pt x="4445" y="1134"/>
                  </a:moveTo>
                  <a:lnTo>
                    <a:pt x="4808" y="1134"/>
                  </a:lnTo>
                  <a:lnTo>
                    <a:pt x="4808" y="0"/>
                  </a:lnTo>
                  <a:lnTo>
                    <a:pt x="0" y="0"/>
                  </a:lnTo>
                  <a:lnTo>
                    <a:pt x="0" y="952"/>
                  </a:lnTo>
                </a:path>
              </a:pathLst>
            </a:custGeom>
            <a:noFill/>
            <a:ln w="12700" cap="flat" cmpd="sng">
              <a:solidFill>
                <a:srgbClr val="3333CC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32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Doubly Linked </a:t>
            </a:r>
            <a:r>
              <a:rPr lang="en-US" altLang="zh-TW" sz="4000" dirty="0" smtClean="0"/>
              <a:t>Lists VS </a:t>
            </a:r>
            <a:r>
              <a:rPr lang="en-US" altLang="zh-TW" sz="4000" dirty="0" err="1" smtClean="0"/>
              <a:t>Lisk_head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2007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398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Process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dirty="0" err="1" smtClean="0"/>
              <a:t>Init_task</a:t>
            </a:r>
            <a:endParaRPr lang="en-US" altLang="zh-TW" dirty="0" smtClean="0"/>
          </a:p>
          <a:p>
            <a:pPr lvl="2"/>
            <a:r>
              <a:rPr lang="en-US" altLang="zh-TW" dirty="0"/>
              <a:t>process 0 </a:t>
            </a:r>
            <a:r>
              <a:rPr lang="en-US" altLang="zh-TW" dirty="0" smtClean="0"/>
              <a:t>or swapper</a:t>
            </a:r>
          </a:p>
          <a:p>
            <a:endParaRPr lang="en-US" altLang="zh-TW" dirty="0"/>
          </a:p>
          <a:p>
            <a:r>
              <a:rPr lang="en-US" altLang="zh-TW" dirty="0" smtClean="0"/>
              <a:t>TASK_RUNNING Processes</a:t>
            </a:r>
          </a:p>
          <a:p>
            <a:pPr lvl="1"/>
            <a:r>
              <a:rPr lang="en-US" altLang="zh-TW" dirty="0" err="1" smtClean="0"/>
              <a:t>runqueue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981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Relationships among Processes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6352" y="2156153"/>
            <a:ext cx="3871296" cy="341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90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074E-3264-4E1D-8497-9B1D1A3E7252}" type="datetime1">
              <a:rPr lang="zh-TW" altLang="en-US" smtClean="0"/>
              <a:pPr/>
              <a:t>2013/8/14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68960"/>
            <a:ext cx="1835055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5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102</Words>
  <Application>Microsoft Office PowerPoint</Application>
  <PresentationFormat>如螢幕大小 (4:3)</PresentationFormat>
  <Paragraphs>76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專題進度報告</vt:lpstr>
      <vt:lpstr>Contents</vt:lpstr>
      <vt:lpstr>Doubly Linked Lists</vt:lpstr>
      <vt:lpstr>Lisk_head</vt:lpstr>
      <vt:lpstr>Doubly Linked Lists VS Lisk_head</vt:lpstr>
      <vt:lpstr>Doubly Linked Lists</vt:lpstr>
      <vt:lpstr>Relationships among Processes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</dc:title>
  <dc:creator>L</dc:creator>
  <cp:lastModifiedBy>Lab203</cp:lastModifiedBy>
  <cp:revision>33</cp:revision>
  <dcterms:created xsi:type="dcterms:W3CDTF">2013-07-16T09:26:47Z</dcterms:created>
  <dcterms:modified xsi:type="dcterms:W3CDTF">2013-08-14T06:11:08Z</dcterms:modified>
</cp:coreProperties>
</file>