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4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80" r:id="rId12"/>
    <p:sldId id="278" r:id="rId13"/>
    <p:sldId id="279" r:id="rId14"/>
    <p:sldId id="281" r:id="rId15"/>
    <p:sldId id="282" r:id="rId16"/>
    <p:sldId id="26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BCD-3B55-4A0D-A549-E851A5284D74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255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5205-0479-4F96-B495-E59692EDDAD0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3451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A848-56CA-4953-8E40-D74BBE376F76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055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675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844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64A4-A67F-45DE-8604-5AF968E38F44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247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B1F-E8CB-4D0B-9493-E93853E09D55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800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AFB-6E66-48B3-8137-E1BAE1AFCE2E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11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712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06E6-176D-4A97-8ECE-FEB5E830A3F3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797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F18-543D-4CCA-8FEB-4BE8DFCE7175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45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00"/>
                </a:solidFill>
              </a:defRPr>
            </a:lvl1pPr>
          </a:lstStyle>
          <a:p>
            <a:fld id="{0ACA3B08-91C0-465C-85A3-5C7D6C9B11DE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lxr.linux.no/source/kernel/sched.c?v=2.6.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smtClean="0"/>
              <a:t>1308-4</a:t>
            </a:r>
            <a:r>
              <a:rPr lang="zh-TW" altLang="en-US" b="1" smtClean="0"/>
              <a:t>進度報告</a:t>
            </a:r>
            <a:endParaRPr lang="zh-TW" altLang="en-US" b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rgbClr val="7030A0"/>
                </a:solidFill>
              </a:rPr>
              <a:t>嶢</a:t>
            </a:r>
            <a:r>
              <a:rPr lang="zh-TW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海龍</a:t>
            </a:r>
            <a:endParaRPr lang="zh-TW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539-18F2-4662-8109-F08077FE47C2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http://s01.calm9.com/qrcode/2013-07/7AA46U5CP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r="57215" b="16889"/>
          <a:stretch/>
        </p:blipFill>
        <p:spPr bwMode="auto">
          <a:xfrm>
            <a:off x="251520" y="476672"/>
            <a:ext cx="853429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HOME\Dropbox\Camera Uploads\2013-08-27 21.26.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6994" y="3779418"/>
            <a:ext cx="172819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761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3225" y="546100"/>
            <a:ext cx="3257550" cy="576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4079797" y="5013176"/>
            <a:ext cx="1080120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1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89" t="23487" r="72705" b="33380"/>
          <a:stretch/>
        </p:blipFill>
        <p:spPr bwMode="auto">
          <a:xfrm>
            <a:off x="5676578" y="2924944"/>
            <a:ext cx="2777490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7819"/>
            <a:ext cx="5353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6084168" y="3645024"/>
            <a:ext cx="2076379" cy="337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33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512323" cy="509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017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8"/>
            <a:ext cx="7559377" cy="582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033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下周預期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zh-TW" smtClean="0"/>
              <a:t>閱讀</a:t>
            </a:r>
            <a:r>
              <a:rPr lang="en-US" altLang="zh-TW"/>
              <a:t>Linux</a:t>
            </a:r>
            <a:r>
              <a:rPr lang="zh-TW" altLang="zh-TW"/>
              <a:t>作業系統</a:t>
            </a:r>
            <a:r>
              <a:rPr lang="en-US" altLang="zh-TW"/>
              <a:t>(12-do_fork())</a:t>
            </a:r>
            <a:endParaRPr lang="zh-TW" altLang="zh-TW"/>
          </a:p>
          <a:p>
            <a:pPr marL="514350" indent="-514350">
              <a:buFont typeface="+mj-lt"/>
              <a:buAutoNum type="arabicPeriod"/>
            </a:pPr>
            <a:r>
              <a:rPr lang="zh-TW" altLang="zh-TW"/>
              <a:t>閱讀</a:t>
            </a:r>
            <a:r>
              <a:rPr lang="en-US" altLang="zh-TW"/>
              <a:t>Linux</a:t>
            </a:r>
            <a:r>
              <a:rPr lang="zh-TW" altLang="zh-TW"/>
              <a:t>作業系統</a:t>
            </a:r>
            <a:r>
              <a:rPr lang="en-US" altLang="zh-TW"/>
              <a:t>(13&amp;14-System Call)</a:t>
            </a:r>
            <a:endParaRPr lang="zh-TW" altLang="zh-TW"/>
          </a:p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6202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 descr="http://favim.com/orig/201105/08/beautiful-blonde-cute-end-light-photo-Favim.com-378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847850"/>
            <a:ext cx="4762500" cy="3162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預期進度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zh-TW" smtClean="0"/>
              <a:t>學習</a:t>
            </a:r>
            <a:r>
              <a:rPr lang="en-US" altLang="zh-TW"/>
              <a:t>Android-6</a:t>
            </a:r>
            <a:r>
              <a:rPr lang="en-US" altLang="zh-TW" smtClean="0"/>
              <a:t>.</a:t>
            </a:r>
          </a:p>
          <a:p>
            <a:pPr marL="400050" lvl="1" indent="0">
              <a:buNone/>
            </a:pPr>
            <a:r>
              <a:rPr lang="zh-TW" altLang="zh-TW" smtClean="0"/>
              <a:t>使用</a:t>
            </a:r>
            <a:r>
              <a:rPr lang="zh-TW" altLang="zh-TW"/>
              <a:t>已知方法取得</a:t>
            </a:r>
            <a:r>
              <a:rPr lang="en-US" altLang="zh-TW"/>
              <a:t>IP,</a:t>
            </a:r>
            <a:r>
              <a:rPr lang="zh-TW" altLang="zh-TW"/>
              <a:t>並做出</a:t>
            </a:r>
            <a:r>
              <a:rPr lang="en-US" altLang="zh-TW"/>
              <a:t>apk</a:t>
            </a:r>
            <a:r>
              <a:rPr lang="zh-TW" altLang="zh-TW"/>
              <a:t>程式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mtClean="0"/>
              <a:t>閱讀</a:t>
            </a:r>
            <a:r>
              <a:rPr lang="en-US" altLang="zh-TW"/>
              <a:t>Linux</a:t>
            </a:r>
            <a:r>
              <a:rPr lang="zh-TW" altLang="zh-TW"/>
              <a:t>作業系統</a:t>
            </a:r>
            <a:r>
              <a:rPr lang="en-US" altLang="zh-TW"/>
              <a:t>(</a:t>
            </a:r>
            <a:r>
              <a:rPr lang="zh-TW" altLang="zh-TW" smtClean="0"/>
              <a:t>第</a:t>
            </a:r>
            <a:r>
              <a:rPr lang="en-US" altLang="zh-TW" smtClean="0"/>
              <a:t>10</a:t>
            </a:r>
            <a:r>
              <a:rPr lang="zh-TW" altLang="zh-TW" smtClean="0"/>
              <a:t>章</a:t>
            </a:r>
            <a:r>
              <a:rPr lang="en-US" altLang="zh-TW"/>
              <a:t>)</a:t>
            </a:r>
            <a:endParaRPr lang="zh-TW" altLang="zh-TW"/>
          </a:p>
          <a:p>
            <a:pPr marL="514350" indent="-514350">
              <a:buFont typeface="+mj-lt"/>
              <a:buAutoNum type="arabicPeriod"/>
            </a:pPr>
            <a:r>
              <a:rPr lang="zh-TW" altLang="zh-TW" smtClean="0"/>
              <a:t>閱讀</a:t>
            </a:r>
            <a:r>
              <a:rPr lang="en-US" altLang="zh-TW"/>
              <a:t>Linux</a:t>
            </a:r>
            <a:r>
              <a:rPr lang="zh-TW" altLang="zh-TW"/>
              <a:t>作業系統</a:t>
            </a:r>
            <a:r>
              <a:rPr lang="en-US" altLang="zh-TW"/>
              <a:t>(</a:t>
            </a:r>
            <a:r>
              <a:rPr lang="zh-TW" altLang="zh-TW" smtClean="0"/>
              <a:t>第</a:t>
            </a:r>
            <a:r>
              <a:rPr lang="en-US" altLang="zh-TW" smtClean="0"/>
              <a:t>10-1</a:t>
            </a:r>
            <a:r>
              <a:rPr lang="zh-TW" altLang="en-US" smtClean="0"/>
              <a:t> </a:t>
            </a:r>
            <a:r>
              <a:rPr lang="en-US" altLang="zh-TW" smtClean="0"/>
              <a:t>+</a:t>
            </a:r>
            <a:r>
              <a:rPr lang="zh-TW" altLang="en-US" smtClean="0"/>
              <a:t> </a:t>
            </a:r>
            <a:r>
              <a:rPr lang="en-US" altLang="zh-TW" smtClean="0"/>
              <a:t>11</a:t>
            </a:r>
            <a:r>
              <a:rPr lang="zh-TW" altLang="zh-TW" smtClean="0"/>
              <a:t>章</a:t>
            </a:r>
            <a:r>
              <a:rPr lang="en-US" altLang="zh-TW"/>
              <a:t>)</a:t>
            </a:r>
            <a:endParaRPr lang="zh-TW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689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Process Life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http://mylinuxbook.com/wp-content/uploads/2013/03/Linux_process_stat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90032" cy="36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3275856" y="1844824"/>
            <a:ext cx="18002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51720" y="3501008"/>
            <a:ext cx="18002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625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等待佇列</a:t>
            </a:r>
            <a:r>
              <a:rPr lang="en-US" altLang="zh-TW" smtClean="0"/>
              <a:t>(Wait Queue)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中斷事件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,</a:t>
            </a:r>
            <a:r>
              <a:rPr lang="zh-TW" altLang="en-US" dirty="0"/>
              <a:t>行程</a:t>
            </a:r>
            <a:r>
              <a:rPr lang="zh-TW" altLang="en-US" dirty="0" smtClean="0"/>
              <a:t>同步</a:t>
            </a:r>
            <a:r>
              <a:rPr lang="en-US" altLang="zh-TW" dirty="0" smtClean="0"/>
              <a:t>,</a:t>
            </a:r>
            <a:r>
              <a:rPr lang="zh-TW" altLang="en-US" dirty="0" smtClean="0"/>
              <a:t>計時</a:t>
            </a:r>
            <a:r>
              <a:rPr lang="en-US" altLang="zh-TW" dirty="0" smtClean="0"/>
              <a:t>(Timing)</a:t>
            </a:r>
          </a:p>
          <a:p>
            <a:r>
              <a:rPr lang="zh-TW" altLang="en-US" dirty="0"/>
              <a:t>雙向鏈結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(</a:t>
            </a:r>
            <a:r>
              <a:rPr lang="en-US" altLang="zh-TW" dirty="0" smtClean="0"/>
              <a:t>Double </a:t>
            </a:r>
            <a:r>
              <a:rPr lang="en-US" altLang="zh-TW" dirty="0"/>
              <a:t>Linked </a:t>
            </a:r>
            <a:r>
              <a:rPr lang="en-US" altLang="zh-TW" dirty="0" smtClean="0"/>
              <a:t>Lists)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6222" y="3068960"/>
            <a:ext cx="8028384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zh-TW" sz="2800" smtClean="0">
                <a:latin typeface="+mn-ea"/>
              </a:rPr>
              <a:t>&lt;&lt;wait_queue_head_t&gt;&gt;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zh-TW" sz="2800" smtClean="0">
                <a:latin typeface="+mn-ea"/>
              </a:rPr>
              <a:t>struct </a:t>
            </a:r>
            <a:r>
              <a:rPr lang="en-GB" altLang="zh-TW" sz="2800">
                <a:latin typeface="+mn-ea"/>
              </a:rPr>
              <a:t>__wait_queue_head </a:t>
            </a:r>
            <a:r>
              <a:rPr lang="en-GB" altLang="zh-TW" sz="2800" smtClean="0">
                <a:latin typeface="+mn-ea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zh-TW" sz="2800">
                <a:latin typeface="+mn-ea"/>
              </a:rPr>
              <a:t>    </a:t>
            </a:r>
            <a:r>
              <a:rPr lang="en-GB" altLang="zh-TW" sz="2800" smtClean="0">
                <a:latin typeface="+mn-ea"/>
              </a:rPr>
              <a:t>spinlock_t    lock</a:t>
            </a:r>
            <a:r>
              <a:rPr lang="en-GB" altLang="zh-TW" sz="2800">
                <a:latin typeface="+mn-ea"/>
              </a:rPr>
              <a:t>;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zh-TW" sz="2800">
                <a:latin typeface="+mn-ea"/>
              </a:rPr>
              <a:t>    </a:t>
            </a:r>
            <a:r>
              <a:rPr lang="en-GB" altLang="zh-TW" sz="2800" smtClean="0">
                <a:latin typeface="+mn-ea"/>
              </a:rPr>
              <a:t>struct    list_head    task_list</a:t>
            </a:r>
            <a:r>
              <a:rPr lang="en-GB" altLang="zh-TW" sz="2800">
                <a:latin typeface="+mn-ea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zh-TW" sz="2800" smtClean="0">
                <a:latin typeface="+mn-ea"/>
              </a:rPr>
              <a:t>};</a:t>
            </a:r>
            <a:endParaRPr lang="en-GB" altLang="zh-TW" sz="2800"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zh-TW" sz="2800" smtClean="0">
                <a:latin typeface="+mn-ea"/>
              </a:rPr>
              <a:t>typedef </a:t>
            </a:r>
            <a:r>
              <a:rPr lang="en-GB" altLang="zh-TW" sz="2800">
                <a:latin typeface="+mn-ea"/>
              </a:rPr>
              <a:t>struct </a:t>
            </a:r>
            <a:r>
              <a:rPr lang="en-GB" altLang="zh-TW" sz="2800" smtClean="0">
                <a:latin typeface="+mn-ea"/>
              </a:rPr>
              <a:t> __wait_queue_head  wait_queue_head_t</a:t>
            </a:r>
            <a:r>
              <a:rPr lang="en-GB" altLang="zh-TW" sz="2800">
                <a:latin typeface="+mn-ea"/>
              </a:rPr>
              <a:t>;</a:t>
            </a:r>
            <a:r>
              <a:rPr lang="da-DK" altLang="zh-TW" sz="2800">
                <a:latin typeface="+mn-ea"/>
              </a:rPr>
              <a:t> </a:t>
            </a:r>
            <a:endParaRPr lang="en-US" altLang="zh-TW" sz="2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59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等待佇列</a:t>
            </a:r>
            <a:r>
              <a:rPr lang="en-US" altLang="zh-TW"/>
              <a:t>(Wait Queue)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15616" y="1484783"/>
            <a:ext cx="7297190" cy="363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zh-TW" sz="3200" smtClean="0">
                <a:latin typeface="+mn-ea"/>
              </a:rPr>
              <a:t>&lt;&lt;wait_queue_t&gt;&gt;</a:t>
            </a:r>
            <a:endParaRPr lang="en-GB" altLang="zh-TW" sz="4000">
              <a:latin typeface="+mn-e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TW" sz="3200" smtClean="0">
                <a:latin typeface="+mn-ea"/>
              </a:rPr>
              <a:t>struct  </a:t>
            </a:r>
            <a:r>
              <a:rPr lang="en-GB" altLang="zh-TW" sz="3200">
                <a:latin typeface="+mn-ea"/>
              </a:rPr>
              <a:t>__wait_queue </a:t>
            </a:r>
            <a:r>
              <a:rPr lang="en-GB" altLang="zh-TW" sz="3200" smtClean="0">
                <a:latin typeface="+mn-ea"/>
              </a:rPr>
              <a:t>{</a:t>
            </a:r>
            <a:r>
              <a:rPr lang="en-GB" altLang="zh-TW" sz="3200">
                <a:latin typeface="+mn-ea"/>
              </a:rPr>
              <a:t>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200">
                <a:latin typeface="+mn-ea"/>
              </a:rPr>
              <a:t>    </a:t>
            </a:r>
            <a:r>
              <a:rPr lang="en-US" altLang="zh-TW" sz="3200" smtClean="0">
                <a:latin typeface="+mn-ea"/>
              </a:rPr>
              <a:t>unsigned   </a:t>
            </a:r>
            <a:r>
              <a:rPr lang="en-US" altLang="zh-TW" sz="3200">
                <a:latin typeface="+mn-ea"/>
              </a:rPr>
              <a:t>int </a:t>
            </a:r>
            <a:r>
              <a:rPr lang="en-US" altLang="zh-TW" sz="3200" smtClean="0">
                <a:latin typeface="+mn-ea"/>
              </a:rPr>
              <a:t>  flags</a:t>
            </a:r>
            <a:r>
              <a:rPr lang="en-US" altLang="zh-TW" sz="3200">
                <a:latin typeface="+mn-ea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200">
                <a:latin typeface="+mn-ea"/>
              </a:rPr>
              <a:t>    struct </a:t>
            </a:r>
            <a:r>
              <a:rPr lang="en-US" altLang="zh-TW" sz="3200" smtClean="0">
                <a:latin typeface="+mn-ea"/>
              </a:rPr>
              <a:t>task_struct   </a:t>
            </a:r>
            <a:r>
              <a:rPr lang="en-US" altLang="zh-TW" sz="3200">
                <a:latin typeface="+mn-ea"/>
              </a:rPr>
              <a:t>* task;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200">
                <a:latin typeface="+mn-ea"/>
              </a:rPr>
              <a:t>    </a:t>
            </a:r>
            <a:r>
              <a:rPr lang="en-US" altLang="zh-TW" sz="3200" err="1" smtClean="0">
                <a:latin typeface="+mn-ea"/>
              </a:rPr>
              <a:t>wait_queue_func_t</a:t>
            </a:r>
            <a:r>
              <a:rPr lang="en-US" altLang="zh-TW" sz="3200" smtClean="0">
                <a:latin typeface="+mn-ea"/>
              </a:rPr>
              <a:t>   </a:t>
            </a:r>
            <a:r>
              <a:rPr lang="en-US" altLang="zh-TW" sz="3200" err="1">
                <a:latin typeface="+mn-ea"/>
              </a:rPr>
              <a:t>func</a:t>
            </a:r>
            <a:r>
              <a:rPr lang="en-US" altLang="zh-TW" sz="3200">
                <a:latin typeface="+mn-ea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200">
                <a:latin typeface="+mn-ea"/>
              </a:rPr>
              <a:t>    struct </a:t>
            </a:r>
            <a:r>
              <a:rPr lang="en-US" altLang="zh-TW" sz="3200" smtClean="0">
                <a:latin typeface="+mn-ea"/>
              </a:rPr>
              <a:t>  </a:t>
            </a:r>
            <a:r>
              <a:rPr lang="en-US" altLang="zh-TW" sz="3200" err="1" smtClean="0">
                <a:latin typeface="+mn-ea"/>
              </a:rPr>
              <a:t>list_head</a:t>
            </a:r>
            <a:r>
              <a:rPr lang="en-US" altLang="zh-TW" sz="3200" smtClean="0">
                <a:latin typeface="+mn-ea"/>
              </a:rPr>
              <a:t>   </a:t>
            </a:r>
            <a:r>
              <a:rPr lang="en-US" altLang="zh-TW" sz="3200" err="1" smtClean="0">
                <a:latin typeface="+mn-ea"/>
              </a:rPr>
              <a:t>task_list</a:t>
            </a:r>
            <a:r>
              <a:rPr lang="en-US" altLang="zh-TW" sz="3200">
                <a:latin typeface="+mn-ea"/>
              </a:rPr>
              <a:t>; </a:t>
            </a:r>
            <a:endParaRPr lang="en-GB" altLang="zh-TW" sz="3200">
              <a:latin typeface="+mn-e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TW" sz="3200" smtClean="0">
                <a:latin typeface="+mn-ea"/>
              </a:rPr>
              <a:t>};</a:t>
            </a:r>
            <a:endParaRPr lang="en-GB" altLang="zh-TW" sz="3200">
              <a:latin typeface="+mn-e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TW" sz="3200" smtClean="0">
                <a:latin typeface="+mn-ea"/>
              </a:rPr>
              <a:t>typedef </a:t>
            </a:r>
            <a:r>
              <a:rPr lang="en-GB" altLang="zh-TW" sz="3200">
                <a:latin typeface="+mn-ea"/>
              </a:rPr>
              <a:t>struct </a:t>
            </a:r>
            <a:r>
              <a:rPr lang="en-GB" altLang="zh-TW" sz="3200" smtClean="0">
                <a:latin typeface="+mn-ea"/>
              </a:rPr>
              <a:t>  __</a:t>
            </a:r>
            <a:r>
              <a:rPr lang="en-GB" altLang="zh-TW" sz="3200" err="1">
                <a:latin typeface="+mn-ea"/>
              </a:rPr>
              <a:t>wait_queue</a:t>
            </a:r>
            <a:r>
              <a:rPr lang="en-GB" altLang="zh-TW" sz="3200">
                <a:latin typeface="+mn-ea"/>
              </a:rPr>
              <a:t> </a:t>
            </a:r>
            <a:r>
              <a:rPr lang="en-GB" altLang="zh-TW" sz="3200" smtClean="0">
                <a:latin typeface="+mn-ea"/>
              </a:rPr>
              <a:t>  wait_queue_t</a:t>
            </a:r>
            <a:r>
              <a:rPr lang="en-GB" altLang="zh-TW" sz="3200">
                <a:latin typeface="+mn-ea"/>
              </a:rPr>
              <a:t>;</a:t>
            </a:r>
            <a:endParaRPr lang="zh-TW" altLang="en-US" sz="3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7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51520" y="254918"/>
            <a:ext cx="2736850" cy="1878012"/>
            <a:chOff x="2112963" y="1887538"/>
            <a:chExt cx="2736850" cy="187801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12963" y="2319338"/>
              <a:ext cx="2303463" cy="14462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b="1">
                  <a:solidFill>
                    <a:srgbClr val="009900"/>
                  </a:solidFill>
                  <a:latin typeface="Courier New" pitchFamily="49" charset="0"/>
                </a:rPr>
                <a:t>lock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600" b="1">
                  <a:solidFill>
                    <a:srgbClr val="009900"/>
                  </a:solidFill>
                  <a:latin typeface="Courier New" pitchFamily="49" charset="0"/>
                </a:rPr>
                <a:t>task_list   next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600" b="1">
                  <a:solidFill>
                    <a:srgbClr val="009900"/>
                  </a:solidFill>
                  <a:latin typeface="Courier New" pitchFamily="49" charset="0"/>
                </a:rPr>
                <a:t>    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600" b="1">
                  <a:solidFill>
                    <a:srgbClr val="009900"/>
                  </a:solidFill>
                  <a:latin typeface="Courier New" pitchFamily="49" charset="0"/>
                </a:rPr>
                <a:t>             prev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112963" y="2679700"/>
              <a:ext cx="230505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543301" y="3159125"/>
              <a:ext cx="8636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552826" y="2679700"/>
              <a:ext cx="0" cy="10795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335463" y="2800350"/>
              <a:ext cx="298450" cy="287338"/>
            </a:xfrm>
            <a:custGeom>
              <a:avLst/>
              <a:gdLst>
                <a:gd name="T0" fmla="*/ 0 w 188"/>
                <a:gd name="T1" fmla="*/ 0 h 181"/>
                <a:gd name="T2" fmla="*/ 181 w 188"/>
                <a:gd name="T3" fmla="*/ 90 h 181"/>
                <a:gd name="T4" fmla="*/ 45 w 188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181">
                  <a:moveTo>
                    <a:pt x="0" y="0"/>
                  </a:moveTo>
                  <a:cubicBezTo>
                    <a:pt x="87" y="30"/>
                    <a:pt x="174" y="60"/>
                    <a:pt x="181" y="90"/>
                  </a:cubicBezTo>
                  <a:cubicBezTo>
                    <a:pt x="188" y="120"/>
                    <a:pt x="116" y="150"/>
                    <a:pt x="45" y="181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335463" y="3232150"/>
              <a:ext cx="298450" cy="287338"/>
            </a:xfrm>
            <a:custGeom>
              <a:avLst/>
              <a:gdLst>
                <a:gd name="T0" fmla="*/ 0 w 188"/>
                <a:gd name="T1" fmla="*/ 0 h 181"/>
                <a:gd name="T2" fmla="*/ 181 w 188"/>
                <a:gd name="T3" fmla="*/ 90 h 181"/>
                <a:gd name="T4" fmla="*/ 45 w 188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181">
                  <a:moveTo>
                    <a:pt x="0" y="0"/>
                  </a:moveTo>
                  <a:cubicBezTo>
                    <a:pt x="87" y="30"/>
                    <a:pt x="174" y="60"/>
                    <a:pt x="181" y="90"/>
                  </a:cubicBezTo>
                  <a:cubicBezTo>
                    <a:pt x="188" y="120"/>
                    <a:pt x="116" y="150"/>
                    <a:pt x="45" y="181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185988" y="1887538"/>
              <a:ext cx="26638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0000"/>
                  </a:solidFill>
                  <a:latin typeface="Courier New" pitchFamily="49" charset="0"/>
                </a:rPr>
                <a:t>disk_wait_queue</a:t>
              </a:r>
              <a:endParaRPr lang="zh-TW" altLang="en-US" sz="2000" b="1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611560" y="942975"/>
            <a:ext cx="8383769" cy="4655442"/>
            <a:chOff x="973138" y="1916113"/>
            <a:chExt cx="8383769" cy="4655442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6157913" y="3644900"/>
              <a:ext cx="2089150" cy="25853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>
                  <a:solidFill>
                    <a:srgbClr val="009900"/>
                  </a:solidFill>
                </a:rPr>
                <a:t>flags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b="1">
                  <a:solidFill>
                    <a:srgbClr val="009900"/>
                  </a:solidFill>
                </a:rPr>
                <a:t>task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b="1" smtClean="0">
                  <a:solidFill>
                    <a:srgbClr val="009900"/>
                  </a:solidFill>
                </a:rPr>
                <a:t>func</a:t>
              </a:r>
            </a:p>
            <a:p>
              <a:endParaRPr lang="en-US" altLang="zh-TW" b="1" smtClean="0">
                <a:solidFill>
                  <a:srgbClr val="009900"/>
                </a:solidFill>
              </a:endParaRPr>
            </a:p>
            <a:p>
              <a:r>
                <a:rPr lang="en-US" altLang="zh-TW" b="1" smtClean="0">
                  <a:solidFill>
                    <a:srgbClr val="009900"/>
                  </a:solidFill>
                </a:rPr>
                <a:t>task_list         </a:t>
              </a:r>
              <a:r>
                <a:rPr lang="en-US" altLang="zh-TW" b="1">
                  <a:solidFill>
                    <a:srgbClr val="009900"/>
                  </a:solidFill>
                </a:rPr>
                <a:t>next</a:t>
              </a:r>
            </a:p>
            <a:p>
              <a:r>
                <a:rPr lang="en-US" altLang="zh-TW" b="1">
                  <a:solidFill>
                    <a:srgbClr val="009900"/>
                  </a:solidFill>
                </a:rPr>
                <a:t>                </a:t>
              </a:r>
              <a:r>
                <a:rPr lang="en-US" altLang="zh-TW" b="1" smtClean="0">
                  <a:solidFill>
                    <a:srgbClr val="009900"/>
                  </a:solidFill>
                </a:rPr>
                <a:t>       </a:t>
              </a:r>
            </a:p>
            <a:p>
              <a:r>
                <a:rPr lang="en-US" altLang="zh-TW" b="1">
                  <a:solidFill>
                    <a:srgbClr val="009900"/>
                  </a:solidFill>
                </a:rPr>
                <a:t> </a:t>
              </a:r>
              <a:r>
                <a:rPr lang="en-US" altLang="zh-TW" b="1" smtClean="0">
                  <a:solidFill>
                    <a:srgbClr val="009900"/>
                  </a:solidFill>
                </a:rPr>
                <a:t>                       prev</a:t>
              </a:r>
            </a:p>
            <a:p>
              <a:endParaRPr lang="en-US" altLang="zh-TW" b="1">
                <a:solidFill>
                  <a:srgbClr val="009900"/>
                </a:solidFill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044575" y="4678363"/>
              <a:ext cx="1871663" cy="1320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009900"/>
                  </a:solidFill>
                </a:rPr>
                <a:t>lock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009900"/>
                  </a:solidFill>
                </a:rPr>
                <a:t>task_list   next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009900"/>
                  </a:solidFill>
                </a:rPr>
                <a:t>                prev</a:t>
              </a:r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>
              <a:off x="1044575" y="5110163"/>
              <a:ext cx="1871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2052638" y="554196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2018035" y="5135563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3349948" y="3661549"/>
              <a:ext cx="2089150" cy="244682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>
                  <a:solidFill>
                    <a:srgbClr val="009900"/>
                  </a:solidFill>
                </a:rPr>
                <a:t>flags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b="1" smtClean="0">
                  <a:solidFill>
                    <a:srgbClr val="009900"/>
                  </a:solidFill>
                </a:rPr>
                <a:t>task</a:t>
              </a:r>
              <a:endParaRPr lang="en-US" altLang="zh-TW" b="1">
                <a:solidFill>
                  <a:srgbClr val="009900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TW" b="1" smtClean="0">
                  <a:solidFill>
                    <a:srgbClr val="009900"/>
                  </a:solidFill>
                </a:rPr>
                <a:t>func</a:t>
              </a:r>
            </a:p>
            <a:p>
              <a:pPr algn="ctr">
                <a:spcBef>
                  <a:spcPct val="50000"/>
                </a:spcBef>
              </a:pPr>
              <a:endParaRPr lang="en-US" altLang="zh-TW" b="1">
                <a:solidFill>
                  <a:srgbClr val="009900"/>
                </a:solidFill>
              </a:endParaRPr>
            </a:p>
            <a:p>
              <a:r>
                <a:rPr lang="en-US" altLang="zh-TW" b="1" smtClean="0">
                  <a:solidFill>
                    <a:srgbClr val="009900"/>
                  </a:solidFill>
                </a:rPr>
                <a:t>task_list         next</a:t>
              </a:r>
              <a:endParaRPr lang="en-US" altLang="zh-TW" b="1">
                <a:solidFill>
                  <a:srgbClr val="009900"/>
                </a:solidFill>
              </a:endParaRPr>
            </a:p>
            <a:p>
              <a:endParaRPr lang="en-US" altLang="zh-TW" b="1" smtClean="0">
                <a:solidFill>
                  <a:srgbClr val="009900"/>
                </a:solidFill>
              </a:endParaRPr>
            </a:p>
            <a:p>
              <a:r>
                <a:rPr lang="en-US" altLang="zh-TW" b="1" smtClean="0">
                  <a:solidFill>
                    <a:srgbClr val="009900"/>
                  </a:solidFill>
                </a:rPr>
                <a:t>                       prev</a:t>
              </a:r>
              <a:endParaRPr lang="en-US" altLang="zh-TW" b="1">
                <a:solidFill>
                  <a:srgbClr val="009900"/>
                </a:solidFill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3349625" y="4533900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3382169" y="4864100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4392613" y="5564188"/>
              <a:ext cx="1044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392613" y="4907611"/>
              <a:ext cx="1910" cy="1200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2773363" y="5349875"/>
              <a:ext cx="57626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6128548" y="4517056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6154738" y="4907611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7208668" y="5391014"/>
              <a:ext cx="1009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H="1">
              <a:off x="7208667" y="4910796"/>
              <a:ext cx="0" cy="1254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 flipH="1">
              <a:off x="2916238" y="5708650"/>
              <a:ext cx="172878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>
              <a:off x="5292725" y="5349875"/>
              <a:ext cx="86518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 flipH="1">
              <a:off x="5292725" y="5876925"/>
              <a:ext cx="208756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5219700" y="4437063"/>
              <a:ext cx="50323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V="1">
              <a:off x="5724525" y="2708275"/>
              <a:ext cx="0" cy="17287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5078413" y="1916113"/>
              <a:ext cx="1295400" cy="78898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/>
                <a:t>process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1800" b="1"/>
                <a:t>descriptor</a:t>
              </a:r>
            </a:p>
          </p:txBody>
        </p:sp>
        <p:sp>
          <p:nvSpPr>
            <p:cNvPr id="65" name="Line 31"/>
            <p:cNvSpPr>
              <a:spLocks noChangeShapeType="1"/>
            </p:cNvSpPr>
            <p:nvPr/>
          </p:nvSpPr>
          <p:spPr bwMode="auto">
            <a:xfrm>
              <a:off x="7885113" y="4437063"/>
              <a:ext cx="503237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 flipV="1">
              <a:off x="8388350" y="2708275"/>
              <a:ext cx="0" cy="17287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67" name="Text Box 33"/>
            <p:cNvSpPr txBox="1">
              <a:spLocks noChangeArrowheads="1"/>
            </p:cNvSpPr>
            <p:nvPr/>
          </p:nvSpPr>
          <p:spPr bwMode="auto">
            <a:xfrm>
              <a:off x="7524750" y="1916113"/>
              <a:ext cx="1295400" cy="78898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/>
                <a:t>process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1800" b="1"/>
                <a:t>descriptor</a:t>
              </a: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973138" y="4197350"/>
              <a:ext cx="21605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1">
                  <a:solidFill>
                    <a:srgbClr val="FF0000"/>
                  </a:solidFill>
                  <a:latin typeface="Courier New" pitchFamily="49" charset="0"/>
                </a:rPr>
                <a:t>disk_wait_queue</a:t>
              </a: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3348038" y="4042098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6154738" y="4056269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2171700" y="5876925"/>
              <a:ext cx="6264275" cy="576263"/>
            </a:xfrm>
            <a:custGeom>
              <a:avLst/>
              <a:gdLst>
                <a:gd name="T0" fmla="*/ 333 w 3946"/>
                <a:gd name="T1" fmla="*/ 0 h 522"/>
                <a:gd name="T2" fmla="*/ 514 w 3946"/>
                <a:gd name="T3" fmla="*/ 454 h 522"/>
                <a:gd name="T4" fmla="*/ 3417 w 3946"/>
                <a:gd name="T5" fmla="*/ 408 h 522"/>
                <a:gd name="T6" fmla="*/ 3689 w 3946"/>
                <a:gd name="T7" fmla="*/ 9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6" h="522">
                  <a:moveTo>
                    <a:pt x="333" y="0"/>
                  </a:moveTo>
                  <a:cubicBezTo>
                    <a:pt x="166" y="193"/>
                    <a:pt x="0" y="386"/>
                    <a:pt x="514" y="454"/>
                  </a:cubicBezTo>
                  <a:cubicBezTo>
                    <a:pt x="1028" y="522"/>
                    <a:pt x="2888" y="468"/>
                    <a:pt x="3417" y="408"/>
                  </a:cubicBezTo>
                  <a:cubicBezTo>
                    <a:pt x="3946" y="348"/>
                    <a:pt x="3817" y="219"/>
                    <a:pt x="3689" y="91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1138420" y="5334892"/>
              <a:ext cx="8218487" cy="1236663"/>
            </a:xfrm>
            <a:custGeom>
              <a:avLst/>
              <a:gdLst>
                <a:gd name="T0" fmla="*/ 4392 w 5177"/>
                <a:gd name="T1" fmla="*/ 0 h 779"/>
                <a:gd name="T2" fmla="*/ 4800 w 5177"/>
                <a:gd name="T3" fmla="*/ 182 h 779"/>
                <a:gd name="T4" fmla="*/ 4482 w 5177"/>
                <a:gd name="T5" fmla="*/ 680 h 779"/>
                <a:gd name="T6" fmla="*/ 627 w 5177"/>
                <a:gd name="T7" fmla="*/ 726 h 779"/>
                <a:gd name="T8" fmla="*/ 718 w 5177"/>
                <a:gd name="T9" fmla="*/ 36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7" h="779">
                  <a:moveTo>
                    <a:pt x="4392" y="0"/>
                  </a:moveTo>
                  <a:cubicBezTo>
                    <a:pt x="4588" y="34"/>
                    <a:pt x="4785" y="69"/>
                    <a:pt x="4800" y="182"/>
                  </a:cubicBezTo>
                  <a:cubicBezTo>
                    <a:pt x="4815" y="295"/>
                    <a:pt x="5177" y="589"/>
                    <a:pt x="4482" y="680"/>
                  </a:cubicBezTo>
                  <a:cubicBezTo>
                    <a:pt x="3787" y="771"/>
                    <a:pt x="1254" y="779"/>
                    <a:pt x="627" y="726"/>
                  </a:cubicBezTo>
                  <a:cubicBezTo>
                    <a:pt x="0" y="673"/>
                    <a:pt x="359" y="518"/>
                    <a:pt x="718" y="36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42204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hlinkClick r:id="rId2"/>
          </p:cNvPr>
          <p:cNvSpPr>
            <a:spLocks noChangeArrowheads="1"/>
          </p:cNvSpPr>
          <p:nvPr/>
        </p:nvSpPr>
        <p:spPr bwMode="auto">
          <a:xfrm>
            <a:off x="250181" y="1877341"/>
            <a:ext cx="433387" cy="503237"/>
          </a:xfrm>
          <a:prstGeom prst="downArrow">
            <a:avLst>
              <a:gd name="adj1" fmla="val 50000"/>
              <a:gd name="adj2" fmla="val 2902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7" name="AutoShape 4">
            <a:hlinkClick r:id="rId2"/>
          </p:cNvPr>
          <p:cNvSpPr>
            <a:spLocks noChangeArrowheads="1"/>
          </p:cNvSpPr>
          <p:nvPr/>
        </p:nvSpPr>
        <p:spPr bwMode="auto">
          <a:xfrm>
            <a:off x="539552" y="2401957"/>
            <a:ext cx="433387" cy="503237"/>
          </a:xfrm>
          <a:prstGeom prst="downArrow">
            <a:avLst>
              <a:gd name="adj1" fmla="val 50000"/>
              <a:gd name="adj2" fmla="val 2902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i="1" kern="1200">
                <a:solidFill>
                  <a:srgbClr val="800080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行程</a:t>
            </a:r>
            <a:r>
              <a:rPr lang="zh-TW" altLang="en-US" smtClean="0"/>
              <a:t>切換</a:t>
            </a:r>
            <a:r>
              <a:rPr lang="en-US" altLang="zh-TW" smtClean="0"/>
              <a:t>(Process Switch)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>
                <a:latin typeface="Courier New" pitchFamily="49" charset="0"/>
              </a:rPr>
              <a:t>schedule</a:t>
            </a:r>
            <a:r>
              <a:rPr lang="en-US" altLang="zh-TW" sz="2800" smtClean="0">
                <a:latin typeface="Courier New" pitchFamily="49" charset="0"/>
              </a:rPr>
              <a:t>()</a:t>
            </a:r>
            <a:endParaRPr lang="en-US" altLang="zh-TW" sz="2800" smtClean="0">
              <a:latin typeface="Courier New" pitchFamily="49" charset="0"/>
              <a:sym typeface="Wingdings" pitchFamily="2" charset="2"/>
            </a:endParaRPr>
          </a:p>
          <a:p>
            <a:r>
              <a:rPr lang="en-US" altLang="zh-TW" sz="2800" smtClean="0">
                <a:latin typeface="Courier New" pitchFamily="49" charset="0"/>
                <a:sym typeface="Wingdings" pitchFamily="2" charset="2"/>
              </a:rPr>
              <a:t>context_switch()</a:t>
            </a:r>
            <a:endParaRPr lang="en-US" altLang="zh-TW" sz="2800">
              <a:sym typeface="Wingdings" pitchFamily="2" charset="2"/>
            </a:endParaRPr>
          </a:p>
          <a:p>
            <a:r>
              <a:rPr lang="en-US" altLang="zh-TW" sz="2800" smtClean="0">
                <a:latin typeface="Courier New" pitchFamily="49" charset="0"/>
              </a:rPr>
              <a:t>switch_to(prev,next,</a:t>
            </a:r>
            <a:r>
              <a:rPr lang="en-US" altLang="zh-TW" sz="2800" smtClean="0">
                <a:solidFill>
                  <a:srgbClr val="FF0000"/>
                </a:solidFill>
                <a:latin typeface="Courier New" pitchFamily="49" charset="0"/>
              </a:rPr>
              <a:t>last</a:t>
            </a:r>
            <a:r>
              <a:rPr lang="en-US" altLang="zh-TW" sz="2800" smtClean="0">
                <a:latin typeface="Courier New" pitchFamily="49" charset="0"/>
              </a:rPr>
              <a:t>)</a:t>
            </a:r>
            <a:endParaRPr lang="en-US" altLang="zh-TW" sz="2800">
              <a:latin typeface="Courier New" pitchFamily="49" charset="0"/>
            </a:endParaRPr>
          </a:p>
        </p:txBody>
      </p:sp>
      <p:pic>
        <p:nvPicPr>
          <p:cNvPr id="2050" name="Picture 2" descr="http://syszux.com/book/kernel/Understanding.the.Linux.Kernel(3rd%20Edition)/images/understandlk_03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7173147" cy="26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74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Get IPAddress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5536" y="1696740"/>
            <a:ext cx="4688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新的權限</a:t>
            </a:r>
            <a:endParaRPr lang="en-US" altLang="zh-TW" dirty="0" smtClean="0"/>
          </a:p>
          <a:p>
            <a:r>
              <a:rPr lang="en-US" altLang="zh-TW" dirty="0" err="1" smtClean="0"/>
              <a:t>android.permission.WAKE_LOCK</a:t>
            </a:r>
            <a:endParaRPr lang="en-US" altLang="zh-TW" dirty="0" smtClean="0"/>
          </a:p>
          <a:p>
            <a:r>
              <a:rPr lang="en-US" altLang="zh-TW" dirty="0" err="1" smtClean="0"/>
              <a:t>android.permission.</a:t>
            </a:r>
            <a:r>
              <a:rPr lang="en-US" altLang="zh-TW" dirty="0" err="1" smtClean="0">
                <a:solidFill>
                  <a:srgbClr val="FFFF00"/>
                </a:solidFill>
              </a:rPr>
              <a:t>ACCESS_COARSE_LOCATION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err="1" smtClean="0"/>
              <a:t>android.permission.INTERNET</a:t>
            </a:r>
            <a:endParaRPr lang="en-US" altLang="zh-TW" dirty="0" smtClean="0"/>
          </a:p>
          <a:p>
            <a:r>
              <a:rPr lang="en-US" altLang="zh-TW" dirty="0" err="1" smtClean="0"/>
              <a:t>android.permission.ACCESS_WIFI_STATE</a:t>
            </a:r>
            <a:endParaRPr lang="en-US" altLang="zh-TW" dirty="0" smtClean="0"/>
          </a:p>
          <a:p>
            <a:r>
              <a:rPr lang="en-US" altLang="zh-TW" dirty="0" err="1" smtClean="0"/>
              <a:t>android.permission.CHANGE_WIFI_STATE</a:t>
            </a:r>
            <a:endParaRPr lang="en-US" altLang="zh-TW" dirty="0" smtClean="0"/>
          </a:p>
          <a:p>
            <a:r>
              <a:rPr lang="en-US" altLang="zh-TW" dirty="0" err="1"/>
              <a:t>android.permission.ACCESS_NETWORK_STATE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55976" y="4005064"/>
            <a:ext cx="45016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舊</a:t>
            </a:r>
            <a:r>
              <a:rPr lang="zh-TW" altLang="en-US" smtClean="0"/>
              <a:t>的權限</a:t>
            </a:r>
            <a:endParaRPr lang="en-US" altLang="zh-TW" smtClean="0"/>
          </a:p>
          <a:p>
            <a:r>
              <a:rPr lang="en-US" altLang="zh-TW" smtClean="0"/>
              <a:t>android.permission.USE_SIP</a:t>
            </a:r>
          </a:p>
          <a:p>
            <a:endParaRPr lang="en-US" altLang="zh-TW" smtClean="0"/>
          </a:p>
          <a:p>
            <a:r>
              <a:rPr lang="en-US" altLang="zh-TW" smtClean="0"/>
              <a:t>android.permission.INTERNET</a:t>
            </a:r>
          </a:p>
          <a:p>
            <a:r>
              <a:rPr lang="en-US" altLang="zh-TW" smtClean="0"/>
              <a:t>android.permission.ACCESS_WIFI_STATE</a:t>
            </a:r>
          </a:p>
          <a:p>
            <a:r>
              <a:rPr lang="en-US" altLang="zh-TW" smtClean="0"/>
              <a:t>android.permission.CHANGE_WIFI_STATE</a:t>
            </a:r>
          </a:p>
          <a:p>
            <a:r>
              <a:rPr lang="en-US" altLang="zh-TW" smtClean="0"/>
              <a:t>android.permission.ACCESS_NETWORK_STATE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1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015716" y="1328767"/>
            <a:ext cx="5112568" cy="4200467"/>
            <a:chOff x="251520" y="1328767"/>
            <a:chExt cx="5112568" cy="4200467"/>
          </a:xfrm>
        </p:grpSpPr>
        <p:pic>
          <p:nvPicPr>
            <p:cNvPr id="3074" name="Picture 2" descr="C:\Users\HOME\Dropbox\Camera Uploads\2013-08-27 21.16.3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328767"/>
              <a:ext cx="2520280" cy="4200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HOME\Dropbox\Camera Uploads\2013-08-27 21.16.3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28767"/>
              <a:ext cx="2520280" cy="4200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/>
              <a:t>Get IPAddress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556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200</Words>
  <Application>Microsoft Office PowerPoint</Application>
  <PresentationFormat>如螢幕大小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1308-4進度報告</vt:lpstr>
      <vt:lpstr>預期進度</vt:lpstr>
      <vt:lpstr>Process Life</vt:lpstr>
      <vt:lpstr>等待佇列(Wait Queue)</vt:lpstr>
      <vt:lpstr>等待佇列(Wait Queue)</vt:lpstr>
      <vt:lpstr>投影片 6</vt:lpstr>
      <vt:lpstr>行程切換(Process Switch)</vt:lpstr>
      <vt:lpstr>Get IPAddress</vt:lpstr>
      <vt:lpstr>Get IPAddress</vt:lpstr>
      <vt:lpstr>投影片 10</vt:lpstr>
      <vt:lpstr>投影片 11</vt:lpstr>
      <vt:lpstr>投影片 12</vt:lpstr>
      <vt:lpstr>投影片 13</vt:lpstr>
      <vt:lpstr>投影片 14</vt:lpstr>
      <vt:lpstr>下周預期</vt:lpstr>
      <vt:lpstr>投影片 16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HOME</dc:creator>
  <cp:lastModifiedBy>Lab203</cp:lastModifiedBy>
  <cp:revision>59</cp:revision>
  <dcterms:created xsi:type="dcterms:W3CDTF">2013-07-21T05:22:01Z</dcterms:created>
  <dcterms:modified xsi:type="dcterms:W3CDTF">2013-08-28T02:55:53Z</dcterms:modified>
</cp:coreProperties>
</file>