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8"/>
    <p:restoredTop sz="94632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D3D7-F4F4-614E-8A3B-2890229373FB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7A6A9-39FC-1E40-A268-F04B2F85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7A6A9-39FC-1E40-A268-F04B2F85A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8694-337C-49B3-585B-42A9F790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CE5E-C18A-DDB4-71E3-DD9A41F3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54EA-7D66-1AC0-BC76-C8E8E45F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B8FD-157C-AAC7-AF1E-4121835D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FDF2-6ABE-7FBD-30A6-FE5FD2DE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BF8D-1A3F-318F-9EF2-6ED7CD0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32198-FD17-FA8A-F437-94E7784D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90B2-3ED3-6EA3-8E81-0AD51A8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2E33-673E-57EA-1829-1A3FB413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E196-00B0-7D06-B0D7-C7275225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F1B60-6BDF-55C1-4961-A402767D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2FC5-D642-A2F7-294B-079FD44A3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6516-380E-9C35-9C42-EF72213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27A1-7593-9D3C-BAC8-1E830AB2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CAE7-78EA-2DC4-38F2-B77FE78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7425-9A7B-4AB1-4C4D-9E5B470B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8812-DA94-4FE3-92FA-846D7019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47DB-C26A-8466-5338-1B4C03A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D699-FADA-8254-F1DB-049CC7D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2EC9-4149-C9EB-1CD0-8331ADD6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AA30-3641-6C18-ADF9-07B6C9ED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6D97-3EAA-E434-CA45-35C968A9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2488-55D6-5D5D-6053-4617BBD4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D164-E70B-64F4-2E9F-BBDF0D5D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9D7D-5FFA-B216-7D41-B6648CB7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191A-2086-BB65-52EC-0993295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C7D5-F098-E2E7-0036-1E21268E7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7A11-CAE8-7682-9A42-E67CC353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D878-7029-EB16-920D-9BAEC25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C1FF-8DF2-DCA0-31D7-539521B4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D50F-C3DA-C9C5-9270-8DE530D6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9CF4-86B9-671E-0DCE-4D45DE1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7358-CDC5-FF80-1A62-EF7B527F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E138-9C45-EB74-757E-3CCA40AE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BD98-D626-ADF0-D5A1-B4B9AB30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FCD5-E5F3-8774-688B-C70241F21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0629A-C81B-17D1-F0B7-73A5907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475B1-68F5-15A6-51C2-66F0D298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19325-B18D-5A71-EE66-F182BC2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4B1A-FCA9-1CC6-E510-4E9C74F1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881B7-7D7A-6921-A3BC-36A03329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D919C-4073-D088-D1B0-7F62B5F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95F54-B959-2BCE-56B3-6F70CC00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5D3D-8C5E-E2B3-45F2-321702E0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C5434-2AA7-08E6-DD46-8722A38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A4C5-518F-0A27-20B4-3267B16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F7B2-56CD-3E3C-4ACB-CB5A2FEF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4CAB-BA44-1D61-60ED-42FAD19C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12BC-DDD4-3683-72AB-1759B55D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22F9-597C-943E-ABAB-9F4280FC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01D97-378A-2F6B-84E8-14BD6ACE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354C-4853-8404-6796-E13698CE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A539-5D4E-2F50-A87A-5D1A5D10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8B4B4-E814-CF2C-6AC7-81145E271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42D4-8B0F-ACA3-7721-B25949A9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B1DCF-CD6A-638F-714E-3725C9B8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2B18-4CE7-A327-4A52-0DA4447A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65C2-1125-8FBE-071D-3A496150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EB76C-9644-9437-B702-46F7C983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E665-F07B-CA59-52D3-7FAF0F15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0EE9-C49A-0669-2FF9-59D07E82E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60C2-9C5A-BF4C-8C64-C896FCA9F40E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08D-BCC0-C175-1536-BC41D223F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22CC-D4EC-9306-E2A7-17450218C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D38C-D152-F243-AC9A-C8693071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aGPU/OpenCL.j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U1xJ92iilXZv9B8JJFNhpWSmdeH2RE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BFED-B1C7-289D-E963-2FA76B358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Parallelizing RMG with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0C7F6-73F4-00F2-C2DA-47A5B5DA9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</a:t>
            </a:r>
            <a:r>
              <a:rPr lang="en-US" dirty="0" err="1"/>
              <a:t>Blais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0ED8-BB5A-815B-A285-BBA5E438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GPU </a:t>
            </a:r>
            <a:r>
              <a:rPr lang="en-US" dirty="0" err="1"/>
              <a:t>accelleration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959D-D48B-D812-5613-AE38018D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/>
          <a:lstStyle/>
          <a:p>
            <a:r>
              <a:rPr lang="en-US" dirty="0"/>
              <a:t>GPUs are better than CPUs at handling large quantities of calculations that occur simultaneously. </a:t>
            </a:r>
          </a:p>
          <a:p>
            <a:r>
              <a:rPr lang="en-US" dirty="0"/>
              <a:t>Mainly, this boils down to the execution of loops or nested loops on arrays. these can often be costly if done in series.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36D0-80A8-FEC4-0E34-C08C4D86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21" y="1825625"/>
            <a:ext cx="4759779" cy="3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7F81-DF6B-5683-9175-3F1799BB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code, this often boils down to specifying a “formalism”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AF67-504E-AAB5-0105-831357D1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formalisms, </a:t>
            </a:r>
            <a:r>
              <a:rPr lang="en-US" dirty="0" err="1"/>
              <a:t>openacc</a:t>
            </a:r>
            <a:r>
              <a:rPr lang="en-US" dirty="0"/>
              <a:t> and open </a:t>
            </a:r>
            <a:r>
              <a:rPr lang="en-US" dirty="0" err="1"/>
              <a:t>mp</a:t>
            </a:r>
            <a:r>
              <a:rPr lang="en-US" dirty="0"/>
              <a:t>, have a drop in statement that </a:t>
            </a:r>
            <a:r>
              <a:rPr lang="en-US" dirty="0" err="1"/>
              <a:t>kindof</a:t>
            </a:r>
            <a:r>
              <a:rPr lang="en-US" dirty="0"/>
              <a:t> looks like a decorator in python.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sophisticated formalisms, like </a:t>
            </a:r>
            <a:r>
              <a:rPr lang="en-US" dirty="0" err="1"/>
              <a:t>cuda</a:t>
            </a:r>
            <a:r>
              <a:rPr lang="en-US" dirty="0"/>
              <a:t>, require you structurally change your variable declarations and function calls (and rename your c files .cu).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66A0-10C1-9F63-1CD2-3A61D2B62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6"/>
          <a:stretch/>
        </p:blipFill>
        <p:spPr>
          <a:xfrm>
            <a:off x="3762985" y="4213602"/>
            <a:ext cx="4666030" cy="1963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ABD37-B7B8-5F0B-DB27-B86571CA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2641230"/>
            <a:ext cx="4178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EBF9-2BAD-FC29-812D-5F056CE6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proposed the following: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8A0D-266A-056F-D0A2-290BB4C4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9762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main target for speedup is the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core/edge enlargement algorithm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involves simulating a batch reactor using either a Julia or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Cython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script to solve the DAE system. At each time step, the fluxes of all of the edge species are calculated. If an edge species flux exceeds a characteristic rate, it is added into the model core.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We are planning on parallelizing the edge species flux calculation step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can use a majority of your overhead if you have a very large edge model.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3043-3391-2FC8-1E48-3E60C0497B2F}"/>
              </a:ext>
            </a:extLst>
          </p:cNvPr>
          <p:cNvSpPr txBox="1"/>
          <p:nvPr/>
        </p:nvSpPr>
        <p:spPr>
          <a:xfrm>
            <a:off x="7141179" y="1973073"/>
            <a:ext cx="3958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few 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of our code is </a:t>
            </a:r>
            <a:r>
              <a:rPr lang="en-US" sz="2400" dirty="0" err="1"/>
              <a:t>cython</a:t>
            </a:r>
            <a:r>
              <a:rPr lang="en-US" sz="2400" dirty="0"/>
              <a:t> or Julia.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can use the same formalisms, but they manifest differently (Julia has a </a:t>
            </a:r>
            <a:r>
              <a:rPr lang="en-US" sz="2400" dirty="0" err="1">
                <a:hlinkClick r:id="rId2"/>
              </a:rPr>
              <a:t>opencl.jl</a:t>
            </a:r>
            <a:r>
              <a:rPr lang="en-US" sz="2400" dirty="0"/>
              <a:t> package that you need to install, for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27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1775-9963-DF77-946A-9743C7DF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reactor: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CAA4-DBF1-D7A5-F2A6-7F393E020B70}"/>
              </a:ext>
            </a:extLst>
          </p:cNvPr>
          <p:cNvSpPr/>
          <p:nvPr/>
        </p:nvSpPr>
        <p:spPr>
          <a:xfrm>
            <a:off x="8279296" y="1792384"/>
            <a:ext cx="3074504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RMG reads input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AB49D-5235-D62C-5433-289D37FDEE3C}"/>
              </a:ext>
            </a:extLst>
          </p:cNvPr>
          <p:cNvSpPr/>
          <p:nvPr/>
        </p:nvSpPr>
        <p:spPr>
          <a:xfrm>
            <a:off x="8279296" y="2676966"/>
            <a:ext cx="3074504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initialized model (loading databases, making rectors)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AD5FE-46D7-5A0E-B260-496332CECE47}"/>
              </a:ext>
            </a:extLst>
          </p:cNvPr>
          <p:cNvSpPr/>
          <p:nvPr/>
        </p:nvSpPr>
        <p:spPr>
          <a:xfrm>
            <a:off x="8279296" y="3561548"/>
            <a:ext cx="3074504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“simulate” routine from chosen reactor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D0A0-67D1-F78C-EA4B-3D506B240FDC}"/>
              </a:ext>
            </a:extLst>
          </p:cNvPr>
          <p:cNvSpPr txBox="1"/>
          <p:nvPr/>
        </p:nvSpPr>
        <p:spPr>
          <a:xfrm>
            <a:off x="506186" y="1464105"/>
            <a:ext cx="212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733 in </a:t>
            </a:r>
            <a:r>
              <a:rPr lang="en-US" dirty="0" err="1"/>
              <a:t>base.pyx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228B-278F-3B21-B561-34721E31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881746"/>
            <a:ext cx="53086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20663-19DB-6250-8310-022CAFF96B10}"/>
              </a:ext>
            </a:extLst>
          </p:cNvPr>
          <p:cNvSpPr txBox="1"/>
          <p:nvPr/>
        </p:nvSpPr>
        <p:spPr>
          <a:xfrm>
            <a:off x="506186" y="3341266"/>
            <a:ext cx="529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number of loops that can be accelerated within this main loop, where we examine criteria for moving to the core: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73940-6C15-00AC-DAE1-A28FE387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" y="4313581"/>
            <a:ext cx="6877771" cy="18749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0E01AA-0094-AB17-58B5-40E5409DB0C2}"/>
              </a:ext>
            </a:extLst>
          </p:cNvPr>
          <p:cNvSpPr/>
          <p:nvPr/>
        </p:nvSpPr>
        <p:spPr>
          <a:xfrm>
            <a:off x="8279296" y="4428203"/>
            <a:ext cx="3074504" cy="8201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reactions in model core/edge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5EB8C-21B4-C09C-E52B-199F6EB14D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816548" y="2428488"/>
            <a:ext cx="0" cy="24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C45241-1AA3-9B52-6C7F-49933630734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816548" y="3313070"/>
            <a:ext cx="0" cy="24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FF0F51-1F5B-3592-9EF0-7BD492E21A29}"/>
              </a:ext>
            </a:extLst>
          </p:cNvPr>
          <p:cNvCxnSpPr>
            <a:cxnSpLocks/>
          </p:cNvCxnSpPr>
          <p:nvPr/>
        </p:nvCxnSpPr>
        <p:spPr>
          <a:xfrm>
            <a:off x="9816548" y="5248361"/>
            <a:ext cx="0" cy="23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1761A-F8B4-3618-8458-2B33BA5CA71A}"/>
              </a:ext>
            </a:extLst>
          </p:cNvPr>
          <p:cNvSpPr/>
          <p:nvPr/>
        </p:nvSpPr>
        <p:spPr>
          <a:xfrm>
            <a:off x="8279296" y="5478912"/>
            <a:ext cx="3074504" cy="8201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edge species and see if they meet criteria for moving to 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48C29-0D29-194D-BA21-30F5998C0DC8}"/>
              </a:ext>
            </a:extLst>
          </p:cNvPr>
          <p:cNvCxnSpPr/>
          <p:nvPr/>
        </p:nvCxnSpPr>
        <p:spPr>
          <a:xfrm>
            <a:off x="9816548" y="4198305"/>
            <a:ext cx="0" cy="23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9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CD9C-686D-7332-7B57-C9844F4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Reactors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B6AC3-8841-5EEC-3D5C-10F25C67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85" b="34086"/>
          <a:stretch/>
        </p:blipFill>
        <p:spPr>
          <a:xfrm>
            <a:off x="2939329" y="1895214"/>
            <a:ext cx="6172014" cy="2008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B9D35-7AC6-7FB1-4597-7BC3B2D4494E}"/>
              </a:ext>
            </a:extLst>
          </p:cNvPr>
          <p:cNvSpPr txBox="1"/>
          <p:nvPr/>
        </p:nvSpPr>
        <p:spPr>
          <a:xfrm>
            <a:off x="572952" y="1554911"/>
            <a:ext cx="112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 has a similar execution order, with a call to “identify objects” when we want to check the core and edge 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D30D1-D420-77A4-3D37-46771A4C3B74}"/>
              </a:ext>
            </a:extLst>
          </p:cNvPr>
          <p:cNvSpPr txBox="1"/>
          <p:nvPr/>
        </p:nvSpPr>
        <p:spPr>
          <a:xfrm>
            <a:off x="572952" y="3923816"/>
            <a:ext cx="106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Identify objects has similar loop over edge species that could be parallelized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14B1A3-7CCA-A897-C66A-9A98E3CA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57" y="4265797"/>
            <a:ext cx="4125500" cy="25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5A3-4E4E-8E36-C9CB-4D9991C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obviously not the only places we could parallelize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7BC2-11B7-D1C2-F8DD-B2C19FE6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52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provides a good starting point and a clear objective for the hackathon. if all else fails, we will at least find a way to speed this part up. </a:t>
            </a:r>
          </a:p>
          <a:p>
            <a:r>
              <a:rPr lang="en-US" dirty="0"/>
              <a:t>Richard had suggested the possibility of running the entire simulation (which we could parallelize) and then selecting edge species that exceed our criteria at any point in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F9802334-8020-1C39-B6B9-4FC45C43A646}"/>
              </a:ext>
            </a:extLst>
          </p:cNvPr>
          <p:cNvSpPr/>
          <p:nvPr/>
        </p:nvSpPr>
        <p:spPr>
          <a:xfrm>
            <a:off x="7233558" y="2449286"/>
            <a:ext cx="4120242" cy="2939143"/>
          </a:xfrm>
          <a:prstGeom prst="corner">
            <a:avLst>
              <a:gd name="adj1" fmla="val 0"/>
              <a:gd name="adj2" fmla="val 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7A8FE-5084-4E04-0BD0-ADBDBCE4862A}"/>
              </a:ext>
            </a:extLst>
          </p:cNvPr>
          <p:cNvSpPr txBox="1"/>
          <p:nvPr/>
        </p:nvSpPr>
        <p:spPr>
          <a:xfrm>
            <a:off x="8968910" y="54047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227E-E5C5-13E3-E0F9-C2366489081B}"/>
              </a:ext>
            </a:extLst>
          </p:cNvPr>
          <p:cNvSpPr txBox="1"/>
          <p:nvPr/>
        </p:nvSpPr>
        <p:spPr>
          <a:xfrm rot="16200000">
            <a:off x="6766603" y="37341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E11F182-7923-512F-E697-DB72698B6DBD}"/>
              </a:ext>
            </a:extLst>
          </p:cNvPr>
          <p:cNvSpPr/>
          <p:nvPr/>
        </p:nvSpPr>
        <p:spPr>
          <a:xfrm>
            <a:off x="7576457" y="2666028"/>
            <a:ext cx="3853543" cy="1840451"/>
          </a:xfrm>
          <a:custGeom>
            <a:avLst/>
            <a:gdLst>
              <a:gd name="connsiteX0" fmla="*/ 0 w 3853543"/>
              <a:gd name="connsiteY0" fmla="*/ 1154858 h 1840451"/>
              <a:gd name="connsiteX1" fmla="*/ 963386 w 3853543"/>
              <a:gd name="connsiteY1" fmla="*/ 11858 h 1840451"/>
              <a:gd name="connsiteX2" fmla="*/ 2367643 w 3853543"/>
              <a:gd name="connsiteY2" fmla="*/ 1791672 h 1840451"/>
              <a:gd name="connsiteX3" fmla="*/ 3853543 w 3853543"/>
              <a:gd name="connsiteY3" fmla="*/ 1334472 h 184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3543" h="1840451">
                <a:moveTo>
                  <a:pt x="0" y="1154858"/>
                </a:moveTo>
                <a:cubicBezTo>
                  <a:pt x="284389" y="530290"/>
                  <a:pt x="568779" y="-94278"/>
                  <a:pt x="963386" y="11858"/>
                </a:cubicBezTo>
                <a:cubicBezTo>
                  <a:pt x="1357993" y="117994"/>
                  <a:pt x="1885950" y="1571236"/>
                  <a:pt x="2367643" y="1791672"/>
                </a:cubicBezTo>
                <a:cubicBezTo>
                  <a:pt x="2849336" y="2012108"/>
                  <a:pt x="3445329" y="1418836"/>
                  <a:pt x="3853543" y="1334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63116-EFC6-A841-2B1A-1F1981865F64}"/>
              </a:ext>
            </a:extLst>
          </p:cNvPr>
          <p:cNvCxnSpPr>
            <a:cxnSpLocks/>
          </p:cNvCxnSpPr>
          <p:nvPr/>
        </p:nvCxnSpPr>
        <p:spPr>
          <a:xfrm>
            <a:off x="7233558" y="3102429"/>
            <a:ext cx="419644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A62263-3A8A-E3C5-BFC7-87EA15876186}"/>
              </a:ext>
            </a:extLst>
          </p:cNvPr>
          <p:cNvSpPr txBox="1"/>
          <p:nvPr/>
        </p:nvSpPr>
        <p:spPr>
          <a:xfrm>
            <a:off x="9388928" y="2628900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Flux Criteria</a:t>
            </a:r>
          </a:p>
        </p:txBody>
      </p:sp>
    </p:spTree>
    <p:extLst>
      <p:ext uri="{BB962C8B-B14F-4D97-AF65-F5344CB8AC3E}">
        <p14:creationId xmlns:p14="http://schemas.microsoft.com/office/powerpoint/2010/main" val="17770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487-AC72-1C79-3569-38884B5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B7B-7290-B36D-6787-D5466FA3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late stage model that we can ‘restart from seed’ would be a good way to determine how much a speedup would help.</a:t>
            </a:r>
          </a:p>
          <a:p>
            <a:r>
              <a:rPr lang="en-US" dirty="0"/>
              <a:t>Everyone should go through the </a:t>
            </a:r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r>
              <a:rPr lang="en-US" dirty="0"/>
              <a:t>, it’s not too long and hits a lot of important points</a:t>
            </a:r>
          </a:p>
          <a:p>
            <a:r>
              <a:rPr lang="en-US" dirty="0"/>
              <a:t>a benchmark run of </a:t>
            </a:r>
            <a:r>
              <a:rPr lang="en-US" dirty="0" err="1"/>
              <a:t>rmg</a:t>
            </a:r>
            <a:r>
              <a:rPr lang="en-US" dirty="0"/>
              <a:t> using </a:t>
            </a:r>
            <a:r>
              <a:rPr lang="en-US" dirty="0" err="1"/>
              <a:t>cprofile</a:t>
            </a:r>
            <a:r>
              <a:rPr lang="en-US" dirty="0"/>
              <a:t>/whatever is needed to profile in Julia. This is something that I will ask about at the mentor meeting. </a:t>
            </a:r>
          </a:p>
          <a:p>
            <a:r>
              <a:rPr lang="en-US" dirty="0"/>
              <a:t>a can-do attitude. </a:t>
            </a:r>
          </a:p>
        </p:txBody>
      </p:sp>
    </p:spTree>
    <p:extLst>
      <p:ext uri="{BB962C8B-B14F-4D97-AF65-F5344CB8AC3E}">
        <p14:creationId xmlns:p14="http://schemas.microsoft.com/office/powerpoint/2010/main" val="27618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528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Parallelizing RMG with GPUs</vt:lpstr>
      <vt:lpstr>What is GPU accelleration</vt:lpstr>
      <vt:lpstr>for c code, this often boils down to specifying a “formalism” </vt:lpstr>
      <vt:lpstr>We proposed the following: </vt:lpstr>
      <vt:lpstr>Simple reactor: </vt:lpstr>
      <vt:lpstr>RMS Reactors</vt:lpstr>
      <vt:lpstr>These are obviously not the only places we could parallelize</vt:lpstr>
      <vt:lpstr>What we need: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Blais</dc:creator>
  <cp:lastModifiedBy>Christopher Blais</cp:lastModifiedBy>
  <cp:revision>5</cp:revision>
  <dcterms:created xsi:type="dcterms:W3CDTF">2023-07-07T12:05:10Z</dcterms:created>
  <dcterms:modified xsi:type="dcterms:W3CDTF">2023-07-10T11:27:54Z</dcterms:modified>
</cp:coreProperties>
</file>