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70" r:id="rId13"/>
    <p:sldId id="271" r:id="rId14"/>
    <p:sldId id="27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Blais" initials="CB" lastIdx="2" clrIdx="0">
    <p:extLst>
      <p:ext uri="{19B8F6BF-5375-455C-9EA6-DF929625EA0E}">
        <p15:presenceInfo xmlns:p15="http://schemas.microsoft.com/office/powerpoint/2012/main" userId="S::blais.ch@northeastern.edu::3736b16b-56c9-4193-a3f6-2ef72aae75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859"/>
  </p:normalViewPr>
  <p:slideViewPr>
    <p:cSldViewPr snapToGrid="0">
      <p:cViewPr varScale="1">
        <p:scale>
          <a:sx n="153" d="100"/>
          <a:sy n="153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7F7C2-B829-A549-A2A4-D9ADBD89372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D4AE-30C5-774D-9278-D86E7A8E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Microkinetic models are important because they constitute a “universal truth” about a system, by nature of all steps being elementary</a:t>
            </a:r>
          </a:p>
          <a:p>
            <a:r>
              <a:rPr lang="en-US" dirty="0"/>
              <a:t>sufficiently large mechanisms are often not practical to generate the “old fashioned way”, so we have constructed a computer program to do it for 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4343-6EB8-C840-9DC7-AB203ED04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2295-BE0D-2E2D-FA99-26F415A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44D3A-2AE3-D495-A2E5-0C2178302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984A-290B-D35B-A648-64D3D722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C80D-7D97-8CD3-9EFE-BDC90456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A200-1360-D132-F13F-35DE078D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627-968D-95CE-D23A-A860E0E2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5283C-B64C-A6E6-6D96-8EAA170F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CBE4E-4B97-31DD-B3FF-4D0244C0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CB65-47EF-53D2-858A-AF87B308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0FDB-A3D1-EA9A-4E57-AED2CC4C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446A6-9758-BFD9-BD7B-A7F33397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04046-3FBA-F7D2-BCA4-2E47F3358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B8934-532E-66E8-16D4-C4FB0224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F665-9568-30BE-012E-BF463D9A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9A12-86A5-3785-CD69-67734759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88181" y="651336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3292-CB49-BAA2-E78F-8B12E4D6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F5CD-52D1-8495-D54F-E1BFB521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B5C2-1B4D-38E1-E6EB-B699682E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3628C-264C-9491-0FF7-67FDB927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B8EE-1308-CBA6-323E-3F8CE6B9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66CD-8CBC-4A1E-1862-A280D508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8580-23F4-6FF5-1356-67900598D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1830-E32B-FC69-87F9-BB45B88F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89E6-B7A0-4B12-D473-6E9E8AC2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7E87-A87F-BFE4-C00C-B04FBF64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2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AC15-5E00-7B00-41D7-5387CFC7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AB44-59E5-6A8B-6D55-019CC664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634CD-9375-BF5E-CEC7-500FD3E0A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0C828-1C69-7F95-32B9-BAEC164E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221E7-999D-951B-1EDD-69C5AD38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616-E914-27F1-20E4-8D2B56B4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CF74-E7E0-E2D2-671B-A1D2A963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7A7F0-B2D9-8818-6A94-D80AEF77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5D63A-7355-6FF9-1AA5-1C7F835AA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19410-B68F-BA6A-36EE-3314D5B1A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DEE83-3C2D-6181-63E5-AEC4D059F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8793E-7B98-392B-3CE9-520C5FF6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8A10D-DED3-55A5-388A-4701BA00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103A5-BFDC-EA86-5ACF-E9EC4125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8844-A5B9-A18A-6C05-4C050478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57F4B-FE4F-433A-D98A-B9B1E68A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AD70F-884E-FEAB-A8B1-77910B5C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05219-9722-42DE-D406-DDEA9AAD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5C183-4AC2-C22E-F256-B9AAB994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F9841-F32F-179B-F2B0-E5C9B42D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B9CF1-DD5B-96CB-E659-BA152F8C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0A49-14C4-BFB8-39F7-FD24C977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128D-C909-A1B0-93F3-B366DD4A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5BBBF-3490-C515-EECA-A0CE997CD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AFE3-E833-BC63-024A-C31822E4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DC528-559B-6C66-BD0D-D72EE261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DF049-0749-B210-099D-EE69DF1A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112-03DA-BAC3-C5B3-04A9CCF8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FD5F9-1E74-FF86-FDBD-C4F1B25A7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E6404-6720-26FC-316A-A2A377C08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FC80F-9803-A91F-DA35-045FFCB7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09C9B-CB86-1E29-62B8-BB06D9F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34809-DD8E-EBF4-04A2-DD81039F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2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D6CA5-E64B-5264-13EF-54A40F43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9199D-79A5-CCA5-653B-03C0ED39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9D97-D273-C6E6-D7C0-EC58106B5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0556-27F2-4144-9631-4CFDCDE90D1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8FB20-B074-F418-88D7-A4C3999BF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0D29-177D-A932-508A-B696CC1EE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7102-BF2C-0449-89FE-9FC41205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w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1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5" Type="http://schemas.openxmlformats.org/officeDocument/2006/relationships/image" Target="../media/image34.png"/><Relationship Id="rId2" Type="http://schemas.openxmlformats.org/officeDocument/2006/relationships/image" Target="../media/image10.png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23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6.png"/><Relationship Id="rId22" Type="http://schemas.openxmlformats.org/officeDocument/2006/relationships/image" Target="../media/image31.png"/><Relationship Id="rId27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21" Type="http://schemas.openxmlformats.org/officeDocument/2006/relationships/image" Target="../media/image33.pn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63" Type="http://schemas.openxmlformats.org/officeDocument/2006/relationships/image" Target="../media/image71.png"/><Relationship Id="rId68" Type="http://schemas.openxmlformats.org/officeDocument/2006/relationships/image" Target="../media/image76.png"/><Relationship Id="rId16" Type="http://schemas.openxmlformats.org/officeDocument/2006/relationships/image" Target="../media/image29.png"/><Relationship Id="rId11" Type="http://schemas.openxmlformats.org/officeDocument/2006/relationships/image" Target="../media/image25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4.png"/><Relationship Id="rId53" Type="http://schemas.openxmlformats.org/officeDocument/2006/relationships/image" Target="../media/image62.png"/><Relationship Id="rId58" Type="http://schemas.openxmlformats.org/officeDocument/2006/relationships/image" Target="../media/image14.png"/><Relationship Id="rId66" Type="http://schemas.openxmlformats.org/officeDocument/2006/relationships/image" Target="../media/image74.png"/><Relationship Id="rId74" Type="http://schemas.openxmlformats.org/officeDocument/2006/relationships/image" Target="../media/image82.png"/><Relationship Id="rId5" Type="http://schemas.openxmlformats.org/officeDocument/2006/relationships/image" Target="../media/image15.png"/><Relationship Id="rId61" Type="http://schemas.openxmlformats.org/officeDocument/2006/relationships/image" Target="../media/image69.png"/><Relationship Id="rId19" Type="http://schemas.openxmlformats.org/officeDocument/2006/relationships/image" Target="../media/image23.png"/><Relationship Id="rId14" Type="http://schemas.openxmlformats.org/officeDocument/2006/relationships/image" Target="../media/image17.png"/><Relationship Id="rId22" Type="http://schemas.openxmlformats.org/officeDocument/2006/relationships/image" Target="../media/image3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2.png"/><Relationship Id="rId48" Type="http://schemas.openxmlformats.org/officeDocument/2006/relationships/image" Target="../media/image57.png"/><Relationship Id="rId56" Type="http://schemas.openxmlformats.org/officeDocument/2006/relationships/image" Target="../media/image65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77" Type="http://schemas.openxmlformats.org/officeDocument/2006/relationships/image" Target="../media/image85.png"/><Relationship Id="rId8" Type="http://schemas.openxmlformats.org/officeDocument/2006/relationships/image" Target="../media/image20.png"/><Relationship Id="rId51" Type="http://schemas.openxmlformats.org/officeDocument/2006/relationships/image" Target="../media/image60.png"/><Relationship Id="rId72" Type="http://schemas.openxmlformats.org/officeDocument/2006/relationships/image" Target="../media/image80.png"/><Relationship Id="rId3" Type="http://schemas.openxmlformats.org/officeDocument/2006/relationships/image" Target="../media/image11.png"/><Relationship Id="rId12" Type="http://schemas.openxmlformats.org/officeDocument/2006/relationships/image" Target="../media/image26.png"/><Relationship Id="rId17" Type="http://schemas.openxmlformats.org/officeDocument/2006/relationships/image" Target="../media/image12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5.png"/><Relationship Id="rId59" Type="http://schemas.openxmlformats.org/officeDocument/2006/relationships/image" Target="../media/image67.png"/><Relationship Id="rId67" Type="http://schemas.openxmlformats.org/officeDocument/2006/relationships/image" Target="../media/image75.png"/><Relationship Id="rId20" Type="http://schemas.openxmlformats.org/officeDocument/2006/relationships/image" Target="../media/image31.png"/><Relationship Id="rId41" Type="http://schemas.openxmlformats.org/officeDocument/2006/relationships/image" Target="../media/image19.png"/><Relationship Id="rId54" Type="http://schemas.openxmlformats.org/officeDocument/2006/relationships/image" Target="../media/image63.png"/><Relationship Id="rId62" Type="http://schemas.openxmlformats.org/officeDocument/2006/relationships/image" Target="../media/image70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8.png"/><Relationship Id="rId57" Type="http://schemas.openxmlformats.org/officeDocument/2006/relationships/image" Target="../media/image66.png"/><Relationship Id="rId10" Type="http://schemas.openxmlformats.org/officeDocument/2006/relationships/image" Target="../media/image22.png"/><Relationship Id="rId31" Type="http://schemas.openxmlformats.org/officeDocument/2006/relationships/image" Target="../media/image41.pn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60" Type="http://schemas.openxmlformats.org/officeDocument/2006/relationships/image" Target="../media/image68.png"/><Relationship Id="rId65" Type="http://schemas.openxmlformats.org/officeDocument/2006/relationships/image" Target="../media/image73.png"/><Relationship Id="rId73" Type="http://schemas.openxmlformats.org/officeDocument/2006/relationships/image" Target="../media/image81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24.png"/><Relationship Id="rId39" Type="http://schemas.openxmlformats.org/officeDocument/2006/relationships/image" Target="../media/image49.png"/><Relationship Id="rId34" Type="http://schemas.openxmlformats.org/officeDocument/2006/relationships/image" Target="../media/image44.png"/><Relationship Id="rId50" Type="http://schemas.openxmlformats.org/officeDocument/2006/relationships/image" Target="../media/image59.png"/><Relationship Id="rId55" Type="http://schemas.openxmlformats.org/officeDocument/2006/relationships/image" Target="../media/image64.png"/><Relationship Id="rId76" Type="http://schemas.openxmlformats.org/officeDocument/2006/relationships/image" Target="../media/image84.png"/><Relationship Id="rId7" Type="http://schemas.openxmlformats.org/officeDocument/2006/relationships/image" Target="../media/image18.png"/><Relationship Id="rId71" Type="http://schemas.openxmlformats.org/officeDocument/2006/relationships/image" Target="../media/image79.png"/><Relationship Id="rId2" Type="http://schemas.openxmlformats.org/officeDocument/2006/relationships/image" Target="../media/image10.png"/><Relationship Id="rId2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6A21-7D4C-28B4-8926-B4248A106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Reaction Mechanism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DB0C6-D52D-8EC5-4BF1-669FF1E21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CoMoChEng</a:t>
            </a:r>
            <a:endParaRPr lang="en-US" dirty="0"/>
          </a:p>
          <a:p>
            <a:r>
              <a:rPr lang="en-US" dirty="0"/>
              <a:t>Chris </a:t>
            </a:r>
            <a:r>
              <a:rPr lang="en-US" dirty="0" err="1"/>
              <a:t>Blais</a:t>
            </a:r>
            <a:r>
              <a:rPr lang="en-US" dirty="0"/>
              <a:t>, Chao Xu, </a:t>
            </a:r>
            <a:r>
              <a:rPr lang="en-US" dirty="0" err="1"/>
              <a:t>Sevy</a:t>
            </a:r>
            <a:r>
              <a:rPr lang="en-US" dirty="0"/>
              <a:t> Harris, </a:t>
            </a:r>
            <a:r>
              <a:rPr lang="en-US" dirty="0" err="1"/>
              <a:t>Su</a:t>
            </a:r>
            <a:r>
              <a:rPr lang="en-US" dirty="0"/>
              <a:t> Sun, Nora Khalil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863382-394A-F19E-6E5F-F74DF0B47228}"/>
              </a:ext>
            </a:extLst>
          </p:cNvPr>
          <p:cNvGrpSpPr/>
          <p:nvPr/>
        </p:nvGrpSpPr>
        <p:grpSpPr>
          <a:xfrm>
            <a:off x="2995519" y="5160524"/>
            <a:ext cx="6200961" cy="1150225"/>
            <a:chOff x="2546830" y="5194587"/>
            <a:chExt cx="6200961" cy="1150225"/>
          </a:xfrm>
        </p:grpSpPr>
        <p:pic>
          <p:nvPicPr>
            <p:cNvPr id="4" name="Picture 7">
              <a:extLst>
                <a:ext uri="{FF2B5EF4-FFF2-40B4-BE49-F238E27FC236}">
                  <a16:creationId xmlns:a16="http://schemas.microsoft.com/office/drawing/2014/main" id="{FD339A8F-C8D2-72AE-E3CB-2D8615F18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7702" y="5255200"/>
              <a:ext cx="1840089" cy="1028999"/>
            </a:xfrm>
            <a:prstGeom prst="rect">
              <a:avLst/>
            </a:prstGeom>
          </p:spPr>
        </p:pic>
        <p:pic>
          <p:nvPicPr>
            <p:cNvPr id="5" name="Notched N Motto Wordmark Lockup_Nmotto+Northeastern_RBR.pdf" descr="Notched N Motto Wordmark Lockup_Nmotto+Northeastern_RBR.pdf">
              <a:extLst>
                <a:ext uri="{FF2B5EF4-FFF2-40B4-BE49-F238E27FC236}">
                  <a16:creationId xmlns:a16="http://schemas.microsoft.com/office/drawing/2014/main" id="{2052B079-01AB-BE6F-CB36-D57B0A24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830" y="5194587"/>
              <a:ext cx="3105605" cy="1150225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20349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43200" y="2133600"/>
            <a:ext cx="6705600" cy="2590800"/>
          </a:xfrm>
          <a:prstGeom prst="ellipse">
            <a:avLst/>
          </a:prstGeom>
          <a:noFill/>
          <a:ln w="28575">
            <a:solidFill>
              <a:srgbClr val="99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1219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At termination: core contains our mechanism; edge species classified as negligible</a:t>
            </a:r>
            <a:endParaRPr lang="he-IL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-461727" y="442268"/>
            <a:ext cx="5689605" cy="1084031"/>
            <a:chOff x="-461727" y="442267"/>
            <a:chExt cx="5689605" cy="1084031"/>
          </a:xfrm>
        </p:grpSpPr>
        <p:sp>
          <p:nvSpPr>
            <p:cNvPr id="11" name="TextBox 10"/>
            <p:cNvSpPr txBox="1"/>
            <p:nvPr/>
          </p:nvSpPr>
          <p:spPr>
            <a:xfrm>
              <a:off x="-461727" y="442267"/>
              <a:ext cx="5689605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400" dirty="0"/>
                <a:t>Example: ethanol oxidation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818412"/>
              <a:ext cx="4780230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000" dirty="0"/>
                <a:t>1000 ppm fuel, stoichiometric O</a:t>
              </a:r>
              <a:r>
                <a:rPr lang="en-US" sz="2000" baseline="-25000" dirty="0"/>
                <a:t>2</a:t>
              </a:r>
              <a:r>
                <a:rPr lang="en-US" sz="2000" dirty="0"/>
                <a:t>, in </a:t>
              </a:r>
              <a:r>
                <a:rPr lang="en-US" sz="2000" dirty="0" err="1"/>
                <a:t>Ar</a:t>
              </a:r>
              <a:endParaRPr lang="en-US" sz="2000" baseline="-25000" dirty="0"/>
            </a:p>
            <a:p>
              <a:pPr algn="ctr"/>
              <a:r>
                <a:rPr lang="en-US" sz="2000" dirty="0"/>
                <a:t>at 1500 K, 1 bar</a:t>
              </a:r>
              <a:endParaRPr 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2747846"/>
            <a:ext cx="12192000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Core: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 species, 592 reactions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64600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dirty="0"/>
              <a:t>Core + Edge: 775 species, 1604 reactions</a:t>
            </a:r>
            <a:endParaRPr lang="en-US" sz="3733" dirty="0"/>
          </a:p>
        </p:txBody>
      </p:sp>
      <p:sp>
        <p:nvSpPr>
          <p:cNvPr id="9" name="TextBox 8"/>
          <p:cNvSpPr txBox="1"/>
          <p:nvPr/>
        </p:nvSpPr>
        <p:spPr>
          <a:xfrm>
            <a:off x="1874520" y="5449375"/>
            <a:ext cx="9448800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dirty="0"/>
              <a:t>(tolerance = 1%; termination rate ratio = 0.1%; execution time = 30 min)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28683-3461-8118-3152-37DECF457262}"/>
              </a:ext>
            </a:extLst>
          </p:cNvPr>
          <p:cNvSpPr txBox="1"/>
          <p:nvPr/>
        </p:nvSpPr>
        <p:spPr>
          <a:xfrm>
            <a:off x="76197" y="6545435"/>
            <a:ext cx="35863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" dirty="0"/>
              <a:t>slides courtesy of https://</a:t>
            </a:r>
            <a:r>
              <a:rPr lang="en-US" sz="1330" dirty="0" err="1"/>
              <a:t>rmg.mit.edu</a:t>
            </a:r>
            <a:r>
              <a:rPr lang="en-US" sz="1330" dirty="0"/>
              <a:t>/resources </a:t>
            </a:r>
          </a:p>
        </p:txBody>
      </p:sp>
    </p:spTree>
    <p:extLst>
      <p:ext uri="{BB962C8B-B14F-4D97-AF65-F5344CB8AC3E}">
        <p14:creationId xmlns:p14="http://schemas.microsoft.com/office/powerpoint/2010/main" val="8050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DC4-E85B-D9EA-EB08-F95CBB93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for speedup: Reaction generation (40% of total execution time)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4AA1-B4A3-725A-39CF-B89D6301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model enlargement, need to generate new reactions from reaction family templates: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Currently, this is done iteratively over all of the possible species combinations in the mechanism: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each combination is checked against all of the family templates: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B28DB-A59B-96E6-0D0F-4B105581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18" y="2584002"/>
            <a:ext cx="3758242" cy="68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58660-B74E-0E7A-C335-8E5F598F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036919"/>
            <a:ext cx="7772400" cy="606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58CA3-D139-B1C0-A976-DF564D0F9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924" y="5075122"/>
            <a:ext cx="6827581" cy="8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9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BC55-C116-8B8E-7140-95EA6BCE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for speedup: Reactor Simulation (40% of total execution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C3AB-46B7-D23C-9614-5433639B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simulated batch chemical reactor, written in either </a:t>
            </a:r>
            <a:r>
              <a:rPr lang="en-US" dirty="0" err="1"/>
              <a:t>Cython</a:t>
            </a:r>
            <a:r>
              <a:rPr lang="en-US" dirty="0"/>
              <a:t> code or Julia. </a:t>
            </a:r>
          </a:p>
          <a:p>
            <a:r>
              <a:rPr lang="en-US" dirty="0" err="1"/>
              <a:t>Cython</a:t>
            </a:r>
            <a:r>
              <a:rPr lang="en-US" dirty="0"/>
              <a:t> routines slated to be deprecated, so speedup of Julia routines would be preferred. 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EF360-EF7C-39F1-CBE2-2D3828F6827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232561" y="4810857"/>
            <a:ext cx="1081324" cy="5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519DC5-D3BC-1200-3D1F-734FB4975489}"/>
              </a:ext>
            </a:extLst>
          </p:cNvPr>
          <p:cNvSpPr txBox="1"/>
          <p:nvPr/>
        </p:nvSpPr>
        <p:spPr>
          <a:xfrm>
            <a:off x="2134997" y="3875008"/>
            <a:ext cx="123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forward </a:t>
            </a:r>
          </a:p>
          <a:p>
            <a:pPr algn="ctr"/>
            <a:r>
              <a:rPr lang="en-US" dirty="0" err="1"/>
              <a:t>Δt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FC352-DF11-A24B-6EA4-8EE2D1EFCC99}"/>
              </a:ext>
            </a:extLst>
          </p:cNvPr>
          <p:cNvSpPr txBox="1"/>
          <p:nvPr/>
        </p:nvSpPr>
        <p:spPr>
          <a:xfrm>
            <a:off x="3313885" y="4487691"/>
            <a:ext cx="175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species fluxes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C5D111-FA6B-192D-659E-057982C636F3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071433" y="4807202"/>
            <a:ext cx="808834" cy="3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5D3652-985A-23BD-B5BD-083CD6CD58FB}"/>
              </a:ext>
            </a:extLst>
          </p:cNvPr>
          <p:cNvSpPr txBox="1"/>
          <p:nvPr/>
        </p:nvSpPr>
        <p:spPr>
          <a:xfrm>
            <a:off x="444341" y="4595021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reactor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2D563-86CD-2141-7747-7D44593B7C99}"/>
              </a:ext>
            </a:extLst>
          </p:cNvPr>
          <p:cNvSpPr txBox="1"/>
          <p:nvPr/>
        </p:nvSpPr>
        <p:spPr>
          <a:xfrm>
            <a:off x="5880267" y="4484036"/>
            <a:ext cx="259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Species exceeds flux criteria?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439AD9-B3C4-A1D7-030E-20FD6EB2C3D9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8478340" y="4798338"/>
            <a:ext cx="1073194" cy="8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E12EAF-9114-35DA-CB24-D4B8B8D5A954}"/>
              </a:ext>
            </a:extLst>
          </p:cNvPr>
          <p:cNvSpPr txBox="1"/>
          <p:nvPr/>
        </p:nvSpPr>
        <p:spPr>
          <a:xfrm>
            <a:off x="9551534" y="4475172"/>
            <a:ext cx="193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Terminate sim and expand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FB0F8-052F-898F-7CED-C28A2DBABD8E}"/>
              </a:ext>
            </a:extLst>
          </p:cNvPr>
          <p:cNvSpPr txBox="1"/>
          <p:nvPr/>
        </p:nvSpPr>
        <p:spPr>
          <a:xfrm>
            <a:off x="8734652" y="441411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D867C0-3F13-6F79-1397-BE895C24C090}"/>
              </a:ext>
            </a:extLst>
          </p:cNvPr>
          <p:cNvCxnSpPr>
            <a:cxnSpLocks/>
            <a:stCxn id="19" idx="2"/>
            <a:endCxn id="8" idx="2"/>
          </p:cNvCxnSpPr>
          <p:nvPr/>
        </p:nvCxnSpPr>
        <p:spPr>
          <a:xfrm rot="5400000" flipH="1">
            <a:off x="4800782" y="2751846"/>
            <a:ext cx="332029" cy="4425014"/>
          </a:xfrm>
          <a:prstGeom prst="bentConnector3">
            <a:avLst>
              <a:gd name="adj1" fmla="val -2584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F24C12-4F04-202C-1A0F-2B9E69C8A5ED}"/>
              </a:ext>
            </a:extLst>
          </p:cNvPr>
          <p:cNvSpPr txBox="1"/>
          <p:nvPr/>
        </p:nvSpPr>
        <p:spPr>
          <a:xfrm>
            <a:off x="4752635" y="56219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3283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08DE-0A70-8829-AC10-B2D16F26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Team </a:t>
            </a:r>
            <a:r>
              <a:rPr lang="en-US" dirty="0" err="1"/>
              <a:t>CoMoChEng</a:t>
            </a:r>
            <a:r>
              <a:rPr lang="en-US" dirty="0"/>
              <a:t> 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75E5-79BD-A573-6F23-E981E5BF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been done so far</a:t>
            </a:r>
          </a:p>
          <a:p>
            <a:pPr lvl="1"/>
            <a:r>
              <a:rPr lang="en-US" dirty="0"/>
              <a:t>setup development environment in $CFS/ntrain4/</a:t>
            </a:r>
            <a:r>
              <a:rPr lang="en-US" dirty="0" err="1"/>
              <a:t>comocheng</a:t>
            </a:r>
            <a:endParaRPr lang="en-US" dirty="0"/>
          </a:p>
          <a:p>
            <a:pPr lvl="1"/>
            <a:r>
              <a:rPr lang="en-US" dirty="0"/>
              <a:t>profiled application using </a:t>
            </a:r>
            <a:r>
              <a:rPr lang="en-US" dirty="0" err="1"/>
              <a:t>cprofile</a:t>
            </a:r>
            <a:endParaRPr lang="en-US" dirty="0"/>
          </a:p>
          <a:p>
            <a:pPr lvl="1"/>
            <a:r>
              <a:rPr lang="en-US" dirty="0"/>
              <a:t>made non-</a:t>
            </a:r>
            <a:r>
              <a:rPr lang="en-US" dirty="0" err="1"/>
              <a:t>gpu</a:t>
            </a:r>
            <a:r>
              <a:rPr lang="en-US" dirty="0"/>
              <a:t> speedup improvements (</a:t>
            </a:r>
            <a:r>
              <a:rPr lang="en-US" dirty="0" err="1"/>
              <a:t>yaml</a:t>
            </a:r>
            <a:r>
              <a:rPr lang="en-US" dirty="0"/>
              <a:t> output file generation was using a lot of overhead) </a:t>
            </a:r>
          </a:p>
          <a:p>
            <a:r>
              <a:rPr lang="en-US" dirty="0"/>
              <a:t>where we could use help</a:t>
            </a:r>
          </a:p>
          <a:p>
            <a:pPr lvl="1"/>
            <a:r>
              <a:rPr lang="en-US" dirty="0" err="1"/>
              <a:t>nvidia</a:t>
            </a:r>
            <a:r>
              <a:rPr lang="en-US" dirty="0"/>
              <a:t> profiler can give more detailed info, but it is returning an error with the Julia packages</a:t>
            </a:r>
          </a:p>
          <a:p>
            <a:pPr lvl="1"/>
            <a:r>
              <a:rPr lang="en-US" dirty="0"/>
              <a:t>choosing packages for Julia (</a:t>
            </a:r>
            <a:r>
              <a:rPr lang="en-US" dirty="0" err="1"/>
              <a:t>OpenCL.jl</a:t>
            </a:r>
            <a:r>
              <a:rPr lang="en-US" dirty="0"/>
              <a:t>?) and python/</a:t>
            </a:r>
            <a:r>
              <a:rPr lang="en-US" dirty="0" err="1"/>
              <a:t>cython</a:t>
            </a:r>
            <a:r>
              <a:rPr lang="en-US" dirty="0"/>
              <a:t> code speedup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5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389C-92A8-ABA3-9938-EBCB18AA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64F4-FFD9-1F7D-956C-EB6F41E5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list of subprojects that are semi-independent</a:t>
            </a:r>
          </a:p>
          <a:p>
            <a:pPr lvl="1"/>
            <a:r>
              <a:rPr lang="en-US" dirty="0"/>
              <a:t>2 “prongs” of where we want to work: </a:t>
            </a:r>
          </a:p>
          <a:p>
            <a:pPr lvl="2"/>
            <a:r>
              <a:rPr lang="en-US" dirty="0"/>
              <a:t>simulate routine (call to Julia)</a:t>
            </a:r>
          </a:p>
          <a:p>
            <a:pPr lvl="2"/>
            <a:r>
              <a:rPr lang="en-US" dirty="0"/>
              <a:t>model expansion	</a:t>
            </a:r>
          </a:p>
          <a:p>
            <a:pPr lvl="1"/>
            <a:r>
              <a:rPr lang="en-US" dirty="0"/>
              <a:t>do the homework specified in the channel</a:t>
            </a:r>
          </a:p>
          <a:p>
            <a:pPr lvl="1"/>
            <a:r>
              <a:rPr lang="en-US" dirty="0"/>
              <a:t>making a script that runs through one step expanding a mechanism. this is useful for benchmarking. something that can be run quickly. </a:t>
            </a:r>
          </a:p>
          <a:p>
            <a:pPr lvl="1"/>
            <a:r>
              <a:rPr lang="en-US" dirty="0"/>
              <a:t>make script that isolates “simulate” routine as well. could just be done in Julia</a:t>
            </a:r>
          </a:p>
          <a:p>
            <a:pPr lvl="1"/>
            <a:r>
              <a:rPr lang="en-US" dirty="0"/>
              <a:t>maybe ask someone to attend the demo. </a:t>
            </a:r>
          </a:p>
          <a:p>
            <a:pPr lvl="1"/>
            <a:endParaRPr lang="en-US" dirty="0"/>
          </a:p>
          <a:p>
            <a:r>
              <a:rPr lang="en-US" dirty="0" err="1"/>
              <a:t>nsights</a:t>
            </a:r>
            <a:r>
              <a:rPr lang="en-US" dirty="0"/>
              <a:t> </a:t>
            </a:r>
            <a:r>
              <a:rPr lang="en-US" dirty="0" err="1"/>
              <a:t>gpu</a:t>
            </a:r>
            <a:r>
              <a:rPr lang="en-US" dirty="0"/>
              <a:t> issue</a:t>
            </a:r>
          </a:p>
          <a:p>
            <a:r>
              <a:rPr lang="en-US" dirty="0"/>
              <a:t>talk with team about schedule </a:t>
            </a:r>
          </a:p>
          <a:p>
            <a:r>
              <a:rPr lang="en-US" dirty="0"/>
              <a:t>take a closer look at the 2 improvement areas to see if it is a Julia based or python based speedup</a:t>
            </a:r>
          </a:p>
        </p:txBody>
      </p:sp>
    </p:spTree>
    <p:extLst>
      <p:ext uri="{BB962C8B-B14F-4D97-AF65-F5344CB8AC3E}">
        <p14:creationId xmlns:p14="http://schemas.microsoft.com/office/powerpoint/2010/main" val="53580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2726-5483-8FE4-C28A-E9A2D45A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D6138-A4EB-019C-BA36-C16A9A51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8" t="13817" r="7599" b="11525"/>
          <a:stretch/>
        </p:blipFill>
        <p:spPr>
          <a:xfrm>
            <a:off x="1659042" y="2675349"/>
            <a:ext cx="3431656" cy="1900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04A18-E40C-3E1C-A698-6B632887E547}"/>
              </a:ext>
            </a:extLst>
          </p:cNvPr>
          <p:cNvSpPr txBox="1"/>
          <p:nvPr/>
        </p:nvSpPr>
        <p:spPr>
          <a:xfrm>
            <a:off x="5783283" y="2490683"/>
            <a:ext cx="464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time in </a:t>
            </a:r>
            <a:r>
              <a:rPr lang="en-US" dirty="0" err="1"/>
              <a:t>func</a:t>
            </a:r>
            <a:r>
              <a:rPr lang="en-US" dirty="0"/>
              <a:t> and all it’s children in seconds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364A2A-B587-6091-16A0-E9E79E9AF767}"/>
              </a:ext>
            </a:extLst>
          </p:cNvPr>
          <p:cNvCxnSpPr>
            <a:stCxn id="6" idx="1"/>
          </p:cNvCxnSpPr>
          <p:nvPr/>
        </p:nvCxnSpPr>
        <p:spPr>
          <a:xfrm flipH="1">
            <a:off x="4037610" y="2675349"/>
            <a:ext cx="1745673" cy="753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1A11F9-78F3-951A-C7FC-4C676A8F1911}"/>
              </a:ext>
            </a:extLst>
          </p:cNvPr>
          <p:cNvSpPr txBox="1"/>
          <p:nvPr/>
        </p:nvSpPr>
        <p:spPr>
          <a:xfrm>
            <a:off x="5913911" y="3027011"/>
            <a:ext cx="513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of total execution time for </a:t>
            </a:r>
            <a:r>
              <a:rPr lang="en-US" dirty="0" err="1"/>
              <a:t>func</a:t>
            </a:r>
            <a:r>
              <a:rPr lang="en-US" dirty="0"/>
              <a:t> and all it’s children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4FB5AE-8A62-5D79-1AD3-8B48A4787CB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883231" y="3211677"/>
            <a:ext cx="2030680" cy="44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78D508-F90C-57B1-FB53-06D83663058F}"/>
              </a:ext>
            </a:extLst>
          </p:cNvPr>
          <p:cNvSpPr txBox="1"/>
          <p:nvPr/>
        </p:nvSpPr>
        <p:spPr>
          <a:xfrm>
            <a:off x="5890655" y="3663314"/>
            <a:ext cx="39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spent in function alone in 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393D9-8FC3-E500-6249-8752FA0F2D1C}"/>
              </a:ext>
            </a:extLst>
          </p:cNvPr>
          <p:cNvSpPr txBox="1"/>
          <p:nvPr/>
        </p:nvSpPr>
        <p:spPr>
          <a:xfrm>
            <a:off x="5913911" y="4206210"/>
            <a:ext cx="44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of running time spent in this function alone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A33BE-FF59-A816-EBE6-44E367D436A1}"/>
              </a:ext>
            </a:extLst>
          </p:cNvPr>
          <p:cNvSpPr txBox="1"/>
          <p:nvPr/>
        </p:nvSpPr>
        <p:spPr>
          <a:xfrm>
            <a:off x="5941620" y="4767775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calls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0DEAA1-E082-59FC-705F-4E88C77A64F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76353" y="4413661"/>
            <a:ext cx="2165267" cy="538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C6961E-1C55-1A44-0061-786373DA217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037610" y="3847980"/>
            <a:ext cx="1853045" cy="11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489A1-EFA5-92C1-841F-BFBD2CB2FDC7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883231" y="4196338"/>
            <a:ext cx="2030680" cy="194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3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" y="14729"/>
            <a:ext cx="12191999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Reaction Mechanism Generator</a:t>
            </a:r>
          </a:p>
          <a:p>
            <a:pPr algn="ctr"/>
            <a:r>
              <a:rPr lang="en-US" sz="3200" dirty="0"/>
              <a:t>A predictive tool for reacting chemical systems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827" y="2444350"/>
            <a:ext cx="6629400" cy="37862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667" b="1" dirty="0">
                <a:solidFill>
                  <a:srgbClr val="993333"/>
                </a:solidFill>
              </a:rPr>
              <a:t>estimates </a:t>
            </a:r>
            <a:r>
              <a:rPr lang="en-US" sz="2667" b="1" dirty="0"/>
              <a:t>unknown</a:t>
            </a:r>
            <a:r>
              <a:rPr lang="en-US" sz="2667" b="1" dirty="0">
                <a:solidFill>
                  <a:srgbClr val="993333"/>
                </a:solidFill>
              </a:rPr>
              <a:t> </a:t>
            </a:r>
            <a:r>
              <a:rPr lang="en-US" sz="2667" b="1" dirty="0"/>
              <a:t>kinetics and thermochemistry data</a:t>
            </a:r>
          </a:p>
          <a:p>
            <a:pPr algn="ctr"/>
            <a:endParaRPr lang="en-US" sz="2667" dirty="0"/>
          </a:p>
          <a:p>
            <a:pPr algn="ctr"/>
            <a:r>
              <a:rPr lang="en-US" sz="2667" dirty="0"/>
              <a:t>Large </a:t>
            </a:r>
            <a:r>
              <a:rPr lang="en-US" sz="2667" b="1" dirty="0"/>
              <a:t>open source </a:t>
            </a:r>
            <a:r>
              <a:rPr lang="en-US" sz="2667" dirty="0"/>
              <a:t>package under active development, includes many tools for building/solving/analyzing kinetic models for broad range of systems</a:t>
            </a:r>
          </a:p>
          <a:p>
            <a:pPr algn="ctr"/>
            <a:r>
              <a:rPr lang="en-US" sz="2667" dirty="0"/>
              <a:t>Databases &amp; methods for estimating all the parameters in the models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759" y="1607337"/>
            <a:ext cx="6553384" cy="9131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667" b="1" dirty="0"/>
              <a:t>constructs</a:t>
            </a:r>
            <a:r>
              <a:rPr lang="en-US" sz="2667" b="1" dirty="0">
                <a:solidFill>
                  <a:srgbClr val="993333"/>
                </a:solidFill>
              </a:rPr>
              <a:t> comprehensive models </a:t>
            </a:r>
            <a:r>
              <a:rPr lang="en-US" sz="2667" b="1" dirty="0"/>
              <a:t>consisting of </a:t>
            </a:r>
            <a:r>
              <a:rPr lang="en-US" sz="2667" b="1" dirty="0">
                <a:solidFill>
                  <a:srgbClr val="993333"/>
                </a:solidFill>
              </a:rPr>
              <a:t>elementary reactions</a:t>
            </a:r>
            <a:endParaRPr lang="en-US" sz="3200" b="1" dirty="0">
              <a:solidFill>
                <a:srgbClr val="9933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97" y="6179501"/>
            <a:ext cx="7104830" cy="36593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33" dirty="0"/>
              <a:t>C.W. Gao, J.W. Allen, W.H. Green, R.H. West, </a:t>
            </a:r>
            <a:r>
              <a:rPr lang="en-US" sz="1333" i="1" dirty="0" err="1"/>
              <a:t>Comput</a:t>
            </a:r>
            <a:r>
              <a:rPr lang="en-US" sz="1333" i="1" dirty="0"/>
              <a:t>. Phys. </a:t>
            </a:r>
            <a:r>
              <a:rPr lang="en-US" sz="1333" i="1" dirty="0" err="1"/>
              <a:t>Commun</a:t>
            </a:r>
            <a:r>
              <a:rPr lang="en-US" sz="1333" i="1" dirty="0"/>
              <a:t>.</a:t>
            </a:r>
            <a:r>
              <a:rPr lang="en-US" sz="1333" dirty="0"/>
              <a:t> 203 (2016) 212–225</a:t>
            </a:r>
          </a:p>
        </p:txBody>
      </p:sp>
      <p:pic>
        <p:nvPicPr>
          <p:cNvPr id="18" name="Content Placeholder 4" descr="rxnpath2A.dot-aa.png"/>
          <p:cNvPicPr>
            <a:picLocks noChangeAspect="1"/>
          </p:cNvPicPr>
          <p:nvPr/>
        </p:nvPicPr>
        <p:blipFill>
          <a:blip r:embed="rId2" cstate="print"/>
          <a:srcRect t="3963" b="7359"/>
          <a:stretch>
            <a:fillRect/>
          </a:stretch>
        </p:blipFill>
        <p:spPr>
          <a:xfrm>
            <a:off x="6694927" y="1511818"/>
            <a:ext cx="5420876" cy="4806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C70D4-FF5E-8B8B-8266-814F035C537C}"/>
              </a:ext>
            </a:extLst>
          </p:cNvPr>
          <p:cNvSpPr txBox="1"/>
          <p:nvPr/>
        </p:nvSpPr>
        <p:spPr>
          <a:xfrm>
            <a:off x="76197" y="6545435"/>
            <a:ext cx="35863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" dirty="0"/>
              <a:t>slides courtesy of https://</a:t>
            </a:r>
            <a:r>
              <a:rPr lang="en-US" sz="1330" dirty="0" err="1"/>
              <a:t>rmg.mit.edu</a:t>
            </a:r>
            <a:r>
              <a:rPr lang="en-US" sz="1330" dirty="0"/>
              <a:t>/resources </a:t>
            </a:r>
          </a:p>
        </p:txBody>
      </p:sp>
    </p:spTree>
    <p:extLst>
      <p:ext uri="{BB962C8B-B14F-4D97-AF65-F5344CB8AC3E}">
        <p14:creationId xmlns:p14="http://schemas.microsoft.com/office/powerpoint/2010/main" val="356675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68D8AE3D-3B13-A342-928A-085D72FB822B}"/>
              </a:ext>
            </a:extLst>
          </p:cNvPr>
          <p:cNvGrpSpPr/>
          <p:nvPr/>
        </p:nvGrpSpPr>
        <p:grpSpPr>
          <a:xfrm>
            <a:off x="1850391" y="1251287"/>
            <a:ext cx="8269595" cy="4862388"/>
            <a:chOff x="1340552" y="-731061"/>
            <a:chExt cx="6782878" cy="4166234"/>
          </a:xfrm>
        </p:grpSpPr>
        <p:pic>
          <p:nvPicPr>
            <p:cNvPr id="5" name="comic.pdf" descr="comic.pdf">
              <a:extLst>
                <a:ext uri="{FF2B5EF4-FFF2-40B4-BE49-F238E27FC236}">
                  <a16:creationId xmlns:a16="http://schemas.microsoft.com/office/drawing/2014/main" id="{6815DC53-849B-3B4E-AE4E-9666BF71C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7892"/>
            <a:stretch>
              <a:fillRect/>
            </a:stretch>
          </p:blipFill>
          <p:spPr>
            <a:xfrm>
              <a:off x="1340552" y="-731061"/>
              <a:ext cx="6782878" cy="20063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comic.pdf" descr="comic.pdf">
              <a:extLst>
                <a:ext uri="{FF2B5EF4-FFF2-40B4-BE49-F238E27FC236}">
                  <a16:creationId xmlns:a16="http://schemas.microsoft.com/office/drawing/2014/main" id="{373E341D-EFB7-9546-BE0D-2BBEF21F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810"/>
            <a:stretch>
              <a:fillRect/>
            </a:stretch>
          </p:blipFill>
          <p:spPr>
            <a:xfrm>
              <a:off x="1340552" y="1275324"/>
              <a:ext cx="6752640" cy="21598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77BFBEDE-5E81-884C-8502-7694503E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Microkinetic Modelling?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3730AF-37E7-1840-BEEB-92C3CF26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3B6-0A3C-554F-98CC-C81FF6B587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Mechanism Generation">
            <a:extLst>
              <a:ext uri="{FF2B5EF4-FFF2-40B4-BE49-F238E27FC236}">
                <a16:creationId xmlns:a16="http://schemas.microsoft.com/office/drawing/2014/main" id="{80006022-E4C3-A04E-88BE-F627CDB47253}"/>
              </a:ext>
            </a:extLst>
          </p:cNvPr>
          <p:cNvSpPr/>
          <p:nvPr/>
        </p:nvSpPr>
        <p:spPr>
          <a:xfrm>
            <a:off x="9234724" y="5131845"/>
            <a:ext cx="2957276" cy="1726155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4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05172"/>
            <a:ext cx="10668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cs typeface="Arial" panose="020B0604020202020204" pitchFamily="34" charset="0"/>
              </a:rPr>
              <a:t>RMG aims to </a:t>
            </a:r>
            <a:r>
              <a:rPr lang="en-US" sz="3200" b="1" dirty="0">
                <a:solidFill>
                  <a:srgbClr val="993333"/>
                </a:solidFill>
                <a:cs typeface="Arial" panose="020B0604020202020204" pitchFamily="34" charset="0"/>
              </a:rPr>
              <a:t>predict</a:t>
            </a:r>
            <a:r>
              <a:rPr lang="en-US" sz="3200" b="1" dirty="0">
                <a:cs typeface="Arial" panose="020B0604020202020204" pitchFamily="34" charset="0"/>
              </a:rPr>
              <a:t> the reactive chemistry of a given system by </a:t>
            </a:r>
            <a:r>
              <a:rPr lang="en-US" sz="3200" b="1" dirty="0">
                <a:solidFill>
                  <a:srgbClr val="993333"/>
                </a:solidFill>
                <a:cs typeface="Arial" panose="020B0604020202020204" pitchFamily="34" charset="0"/>
              </a:rPr>
              <a:t>automatically</a:t>
            </a:r>
            <a:r>
              <a:rPr lang="en-US" sz="3200" b="1" dirty="0">
                <a:cs typeface="Arial" panose="020B0604020202020204" pitchFamily="34" charset="0"/>
              </a:rPr>
              <a:t> determining the relevant species and reactions under the specified conditions.</a:t>
            </a:r>
            <a:r>
              <a:rPr lang="en-US" sz="3200" dirty="0">
                <a:cs typeface="Arial" panose="020B0604020202020204" pitchFamily="34" charset="0"/>
              </a:rPr>
              <a:t>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+</a:t>
            </a:r>
            <a:r>
              <a:rPr lang="en-US" sz="3200" b="1" dirty="0"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Reduce the human effort needed to construct a useful kinetic model, so make it more practical to build good models.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+ Current version of RMG is particularly useful for pyrolysis &amp; combustion, but it can be applied to other systems (e.g. gas-surface catalysis, liquid phase).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RMG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48C53-6805-D39F-7F80-0B13D42C5C0D}"/>
              </a:ext>
            </a:extLst>
          </p:cNvPr>
          <p:cNvSpPr txBox="1"/>
          <p:nvPr/>
        </p:nvSpPr>
        <p:spPr>
          <a:xfrm>
            <a:off x="76197" y="6545435"/>
            <a:ext cx="35863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" dirty="0"/>
              <a:t>slides courtesy of https://</a:t>
            </a:r>
            <a:r>
              <a:rPr lang="en-US" sz="1330" dirty="0" err="1"/>
              <a:t>rmg.mit.edu</a:t>
            </a:r>
            <a:r>
              <a:rPr lang="en-US" sz="1330" dirty="0"/>
              <a:t>/resources </a:t>
            </a:r>
          </a:p>
        </p:txBody>
      </p:sp>
    </p:spTree>
    <p:extLst>
      <p:ext uri="{BB962C8B-B14F-4D97-AF65-F5344CB8AC3E}">
        <p14:creationId xmlns:p14="http://schemas.microsoft.com/office/powerpoint/2010/main" val="31542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99112" y="5259994"/>
            <a:ext cx="306324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Termination criteria</a:t>
            </a:r>
          </a:p>
          <a:p>
            <a:pPr algn="ctr"/>
            <a:r>
              <a:rPr lang="en-US" sz="2400" b="1" dirty="0"/>
              <a:t>(time, conversion)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98467" y="2148840"/>
            <a:ext cx="0" cy="58252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6469" y="1730281"/>
            <a:ext cx="3276599" cy="12003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Kinetic and thermodynamic libraries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98141" y="4224539"/>
            <a:ext cx="0" cy="777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202424" y="3715512"/>
            <a:ext cx="914400" cy="0"/>
          </a:xfrm>
          <a:prstGeom prst="straightConnector1">
            <a:avLst/>
          </a:prstGeom>
          <a:ln w="101600">
            <a:solidFill>
              <a:srgbClr val="99333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9312" y="4771297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Tolerances</a:t>
            </a:r>
            <a:endParaRPr lang="en-US" sz="2800" b="1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119041" y="5353329"/>
          <a:ext cx="1820461" cy="787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406080" progId="Equation.DSMT4">
                  <p:embed/>
                </p:oleObj>
              </mc:Choice>
              <mc:Fallback>
                <p:oleObj name="Equation" r:id="rId2" imgW="939600" imgH="40608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041" y="5353329"/>
                        <a:ext cx="1820461" cy="787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345457" y="4286185"/>
            <a:ext cx="595619" cy="565579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004" y="1042164"/>
            <a:ext cx="3132348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Inlet conditions  and composition (T, P, X)</a:t>
            </a:r>
            <a:endParaRPr lang="en-US" sz="2800" b="1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81499" y="4760559"/>
          <a:ext cx="1289939" cy="101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431640" progId="Equation.DSMT4">
                  <p:embed/>
                </p:oleObj>
              </mc:Choice>
              <mc:Fallback>
                <p:oleObj name="Equation" r:id="rId4" imgW="545760" imgH="43164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499" y="4760559"/>
                        <a:ext cx="1289939" cy="1017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010530" y="2930610"/>
            <a:ext cx="2588817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b="1" dirty="0">
                <a:solidFill>
                  <a:srgbClr val="99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Kinetic model</a:t>
            </a:r>
            <a:endParaRPr lang="en-US" sz="3600" b="1" dirty="0">
              <a:solidFill>
                <a:srgbClr val="99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3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03" y="4791778"/>
            <a:ext cx="2470567" cy="46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8789048" y="5353329"/>
            <a:ext cx="2036853" cy="538323"/>
            <a:chOff x="5308429" y="4747283"/>
            <a:chExt cx="2319165" cy="717764"/>
          </a:xfrm>
        </p:grpSpPr>
        <p:pic>
          <p:nvPicPr>
            <p:cNvPr id="27" name="Picture 329" descr="Cantera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642"/>
            <a:stretch/>
          </p:blipFill>
          <p:spPr bwMode="auto">
            <a:xfrm>
              <a:off x="5308429" y="4747283"/>
              <a:ext cx="2012624" cy="58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5734092" y="5176835"/>
              <a:ext cx="1893502" cy="288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9160678" y="5683654"/>
            <a:ext cx="1663007" cy="216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732860" y="4084631"/>
            <a:ext cx="0" cy="70480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C:\Dropbox (MIT)\Administration\Presentations\C2E2 UConn\Presentation\Raw\ERC09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7625" b="3537"/>
          <a:stretch/>
        </p:blipFill>
        <p:spPr bwMode="auto">
          <a:xfrm>
            <a:off x="227460" y="370426"/>
            <a:ext cx="4252272" cy="386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206701" y="2590805"/>
            <a:ext cx="724967" cy="39284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7">
            <a:extLst>
              <a:ext uri="{FF2B5EF4-FFF2-40B4-BE49-F238E27FC236}">
                <a16:creationId xmlns:a16="http://schemas.microsoft.com/office/drawing/2014/main" id="{24A1F965-85C3-450B-8D8A-00B1BA28D6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529" y="3129550"/>
            <a:ext cx="1840089" cy="102899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245976" y="5777828"/>
            <a:ext cx="118694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RMS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RMG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E0A1C-8ACA-215A-A869-D142F5A0833B}"/>
              </a:ext>
            </a:extLst>
          </p:cNvPr>
          <p:cNvSpPr txBox="1"/>
          <p:nvPr/>
        </p:nvSpPr>
        <p:spPr>
          <a:xfrm>
            <a:off x="76197" y="6545435"/>
            <a:ext cx="35863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" dirty="0"/>
              <a:t>slides courtesy of https://</a:t>
            </a:r>
            <a:r>
              <a:rPr lang="en-US" sz="1330" dirty="0" err="1"/>
              <a:t>rmg.mit.edu</a:t>
            </a:r>
            <a:r>
              <a:rPr lang="en-US" sz="1330" dirty="0"/>
              <a:t>/resources </a:t>
            </a:r>
          </a:p>
        </p:txBody>
      </p:sp>
    </p:spTree>
    <p:extLst>
      <p:ext uri="{BB962C8B-B14F-4D97-AF65-F5344CB8AC3E}">
        <p14:creationId xmlns:p14="http://schemas.microsoft.com/office/powerpoint/2010/main" val="28423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9" grpId="0"/>
      <p:bldP spid="24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43200" y="2133600"/>
            <a:ext cx="6705600" cy="2590800"/>
          </a:xfrm>
          <a:prstGeom prst="ellipse">
            <a:avLst/>
          </a:prstGeom>
          <a:noFill/>
          <a:ln w="28575">
            <a:solidFill>
              <a:srgbClr val="99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0" y="2974778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endParaRPr lang="en-US" sz="533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44991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800" dirty="0"/>
              <a:t>Edge</a:t>
            </a:r>
            <a:endParaRPr lang="en-US" sz="5333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1219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Reaction Mechanism Generator incrementally grows mechanisms</a:t>
            </a:r>
            <a:endParaRPr lang="he-IL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-461727" y="442268"/>
            <a:ext cx="5689605" cy="1084031"/>
            <a:chOff x="-461727" y="442267"/>
            <a:chExt cx="5689605" cy="1084031"/>
          </a:xfrm>
        </p:grpSpPr>
        <p:sp>
          <p:nvSpPr>
            <p:cNvPr id="11" name="TextBox 10"/>
            <p:cNvSpPr txBox="1"/>
            <p:nvPr/>
          </p:nvSpPr>
          <p:spPr>
            <a:xfrm>
              <a:off x="-461727" y="442267"/>
              <a:ext cx="5689605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400" dirty="0"/>
                <a:t>Example: ethanol oxidation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818412"/>
              <a:ext cx="4780230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000" dirty="0"/>
                <a:t>1000 ppm fuel, stoichiometric O</a:t>
              </a:r>
              <a:r>
                <a:rPr lang="en-US" sz="2000" baseline="-25000" dirty="0"/>
                <a:t>2</a:t>
              </a:r>
              <a:r>
                <a:rPr lang="en-US" sz="2000" dirty="0"/>
                <a:t>, in </a:t>
              </a:r>
              <a:r>
                <a:rPr lang="en-US" sz="2000" dirty="0" err="1"/>
                <a:t>Ar</a:t>
              </a:r>
              <a:endParaRPr lang="en-US" sz="2000" baseline="-25000" dirty="0"/>
            </a:p>
            <a:p>
              <a:pPr algn="ctr"/>
              <a:r>
                <a:rPr lang="en-US" sz="2000" dirty="0"/>
                <a:t>at 1500 K, 1 bar</a:t>
              </a:r>
              <a:endParaRPr lang="en-US" sz="28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54" y="2515468"/>
            <a:ext cx="1000125" cy="386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7" y="2836284"/>
            <a:ext cx="280035" cy="2533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27" y="3740106"/>
            <a:ext cx="253365" cy="240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C2FE0-7918-EAD9-F838-EF95804DEF35}"/>
              </a:ext>
            </a:extLst>
          </p:cNvPr>
          <p:cNvSpPr txBox="1"/>
          <p:nvPr/>
        </p:nvSpPr>
        <p:spPr>
          <a:xfrm>
            <a:off x="76197" y="6545435"/>
            <a:ext cx="35863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" dirty="0"/>
              <a:t>slides courtesy of https://</a:t>
            </a:r>
            <a:r>
              <a:rPr lang="en-US" sz="1330" dirty="0" err="1"/>
              <a:t>rmg.mit.edu</a:t>
            </a:r>
            <a:r>
              <a:rPr lang="en-US" sz="1330" dirty="0"/>
              <a:t>/resources </a:t>
            </a:r>
          </a:p>
        </p:txBody>
      </p:sp>
    </p:spTree>
    <p:extLst>
      <p:ext uri="{BB962C8B-B14F-4D97-AF65-F5344CB8AC3E}">
        <p14:creationId xmlns:p14="http://schemas.microsoft.com/office/powerpoint/2010/main" val="30875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43200" y="2133600"/>
            <a:ext cx="6705600" cy="2590800"/>
          </a:xfrm>
          <a:prstGeom prst="ellipse">
            <a:avLst/>
          </a:prstGeom>
          <a:noFill/>
          <a:ln w="28575">
            <a:solidFill>
              <a:srgbClr val="99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1219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Reaction Mechanism Generator incrementally grows mechanism</a:t>
            </a:r>
            <a:endParaRPr lang="he-IL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-461727" y="442268"/>
            <a:ext cx="5689605" cy="1084031"/>
            <a:chOff x="-461727" y="442267"/>
            <a:chExt cx="5689605" cy="1084031"/>
          </a:xfrm>
        </p:grpSpPr>
        <p:sp>
          <p:nvSpPr>
            <p:cNvPr id="11" name="TextBox 10"/>
            <p:cNvSpPr txBox="1"/>
            <p:nvPr/>
          </p:nvSpPr>
          <p:spPr>
            <a:xfrm>
              <a:off x="-461727" y="442267"/>
              <a:ext cx="5689605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400" dirty="0"/>
                <a:t>Example: ethanol oxidation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818412"/>
              <a:ext cx="4780230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000" dirty="0"/>
                <a:t>1000 ppm fuel, stoichiometric O</a:t>
              </a:r>
              <a:r>
                <a:rPr lang="en-US" sz="2000" baseline="-25000" dirty="0"/>
                <a:t>2</a:t>
              </a:r>
              <a:r>
                <a:rPr lang="en-US" sz="2000" dirty="0"/>
                <a:t>, in </a:t>
              </a:r>
              <a:r>
                <a:rPr lang="en-US" sz="2000" dirty="0" err="1"/>
                <a:t>Ar</a:t>
              </a:r>
              <a:endParaRPr lang="en-US" sz="2000" baseline="-25000" dirty="0"/>
            </a:p>
            <a:p>
              <a:pPr algn="ctr"/>
              <a:r>
                <a:rPr lang="en-US" sz="2000" dirty="0"/>
                <a:t>at 1500 K, 1 bar</a:t>
              </a:r>
              <a:endParaRPr lang="en-US" sz="28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59" y="2515473"/>
            <a:ext cx="1000128" cy="3867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41" y="2836291"/>
            <a:ext cx="280039" cy="2533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32" y="3740114"/>
            <a:ext cx="253368" cy="2400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590763" y="3105775"/>
            <a:ext cx="3975040" cy="1042419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137943" y="1708126"/>
            <a:ext cx="1283967" cy="865495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011716" y="2979160"/>
            <a:ext cx="2662147" cy="28793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230" y="2530893"/>
            <a:ext cx="346711" cy="3067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413" y="2994585"/>
            <a:ext cx="346711" cy="306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433" y="4742886"/>
            <a:ext cx="480060" cy="306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089" y="4068361"/>
            <a:ext cx="1253491" cy="4533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403" y="4997629"/>
            <a:ext cx="1333500" cy="4400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5605" y="4559110"/>
            <a:ext cx="906780" cy="3867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957" y="4148193"/>
            <a:ext cx="1000128" cy="46672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056128" y="5350885"/>
            <a:ext cx="537181" cy="306705"/>
            <a:chOff x="3527590" y="5996739"/>
            <a:chExt cx="767400" cy="30670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1"/>
            <a:srcRect l="64130" r="953"/>
            <a:stretch/>
          </p:blipFill>
          <p:spPr>
            <a:xfrm>
              <a:off x="3527590" y="5996739"/>
              <a:ext cx="286022" cy="30670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1"/>
            <a:srcRect l="16186" r="34613"/>
            <a:stretch/>
          </p:blipFill>
          <p:spPr>
            <a:xfrm>
              <a:off x="3757272" y="5996739"/>
              <a:ext cx="403029" cy="30670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11"/>
            <a:srcRect r="80559"/>
            <a:stretch/>
          </p:blipFill>
          <p:spPr>
            <a:xfrm>
              <a:off x="4135739" y="5996739"/>
              <a:ext cx="159251" cy="306705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2003" y="1914534"/>
            <a:ext cx="533400" cy="3067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8734" y="2348929"/>
            <a:ext cx="1146812" cy="3067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705" y="950081"/>
            <a:ext cx="480060" cy="3067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8867" y="1422575"/>
            <a:ext cx="1160148" cy="360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75955" y="616439"/>
            <a:ext cx="573408" cy="3067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6170" y="1108735"/>
            <a:ext cx="1053468" cy="3600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13019" y="847790"/>
            <a:ext cx="520068" cy="3067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69713" y="1346207"/>
            <a:ext cx="1053468" cy="306708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endCxn id="40" idx="2"/>
          </p:cNvCxnSpPr>
          <p:nvPr/>
        </p:nvCxnSpPr>
        <p:spPr>
          <a:xfrm flipH="1" flipV="1">
            <a:off x="6582904" y="1468783"/>
            <a:ext cx="110021" cy="964360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33354" y="1837466"/>
            <a:ext cx="958425" cy="667791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414870" y="2502282"/>
            <a:ext cx="1727687" cy="153999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67937" y="2703675"/>
            <a:ext cx="38183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+</a:t>
            </a:r>
            <a:endParaRPr lang="he-IL" sz="2800" b="1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37957" y="4969759"/>
            <a:ext cx="306708" cy="25336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58870" y="5130980"/>
            <a:ext cx="306708" cy="2533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61123" y="5621051"/>
            <a:ext cx="306708" cy="253368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6822568" y="3082406"/>
            <a:ext cx="375021" cy="1863423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145109" y="3073389"/>
            <a:ext cx="1588119" cy="1485715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62338" y="2979158"/>
            <a:ext cx="2536367" cy="1262375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179" y="4742883"/>
            <a:ext cx="1333500" cy="44005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3789" y="5181034"/>
            <a:ext cx="906780" cy="38671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8257" y="5838808"/>
            <a:ext cx="1000128" cy="466728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H="1">
            <a:off x="3681371" y="3170255"/>
            <a:ext cx="2015551" cy="1572628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600763" y="5641390"/>
            <a:ext cx="537181" cy="306705"/>
            <a:chOff x="3527590" y="5996739"/>
            <a:chExt cx="767400" cy="306705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11"/>
            <a:srcRect l="64130" r="953"/>
            <a:stretch/>
          </p:blipFill>
          <p:spPr>
            <a:xfrm>
              <a:off x="3527590" y="5996739"/>
              <a:ext cx="286022" cy="30670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11"/>
            <a:srcRect l="16186" r="34613"/>
            <a:stretch/>
          </p:blipFill>
          <p:spPr>
            <a:xfrm>
              <a:off x="3757272" y="5996739"/>
              <a:ext cx="403029" cy="30670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11"/>
            <a:srcRect r="80559"/>
            <a:stretch/>
          </p:blipFill>
          <p:spPr>
            <a:xfrm>
              <a:off x="4135739" y="5996739"/>
              <a:ext cx="159251" cy="306705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5658368" y="6391801"/>
            <a:ext cx="537181" cy="306705"/>
            <a:chOff x="3527590" y="5996739"/>
            <a:chExt cx="767400" cy="306705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11"/>
            <a:srcRect l="64130" r="953"/>
            <a:stretch/>
          </p:blipFill>
          <p:spPr>
            <a:xfrm>
              <a:off x="3527590" y="5996739"/>
              <a:ext cx="286022" cy="306705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11"/>
            <a:srcRect l="16186" r="34613"/>
            <a:stretch/>
          </p:blipFill>
          <p:spPr>
            <a:xfrm>
              <a:off x="3757274" y="5996739"/>
              <a:ext cx="403029" cy="306705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11"/>
            <a:srcRect r="80559"/>
            <a:stretch/>
          </p:blipFill>
          <p:spPr>
            <a:xfrm>
              <a:off x="4135739" y="5996739"/>
              <a:ext cx="159251" cy="306705"/>
            </a:xfrm>
            <a:prstGeom prst="rect">
              <a:avLst/>
            </a:prstGeom>
          </p:spPr>
        </p:pic>
      </p:grpSp>
      <p:cxnSp>
        <p:nvCxnSpPr>
          <p:cNvPr id="78" name="Straight Arrow Connector 77"/>
          <p:cNvCxnSpPr/>
          <p:nvPr/>
        </p:nvCxnSpPr>
        <p:spPr>
          <a:xfrm flipH="1">
            <a:off x="5136931" y="3153207"/>
            <a:ext cx="705716" cy="1943237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993959" y="3150525"/>
            <a:ext cx="6805" cy="2597211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51672" y="3289575"/>
            <a:ext cx="853440" cy="41338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558994" y="2941897"/>
            <a:ext cx="306708" cy="293371"/>
          </a:xfrm>
          <a:prstGeom prst="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>
            <a:off x="7468519" y="2830608"/>
            <a:ext cx="2406140" cy="404661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69716" y="5934327"/>
            <a:ext cx="386355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/>
              <a:t>unknown kinetics / thermodynamics</a:t>
            </a:r>
          </a:p>
          <a:p>
            <a:pPr algn="ctr"/>
            <a:r>
              <a:rPr lang="en-US" b="1" dirty="0"/>
              <a:t>data are estimated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BF0F3-BFBE-9B30-5DEF-DAAD32A13436}"/>
              </a:ext>
            </a:extLst>
          </p:cNvPr>
          <p:cNvSpPr txBox="1"/>
          <p:nvPr/>
        </p:nvSpPr>
        <p:spPr>
          <a:xfrm>
            <a:off x="76197" y="6545435"/>
            <a:ext cx="35863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" dirty="0"/>
              <a:t>slides courtesy of https://</a:t>
            </a:r>
            <a:r>
              <a:rPr lang="en-US" sz="1330" dirty="0" err="1"/>
              <a:t>rmg.mit.edu</a:t>
            </a:r>
            <a:r>
              <a:rPr lang="en-US" sz="1330" dirty="0"/>
              <a:t>/resources </a:t>
            </a:r>
          </a:p>
        </p:txBody>
      </p:sp>
    </p:spTree>
    <p:extLst>
      <p:ext uri="{BB962C8B-B14F-4D97-AF65-F5344CB8AC3E}">
        <p14:creationId xmlns:p14="http://schemas.microsoft.com/office/powerpoint/2010/main" val="32424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43200" y="2133600"/>
            <a:ext cx="6705600" cy="2590800"/>
          </a:xfrm>
          <a:prstGeom prst="ellipse">
            <a:avLst/>
          </a:prstGeom>
          <a:noFill/>
          <a:ln w="28575">
            <a:solidFill>
              <a:srgbClr val="99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1219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Reaction Mechanism Generator incrementally grows mechanism </a:t>
            </a:r>
            <a:endParaRPr lang="he-IL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-461727" y="442268"/>
            <a:ext cx="5689605" cy="1084031"/>
            <a:chOff x="-461727" y="442267"/>
            <a:chExt cx="5689605" cy="1084031"/>
          </a:xfrm>
        </p:grpSpPr>
        <p:sp>
          <p:nvSpPr>
            <p:cNvPr id="11" name="TextBox 10"/>
            <p:cNvSpPr txBox="1"/>
            <p:nvPr/>
          </p:nvSpPr>
          <p:spPr>
            <a:xfrm>
              <a:off x="-461727" y="442267"/>
              <a:ext cx="5689605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400" dirty="0"/>
                <a:t>Example: ethanol oxidation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818412"/>
              <a:ext cx="4780230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000" dirty="0"/>
                <a:t>1000 ppm fuel, stoichiometric O</a:t>
              </a:r>
              <a:r>
                <a:rPr lang="en-US" sz="2000" baseline="-25000" dirty="0"/>
                <a:t>2</a:t>
              </a:r>
              <a:r>
                <a:rPr lang="en-US" sz="2000" dirty="0"/>
                <a:t>, in </a:t>
              </a:r>
              <a:r>
                <a:rPr lang="en-US" sz="2000" dirty="0" err="1"/>
                <a:t>Ar</a:t>
              </a:r>
              <a:endParaRPr lang="en-US" sz="2000" baseline="-25000" dirty="0"/>
            </a:p>
            <a:p>
              <a:pPr algn="ctr"/>
              <a:r>
                <a:rPr lang="en-US" sz="2000" dirty="0"/>
                <a:t>at 1500 K, 1 bar</a:t>
              </a:r>
              <a:endParaRPr lang="en-US" sz="28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54" y="2515468"/>
            <a:ext cx="1000125" cy="386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7" y="2836284"/>
            <a:ext cx="280035" cy="2533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22" y="2530886"/>
            <a:ext cx="346711" cy="3067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403" y="2994578"/>
            <a:ext cx="346711" cy="306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429" y="4742880"/>
            <a:ext cx="480060" cy="306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77" y="4068351"/>
            <a:ext cx="1253491" cy="4533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399" y="4997626"/>
            <a:ext cx="1333500" cy="4400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601" y="4559105"/>
            <a:ext cx="906780" cy="3867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6952" y="4148187"/>
            <a:ext cx="1000125" cy="4667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2001" y="1914528"/>
            <a:ext cx="533400" cy="3067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8723" y="2348922"/>
            <a:ext cx="1146811" cy="3067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701" y="950074"/>
            <a:ext cx="480060" cy="3067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8864" y="1422571"/>
            <a:ext cx="1160145" cy="36004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3013" y="847784"/>
            <a:ext cx="520065" cy="3067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9709" y="1346201"/>
            <a:ext cx="1053465" cy="30670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667937" y="2703675"/>
            <a:ext cx="38183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+</a:t>
            </a:r>
            <a:endParaRPr lang="he-IL" sz="2800" b="1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37950" y="4969754"/>
            <a:ext cx="306705" cy="25336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8864" y="5130975"/>
            <a:ext cx="306705" cy="25336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1117" y="5621046"/>
            <a:ext cx="306705" cy="25336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9177" y="4742879"/>
            <a:ext cx="1333500" cy="4400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785" y="5181029"/>
            <a:ext cx="906780" cy="38671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252" y="5838802"/>
            <a:ext cx="1000125" cy="46672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51669" y="3289569"/>
            <a:ext cx="853440" cy="41338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58988" y="2941887"/>
            <a:ext cx="306705" cy="29337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02627" y="3740106"/>
            <a:ext cx="253365" cy="2400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56166" y="1108730"/>
            <a:ext cx="1053465" cy="3600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75948" y="616433"/>
            <a:ext cx="573405" cy="306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06831" y="5915002"/>
            <a:ext cx="960120" cy="3600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06385" y="1720487"/>
            <a:ext cx="1680211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46142" y="867342"/>
            <a:ext cx="1093471" cy="4400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75911" y="5104827"/>
            <a:ext cx="1600200" cy="3733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20431" y="4977613"/>
            <a:ext cx="906780" cy="3067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745751" y="1112357"/>
            <a:ext cx="533400" cy="306705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056128" y="5350885"/>
            <a:ext cx="537181" cy="306705"/>
            <a:chOff x="3527590" y="5996739"/>
            <a:chExt cx="767400" cy="306705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7"/>
            <a:srcRect l="64130" r="953"/>
            <a:stretch/>
          </p:blipFill>
          <p:spPr>
            <a:xfrm>
              <a:off x="3527590" y="5996739"/>
              <a:ext cx="286022" cy="306705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7"/>
            <a:srcRect l="16186" r="34613"/>
            <a:stretch/>
          </p:blipFill>
          <p:spPr>
            <a:xfrm>
              <a:off x="3757272" y="5996739"/>
              <a:ext cx="403029" cy="306705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7"/>
            <a:srcRect r="80559"/>
            <a:stretch/>
          </p:blipFill>
          <p:spPr>
            <a:xfrm>
              <a:off x="4135739" y="5996739"/>
              <a:ext cx="159251" cy="306705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4600763" y="5641390"/>
            <a:ext cx="537181" cy="306705"/>
            <a:chOff x="3527590" y="5996739"/>
            <a:chExt cx="767400" cy="306705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7"/>
            <a:srcRect l="64130" r="953"/>
            <a:stretch/>
          </p:blipFill>
          <p:spPr>
            <a:xfrm>
              <a:off x="3527590" y="5996739"/>
              <a:ext cx="286022" cy="306705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7"/>
            <a:srcRect l="16186" r="34613"/>
            <a:stretch/>
          </p:blipFill>
          <p:spPr>
            <a:xfrm>
              <a:off x="3757272" y="5996739"/>
              <a:ext cx="403029" cy="306705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7"/>
            <a:srcRect r="80559"/>
            <a:stretch/>
          </p:blipFill>
          <p:spPr>
            <a:xfrm>
              <a:off x="4135739" y="5996739"/>
              <a:ext cx="159251" cy="306705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5658368" y="6391801"/>
            <a:ext cx="537181" cy="306705"/>
            <a:chOff x="3527590" y="5996739"/>
            <a:chExt cx="767400" cy="306705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7"/>
            <a:srcRect l="64130" r="953"/>
            <a:stretch/>
          </p:blipFill>
          <p:spPr>
            <a:xfrm>
              <a:off x="3527590" y="5996739"/>
              <a:ext cx="286022" cy="306705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7"/>
            <a:srcRect l="16186" r="34613"/>
            <a:stretch/>
          </p:blipFill>
          <p:spPr>
            <a:xfrm>
              <a:off x="3757274" y="5996739"/>
              <a:ext cx="403029" cy="306705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7"/>
            <a:srcRect r="80559"/>
            <a:stretch/>
          </p:blipFill>
          <p:spPr>
            <a:xfrm>
              <a:off x="4135739" y="5996739"/>
              <a:ext cx="159251" cy="306705"/>
            </a:xfrm>
            <a:prstGeom prst="rect">
              <a:avLst/>
            </a:prstGeom>
          </p:spPr>
        </p:pic>
      </p:grpSp>
      <p:cxnSp>
        <p:nvCxnSpPr>
          <p:cNvPr id="70" name="Straight Arrow Connector 69"/>
          <p:cNvCxnSpPr/>
          <p:nvPr/>
        </p:nvCxnSpPr>
        <p:spPr>
          <a:xfrm flipH="1">
            <a:off x="1590763" y="3105775"/>
            <a:ext cx="3975040" cy="1042419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37943" y="1708126"/>
            <a:ext cx="1283967" cy="865495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011716" y="2979160"/>
            <a:ext cx="2662147" cy="28793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582904" y="1468783"/>
            <a:ext cx="110021" cy="964360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033354" y="1837466"/>
            <a:ext cx="958425" cy="667791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414870" y="2502282"/>
            <a:ext cx="1727687" cy="153999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22568" y="3082406"/>
            <a:ext cx="375021" cy="1863423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145109" y="3073389"/>
            <a:ext cx="1588119" cy="1485715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362338" y="2979158"/>
            <a:ext cx="2536367" cy="1262375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681371" y="3170255"/>
            <a:ext cx="2015551" cy="1572628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136931" y="3153207"/>
            <a:ext cx="705716" cy="1943237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993959" y="3150525"/>
            <a:ext cx="6805" cy="2597211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468519" y="2830608"/>
            <a:ext cx="2406140" cy="404661"/>
          </a:xfrm>
          <a:prstGeom prst="straightConnector1">
            <a:avLst/>
          </a:prstGeom>
          <a:ln w="38100">
            <a:solidFill>
              <a:srgbClr val="A31F3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87A6C9-DCF6-B899-ED2E-F86646A0E464}"/>
              </a:ext>
            </a:extLst>
          </p:cNvPr>
          <p:cNvSpPr txBox="1"/>
          <p:nvPr/>
        </p:nvSpPr>
        <p:spPr>
          <a:xfrm>
            <a:off x="76197" y="6545435"/>
            <a:ext cx="35863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" dirty="0"/>
              <a:t>slides courtesy of https://</a:t>
            </a:r>
            <a:r>
              <a:rPr lang="en-US" sz="1330" dirty="0" err="1"/>
              <a:t>rmg.mit.edu</a:t>
            </a:r>
            <a:r>
              <a:rPr lang="en-US" sz="1330" dirty="0"/>
              <a:t>/resources </a:t>
            </a:r>
          </a:p>
        </p:txBody>
      </p:sp>
    </p:spTree>
    <p:extLst>
      <p:ext uri="{BB962C8B-B14F-4D97-AF65-F5344CB8AC3E}">
        <p14:creationId xmlns:p14="http://schemas.microsoft.com/office/powerpoint/2010/main" val="39448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00">
        <p:fade/>
      </p:transition>
    </mc:Choice>
    <mc:Fallback xmlns="">
      <p:transition spd="med" advTm="2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29063 0.3564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1782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10273 0.1724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43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43200" y="2133600"/>
            <a:ext cx="6705600" cy="2590800"/>
          </a:xfrm>
          <a:prstGeom prst="ellipse">
            <a:avLst/>
          </a:prstGeom>
          <a:noFill/>
          <a:ln w="28575">
            <a:solidFill>
              <a:srgbClr val="99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-461727" y="442268"/>
            <a:ext cx="5689605" cy="1084031"/>
            <a:chOff x="-461727" y="442267"/>
            <a:chExt cx="5689605" cy="1084031"/>
          </a:xfrm>
        </p:grpSpPr>
        <p:sp>
          <p:nvSpPr>
            <p:cNvPr id="11" name="TextBox 10"/>
            <p:cNvSpPr txBox="1"/>
            <p:nvPr/>
          </p:nvSpPr>
          <p:spPr>
            <a:xfrm>
              <a:off x="-461727" y="442267"/>
              <a:ext cx="5689605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400" dirty="0"/>
                <a:t>Example: ethanol oxidation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818412"/>
              <a:ext cx="4780230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000" dirty="0"/>
                <a:t>1000 ppm fuel, stoichiometric O</a:t>
              </a:r>
              <a:r>
                <a:rPr lang="en-US" sz="2000" baseline="-25000" dirty="0"/>
                <a:t>2</a:t>
              </a:r>
              <a:r>
                <a:rPr lang="en-US" sz="2000" dirty="0"/>
                <a:t>, in </a:t>
              </a:r>
              <a:r>
                <a:rPr lang="en-US" sz="2000" dirty="0" err="1"/>
                <a:t>Ar</a:t>
              </a:r>
              <a:endParaRPr lang="en-US" sz="2000" baseline="-25000" dirty="0"/>
            </a:p>
            <a:p>
              <a:pPr algn="ctr"/>
              <a:r>
                <a:rPr lang="en-US" sz="2000" dirty="0"/>
                <a:t>at 1500 K, 1 bar</a:t>
              </a:r>
              <a:endParaRPr lang="en-US" sz="28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54" y="2515468"/>
            <a:ext cx="1000125" cy="386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7" y="2836284"/>
            <a:ext cx="280035" cy="2533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403" y="2994578"/>
            <a:ext cx="346711" cy="306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77" y="4068351"/>
            <a:ext cx="1253491" cy="4533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399" y="4997626"/>
            <a:ext cx="1333500" cy="4400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6952" y="4148187"/>
            <a:ext cx="1000125" cy="4667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2001" y="1914528"/>
            <a:ext cx="533400" cy="3067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8723" y="2348922"/>
            <a:ext cx="1146811" cy="3067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8864" y="1422571"/>
            <a:ext cx="1160145" cy="36004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3013" y="847784"/>
            <a:ext cx="520065" cy="3067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9709" y="1346201"/>
            <a:ext cx="1053465" cy="30670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58864" y="5130975"/>
            <a:ext cx="306705" cy="2533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33785" y="5181029"/>
            <a:ext cx="906780" cy="38671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51669" y="3289569"/>
            <a:ext cx="853440" cy="41338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58988" y="2941887"/>
            <a:ext cx="306705" cy="29337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2627" y="3740106"/>
            <a:ext cx="253365" cy="2400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5157" y="2295012"/>
            <a:ext cx="1053465" cy="3600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36551" y="3062016"/>
            <a:ext cx="573405" cy="3067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06385" y="1720487"/>
            <a:ext cx="1680211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75911" y="5104827"/>
            <a:ext cx="1600200" cy="3733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06831" y="5915002"/>
            <a:ext cx="960120" cy="3600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46142" y="867342"/>
            <a:ext cx="1093471" cy="4400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20431" y="4977613"/>
            <a:ext cx="906780" cy="3067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745751" y="1112357"/>
            <a:ext cx="533400" cy="306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08241" y="432944"/>
            <a:ext cx="1600200" cy="426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2569" y="5166261"/>
            <a:ext cx="1786891" cy="506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874660" y="5534002"/>
            <a:ext cx="733425" cy="6267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46124" y="6079537"/>
            <a:ext cx="1680211" cy="5067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2569" y="2335315"/>
            <a:ext cx="1493520" cy="3733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472033" y="2"/>
            <a:ext cx="1093471" cy="5467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6326" y="4647627"/>
            <a:ext cx="1400175" cy="3733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456928" y="5492923"/>
            <a:ext cx="1600200" cy="5067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631891" y="6116629"/>
            <a:ext cx="1786891" cy="533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16325" y="2905128"/>
            <a:ext cx="733425" cy="733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3951" y="5893702"/>
            <a:ext cx="826771" cy="6267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440331" y="4265326"/>
            <a:ext cx="960120" cy="3067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436509" y="422617"/>
            <a:ext cx="1346835" cy="3467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395833" y="855180"/>
            <a:ext cx="1200151" cy="3600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861930" y="5452677"/>
            <a:ext cx="1053465" cy="386715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600763" y="5641390"/>
            <a:ext cx="537181" cy="306705"/>
            <a:chOff x="3527590" y="5996739"/>
            <a:chExt cx="767400" cy="306705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41"/>
            <a:srcRect l="64130" r="953"/>
            <a:stretch/>
          </p:blipFill>
          <p:spPr>
            <a:xfrm>
              <a:off x="3527590" y="5996739"/>
              <a:ext cx="286022" cy="306705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41"/>
            <a:srcRect l="16186" r="34613"/>
            <a:stretch/>
          </p:blipFill>
          <p:spPr>
            <a:xfrm>
              <a:off x="3757272" y="5996739"/>
              <a:ext cx="403029" cy="306705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41"/>
            <a:srcRect r="80559"/>
            <a:stretch/>
          </p:blipFill>
          <p:spPr>
            <a:xfrm>
              <a:off x="4135739" y="5996739"/>
              <a:ext cx="159251" cy="30670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854562" y="1565562"/>
            <a:ext cx="895351" cy="4857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502729" y="4582858"/>
            <a:ext cx="1085851" cy="4381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0537340" y="2810567"/>
            <a:ext cx="1152525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198126" y="3210084"/>
            <a:ext cx="1323975" cy="5429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0399226" y="6180028"/>
            <a:ext cx="1428751" cy="5048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279438" y="4609787"/>
            <a:ext cx="1247775" cy="3429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4075492" y="5637823"/>
            <a:ext cx="1533525" cy="4191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655263" y="3366579"/>
            <a:ext cx="1247775" cy="3905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851191" y="6197282"/>
            <a:ext cx="1333500" cy="3429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93953" y="1495341"/>
            <a:ext cx="1190625" cy="35242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820142" y="2277437"/>
            <a:ext cx="1333500" cy="3714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0550450" y="3834113"/>
            <a:ext cx="1428751" cy="3714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5016390" y="6246386"/>
            <a:ext cx="1533525" cy="50482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6599441" y="1533033"/>
            <a:ext cx="1190625" cy="43815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3253210" y="1702733"/>
            <a:ext cx="1333500" cy="5048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5444347" y="1559237"/>
            <a:ext cx="990600" cy="4095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8262701" y="950074"/>
            <a:ext cx="480060" cy="30670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182227" y="6127028"/>
            <a:ext cx="847725" cy="4572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0854563" y="4556373"/>
            <a:ext cx="1181100" cy="44767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8213041" y="1880359"/>
            <a:ext cx="990600" cy="48577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0732602" y="2180137"/>
            <a:ext cx="1095375" cy="5048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734417" y="3752778"/>
            <a:ext cx="752475" cy="81915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3719932" y="4801932"/>
            <a:ext cx="1152525" cy="381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7601892" y="844785"/>
            <a:ext cx="1114425" cy="7239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9580662" y="65465"/>
            <a:ext cx="895351" cy="8763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0403988" y="5546375"/>
            <a:ext cx="1752600" cy="54292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1107827" y="5589944"/>
            <a:ext cx="1057275" cy="35242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9214865" y="1519364"/>
            <a:ext cx="952500" cy="304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5422531" y="4857292"/>
            <a:ext cx="1247775" cy="4572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93952" y="128144"/>
            <a:ext cx="752475" cy="3048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2107763" y="166181"/>
            <a:ext cx="828675" cy="3048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058710" y="74967"/>
            <a:ext cx="895351" cy="3048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787379" y="5492924"/>
            <a:ext cx="990600" cy="44767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8887345" y="5778182"/>
            <a:ext cx="1447800" cy="4191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8607146" y="859494"/>
            <a:ext cx="1247775" cy="3429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4141569" y="408172"/>
            <a:ext cx="1190625" cy="37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51DB7B-534D-1CC1-5A22-668FBF0A1D1A}"/>
              </a:ext>
            </a:extLst>
          </p:cNvPr>
          <p:cNvSpPr txBox="1"/>
          <p:nvPr/>
        </p:nvSpPr>
        <p:spPr>
          <a:xfrm>
            <a:off x="76197" y="6545435"/>
            <a:ext cx="35863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" dirty="0"/>
              <a:t>slides courtesy of https://</a:t>
            </a:r>
            <a:r>
              <a:rPr lang="en-US" sz="1330" dirty="0" err="1"/>
              <a:t>rmg.mit.edu</a:t>
            </a:r>
            <a:r>
              <a:rPr lang="en-US" sz="1330" dirty="0"/>
              <a:t>/resources </a:t>
            </a:r>
          </a:p>
        </p:txBody>
      </p:sp>
    </p:spTree>
    <p:extLst>
      <p:ext uri="{BB962C8B-B14F-4D97-AF65-F5344CB8AC3E}">
        <p14:creationId xmlns:p14="http://schemas.microsoft.com/office/powerpoint/2010/main" val="292674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0">
        <p:fade/>
      </p:transition>
    </mc:Choice>
    <mc:Fallback xmlns="">
      <p:transition spd="med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12396 -0.1375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15599 -0.25486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-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08776 -0.33982 " pathEditMode="relative" rAng="0" ptsTypes="AA">
                                      <p:cBhvr>
                                        <p:cTn id="3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32396 -0.0382 " pathEditMode="relative" rAng="0" ptsTypes="AA">
                                      <p:cBhvr>
                                        <p:cTn id="6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4349 0.43449 " pathEditMode="relative" rAng="0" ptsTypes="AA">
                                      <p:cBhvr>
                                        <p:cTn id="7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2171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40209 -0.0243 " pathEditMode="relative" rAng="0" ptsTypes="AA">
                                      <p:cBhvr>
                                        <p:cTn id="8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39961 0.03194 " pathEditMode="relative" rAng="0" ptsTypes="AA">
                                      <p:cBhvr>
                                        <p:cTn id="9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16797 -0.18773 " pathEditMode="relative" rAng="0" ptsTypes="AA">
                                      <p:cBhvr>
                                        <p:cTn id="9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52943 0.02986 " pathEditMode="relative" rAng="0" ptsTypes="AA">
                                      <p:cBhvr>
                                        <p:cTn id="11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71" y="148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05195 -0.20324 " pathEditMode="relative" rAng="0" ptsTypes="AA">
                                      <p:cBhvr>
                                        <p:cTn id="12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750"/>
                            </p:stCondLst>
                            <p:childTnLst>
                              <p:par>
                                <p:cTn id="1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29596 0.27477 " pathEditMode="relative" rAng="0" ptsTypes="AA">
                                      <p:cBhvr>
                                        <p:cTn id="13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250"/>
                            </p:stCondLst>
                            <p:childTnLst>
                              <p:par>
                                <p:cTn id="1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20157 -0.43565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750"/>
                            </p:stCondLst>
                            <p:childTnLst>
                              <p:par>
                                <p:cTn id="1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08763 0.28681 " pathEditMode="relative" rAng="0" ptsTypes="AA">
                                      <p:cBhvr>
                                        <p:cTn id="177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250"/>
                            </p:stCondLst>
                            <p:childTnLst>
                              <p:par>
                                <p:cTn id="1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18099 0.19282 " pathEditMode="relative" rAng="0" ptsTypes="AA">
                                      <p:cBhvr>
                                        <p:cTn id="19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902</Words>
  <Application>Microsoft Macintosh PowerPoint</Application>
  <PresentationFormat>Widescreen</PresentationFormat>
  <Paragraphs>108</Paragraphs>
  <Slides>15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Office Theme</vt:lpstr>
      <vt:lpstr>Equation</vt:lpstr>
      <vt:lpstr>Reaction Mechanism Generator</vt:lpstr>
      <vt:lpstr>PowerPoint Presentation</vt:lpstr>
      <vt:lpstr>Why Microkinetic Modelling? </vt:lpstr>
      <vt:lpstr>Purpose of RMG</vt:lpstr>
      <vt:lpstr>How RMG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Targets for speedup: Reaction generation (40% of total execution time) </vt:lpstr>
      <vt:lpstr>Target for speedup: Reactor Simulation (40% of total execution time)</vt:lpstr>
      <vt:lpstr>Where is Team CoMoChEng at? 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 Mechanism Generator</dc:title>
  <dc:creator>Christopher Blais</dc:creator>
  <cp:lastModifiedBy>Christopher Blais</cp:lastModifiedBy>
  <cp:revision>15</cp:revision>
  <dcterms:created xsi:type="dcterms:W3CDTF">2023-07-10T11:27:58Z</dcterms:created>
  <dcterms:modified xsi:type="dcterms:W3CDTF">2023-07-11T20:33:50Z</dcterms:modified>
</cp:coreProperties>
</file>