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3" r:id="rId22"/>
    <p:sldId id="279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63" autoAdjust="0"/>
  </p:normalViewPr>
  <p:slideViewPr>
    <p:cSldViewPr snapToGrid="0" snapToObjects="1">
      <p:cViewPr varScale="1">
        <p:scale>
          <a:sx n="60" d="100"/>
          <a:sy n="60" d="100"/>
        </p:scale>
        <p:origin x="209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5430-54FA-407A-B59D-36088C2CF97C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B3901-1AE2-43C1-A531-2DA237D635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0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B3901-1AE2-43C1-A531-2DA237D6350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34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B3901-1AE2-43C1-A531-2DA237D6350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75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6" y="992094"/>
            <a:ext cx="2712684" cy="2795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Data Mining and Machine Learning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215" y="4121253"/>
            <a:ext cx="2344003" cy="11368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200"/>
              <a:t>Mushroom Classification</a:t>
            </a:r>
          </a:p>
          <a:p>
            <a:pPr>
              <a:lnSpc>
                <a:spcPct val="90000"/>
              </a:lnSpc>
            </a:pPr>
            <a:r>
              <a:rPr lang="it-IT" sz="1200"/>
              <a:t>Matteo Comini, Giacomo Moro</a:t>
            </a:r>
          </a:p>
          <a:p>
            <a:pPr>
              <a:lnSpc>
                <a:spcPct val="90000"/>
              </a:lnSpc>
            </a:pPr>
            <a:r>
              <a:rPr lang="it-IT" sz="1200"/>
              <a:t>University of Pisa</a:t>
            </a:r>
          </a:p>
          <a:p>
            <a:pPr>
              <a:lnSpc>
                <a:spcPct val="90000"/>
              </a:lnSpc>
            </a:pPr>
            <a:r>
              <a:rPr lang="it-IT" sz="1200"/>
              <a:t>Academic Year: 2023-2024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977423-B9E8-7D45-33E4-236B527E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1813" y="1273269"/>
            <a:ext cx="4281487" cy="42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Explanation: Transforms features into principal components while preserving variance</a:t>
            </a:r>
            <a:r>
              <a:rPr lang="it-IT" dirty="0"/>
              <a:t> (95%)</a:t>
            </a:r>
            <a:r>
              <a:rPr dirty="0"/>
              <a:t>.</a:t>
            </a:r>
          </a:p>
          <a:p>
            <a:r>
              <a:rPr dirty="0"/>
              <a:t>Results: Reduced features to 1186, but correlation with classification task was not perfect.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Explanation: Uses classifier-provided importance scores.</a:t>
            </a:r>
          </a:p>
          <a:p>
            <a:r>
              <a:rPr dirty="0"/>
              <a:t>Results: Reduced to top 1000 features, complemented PCA.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Mutual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 Measures dependency between variables.</a:t>
            </a:r>
          </a:p>
          <a:p>
            <a:r>
              <a:t>Results: Selected top 500 features, limited by the high-level nature of features from ResNet50.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Classifiers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List:</a:t>
            </a:r>
          </a:p>
          <a:p>
            <a:r>
              <a:rPr dirty="0"/>
              <a:t>Support Vector Machine (SVM)</a:t>
            </a:r>
          </a:p>
          <a:p>
            <a:r>
              <a:rPr dirty="0"/>
              <a:t>Random Forest</a:t>
            </a:r>
          </a:p>
          <a:p>
            <a:r>
              <a:rPr dirty="0"/>
              <a:t>AdaBoost</a:t>
            </a:r>
          </a:p>
          <a:p>
            <a:r>
              <a:rPr dirty="0" err="1"/>
              <a:t>XGBoost</a:t>
            </a:r>
            <a:endParaRPr dirty="0"/>
          </a:p>
          <a:p>
            <a:pPr marL="0" indent="0">
              <a:buNone/>
            </a:pPr>
            <a:r>
              <a:rPr dirty="0"/>
              <a:t>Focus: Comparison of accuracy, precision, and recall.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Characteristics:</a:t>
            </a:r>
          </a:p>
          <a:p>
            <a:r>
              <a:rPr dirty="0"/>
              <a:t>Finds the optimal hyperplane for class separation.</a:t>
            </a:r>
          </a:p>
          <a:p>
            <a:r>
              <a:rPr dirty="0"/>
              <a:t>Effective in high-dimensional spaces.</a:t>
            </a:r>
          </a:p>
          <a:p>
            <a:r>
              <a:rPr dirty="0"/>
              <a:t>Robust to overfitting with kernel functions.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Characteristics:</a:t>
            </a:r>
          </a:p>
          <a:p>
            <a:r>
              <a:rPr dirty="0"/>
              <a:t>Ensemble learning with multiple decision trees</a:t>
            </a:r>
            <a:r>
              <a:rPr lang="it-IT" dirty="0"/>
              <a:t> (</a:t>
            </a:r>
            <a:r>
              <a:rPr lang="it-IT" dirty="0" err="1"/>
              <a:t>bagging</a:t>
            </a:r>
            <a:r>
              <a:rPr lang="it-IT" dirty="0"/>
              <a:t>)</a:t>
            </a:r>
            <a:r>
              <a:rPr dirty="0"/>
              <a:t>.</a:t>
            </a:r>
          </a:p>
          <a:p>
            <a:r>
              <a:rPr dirty="0"/>
              <a:t>Handles large datasets but can be memory-intensive.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Characteristics:</a:t>
            </a:r>
          </a:p>
          <a:p>
            <a:r>
              <a:rPr dirty="0"/>
              <a:t>Sequentially trains weak classifiers.</a:t>
            </a:r>
          </a:p>
          <a:p>
            <a:r>
              <a:rPr dirty="0"/>
              <a:t>Focuses on difficult cases by adjusting weights.</a:t>
            </a:r>
          </a:p>
          <a:p>
            <a:r>
              <a:rPr dirty="0"/>
              <a:t>Sensitive to noisy data and high dimensionality.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Characteristics:</a:t>
            </a:r>
          </a:p>
          <a:p>
            <a:r>
              <a:rPr dirty="0"/>
              <a:t>Optimized gradient boosting with regularization.</a:t>
            </a:r>
          </a:p>
          <a:p>
            <a:r>
              <a:rPr dirty="0"/>
              <a:t>Fast and scalable, handles large datasets.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Comparison 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6F8899-018B-765D-70BE-A45624850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3" y="1762306"/>
            <a:ext cx="6944694" cy="36104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Key Points:</a:t>
            </a:r>
          </a:p>
          <a:p>
            <a:r>
              <a:rPr dirty="0" err="1"/>
              <a:t>XGBoost</a:t>
            </a:r>
            <a:r>
              <a:rPr dirty="0"/>
              <a:t> </a:t>
            </a:r>
            <a:r>
              <a:rPr lang="it-IT" dirty="0"/>
              <a:t>and </a:t>
            </a:r>
            <a:r>
              <a:rPr dirty="0"/>
              <a:t>SVM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the best</a:t>
            </a:r>
            <a:r>
              <a:rPr dirty="0"/>
              <a:t>.</a:t>
            </a:r>
          </a:p>
          <a:p>
            <a:r>
              <a:rPr dirty="0"/>
              <a:t>Random Forest performs variably, poorly with PCA.</a:t>
            </a:r>
          </a:p>
          <a:p>
            <a:r>
              <a:rPr dirty="0"/>
              <a:t>AdaBoost consistently underperforms.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Develop a robust classifier to identify different species of mushrooms from images.</a:t>
            </a:r>
          </a:p>
          <a:p>
            <a:r>
              <a:t>Importance: Differentiating between edible and poisonous mushrooms to ensure safety and aid research.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Feature reduction improves efficiency but varies in effectiveness.</a:t>
            </a:r>
          </a:p>
          <a:p>
            <a:r>
              <a:rPr dirty="0"/>
              <a:t>Overfitting is a concern with some methods.</a:t>
            </a:r>
          </a:p>
        </p:txBody>
      </p:sp>
      <p:pic>
        <p:nvPicPr>
          <p:cNvPr id="5" name="Immagine 4" descr="Immagine che contiene testo, schermata, Policromia, Parallelo&#10;&#10;Descrizione generata automaticamente">
            <a:extLst>
              <a:ext uri="{FF2B5EF4-FFF2-40B4-BE49-F238E27FC236}">
                <a16:creationId xmlns:a16="http://schemas.microsoft.com/office/drawing/2014/main" id="{44BF3CD3-2054-135A-8A98-10F3777F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487889"/>
            <a:ext cx="3970768" cy="2638273"/>
          </a:xfrm>
          <a:prstGeom prst="rect">
            <a:avLst/>
          </a:prstGeom>
        </p:spPr>
      </p:pic>
      <p:pic>
        <p:nvPicPr>
          <p:cNvPr id="7" name="Immagine 6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CA990683-8086-DCF9-6BCC-4940875E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32" y="3487890"/>
            <a:ext cx="3970768" cy="26382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Comparison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FD0C8B-2C13-12FC-BCF8-7426C28A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90" y="1777299"/>
            <a:ext cx="6773220" cy="38391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6BB8D-D5AB-2DAA-2B00-EE7A63F0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Interface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FAF0340-029E-D44A-96FD-AE3DFFAB5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1313338" y="1620838"/>
            <a:ext cx="2809742" cy="452596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B974BB-1143-7EF6-5606-D60B9722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198" y="1620838"/>
            <a:ext cx="28144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9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Enhancements:</a:t>
            </a:r>
            <a:endParaRPr lang="it-IT" dirty="0"/>
          </a:p>
          <a:p>
            <a:r>
              <a:rPr lang="it-IT" dirty="0" err="1"/>
              <a:t>Coordinates</a:t>
            </a:r>
            <a:r>
              <a:rPr lang="it-IT" dirty="0"/>
              <a:t>: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coordinates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to </a:t>
            </a:r>
            <a:r>
              <a:rPr lang="it-IT" dirty="0" err="1"/>
              <a:t>enhance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.</a:t>
            </a:r>
            <a:endParaRPr dirty="0"/>
          </a:p>
          <a:p>
            <a:r>
              <a:rPr dirty="0"/>
              <a:t>Advanced preprocessing: Grayscale conversion, background elimination.</a:t>
            </a:r>
          </a:p>
          <a:p>
            <a:r>
              <a:rPr dirty="0"/>
              <a:t>Augmentation techniques: Rotation, scaling, flipping, cropping.</a:t>
            </a:r>
          </a:p>
          <a:p>
            <a:r>
              <a:rPr dirty="0"/>
              <a:t>Feature selection methods: Recursive Feature Elimination, regularized models.</a:t>
            </a:r>
          </a:p>
          <a:p>
            <a:r>
              <a:rPr dirty="0"/>
              <a:t>Hyperparameter optimization: Grid Search, Random Search, Bayesian Optimization.</a:t>
            </a:r>
          </a:p>
          <a:p>
            <a:r>
              <a:rPr dirty="0"/>
              <a:t>Expand dataset: Real-world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452DCE-6E68-550A-E5E7-021579C7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</a:t>
            </a:r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68BE847-CD6A-8029-169A-513C9EF0A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573"/>
          <a:stretch/>
        </p:blipFill>
        <p:spPr>
          <a:xfrm>
            <a:off x="1969606" y="1864226"/>
            <a:ext cx="5204787" cy="4412395"/>
          </a:xfrm>
        </p:spPr>
      </p:pic>
    </p:spTree>
    <p:extLst>
      <p:ext uri="{BB962C8B-B14F-4D97-AF65-F5344CB8AC3E}">
        <p14:creationId xmlns:p14="http://schemas.microsoft.com/office/powerpoint/2010/main" val="377967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</a:t>
            </a:r>
            <a:r>
              <a:rPr dirty="0" err="1"/>
              <a:t>iNaturalist</a:t>
            </a:r>
            <a:r>
              <a:rPr dirty="0"/>
              <a:t> platform</a:t>
            </a:r>
          </a:p>
          <a:p>
            <a:r>
              <a:rPr dirty="0"/>
              <a:t>Content: 87,000+ RGB images of seven mushroom species.</a:t>
            </a:r>
          </a:p>
          <a:p>
            <a:r>
              <a:rPr dirty="0"/>
              <a:t>Variations: Different angles, lighting conditions, and backgrounds.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Dataset Snippet and Images of Amanita Phalloides</a:t>
            </a:r>
          </a:p>
        </p:txBody>
      </p:sp>
      <p:pic>
        <p:nvPicPr>
          <p:cNvPr id="5" name="Immagine 4" descr="Immagine che contiene fungo, Fungo commestibile, Agaricaceae, Fungo medicinale&#10;&#10;Descrizione generata automaticamente">
            <a:extLst>
              <a:ext uri="{FF2B5EF4-FFF2-40B4-BE49-F238E27FC236}">
                <a16:creationId xmlns:a16="http://schemas.microsoft.com/office/drawing/2014/main" id="{85C9F8DD-1B00-91D3-B20F-FB365E6A6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6" y="3300920"/>
            <a:ext cx="2407848" cy="2017777"/>
          </a:xfrm>
          <a:prstGeom prst="rect">
            <a:avLst/>
          </a:prstGeom>
        </p:spPr>
      </p:pic>
      <p:pic>
        <p:nvPicPr>
          <p:cNvPr id="7" name="Immagine 6" descr="Immagine che contiene fungo, agarico, Agaricaceae, Fungo commestibile&#10;&#10;Descrizione generata automaticamente">
            <a:extLst>
              <a:ext uri="{FF2B5EF4-FFF2-40B4-BE49-F238E27FC236}">
                <a16:creationId xmlns:a16="http://schemas.microsoft.com/office/drawing/2014/main" id="{25CAD9D3-211B-77F9-8D15-E8586D28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87" y="3300919"/>
            <a:ext cx="2627314" cy="2017777"/>
          </a:xfrm>
          <a:prstGeom prst="rect">
            <a:avLst/>
          </a:prstGeom>
        </p:spPr>
      </p:pic>
      <p:pic>
        <p:nvPicPr>
          <p:cNvPr id="11" name="Immagine 10" descr="Immagine che contiene fungo, Fungo commestibile, Agaricaceae, Fungo medicinale&#10;&#10;Descrizione generata automaticamente">
            <a:extLst>
              <a:ext uri="{FF2B5EF4-FFF2-40B4-BE49-F238E27FC236}">
                <a16:creationId xmlns:a16="http://schemas.microsoft.com/office/drawing/2014/main" id="{B24DD888-BCD9-E417-D633-F740F8BBE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294" y="3300920"/>
            <a:ext cx="2032730" cy="2032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216"/>
            <a:ext cx="8229600" cy="4397947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Steps:</a:t>
            </a:r>
          </a:p>
          <a:p>
            <a:r>
              <a:rPr dirty="0"/>
              <a:t>Removed corrupted images.</a:t>
            </a:r>
            <a:endParaRPr lang="it-IT" dirty="0"/>
          </a:p>
          <a:p>
            <a:r>
              <a:rPr lang="it-IT" dirty="0" err="1"/>
              <a:t>Cropped</a:t>
            </a:r>
            <a:r>
              <a:rPr lang="it-IT" dirty="0"/>
              <a:t> </a:t>
            </a:r>
            <a:r>
              <a:rPr lang="it-IT" dirty="0" err="1"/>
              <a:t>central</a:t>
            </a:r>
            <a:r>
              <a:rPr lang="it-IT" dirty="0"/>
              <a:t> part of the image.</a:t>
            </a:r>
            <a:endParaRPr dirty="0"/>
          </a:p>
          <a:p>
            <a:r>
              <a:rPr dirty="0"/>
              <a:t>Resized to 224x224 pixels for ResNet50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17BA3-408A-2333-DF07-B7234DA0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Preprocessing</a:t>
            </a:r>
            <a:r>
              <a:rPr lang="it-IT" sz="4400" dirty="0"/>
              <a:t> Visuals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48F02-6F8B-F6DD-F2CB-EDD7D13B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/>
              <a:t>Amanita Muscaria original vs preprocessed</a:t>
            </a:r>
          </a:p>
          <a:p>
            <a:endParaRPr lang="it-IT" dirty="0"/>
          </a:p>
        </p:txBody>
      </p:sp>
      <p:pic>
        <p:nvPicPr>
          <p:cNvPr id="4" name="Segnaposto contenuto 10" descr="Immagine che contiene fungo, agarico, Basidiomiceti, Fungo commestibile&#10;&#10;Descrizione generata automaticamente">
            <a:extLst>
              <a:ext uri="{FF2B5EF4-FFF2-40B4-BE49-F238E27FC236}">
                <a16:creationId xmlns:a16="http://schemas.microsoft.com/office/drawing/2014/main" id="{FEEE7394-289D-67D0-4D0C-5AF56640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36" y="2536794"/>
            <a:ext cx="2673401" cy="3584448"/>
          </a:xfrm>
          <a:prstGeom prst="rect">
            <a:avLst/>
          </a:prstGeom>
        </p:spPr>
      </p:pic>
      <p:pic>
        <p:nvPicPr>
          <p:cNvPr id="5" name="Immagine 4" descr="Immagine che contiene fungo, agarico, Basidiomiceti, Fungo commestibile&#10;&#10;Descrizione generata automaticamente">
            <a:extLst>
              <a:ext uri="{FF2B5EF4-FFF2-40B4-BE49-F238E27FC236}">
                <a16:creationId xmlns:a16="http://schemas.microsoft.com/office/drawing/2014/main" id="{4E3E30F6-C955-2081-AE67-9F85D53D5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65" y="3163538"/>
            <a:ext cx="2323416" cy="23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Model Used: ResNet50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Process:</a:t>
            </a:r>
          </a:p>
          <a:p>
            <a:r>
              <a:rPr dirty="0"/>
              <a:t>Extracted features from the penultimate layer.</a:t>
            </a:r>
          </a:p>
          <a:p>
            <a:r>
              <a:rPr dirty="0"/>
              <a:t>Result: 2048-dimension feature vectors.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41E72E-9AD3-69E7-5BE6-C54B0EA2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33" y="1417638"/>
            <a:ext cx="3632358" cy="194348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F6E3D3-C09A-F1F9-D7C4-C3B2386ADA3B}"/>
              </a:ext>
            </a:extLst>
          </p:cNvPr>
          <p:cNvSpPr txBox="1"/>
          <p:nvPr/>
        </p:nvSpPr>
        <p:spPr>
          <a:xfrm>
            <a:off x="5937955" y="5209529"/>
            <a:ext cx="304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A </a:t>
            </a:r>
            <a:r>
              <a:rPr lang="it-IT" sz="2400" b="1" dirty="0" err="1">
                <a:solidFill>
                  <a:srgbClr val="FF0000"/>
                </a:solidFill>
              </a:rPr>
              <a:t>lot</a:t>
            </a:r>
            <a:r>
              <a:rPr lang="it-IT" sz="2400" b="1" dirty="0">
                <a:solidFill>
                  <a:srgbClr val="FF0000"/>
                </a:solidFill>
              </a:rPr>
              <a:t> of features!!!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Reduction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 Improve computational efficiency and model performance.</a:t>
            </a:r>
          </a:p>
          <a:p>
            <a:pPr marL="0" indent="0">
              <a:buNone/>
            </a:pPr>
            <a:r>
              <a:rPr dirty="0"/>
              <a:t>Methods:</a:t>
            </a:r>
          </a:p>
          <a:p>
            <a:r>
              <a:rPr dirty="0"/>
              <a:t>PCA: Reduced to 1186 features.</a:t>
            </a:r>
          </a:p>
          <a:p>
            <a:r>
              <a:rPr dirty="0"/>
              <a:t>Feature Importance: Top 1000 features.</a:t>
            </a:r>
          </a:p>
          <a:p>
            <a:r>
              <a:rPr dirty="0"/>
              <a:t>Mutual Information: Top 500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492</Words>
  <Application>Microsoft Office PowerPoint</Application>
  <PresentationFormat>Presentazione su schermo (4:3)</PresentationFormat>
  <Paragraphs>91</Paragraphs>
  <Slides>23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Aptos</vt:lpstr>
      <vt:lpstr>Arial</vt:lpstr>
      <vt:lpstr>Calibri</vt:lpstr>
      <vt:lpstr>Office Theme</vt:lpstr>
      <vt:lpstr>Data Mining and Machine Learning Project</vt:lpstr>
      <vt:lpstr>Introduction</vt:lpstr>
      <vt:lpstr>Project Structure</vt:lpstr>
      <vt:lpstr>Dataset</vt:lpstr>
      <vt:lpstr>Dataset Visuals</vt:lpstr>
      <vt:lpstr>Preprocessing</vt:lpstr>
      <vt:lpstr>Preprocessing Visuals</vt:lpstr>
      <vt:lpstr>Feature Extraction</vt:lpstr>
      <vt:lpstr>Feature Reduction Techniques</vt:lpstr>
      <vt:lpstr>PCA</vt:lpstr>
      <vt:lpstr>Feature Importance</vt:lpstr>
      <vt:lpstr>Mutual Information</vt:lpstr>
      <vt:lpstr>Classifiers Used</vt:lpstr>
      <vt:lpstr>Support Vector Machine (SVM)</vt:lpstr>
      <vt:lpstr>Random Forest</vt:lpstr>
      <vt:lpstr>AdaBoost</vt:lpstr>
      <vt:lpstr>XGBoost</vt:lpstr>
      <vt:lpstr>Results and Comparison (1)</vt:lpstr>
      <vt:lpstr>Observations</vt:lpstr>
      <vt:lpstr>Conclusions</vt:lpstr>
      <vt:lpstr>Results and Comparison (2)</vt:lpstr>
      <vt:lpstr>User Interface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Matteo Comini</cp:lastModifiedBy>
  <cp:revision>5</cp:revision>
  <dcterms:created xsi:type="dcterms:W3CDTF">2013-01-27T09:14:16Z</dcterms:created>
  <dcterms:modified xsi:type="dcterms:W3CDTF">2024-06-10T09:12:44Z</dcterms:modified>
  <cp:category/>
</cp:coreProperties>
</file>