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2986138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379147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148131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410036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151965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121802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347696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124740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373451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72954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56F9EBCD-43CA-4071-AF0C-A690445C8DA4}" type="datetimeFigureOut">
              <a:rPr lang="ko-KR" altLang="en-US" smtClean="0"/>
              <a:t>2018-09-06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42146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EBCD-43CA-4071-AF0C-A690445C8DA4}" type="datetimeFigureOut">
              <a:rPr lang="ko-KR" altLang="en-US" smtClean="0"/>
              <a:t>2018-09-06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D54D1-5E48-4A11-84B5-0E738265F14B}" type="slidenum">
              <a:rPr lang="ko-KR" altLang="en-US" smtClean="0"/>
              <a:t>‹#›</a:t>
            </a:fld>
            <a:endParaRPr lang="ko-KR" altLang="en-US"/>
          </a:p>
        </p:txBody>
      </p:sp>
    </p:spTree>
    <p:extLst>
      <p:ext uri="{BB962C8B-B14F-4D97-AF65-F5344CB8AC3E}">
        <p14:creationId xmlns:p14="http://schemas.microsoft.com/office/powerpoint/2010/main" val="983899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83.133.184.251/virensimulation.org/lib/vsc02.html#pc"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bitlackeys.org/projects/text-infector.tgz"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83.133.184.251/virensimulation.org/lib/vsc02.html#pa"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omomind/linux_binary_analysis_study/blob/master/chap4.virus/sample1/elfvirus.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ELF Virus </a:t>
            </a:r>
            <a:r>
              <a:rPr lang="en-US" altLang="ko-KR" dirty="0" err="1" smtClean="0"/>
              <a:t>Technoogy</a:t>
            </a:r>
            <a:endParaRPr lang="ko-KR" altLang="en-US"/>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946831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1 sample</a:t>
            </a:r>
            <a:endParaRPr lang="ko-KR" altLang="en-US"/>
          </a:p>
        </p:txBody>
      </p:sp>
      <p:sp>
        <p:nvSpPr>
          <p:cNvPr id="4" name="내용 개체 틀 3"/>
          <p:cNvSpPr>
            <a:spLocks noGrp="1"/>
          </p:cNvSpPr>
          <p:nvPr>
            <p:ph idx="1"/>
          </p:nvPr>
        </p:nvSpPr>
        <p:spPr/>
        <p:txBody>
          <a:bodyPr/>
          <a:lstStyle/>
          <a:p>
            <a:r>
              <a:rPr lang="ko-KR" altLang="en-US" dirty="0" smtClean="0"/>
              <a:t>감염된 바이너리</a:t>
            </a:r>
            <a:endParaRPr lang="ko-KR" altLang="en-US" dirty="0"/>
          </a:p>
        </p:txBody>
      </p:sp>
      <p:pic>
        <p:nvPicPr>
          <p:cNvPr id="5" name="그림 4"/>
          <p:cNvPicPr>
            <a:picLocks noChangeAspect="1"/>
          </p:cNvPicPr>
          <p:nvPr/>
        </p:nvPicPr>
        <p:blipFill>
          <a:blip r:embed="rId2"/>
          <a:stretch>
            <a:fillRect/>
          </a:stretch>
        </p:blipFill>
        <p:spPr>
          <a:xfrm>
            <a:off x="838200" y="2946443"/>
            <a:ext cx="4114800" cy="1257300"/>
          </a:xfrm>
          <a:prstGeom prst="rect">
            <a:avLst/>
          </a:prstGeom>
        </p:spPr>
      </p:pic>
      <p:pic>
        <p:nvPicPr>
          <p:cNvPr id="6" name="그림 5"/>
          <p:cNvPicPr>
            <a:picLocks noChangeAspect="1"/>
          </p:cNvPicPr>
          <p:nvPr/>
        </p:nvPicPr>
        <p:blipFill>
          <a:blip r:embed="rId3"/>
          <a:stretch>
            <a:fillRect/>
          </a:stretch>
        </p:blipFill>
        <p:spPr>
          <a:xfrm>
            <a:off x="838200" y="4977356"/>
            <a:ext cx="3819525" cy="752475"/>
          </a:xfrm>
          <a:prstGeom prst="rect">
            <a:avLst/>
          </a:prstGeom>
        </p:spPr>
      </p:pic>
      <p:sp>
        <p:nvSpPr>
          <p:cNvPr id="7" name="TextBox 6"/>
          <p:cNvSpPr txBox="1"/>
          <p:nvPr/>
        </p:nvSpPr>
        <p:spPr>
          <a:xfrm>
            <a:off x="1925622" y="4405883"/>
            <a:ext cx="1939955" cy="369332"/>
          </a:xfrm>
          <a:prstGeom prst="rect">
            <a:avLst/>
          </a:prstGeom>
          <a:noFill/>
        </p:spPr>
        <p:txBody>
          <a:bodyPr wrap="none" rtlCol="0">
            <a:spAutoFit/>
          </a:bodyPr>
          <a:lstStyle/>
          <a:p>
            <a:r>
              <a:rPr lang="en-US" altLang="ko-KR" dirty="0" smtClean="0"/>
              <a:t>Hash </a:t>
            </a:r>
            <a:r>
              <a:rPr lang="ko-KR" altLang="en-US" smtClean="0"/>
              <a:t>값 달라짐 </a:t>
            </a:r>
            <a:r>
              <a:rPr lang="en-US" altLang="ko-KR" dirty="0" smtClean="0"/>
              <a:t>!</a:t>
            </a:r>
            <a:endParaRPr lang="ko-KR" altLang="en-US"/>
          </a:p>
        </p:txBody>
      </p:sp>
      <p:pic>
        <p:nvPicPr>
          <p:cNvPr id="8" name="그림 7"/>
          <p:cNvPicPr>
            <a:picLocks noChangeAspect="1"/>
          </p:cNvPicPr>
          <p:nvPr/>
        </p:nvPicPr>
        <p:blipFill>
          <a:blip r:embed="rId4"/>
          <a:stretch>
            <a:fillRect/>
          </a:stretch>
        </p:blipFill>
        <p:spPr>
          <a:xfrm>
            <a:off x="5210553" y="2172494"/>
            <a:ext cx="6581775" cy="3657600"/>
          </a:xfrm>
          <a:prstGeom prst="rect">
            <a:avLst/>
          </a:prstGeom>
        </p:spPr>
      </p:pic>
      <p:sp>
        <p:nvSpPr>
          <p:cNvPr id="9" name="TextBox 8"/>
          <p:cNvSpPr txBox="1"/>
          <p:nvPr/>
        </p:nvSpPr>
        <p:spPr>
          <a:xfrm>
            <a:off x="5537048" y="5877501"/>
            <a:ext cx="6203878" cy="646331"/>
          </a:xfrm>
          <a:prstGeom prst="rect">
            <a:avLst/>
          </a:prstGeom>
          <a:noFill/>
        </p:spPr>
        <p:txBody>
          <a:bodyPr wrap="none" rtlCol="0">
            <a:spAutoFit/>
          </a:bodyPr>
          <a:lstStyle/>
          <a:p>
            <a:pPr algn="ctr"/>
            <a:r>
              <a:rPr lang="en-US" altLang="ko-KR" dirty="0" smtClean="0"/>
              <a:t>./hello </a:t>
            </a:r>
            <a:r>
              <a:rPr lang="ko-KR" altLang="en-US" smtClean="0"/>
              <a:t>실행시 </a:t>
            </a:r>
            <a:r>
              <a:rPr lang="en-US" altLang="ko-KR" dirty="0" err="1" smtClean="0"/>
              <a:t>elfvirus</a:t>
            </a:r>
            <a:r>
              <a:rPr lang="ko-KR" altLang="en-US" smtClean="0"/>
              <a:t>의 행동이 그대로 삽입된 것을 확인</a:t>
            </a:r>
            <a:r>
              <a:rPr lang="en-US" altLang="ko-KR" dirty="0" smtClean="0"/>
              <a:t>. </a:t>
            </a:r>
            <a:br>
              <a:rPr lang="en-US" altLang="ko-KR" dirty="0" smtClean="0"/>
            </a:br>
            <a:r>
              <a:rPr lang="ko-KR" altLang="en-US" smtClean="0"/>
              <a:t>끝난 후 기존 </a:t>
            </a:r>
            <a:r>
              <a:rPr lang="en-US" altLang="ko-KR" dirty="0" smtClean="0"/>
              <a:t>Hello World </a:t>
            </a:r>
            <a:r>
              <a:rPr lang="ko-KR" altLang="en-US" smtClean="0"/>
              <a:t>수행 </a:t>
            </a:r>
            <a:endParaRPr lang="ko-KR" altLang="en-US"/>
          </a:p>
        </p:txBody>
      </p:sp>
    </p:spTree>
    <p:extLst>
      <p:ext uri="{BB962C8B-B14F-4D97-AF65-F5344CB8AC3E}">
        <p14:creationId xmlns:p14="http://schemas.microsoft.com/office/powerpoint/2010/main" val="1305231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1 sample Algorith</a:t>
            </a:r>
            <a:r>
              <a:rPr lang="en-US" altLang="ko-KR" dirty="0"/>
              <a:t>m</a:t>
            </a:r>
            <a:endParaRPr lang="ko-KR" altLang="en-US"/>
          </a:p>
        </p:txBody>
      </p:sp>
      <p:sp>
        <p:nvSpPr>
          <p:cNvPr id="4" name="내용 개체 틀 3"/>
          <p:cNvSpPr>
            <a:spLocks noGrp="1"/>
          </p:cNvSpPr>
          <p:nvPr>
            <p:ph idx="1"/>
          </p:nvPr>
        </p:nvSpPr>
        <p:spPr/>
        <p:txBody>
          <a:bodyPr/>
          <a:lstStyle/>
          <a:p>
            <a:r>
              <a:rPr lang="en-US" altLang="ko-KR" dirty="0" err="1" smtClean="0"/>
              <a:t>int</a:t>
            </a:r>
            <a:r>
              <a:rPr lang="en-US" altLang="ko-KR" dirty="0" smtClean="0"/>
              <a:t> infect(char *filename, </a:t>
            </a:r>
            <a:r>
              <a:rPr lang="en-US" altLang="ko-KR" dirty="0" err="1" smtClean="0"/>
              <a:t>int</a:t>
            </a:r>
            <a:r>
              <a:rPr lang="en-US" altLang="ko-KR" dirty="0" smtClean="0"/>
              <a:t> fd1, char *virus) {}</a:t>
            </a:r>
          </a:p>
          <a:p>
            <a:endParaRPr lang="en-US" altLang="ko-KR" dirty="0"/>
          </a:p>
          <a:p>
            <a:r>
              <a:rPr lang="en-US" altLang="ko-KR" dirty="0" smtClean="0"/>
              <a:t>ELF Header </a:t>
            </a:r>
            <a:r>
              <a:rPr lang="ko-KR" altLang="en-US" smtClean="0"/>
              <a:t>검사</a:t>
            </a:r>
            <a:endParaRPr lang="en-US" altLang="ko-KR" dirty="0" smtClean="0"/>
          </a:p>
          <a:p>
            <a:r>
              <a:rPr lang="ko-KR" altLang="en-US" dirty="0" smtClean="0"/>
              <a:t>이미</a:t>
            </a:r>
            <a:r>
              <a:rPr lang="en-US" altLang="ko-KR" dirty="0" smtClean="0"/>
              <a:t> </a:t>
            </a:r>
            <a:r>
              <a:rPr lang="ko-KR" altLang="en-US" smtClean="0"/>
              <a:t>감염되었는지</a:t>
            </a:r>
            <a:r>
              <a:rPr lang="en-US" altLang="ko-KR" dirty="0" smtClean="0"/>
              <a:t>?</a:t>
            </a:r>
          </a:p>
          <a:p>
            <a:r>
              <a:rPr lang="en-US" altLang="ko-KR" dirty="0" smtClean="0"/>
              <a:t>Memory </a:t>
            </a:r>
            <a:r>
              <a:rPr lang="en-US" altLang="ko-KR" dirty="0" err="1" smtClean="0"/>
              <a:t>alloc</a:t>
            </a:r>
            <a:r>
              <a:rPr lang="en-US" altLang="ko-KR" dirty="0" smtClean="0"/>
              <a:t> </a:t>
            </a:r>
            <a:r>
              <a:rPr lang="ko-KR" altLang="en-US" smtClean="0"/>
              <a:t>해서 </a:t>
            </a:r>
            <a:r>
              <a:rPr lang="en-US" altLang="ko-KR" dirty="0" smtClean="0"/>
              <a:t>virus code </a:t>
            </a:r>
            <a:r>
              <a:rPr lang="ko-KR" altLang="en-US" smtClean="0"/>
              <a:t>주입</a:t>
            </a:r>
            <a:endParaRPr lang="en-US" altLang="ko-KR" dirty="0" smtClean="0"/>
          </a:p>
          <a:p>
            <a:r>
              <a:rPr lang="ko-KR" altLang="en-US" dirty="0" smtClean="0"/>
              <a:t>해당 메모리 내용을 </a:t>
            </a:r>
            <a:r>
              <a:rPr lang="en-US" altLang="ko-KR" dirty="0" smtClean="0"/>
              <a:t>Temp file</a:t>
            </a:r>
            <a:r>
              <a:rPr lang="ko-KR" altLang="en-US" smtClean="0"/>
              <a:t>로 저장</a:t>
            </a:r>
            <a:endParaRPr lang="en-US" altLang="ko-KR" dirty="0" smtClean="0"/>
          </a:p>
          <a:p>
            <a:r>
              <a:rPr lang="ko-KR" altLang="en-US" dirty="0" smtClean="0"/>
              <a:t>실행권한 부여</a:t>
            </a:r>
            <a:endParaRPr lang="en-US" altLang="ko-KR" dirty="0" smtClean="0"/>
          </a:p>
          <a:p>
            <a:r>
              <a:rPr lang="ko-KR" altLang="en-US" dirty="0" smtClean="0"/>
              <a:t>원본파일로 덮어씌움</a:t>
            </a:r>
            <a:endParaRPr lang="en-US" altLang="ko-KR" dirty="0" smtClean="0"/>
          </a:p>
        </p:txBody>
      </p:sp>
    </p:spTree>
    <p:extLst>
      <p:ext uri="{BB962C8B-B14F-4D97-AF65-F5344CB8AC3E}">
        <p14:creationId xmlns:p14="http://schemas.microsoft.com/office/powerpoint/2010/main" val="2475704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2 Text segment</a:t>
            </a:r>
            <a:endParaRPr lang="ko-KR" altLang="en-US"/>
          </a:p>
        </p:txBody>
      </p:sp>
      <p:sp>
        <p:nvSpPr>
          <p:cNvPr id="3" name="내용 개체 틀 2"/>
          <p:cNvSpPr>
            <a:spLocks noGrp="1"/>
          </p:cNvSpPr>
          <p:nvPr>
            <p:ph idx="1"/>
          </p:nvPr>
        </p:nvSpPr>
        <p:spPr/>
        <p:txBody>
          <a:bodyPr>
            <a:normAutofit/>
          </a:bodyPr>
          <a:lstStyle/>
          <a:p>
            <a:endParaRPr lang="en-US" altLang="ko-KR" sz="1800" dirty="0" smtClean="0"/>
          </a:p>
          <a:p>
            <a:endParaRPr lang="ko-KR" altLang="en-US" sz="1800" dirty="0"/>
          </a:p>
        </p:txBody>
      </p:sp>
      <p:pic>
        <p:nvPicPr>
          <p:cNvPr id="5" name="그림 4"/>
          <p:cNvPicPr>
            <a:picLocks noChangeAspect="1"/>
          </p:cNvPicPr>
          <p:nvPr/>
        </p:nvPicPr>
        <p:blipFill>
          <a:blip r:embed="rId2"/>
          <a:stretch>
            <a:fillRect/>
          </a:stretch>
        </p:blipFill>
        <p:spPr>
          <a:xfrm>
            <a:off x="7016272" y="2111375"/>
            <a:ext cx="4981575" cy="4352925"/>
          </a:xfrm>
          <a:prstGeom prst="rect">
            <a:avLst/>
          </a:prstGeom>
        </p:spPr>
      </p:pic>
      <p:sp>
        <p:nvSpPr>
          <p:cNvPr id="6" name="내용 개체 틀 3"/>
          <p:cNvSpPr txBox="1">
            <a:spLocks/>
          </p:cNvSpPr>
          <p:nvPr/>
        </p:nvSpPr>
        <p:spPr>
          <a:xfrm>
            <a:off x="990600" y="1978025"/>
            <a:ext cx="10515600" cy="4351338"/>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600" dirty="0" err="1" smtClean="0"/>
              <a:t>리버스</a:t>
            </a:r>
            <a:r>
              <a:rPr lang="ko-KR" altLang="en-US" sz="1600" dirty="0" smtClean="0"/>
              <a:t> 텍스트 세그먼트 감염방식</a:t>
            </a:r>
            <a:endParaRPr lang="en-US" altLang="ko-KR" sz="1600" dirty="0" smtClean="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a:p>
          <a:p>
            <a:endParaRPr lang="en-US" altLang="ko-KR" sz="1600" dirty="0" smtClean="0"/>
          </a:p>
          <a:p>
            <a:endParaRPr lang="en-US" altLang="ko-KR" sz="1600" dirty="0" smtClean="0"/>
          </a:p>
          <a:p>
            <a:r>
              <a:rPr lang="en-US" altLang="ko-KR" sz="1600" dirty="0" smtClean="0">
                <a:hlinkClick r:id="rId3"/>
              </a:rPr>
              <a:t>http://83.133.184.251/virensimulation.org/lib/vsc02.html#pc</a:t>
            </a:r>
            <a:r>
              <a:rPr lang="en-US" altLang="ko-KR" sz="1600" dirty="0" smtClean="0"/>
              <a:t> </a:t>
            </a:r>
          </a:p>
          <a:p>
            <a:pPr marL="0" indent="0">
              <a:buNone/>
            </a:pPr>
            <a:endParaRPr lang="en-US" altLang="ko-KR" sz="1600" dirty="0" smtClean="0"/>
          </a:p>
          <a:p>
            <a:r>
              <a:rPr lang="en-US" altLang="ko-KR" sz="1600" dirty="0" smtClean="0">
                <a:hlinkClick r:id="rId4"/>
              </a:rPr>
              <a:t>https://www.bitlackeys.org/projects/text-infector.tgz</a:t>
            </a:r>
            <a:r>
              <a:rPr lang="en-US" altLang="ko-KR" sz="1600" dirty="0" smtClean="0"/>
              <a:t> </a:t>
            </a:r>
          </a:p>
          <a:p>
            <a:r>
              <a:rPr lang="en-US" altLang="ko-KR" sz="1600" dirty="0" smtClean="0"/>
              <a:t>(</a:t>
            </a:r>
            <a:r>
              <a:rPr lang="ko-KR" altLang="en-US" sz="1600" smtClean="0"/>
              <a:t>파일이 존재하지 않음</a:t>
            </a:r>
            <a:r>
              <a:rPr lang="en-US" altLang="ko-KR" sz="1600" dirty="0" smtClean="0"/>
              <a:t>;;)</a:t>
            </a:r>
            <a:endParaRPr lang="en-US" altLang="ko-KR" sz="1600" dirty="0"/>
          </a:p>
        </p:txBody>
      </p:sp>
      <p:pic>
        <p:nvPicPr>
          <p:cNvPr id="7" name="그림 6"/>
          <p:cNvPicPr>
            <a:picLocks noChangeAspect="1"/>
          </p:cNvPicPr>
          <p:nvPr/>
        </p:nvPicPr>
        <p:blipFill>
          <a:blip r:embed="rId5"/>
          <a:stretch>
            <a:fillRect/>
          </a:stretch>
        </p:blipFill>
        <p:spPr>
          <a:xfrm>
            <a:off x="838200" y="2845080"/>
            <a:ext cx="6275891" cy="1901091"/>
          </a:xfrm>
          <a:prstGeom prst="rect">
            <a:avLst/>
          </a:prstGeom>
        </p:spPr>
      </p:pic>
    </p:spTree>
    <p:extLst>
      <p:ext uri="{BB962C8B-B14F-4D97-AF65-F5344CB8AC3E}">
        <p14:creationId xmlns:p14="http://schemas.microsoft.com/office/powerpoint/2010/main" val="3756812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3 Data segment</a:t>
            </a:r>
            <a:endParaRPr lang="ko-KR" altLang="en-US"/>
          </a:p>
        </p:txBody>
      </p:sp>
      <p:sp>
        <p:nvSpPr>
          <p:cNvPr id="3" name="내용 개체 틀 2"/>
          <p:cNvSpPr>
            <a:spLocks noGrp="1"/>
          </p:cNvSpPr>
          <p:nvPr>
            <p:ph idx="1"/>
          </p:nvPr>
        </p:nvSpPr>
        <p:spPr/>
        <p:txBody>
          <a:bodyPr/>
          <a:lstStyle/>
          <a:p>
            <a:r>
              <a:rPr lang="en-US" altLang="ko-KR" dirty="0" smtClean="0">
                <a:hlinkClick r:id="rId2"/>
              </a:rPr>
              <a:t>http://83.133.184.251/virensimulation.org/lib/vsc02.html#pa</a:t>
            </a:r>
            <a:r>
              <a:rPr lang="en-US" altLang="ko-KR" dirty="0" smtClean="0"/>
              <a:t> </a:t>
            </a:r>
            <a:endParaRPr lang="ko-KR" altLang="en-US" dirty="0"/>
          </a:p>
        </p:txBody>
      </p:sp>
      <p:pic>
        <p:nvPicPr>
          <p:cNvPr id="5" name="그림 4"/>
          <p:cNvPicPr>
            <a:picLocks noChangeAspect="1"/>
          </p:cNvPicPr>
          <p:nvPr/>
        </p:nvPicPr>
        <p:blipFill>
          <a:blip r:embed="rId3"/>
          <a:stretch>
            <a:fillRect/>
          </a:stretch>
        </p:blipFill>
        <p:spPr>
          <a:xfrm>
            <a:off x="1028700" y="2363796"/>
            <a:ext cx="10134600" cy="3710956"/>
          </a:xfrm>
          <a:prstGeom prst="rect">
            <a:avLst/>
          </a:prstGeom>
        </p:spPr>
      </p:pic>
      <p:pic>
        <p:nvPicPr>
          <p:cNvPr id="6" name="그림 5"/>
          <p:cNvPicPr>
            <a:picLocks noChangeAspect="1"/>
          </p:cNvPicPr>
          <p:nvPr/>
        </p:nvPicPr>
        <p:blipFill>
          <a:blip r:embed="rId4"/>
          <a:stretch>
            <a:fillRect/>
          </a:stretch>
        </p:blipFill>
        <p:spPr>
          <a:xfrm>
            <a:off x="6313714" y="3182931"/>
            <a:ext cx="4343672" cy="2207208"/>
          </a:xfrm>
          <a:prstGeom prst="rect">
            <a:avLst/>
          </a:prstGeom>
        </p:spPr>
      </p:pic>
    </p:spTree>
    <p:extLst>
      <p:ext uri="{BB962C8B-B14F-4D97-AF65-F5344CB8AC3E}">
        <p14:creationId xmlns:p14="http://schemas.microsoft.com/office/powerpoint/2010/main" val="13633968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What is an ELF Virus?</a:t>
            </a:r>
            <a:endParaRPr lang="ko-KR" altLang="en-US"/>
          </a:p>
        </p:txBody>
      </p:sp>
      <p:sp>
        <p:nvSpPr>
          <p:cNvPr id="3" name="내용 개체 틀 2"/>
          <p:cNvSpPr>
            <a:spLocks noGrp="1"/>
          </p:cNvSpPr>
          <p:nvPr>
            <p:ph idx="1"/>
          </p:nvPr>
        </p:nvSpPr>
        <p:spPr/>
        <p:txBody>
          <a:bodyPr/>
          <a:lstStyle/>
          <a:p>
            <a:r>
              <a:rPr lang="en-US" altLang="ko-KR" dirty="0" smtClean="0"/>
              <a:t>An ELF virus is a malicious piece of code that mainly targets ELF executables and infects them in such a way that after being infected, either these executables start behaving abnormally or carry out some things that are invisible to the user. Most of the time, it's the latter of the two characteristics (as mentioned earlier) that is prominent in infected ELF executables, the most common being the invisible propagation of the virus to fresh executables each time an infected executable is run. Now you can easily understand that if an ELF virus somehow gains root access to a system, it can cause havoc.</a:t>
            </a:r>
            <a:endParaRPr lang="ko-KR" altLang="en-US"/>
          </a:p>
        </p:txBody>
      </p:sp>
    </p:spTree>
    <p:extLst>
      <p:ext uri="{BB962C8B-B14F-4D97-AF65-F5344CB8AC3E}">
        <p14:creationId xmlns:p14="http://schemas.microsoft.com/office/powerpoint/2010/main" val="2907164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18307" y="603841"/>
            <a:ext cx="10359459" cy="5526994"/>
          </a:xfrm>
          <a:prstGeom prst="rect">
            <a:avLst/>
          </a:prstGeom>
        </p:spPr>
      </p:pic>
    </p:spTree>
    <p:extLst>
      <p:ext uri="{BB962C8B-B14F-4D97-AF65-F5344CB8AC3E}">
        <p14:creationId xmlns:p14="http://schemas.microsoft.com/office/powerpoint/2010/main" val="1385883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740228" y="6293172"/>
            <a:ext cx="10685417" cy="369332"/>
          </a:xfrm>
          <a:prstGeom prst="rect">
            <a:avLst/>
          </a:prstGeom>
        </p:spPr>
        <p:txBody>
          <a:bodyPr wrap="square">
            <a:spAutoFit/>
          </a:bodyPr>
          <a:lstStyle/>
          <a:p>
            <a:r>
              <a:rPr lang="en-US" altLang="ko-KR" b="0" i="0" dirty="0" err="1" smtClean="0">
                <a:solidFill>
                  <a:srgbClr val="222222"/>
                </a:solidFill>
                <a:effectLst/>
                <a:latin typeface="Arial" panose="020B0604020202020204" pitchFamily="34" charset="0"/>
              </a:rPr>
              <a:t>Cozzi</a:t>
            </a:r>
            <a:r>
              <a:rPr lang="en-US" altLang="ko-KR" b="0" i="0" dirty="0" smtClean="0">
                <a:solidFill>
                  <a:srgbClr val="222222"/>
                </a:solidFill>
                <a:effectLst/>
                <a:latin typeface="Arial" panose="020B0604020202020204" pitchFamily="34" charset="0"/>
              </a:rPr>
              <a:t>, Emanuele, et al. "Understanding Linux Malware." </a:t>
            </a:r>
            <a:r>
              <a:rPr lang="en-US" altLang="ko-KR" b="0" i="1" dirty="0" smtClean="0">
                <a:solidFill>
                  <a:srgbClr val="222222"/>
                </a:solidFill>
                <a:effectLst/>
                <a:latin typeface="Arial" panose="020B0604020202020204" pitchFamily="34" charset="0"/>
              </a:rPr>
              <a:t>IEEE Symposium on Security &amp; Privacy</a:t>
            </a:r>
            <a:r>
              <a:rPr lang="en-US" altLang="ko-KR" b="0" i="0" dirty="0" smtClean="0">
                <a:solidFill>
                  <a:srgbClr val="222222"/>
                </a:solidFill>
                <a:effectLst/>
                <a:latin typeface="Arial" panose="020B0604020202020204" pitchFamily="34" charset="0"/>
              </a:rPr>
              <a:t>. 2018.</a:t>
            </a:r>
            <a:endParaRPr lang="ko-KR" altLang="en-US"/>
          </a:p>
        </p:txBody>
      </p:sp>
      <p:pic>
        <p:nvPicPr>
          <p:cNvPr id="3" name="그림 2"/>
          <p:cNvPicPr>
            <a:picLocks noChangeAspect="1"/>
          </p:cNvPicPr>
          <p:nvPr/>
        </p:nvPicPr>
        <p:blipFill>
          <a:blip r:embed="rId2"/>
          <a:stretch>
            <a:fillRect/>
          </a:stretch>
        </p:blipFill>
        <p:spPr>
          <a:xfrm>
            <a:off x="590278" y="1815193"/>
            <a:ext cx="5734050" cy="3314700"/>
          </a:xfrm>
          <a:prstGeom prst="rect">
            <a:avLst/>
          </a:prstGeom>
        </p:spPr>
      </p:pic>
      <p:sp>
        <p:nvSpPr>
          <p:cNvPr id="5" name="제목 1"/>
          <p:cNvSpPr>
            <a:spLocks noGrp="1"/>
          </p:cNvSpPr>
          <p:nvPr>
            <p:ph type="title"/>
          </p:nvPr>
        </p:nvSpPr>
        <p:spPr>
          <a:xfrm>
            <a:off x="838200" y="365125"/>
            <a:ext cx="10515600" cy="1325563"/>
          </a:xfrm>
        </p:spPr>
        <p:txBody>
          <a:bodyPr/>
          <a:lstStyle/>
          <a:p>
            <a:r>
              <a:rPr lang="en-US" altLang="ko-KR" dirty="0" smtClean="0"/>
              <a:t>Diversity</a:t>
            </a:r>
            <a:endParaRPr lang="ko-KR" altLang="en-US"/>
          </a:p>
        </p:txBody>
      </p:sp>
      <p:pic>
        <p:nvPicPr>
          <p:cNvPr id="6" name="그림 5"/>
          <p:cNvPicPr>
            <a:picLocks noChangeAspect="1"/>
          </p:cNvPicPr>
          <p:nvPr/>
        </p:nvPicPr>
        <p:blipFill>
          <a:blip r:embed="rId3"/>
          <a:stretch>
            <a:fillRect/>
          </a:stretch>
        </p:blipFill>
        <p:spPr>
          <a:xfrm>
            <a:off x="6418217" y="2673903"/>
            <a:ext cx="5420541" cy="925458"/>
          </a:xfrm>
          <a:prstGeom prst="rect">
            <a:avLst/>
          </a:prstGeom>
        </p:spPr>
      </p:pic>
      <p:pic>
        <p:nvPicPr>
          <p:cNvPr id="7" name="그림 6"/>
          <p:cNvPicPr>
            <a:picLocks noChangeAspect="1"/>
          </p:cNvPicPr>
          <p:nvPr/>
        </p:nvPicPr>
        <p:blipFill>
          <a:blip r:embed="rId4"/>
          <a:stretch>
            <a:fillRect/>
          </a:stretch>
        </p:blipFill>
        <p:spPr>
          <a:xfrm>
            <a:off x="6523195" y="3943422"/>
            <a:ext cx="5210583" cy="1002844"/>
          </a:xfrm>
          <a:prstGeom prst="rect">
            <a:avLst/>
          </a:prstGeom>
        </p:spPr>
      </p:pic>
    </p:spTree>
    <p:extLst>
      <p:ext uri="{BB962C8B-B14F-4D97-AF65-F5344CB8AC3E}">
        <p14:creationId xmlns:p14="http://schemas.microsoft.com/office/powerpoint/2010/main" val="3962133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Types of ELF Viruses</a:t>
            </a:r>
            <a:endParaRPr lang="ko-KR" altLang="en-US"/>
          </a:p>
        </p:txBody>
      </p:sp>
      <p:sp>
        <p:nvSpPr>
          <p:cNvPr id="3" name="내용 개체 틀 2"/>
          <p:cNvSpPr>
            <a:spLocks noGrp="1"/>
          </p:cNvSpPr>
          <p:nvPr>
            <p:ph idx="1"/>
          </p:nvPr>
        </p:nvSpPr>
        <p:spPr/>
        <p:txBody>
          <a:bodyPr/>
          <a:lstStyle/>
          <a:p>
            <a:r>
              <a:rPr lang="en-US" altLang="ko-KR" dirty="0" smtClean="0"/>
              <a:t>Most ELF viruses are based on the Silvio Cesare File Virus.</a:t>
            </a:r>
          </a:p>
          <a:p>
            <a:r>
              <a:rPr lang="en-US" altLang="ko-KR" dirty="0" smtClean="0"/>
              <a:t>They can be divided into two categories:</a:t>
            </a:r>
          </a:p>
          <a:p>
            <a:pPr lvl="1"/>
            <a:r>
              <a:rPr lang="en-US" altLang="ko-KR" dirty="0"/>
              <a:t>A malicious piece of code that simply prepends itself to </a:t>
            </a:r>
            <a:r>
              <a:rPr lang="en-US" altLang="ko-KR" b="1" dirty="0">
                <a:solidFill>
                  <a:srgbClr val="FF0000"/>
                </a:solidFill>
              </a:rPr>
              <a:t>the start of innocent executables</a:t>
            </a:r>
            <a:r>
              <a:rPr lang="en-US" altLang="ko-KR" b="1" dirty="0" smtClean="0">
                <a:solidFill>
                  <a:srgbClr val="FF0000"/>
                </a:solidFill>
              </a:rPr>
              <a:t>. (sample 1)</a:t>
            </a:r>
          </a:p>
          <a:p>
            <a:pPr lvl="1"/>
            <a:r>
              <a:rPr lang="en-US" altLang="ko-KR" dirty="0" smtClean="0"/>
              <a:t>A malicious piece of code that is injected into the </a:t>
            </a:r>
            <a:r>
              <a:rPr lang="en-US" altLang="ko-KR" b="1" dirty="0" smtClean="0">
                <a:solidFill>
                  <a:srgbClr val="FF0000"/>
                </a:solidFill>
              </a:rPr>
              <a:t>text or data segment</a:t>
            </a:r>
            <a:r>
              <a:rPr lang="en-US" altLang="ko-KR" dirty="0" smtClean="0"/>
              <a:t> of innocent executables. (book)</a:t>
            </a:r>
          </a:p>
        </p:txBody>
      </p:sp>
    </p:spTree>
    <p:extLst>
      <p:ext uri="{BB962C8B-B14F-4D97-AF65-F5344CB8AC3E}">
        <p14:creationId xmlns:p14="http://schemas.microsoft.com/office/powerpoint/2010/main" val="273641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1 sample</a:t>
            </a:r>
            <a:endParaRPr lang="ko-KR" altLang="en-US"/>
          </a:p>
        </p:txBody>
      </p:sp>
      <p:sp>
        <p:nvSpPr>
          <p:cNvPr id="4" name="내용 개체 틀 3"/>
          <p:cNvSpPr>
            <a:spLocks noGrp="1"/>
          </p:cNvSpPr>
          <p:nvPr>
            <p:ph idx="1"/>
          </p:nvPr>
        </p:nvSpPr>
        <p:spPr/>
        <p:txBody>
          <a:bodyPr>
            <a:normAutofit/>
          </a:bodyPr>
          <a:lstStyle/>
          <a:p>
            <a:r>
              <a:rPr lang="ko-KR" altLang="en-US" dirty="0" smtClean="0"/>
              <a:t>책에 소개된 </a:t>
            </a:r>
            <a:r>
              <a:rPr lang="en-US" altLang="ko-KR" dirty="0" err="1" smtClean="0"/>
              <a:t>lpv.c</a:t>
            </a:r>
            <a:r>
              <a:rPr lang="ko-KR" altLang="en-US" smtClean="0"/>
              <a:t>가 작동안됨</a:t>
            </a:r>
            <a:r>
              <a:rPr lang="ko-KR" altLang="en-US" smtClean="0">
                <a:hlinkClick r:id="rId2"/>
              </a:rPr>
              <a:t> </a:t>
            </a:r>
            <a:endParaRPr lang="en-US" altLang="ko-KR" dirty="0" smtClean="0">
              <a:hlinkClick r:id="rId2"/>
            </a:endParaRPr>
          </a:p>
          <a:p>
            <a:r>
              <a:rPr lang="en-US" altLang="ko-KR" dirty="0" smtClean="0">
                <a:hlinkClick r:id="rId2"/>
              </a:rPr>
              <a:t>http://www.bitlackeys.org/projects/lpv.c </a:t>
            </a:r>
          </a:p>
          <a:p>
            <a:endParaRPr lang="en-US" altLang="ko-KR" dirty="0">
              <a:hlinkClick r:id="rId2"/>
            </a:endParaRPr>
          </a:p>
          <a:p>
            <a:r>
              <a:rPr lang="ko-KR" altLang="en-US" dirty="0" smtClean="0"/>
              <a:t>그래서 다른 유사한 예제 찾아봄</a:t>
            </a:r>
            <a:endParaRPr lang="en-US" altLang="ko-KR" dirty="0" smtClean="0">
              <a:hlinkClick r:id="rId2"/>
            </a:endParaRPr>
          </a:p>
          <a:p>
            <a:r>
              <a:rPr lang="en-US" altLang="ko-KR" dirty="0" smtClean="0">
                <a:hlinkClick r:id="rId2"/>
              </a:rPr>
              <a:t>https://github.com/comomind/linux_binary_analysis_study/blob/master/chap4.virus/sample1/elfvirus.c</a:t>
            </a:r>
            <a:r>
              <a:rPr lang="en-US" altLang="ko-KR" dirty="0" smtClean="0"/>
              <a:t> </a:t>
            </a:r>
            <a:endParaRPr lang="ko-KR" altLang="en-US" dirty="0"/>
          </a:p>
        </p:txBody>
      </p:sp>
    </p:spTree>
    <p:extLst>
      <p:ext uri="{BB962C8B-B14F-4D97-AF65-F5344CB8AC3E}">
        <p14:creationId xmlns:p14="http://schemas.microsoft.com/office/powerpoint/2010/main" val="381385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1 sample</a:t>
            </a:r>
            <a:endParaRPr lang="ko-KR" altLang="en-US"/>
          </a:p>
        </p:txBody>
      </p:sp>
      <p:sp>
        <p:nvSpPr>
          <p:cNvPr id="4" name="내용 개체 틀 3"/>
          <p:cNvSpPr>
            <a:spLocks noGrp="1"/>
          </p:cNvSpPr>
          <p:nvPr>
            <p:ph idx="1"/>
          </p:nvPr>
        </p:nvSpPr>
        <p:spPr/>
        <p:txBody>
          <a:bodyPr/>
          <a:lstStyle/>
          <a:p>
            <a:r>
              <a:rPr lang="en-US" altLang="ko-KR" dirty="0" smtClean="0"/>
              <a:t>create</a:t>
            </a:r>
            <a:endParaRPr lang="ko-KR" altLang="en-US" dirty="0"/>
          </a:p>
        </p:txBody>
      </p:sp>
      <p:pic>
        <p:nvPicPr>
          <p:cNvPr id="3" name="그림 2"/>
          <p:cNvPicPr>
            <a:picLocks noChangeAspect="1"/>
          </p:cNvPicPr>
          <p:nvPr/>
        </p:nvPicPr>
        <p:blipFill>
          <a:blip r:embed="rId2"/>
          <a:stretch>
            <a:fillRect/>
          </a:stretch>
        </p:blipFill>
        <p:spPr>
          <a:xfrm>
            <a:off x="2037806" y="2348256"/>
            <a:ext cx="7365002" cy="4131057"/>
          </a:xfrm>
          <a:prstGeom prst="rect">
            <a:avLst/>
          </a:prstGeom>
        </p:spPr>
      </p:pic>
    </p:spTree>
    <p:extLst>
      <p:ext uri="{BB962C8B-B14F-4D97-AF65-F5344CB8AC3E}">
        <p14:creationId xmlns:p14="http://schemas.microsoft.com/office/powerpoint/2010/main" val="2160145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1 sample</a:t>
            </a:r>
            <a:endParaRPr lang="ko-KR" altLang="en-US"/>
          </a:p>
        </p:txBody>
      </p:sp>
      <p:sp>
        <p:nvSpPr>
          <p:cNvPr id="4" name="내용 개체 틀 3"/>
          <p:cNvSpPr>
            <a:spLocks noGrp="1"/>
          </p:cNvSpPr>
          <p:nvPr>
            <p:ph idx="1"/>
          </p:nvPr>
        </p:nvSpPr>
        <p:spPr/>
        <p:txBody>
          <a:bodyPr/>
          <a:lstStyle/>
          <a:p>
            <a:r>
              <a:rPr lang="en-US" altLang="ko-KR" dirty="0" smtClean="0"/>
              <a:t>/home/</a:t>
            </a:r>
            <a:r>
              <a:rPr lang="en-US" altLang="ko-KR" dirty="0" err="1" smtClean="0"/>
              <a:t>osboxes</a:t>
            </a:r>
            <a:r>
              <a:rPr lang="en-US" altLang="ko-KR" dirty="0" smtClean="0"/>
              <a:t>/</a:t>
            </a:r>
            <a:r>
              <a:rPr lang="en-US" altLang="ko-KR" dirty="0" err="1" smtClean="0"/>
              <a:t>elfs</a:t>
            </a:r>
            <a:r>
              <a:rPr lang="en-US" altLang="ko-KR" dirty="0" smtClean="0"/>
              <a:t>/</a:t>
            </a:r>
            <a:r>
              <a:rPr lang="en-US" altLang="ko-KR" dirty="0" err="1" smtClean="0"/>
              <a:t>hello.c</a:t>
            </a:r>
            <a:endParaRPr lang="ko-KR" altLang="en-US" dirty="0"/>
          </a:p>
        </p:txBody>
      </p:sp>
      <p:pic>
        <p:nvPicPr>
          <p:cNvPr id="5" name="그림 4"/>
          <p:cNvPicPr>
            <a:picLocks noChangeAspect="1"/>
          </p:cNvPicPr>
          <p:nvPr/>
        </p:nvPicPr>
        <p:blipFill>
          <a:blip r:embed="rId2"/>
          <a:stretch>
            <a:fillRect/>
          </a:stretch>
        </p:blipFill>
        <p:spPr>
          <a:xfrm>
            <a:off x="6581502" y="4287563"/>
            <a:ext cx="4114800" cy="1257300"/>
          </a:xfrm>
          <a:prstGeom prst="rect">
            <a:avLst/>
          </a:prstGeom>
        </p:spPr>
      </p:pic>
      <p:pic>
        <p:nvPicPr>
          <p:cNvPr id="6" name="그림 5"/>
          <p:cNvPicPr>
            <a:picLocks noChangeAspect="1"/>
          </p:cNvPicPr>
          <p:nvPr/>
        </p:nvPicPr>
        <p:blipFill>
          <a:blip r:embed="rId3"/>
          <a:stretch>
            <a:fillRect/>
          </a:stretch>
        </p:blipFill>
        <p:spPr>
          <a:xfrm>
            <a:off x="6581502" y="2985631"/>
            <a:ext cx="4114800" cy="981075"/>
          </a:xfrm>
          <a:prstGeom prst="rect">
            <a:avLst/>
          </a:prstGeom>
        </p:spPr>
      </p:pic>
      <p:sp>
        <p:nvSpPr>
          <p:cNvPr id="7" name="직사각형 6"/>
          <p:cNvSpPr/>
          <p:nvPr/>
        </p:nvSpPr>
        <p:spPr>
          <a:xfrm>
            <a:off x="1358537" y="2985631"/>
            <a:ext cx="3779520" cy="2031325"/>
          </a:xfrm>
          <a:prstGeom prst="rect">
            <a:avLst/>
          </a:prstGeom>
          <a:ln>
            <a:solidFill>
              <a:schemeClr val="tx1"/>
            </a:solidFill>
          </a:ln>
        </p:spPr>
        <p:txBody>
          <a:bodyPr wrap="square">
            <a:spAutoFit/>
          </a:bodyPr>
          <a:lstStyle/>
          <a:p>
            <a:r>
              <a:rPr lang="ko-KR" altLang="en-US" dirty="0" smtClean="0"/>
              <a:t>#include &lt;stdio.h&gt;</a:t>
            </a:r>
          </a:p>
          <a:p>
            <a:endParaRPr lang="ko-KR" altLang="en-US" dirty="0" smtClean="0"/>
          </a:p>
          <a:p>
            <a:r>
              <a:rPr lang="ko-KR" altLang="en-US" dirty="0" smtClean="0"/>
              <a:t>int main()</a:t>
            </a:r>
          </a:p>
          <a:p>
            <a:r>
              <a:rPr lang="ko-KR" altLang="en-US" dirty="0" smtClean="0"/>
              <a:t>{</a:t>
            </a:r>
          </a:p>
          <a:p>
            <a:r>
              <a:rPr lang="ko-KR" altLang="en-US" dirty="0" smtClean="0"/>
              <a:t>    printf("Hello World\n");</a:t>
            </a:r>
          </a:p>
          <a:p>
            <a:r>
              <a:rPr lang="ko-KR" altLang="en-US" dirty="0" smtClean="0"/>
              <a:t>    return 0;</a:t>
            </a:r>
          </a:p>
          <a:p>
            <a:r>
              <a:rPr lang="ko-KR" altLang="en-US" dirty="0" smtClean="0"/>
              <a:t>}</a:t>
            </a:r>
            <a:endParaRPr lang="ko-KR" altLang="en-US" dirty="0"/>
          </a:p>
        </p:txBody>
      </p:sp>
    </p:spTree>
    <p:extLst>
      <p:ext uri="{BB962C8B-B14F-4D97-AF65-F5344CB8AC3E}">
        <p14:creationId xmlns:p14="http://schemas.microsoft.com/office/powerpoint/2010/main" val="1919389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1 sample</a:t>
            </a:r>
            <a:endParaRPr lang="ko-KR" altLang="en-US"/>
          </a:p>
        </p:txBody>
      </p:sp>
      <p:sp>
        <p:nvSpPr>
          <p:cNvPr id="4" name="내용 개체 틀 3"/>
          <p:cNvSpPr>
            <a:spLocks noGrp="1"/>
          </p:cNvSpPr>
          <p:nvPr>
            <p:ph idx="1"/>
          </p:nvPr>
        </p:nvSpPr>
        <p:spPr/>
        <p:txBody>
          <a:bodyPr/>
          <a:lstStyle/>
          <a:p>
            <a:r>
              <a:rPr lang="ko-KR" altLang="en-US" smtClean="0"/>
              <a:t>감염</a:t>
            </a:r>
            <a:endParaRPr lang="ko-KR" altLang="en-US" dirty="0"/>
          </a:p>
        </p:txBody>
      </p:sp>
      <p:pic>
        <p:nvPicPr>
          <p:cNvPr id="3" name="그림 2"/>
          <p:cNvPicPr>
            <a:picLocks noChangeAspect="1"/>
          </p:cNvPicPr>
          <p:nvPr/>
        </p:nvPicPr>
        <p:blipFill>
          <a:blip r:embed="rId2"/>
          <a:stretch>
            <a:fillRect/>
          </a:stretch>
        </p:blipFill>
        <p:spPr>
          <a:xfrm>
            <a:off x="2386012" y="2362454"/>
            <a:ext cx="7419975" cy="3695700"/>
          </a:xfrm>
          <a:prstGeom prst="rect">
            <a:avLst/>
          </a:prstGeom>
        </p:spPr>
      </p:pic>
    </p:spTree>
    <p:extLst>
      <p:ext uri="{BB962C8B-B14F-4D97-AF65-F5344CB8AC3E}">
        <p14:creationId xmlns:p14="http://schemas.microsoft.com/office/powerpoint/2010/main" val="141450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338</Words>
  <Application>Microsoft Office PowerPoint</Application>
  <PresentationFormat>와이드스크린</PresentationFormat>
  <Paragraphs>58</Paragraphs>
  <Slides>13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ELF Virus Technoogy</vt:lpstr>
      <vt:lpstr>What is an ELF Virus?</vt:lpstr>
      <vt:lpstr>PowerPoint 프레젠테이션</vt:lpstr>
      <vt:lpstr>Diversity</vt:lpstr>
      <vt:lpstr>Types of ELF Viruses</vt:lpstr>
      <vt:lpstr>Type 1 sample</vt:lpstr>
      <vt:lpstr>Type 1 sample</vt:lpstr>
      <vt:lpstr>Type 1 sample</vt:lpstr>
      <vt:lpstr>Type 1 sample</vt:lpstr>
      <vt:lpstr>Type 1 sample</vt:lpstr>
      <vt:lpstr>Type 1 sample Algorithm</vt:lpstr>
      <vt:lpstr>Type 2 Text segment</vt:lpstr>
      <vt:lpstr>Type 3 Data segment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ELF Virus Technoogy</dc:title>
  <dc:creator>박재유/연구원/SW센터 SW개발전략실 SW Security파트(jaeyou.park@lge.com)</dc:creator>
  <cp:lastModifiedBy>박재유/연구원/SW센터 SW개발전략실 SW Security파트(jaeyou.park@lge.com)</cp:lastModifiedBy>
  <cp:revision>15</cp:revision>
  <dcterms:created xsi:type="dcterms:W3CDTF">2018-09-06T00:10:56Z</dcterms:created>
  <dcterms:modified xsi:type="dcterms:W3CDTF">2018-09-06T02:15:22Z</dcterms:modified>
</cp:coreProperties>
</file>