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0" r:id="rId12"/>
    <p:sldId id="271" r:id="rId13"/>
    <p:sldId id="272" r:id="rId14"/>
    <p:sldId id="273" r:id="rId15"/>
    <p:sldId id="275" r:id="rId16"/>
    <p:sldId id="277" r:id="rId17"/>
    <p:sldId id="268" r:id="rId18"/>
    <p:sldId id="267" r:id="rId19"/>
    <p:sldId id="269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474" y="-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0D81272-B50A-06C3-4E73-7B4B1359B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355394B6-33E8-B421-82B8-3CB4AC8520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F106DE50-1B6B-CAE7-98E5-AAFB83BCB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882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D64046B1-1036-11B9-0C2B-C3752581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59EAA5F-0346-7DC2-DC59-899F0C6AF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EAC595EF-80B0-65DA-A84B-2D81BA85E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956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1AB34B6-DFFD-C5DC-A976-BEDA0E60D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1D1DF5C-B806-5CFA-670D-EA3F593B20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9A5C6995-F215-0E8A-6679-A35F02204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336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D366339-261E-BA9E-2E4D-448B5E6B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5AEBC72-44E2-4E47-1C3A-78BB00E1E5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AF0DEBB-C34C-BC8C-E75B-0F936942E6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681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09B98FE-6741-89DA-45AA-2931E702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93A530D-AFD7-6698-BD84-CA8AFF9A7F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01DB5573-04A7-1D00-AC22-D3EE94EB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066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B2C0FBD-7887-074A-F5DD-D4B7E7CD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03A509A4-7DE0-8403-764E-087B67DEA7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DDDBC0FC-9185-F696-66E0-DB827931A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0677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1400" y="1570100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/>
              <a:t>Веб-сервіс для відстеження руху міського транспорту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50558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Гузєєв Д.М., група ПЗПІз-21-1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Керівник: доцент Кравець Н.С.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4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Приклад реалізації: буд. маршрут. графу.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10</a:t>
            </a:fld>
            <a:endParaRPr lang="uk-UA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78B45B-ED81-EB31-CC38-EF2E22957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75" y="853499"/>
            <a:ext cx="64198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1833C78F-C2B3-01DF-00A4-5711D5B05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7AB5C8B9-C340-00C0-4FAF-9869976AF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Приклад реалізації: поллінг </a:t>
            </a:r>
            <a:r>
              <a:rPr lang="en-US" sz="3200" noProof="0" dirty="0"/>
              <a:t>GTFS-</a:t>
            </a:r>
            <a:r>
              <a:rPr lang="uk-UA" sz="3200" noProof="0" dirty="0"/>
              <a:t>сервісів</a:t>
            </a: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67C2018-E803-B180-0FBB-3CE4531240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76AB4E-4DE1-4E68-50C4-11915F486A3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11</a:t>
            </a:fld>
            <a:endParaRPr lang="uk-UA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C1C98-ADD8-13C8-BBE5-411E4DCC2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012" y="740687"/>
            <a:ext cx="66579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96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191CEDB-E114-A01F-CD83-4F6C83F1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F2B3AF5A-1CA8-008B-C8F5-6E61FC2F9D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Приклад реалізації</a:t>
            </a:r>
            <a:r>
              <a:rPr lang="uk-UA" sz="3200" dirty="0"/>
              <a:t>: оновлення ТЗ на мапі</a:t>
            </a:r>
            <a:endParaRPr lang="uk-UA" sz="3200" noProof="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7C0BAA96-0226-DA9D-9A12-F54E1AFC36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DED79C-A91F-A52D-2645-507D9599A5C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12</a:t>
            </a:fld>
            <a:endParaRPr lang="uk-UA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AAB89-5C07-2E1B-D4F2-78C58BA16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770" y="624840"/>
            <a:ext cx="66198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6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4E33457E-AECC-C558-835E-CC6D5087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D402E5B8-D6C0-C12C-E5B3-7FA79C4218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Скріншот з додатку</a:t>
            </a: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02CDD62-1AFB-347B-71F4-3C28EE5521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299350-D70F-29D0-6459-3F1FBE029C7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13</a:t>
            </a:fld>
            <a:endParaRPr lang="uk-UA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AFFFA-923B-C8DA-122E-8774700A9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33" y="596265"/>
            <a:ext cx="5863908" cy="442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711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5CA12DE-C586-F12B-CC4A-DA7E54525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11C000E3-68FC-6BAD-8775-D138E1A47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Скріншот з додатку</a:t>
            </a: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96046CAF-1282-21CB-E4C2-31EC1C73CC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9C75EF-140D-E62E-4E44-BA9BE0D2FB8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14</a:t>
            </a:fld>
            <a:endParaRPr lang="uk-UA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D6DC1-0E62-D788-9571-9966771153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603565"/>
            <a:ext cx="5783580" cy="433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9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BF8AEB-B723-7AC6-88A2-46AD4F40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2139C228-7BDD-9BE0-A84D-73B6F8AB7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Інтерфейс користувача 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B56A624-8690-E017-8FEC-A3573FE0EB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A41C64-DA37-1F05-CD14-7E5B6315305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15</a:t>
            </a:fld>
            <a:endParaRPr lang="uk-UA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795A3-8A9F-F5E3-85B0-E2F99466E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627" y="641464"/>
            <a:ext cx="5751195" cy="42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5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042953D-C241-022D-CFA1-1257A2A2E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AFA7063-DC2B-67E0-3D95-4BB351217F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Інтерфейс користувача </a:t>
            </a: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AB13A0E7-67E2-B3D4-FE52-FAFDF56FA0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BC23EF-0C50-13BE-AB8F-7B41E65875C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16</a:t>
            </a:fld>
            <a:endParaRPr lang="uk-UA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837A8-8FF9-D467-8751-265291474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22" y="624523"/>
            <a:ext cx="5850497" cy="437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45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Тестування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17</a:t>
            </a:fld>
            <a:endParaRPr lang="uk-UA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9EA7D8-842F-2F4F-BEE6-2694F8068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34051"/>
              </p:ext>
            </p:extLst>
          </p:nvPr>
        </p:nvGraphicFramePr>
        <p:xfrm>
          <a:off x="0" y="975977"/>
          <a:ext cx="9144000" cy="2862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385">
                  <a:extLst>
                    <a:ext uri="{9D8B030D-6E8A-4147-A177-3AD203B41FA5}">
                      <a16:colId xmlns:a16="http://schemas.microsoft.com/office/drawing/2014/main" val="1447513654"/>
                    </a:ext>
                  </a:extLst>
                </a:gridCol>
                <a:gridCol w="1126748">
                  <a:extLst>
                    <a:ext uri="{9D8B030D-6E8A-4147-A177-3AD203B41FA5}">
                      <a16:colId xmlns:a16="http://schemas.microsoft.com/office/drawing/2014/main" val="3501126707"/>
                    </a:ext>
                  </a:extLst>
                </a:gridCol>
                <a:gridCol w="1221965">
                  <a:extLst>
                    <a:ext uri="{9D8B030D-6E8A-4147-A177-3AD203B41FA5}">
                      <a16:colId xmlns:a16="http://schemas.microsoft.com/office/drawing/2014/main" val="3468396510"/>
                    </a:ext>
                  </a:extLst>
                </a:gridCol>
                <a:gridCol w="1868011">
                  <a:extLst>
                    <a:ext uri="{9D8B030D-6E8A-4147-A177-3AD203B41FA5}">
                      <a16:colId xmlns:a16="http://schemas.microsoft.com/office/drawing/2014/main" val="283369621"/>
                    </a:ext>
                  </a:extLst>
                </a:gridCol>
                <a:gridCol w="1234209">
                  <a:extLst>
                    <a:ext uri="{9D8B030D-6E8A-4147-A177-3AD203B41FA5}">
                      <a16:colId xmlns:a16="http://schemas.microsoft.com/office/drawing/2014/main" val="874910838"/>
                    </a:ext>
                  </a:extLst>
                </a:gridCol>
                <a:gridCol w="944788">
                  <a:extLst>
                    <a:ext uri="{9D8B030D-6E8A-4147-A177-3AD203B41FA5}">
                      <a16:colId xmlns:a16="http://schemas.microsoft.com/office/drawing/2014/main" val="1713039418"/>
                    </a:ext>
                  </a:extLst>
                </a:gridCol>
                <a:gridCol w="941638">
                  <a:extLst>
                    <a:ext uri="{9D8B030D-6E8A-4147-A177-3AD203B41FA5}">
                      <a16:colId xmlns:a16="http://schemas.microsoft.com/office/drawing/2014/main" val="2105796150"/>
                    </a:ext>
                  </a:extLst>
                </a:gridCol>
                <a:gridCol w="682623">
                  <a:extLst>
                    <a:ext uri="{9D8B030D-6E8A-4147-A177-3AD203B41FA5}">
                      <a16:colId xmlns:a16="http://schemas.microsoft.com/office/drawing/2014/main" val="3922062081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1436906706"/>
                    </a:ext>
                  </a:extLst>
                </a:gridCol>
              </a:tblGrid>
              <a:tr h="440080"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Опис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Передумови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Кроки тесту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Очікуємий результат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Пріоритет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Результат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Оточення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00" b="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Дата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808301"/>
                  </a:ext>
                </a:extLst>
              </a:tr>
              <a:tr h="959650">
                <a:tc>
                  <a:txBody>
                    <a:bodyPr/>
                    <a:lstStyle/>
                    <a:p>
                      <a:pPr algn="ctr"/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Побудування маршруту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Основний екран додатку відкритий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Обрати одну з зупинок на карті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Натиснути «побудувати маршрут від»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Натиснути на поле пошуку, і ввести назву кінцевої зупинки. 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Вибрати її</a:t>
                      </a:r>
                    </a:p>
                    <a:p>
                      <a:pPr marL="228600" indent="-228600">
                        <a:buAutoNum type="arabicPeriod"/>
                      </a:pPr>
                      <a:endParaRPr lang="uk-UA" sz="9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28600" indent="-228600">
                        <a:buAutoNum type="arabicPeriod"/>
                      </a:pPr>
                      <a:endParaRPr lang="uk-UA" sz="9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 мапі відображається маршрут яким можна скористатись щоб проїхати від початкової зупинки до кінцевої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Пройшов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Chrome 137.0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31.05.2025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96038"/>
                  </a:ext>
                </a:extLst>
              </a:tr>
              <a:tr h="959650">
                <a:tc>
                  <a:txBody>
                    <a:bodyPr/>
                    <a:lstStyle/>
                    <a:p>
                      <a:pPr algn="ctr"/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Коректне відображення ТЗ на мапі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Основний екран додатку відкритий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 пошуку знайти один з маршрутів і вибрати його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Почекати 5-10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 мапі мають з’явитися індикатори рухаючихся ТЗ з інформацію про дату оновлення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Високий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solidFill>
                            <a:srgbClr val="00B05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Пройшов</a:t>
                      </a:r>
                      <a:endParaRPr lang="uk-UA" sz="9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Chrome 137.0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sz="9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31.05.2025</a:t>
                      </a:r>
                    </a:p>
                    <a:p>
                      <a:endParaRPr lang="uk-UA" sz="9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560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Підсумки 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18</a:t>
            </a:fld>
            <a:endParaRPr lang="uk-UA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24AC5-E5FB-BA19-ED9A-CDEEB9AFB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uk-UA" noProof="0" dirty="0"/>
              <a:t>Корисність отриманих результатів</a:t>
            </a:r>
          </a:p>
          <a:p>
            <a:r>
              <a:rPr lang="uk-UA" sz="1700" noProof="0" dirty="0"/>
              <a:t>Створено єдину платформу для відстеження всіх видів транспорту</a:t>
            </a:r>
          </a:p>
          <a:p>
            <a:r>
              <a:rPr lang="uk-UA" sz="1700" noProof="0" dirty="0"/>
              <a:t>Забезпечено real-time оновлення позицій транспортних засобів</a:t>
            </a:r>
          </a:p>
          <a:p>
            <a:r>
              <a:rPr lang="uk-UA" sz="1700" noProof="0" dirty="0"/>
              <a:t>Підвищено зручність планування поїздок для пасажирів</a:t>
            </a:r>
          </a:p>
          <a:p>
            <a:pPr marL="114300" indent="0">
              <a:buNone/>
            </a:pPr>
            <a:endParaRPr lang="uk-UA" sz="1600" noProof="0" dirty="0"/>
          </a:p>
          <a:p>
            <a:pPr marL="114300" indent="0">
              <a:buNone/>
            </a:pPr>
            <a:r>
              <a:rPr lang="uk-UA" noProof="0" dirty="0"/>
              <a:t>Можливості використання</a:t>
            </a:r>
          </a:p>
          <a:p>
            <a:r>
              <a:rPr lang="uk-UA" sz="1600" noProof="0" dirty="0"/>
              <a:t>Інтеграція з існуючими транспортними системами</a:t>
            </a:r>
          </a:p>
          <a:p>
            <a:r>
              <a:rPr lang="uk-UA" sz="1600" noProof="0" dirty="0"/>
              <a:t>Використання транспортними операторами для моніторингу</a:t>
            </a:r>
          </a:p>
          <a:p>
            <a:r>
              <a:rPr lang="uk-UA" sz="1600" noProof="0" dirty="0"/>
              <a:t>Основа для розробки мобільних додатків</a:t>
            </a:r>
          </a:p>
          <a:p>
            <a:r>
              <a:rPr lang="uk-UA" sz="1600" noProof="0" dirty="0"/>
              <a:t>Впровадження в системи «розумного міста»</a:t>
            </a:r>
          </a:p>
          <a:p>
            <a:pPr lvl="1"/>
            <a:endParaRPr lang="uk-UA" sz="1600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D8CEA-F4A9-EE93-1438-4CB10F6F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Перспективи розвитку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E61B-0193-99CD-5338-103C8206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2000" noProof="0" dirty="0"/>
              <a:t>Сповіщення про затримки, пробки на дорогах</a:t>
            </a:r>
          </a:p>
          <a:p>
            <a:r>
              <a:rPr lang="uk-UA" sz="2000" noProof="0" dirty="0"/>
              <a:t>Окремий мобільний додаток</a:t>
            </a:r>
          </a:p>
          <a:p>
            <a:r>
              <a:rPr lang="uk-UA" sz="2000" noProof="0" dirty="0"/>
              <a:t>Підтримка інших форматів даних</a:t>
            </a:r>
          </a:p>
          <a:p>
            <a:r>
              <a:rPr lang="uk-UA" sz="2000" noProof="0" dirty="0"/>
              <a:t>Додати CI/CD у репозиторій</a:t>
            </a:r>
          </a:p>
          <a:p>
            <a:r>
              <a:rPr lang="uk-UA" sz="2000" noProof="0" dirty="0"/>
              <a:t>Інтеграція з системами оплати</a:t>
            </a:r>
          </a:p>
        </p:txBody>
      </p:sp>
    </p:spTree>
    <p:extLst>
      <p:ext uri="{BB962C8B-B14F-4D97-AF65-F5344CB8AC3E}">
        <p14:creationId xmlns:p14="http://schemas.microsoft.com/office/powerpoint/2010/main" val="3319014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Мета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sz="16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масштабованого веб-сервісу для відстеження руху міського транспорту</a:t>
            </a:r>
          </a:p>
          <a:p>
            <a:r>
              <a:rPr lang="uk-UA" sz="1600" noProof="0" dirty="0"/>
              <a:t>Надання користувачам зручного інструменту для планування оптимальних маршрутів пересування містом. </a:t>
            </a:r>
            <a:endParaRPr lang="uk-UA" sz="16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uk-UA" sz="16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існуючих рішень</a:t>
            </a:r>
          </a:p>
          <a:p>
            <a:r>
              <a:rPr lang="uk-UA" sz="16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методів розробки системи відстеження руху ТЗ</a:t>
            </a:r>
          </a:p>
          <a:p>
            <a:r>
              <a:rPr lang="uk-UA" sz="16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Проектування та реалізація ПО з використанням досліджених методів</a:t>
            </a:r>
          </a:p>
          <a:p>
            <a:r>
              <a:rPr lang="uk-UA" sz="16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Дизайн інтерфейсу користувача і тестування системи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uk-UA" sz="16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AADD6-5BF1-83A0-7A71-52E3530C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Актуальність роботи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52FA5C7-92B5-2499-DA8F-7D3A00576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uk-UA" sz="20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уніфікованого інтерфейсу для відстеження руху ТЗ</a:t>
            </a:r>
          </a:p>
          <a:p>
            <a:r>
              <a:rPr lang="uk-UA" sz="20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Зростання попиту на real-time системи</a:t>
            </a:r>
          </a:p>
          <a:p>
            <a:r>
              <a:rPr lang="uk-UA" sz="20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Необхідність сучасного інтерфейсу до транспортної інфраструктури міста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Фрагментація систем</a:t>
            </a:r>
            <a:r>
              <a:rPr lang="uk-UA" sz="2000" b="1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r>
              <a:rPr lang="uk-UA" sz="2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багато різних видів систем та форматів</a:t>
            </a:r>
            <a:br>
              <a:rPr lang="uk-UA" sz="2000" dirty="0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2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для надання інформації про транспортні мережі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uk-UA" sz="2000" dirty="0">
                <a:solidFill>
                  <a:schemeClr val="tx1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стандартизації: часто транспортні оператори використовують власні формати даних та протоколи</a:t>
            </a:r>
            <a:endParaRPr lang="uk-UA" sz="2000" noProof="0" dirty="0"/>
          </a:p>
        </p:txBody>
      </p:sp>
    </p:spTree>
    <p:extLst>
      <p:ext uri="{BB962C8B-B14F-4D97-AF65-F5344CB8AC3E}">
        <p14:creationId xmlns:p14="http://schemas.microsoft.com/office/powerpoint/2010/main" val="402601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проблеми та існуючих рішень 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7B24CE-7FC9-C64D-5BBD-F3923611E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9929"/>
              </p:ext>
            </p:extLst>
          </p:nvPr>
        </p:nvGraphicFramePr>
        <p:xfrm>
          <a:off x="1209119" y="789901"/>
          <a:ext cx="7491177" cy="397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059">
                  <a:extLst>
                    <a:ext uri="{9D8B030D-6E8A-4147-A177-3AD203B41FA5}">
                      <a16:colId xmlns:a16="http://schemas.microsoft.com/office/drawing/2014/main" val="3006550761"/>
                    </a:ext>
                  </a:extLst>
                </a:gridCol>
                <a:gridCol w="2497059">
                  <a:extLst>
                    <a:ext uri="{9D8B030D-6E8A-4147-A177-3AD203B41FA5}">
                      <a16:colId xmlns:a16="http://schemas.microsoft.com/office/drawing/2014/main" val="2431828390"/>
                    </a:ext>
                  </a:extLst>
                </a:gridCol>
                <a:gridCol w="2497059">
                  <a:extLst>
                    <a:ext uri="{9D8B030D-6E8A-4147-A177-3AD203B41FA5}">
                      <a16:colId xmlns:a16="http://schemas.microsoft.com/office/drawing/2014/main" val="478152709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Рішення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Переваги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Недоліки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78720"/>
                  </a:ext>
                </a:extLst>
              </a:tr>
              <a:tr h="1198404">
                <a:tc>
                  <a:txBody>
                    <a:bodyPr/>
                    <a:lstStyle/>
                    <a:p>
                      <a:pPr algn="ctr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Google Maps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Висока швидкість роботи; інтуїтивно зрозумілий інтерфейс; інтеграція з іншими сервісами Google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Високе споживання ресурсів пристрою; не завжди точно показує місцезнаходження зупинок, особливо в невеликих містах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866183"/>
                  </a:ext>
                </a:extLst>
              </a:tr>
              <a:tr h="1198404">
                <a:tc>
                  <a:txBody>
                    <a:bodyPr/>
                    <a:lstStyle/>
                    <a:p>
                      <a:pPr algn="ctr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Easyway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kern="1200" noProof="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Велике покриття міст України; можливість додавання коментарів та оцінок для зупинок</a:t>
                      </a:r>
                      <a:endParaRPr lang="uk-UA" sz="12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kern="1200" noProof="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інтерфейс часто зависає, загалом незручний і повільний; обмежена функціональність для планування складних маршрутів з пересадками</a:t>
                      </a:r>
                      <a:endParaRPr lang="uk-UA" sz="12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692154"/>
                  </a:ext>
                </a:extLst>
              </a:tr>
              <a:tr h="1198404">
                <a:tc>
                  <a:txBody>
                    <a:bodyPr/>
                    <a:lstStyle/>
                    <a:p>
                      <a:pPr algn="ctr"/>
                      <a:r>
                        <a:rPr lang="uk-UA" sz="1200" noProof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Moovit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kern="1200" noProof="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глобальне покриття; потужні алгоритми для планування маршрутів; підтримка різних видів транспорту, включаючи велосипеди та самокати</a:t>
                      </a:r>
                      <a:endParaRPr lang="uk-UA" sz="12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uk-UA" sz="1200" kern="1200" noProof="0" dirty="0">
                          <a:solidFill>
                            <a:schemeClr val="dk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обмежене покриття в українських містах; у безкоштовній версії обмежені можливості і реклама</a:t>
                      </a:r>
                      <a:endParaRPr lang="uk-UA" sz="1200" noProof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304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Постановка задачі та опис системи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uk-UA" sz="2000" noProof="0" dirty="0">
              <a:solidFill>
                <a:schemeClr val="tx1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/>
            <a:r>
              <a:rPr lang="uk-UA" sz="2000" noProof="0" dirty="0"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Система-рішення має бути масштабуємою і гнучкою</a:t>
            </a:r>
          </a:p>
          <a:p>
            <a:pPr marL="342900"/>
            <a:r>
              <a:rPr lang="uk-UA" sz="2000" noProof="0" dirty="0"/>
              <a:t>Веб-додаток з інтуїтивним інтерфейсом для відстеження транспорту</a:t>
            </a:r>
          </a:p>
          <a:p>
            <a:pPr marL="342900"/>
            <a:r>
              <a:rPr lang="uk-UA" sz="2000" noProof="0" dirty="0"/>
              <a:t>Real-time відображення позицій транспортних засобів на карті</a:t>
            </a:r>
            <a:endParaRPr lang="uk-UA" sz="2000" noProof="0" dirty="0"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uk-UA" sz="2000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2000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Вибір технологій розробки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676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sz="1600" noProof="0" dirty="0" err="1">
                <a:highlight>
                  <a:srgbClr val="FFFFFF"/>
                </a:highlight>
              </a:rPr>
              <a:t>PyCharm</a:t>
            </a:r>
            <a:r>
              <a:rPr lang="uk-UA" sz="1600" noProof="0" dirty="0">
                <a:highlight>
                  <a:srgbClr val="FFFFFF"/>
                </a:highlight>
              </a:rPr>
              <a:t> Professional </a:t>
            </a:r>
            <a:r>
              <a:rPr lang="uk-UA" sz="1600" noProof="0" dirty="0" err="1">
                <a:highlight>
                  <a:srgbClr val="FFFFFF"/>
                </a:highlight>
              </a:rPr>
              <a:t>Edition</a:t>
            </a:r>
            <a:endParaRPr lang="uk-UA" sz="1600" noProof="0" dirty="0">
              <a:highlight>
                <a:srgbClr val="FFFFFF"/>
              </a:highlight>
            </a:endParaRPr>
          </a:p>
          <a:p>
            <a:r>
              <a:rPr lang="uk-UA" sz="1600" noProof="0" dirty="0">
                <a:highlight>
                  <a:srgbClr val="FFFFFF"/>
                </a:highlight>
              </a:rPr>
              <a:t>Next.js </a:t>
            </a:r>
            <a:r>
              <a:rPr lang="uk-UA" sz="1600" noProof="0" dirty="0" err="1">
                <a:highlight>
                  <a:srgbClr val="FFFFFF"/>
                </a:highlight>
              </a:rPr>
              <a:t>dev</a:t>
            </a:r>
            <a:r>
              <a:rPr lang="uk-UA" sz="1600" noProof="0" dirty="0">
                <a:highlight>
                  <a:srgbClr val="FFFFFF"/>
                </a:highlight>
              </a:rPr>
              <a:t> </a:t>
            </a:r>
            <a:r>
              <a:rPr lang="uk-UA" sz="1600" noProof="0" dirty="0" err="1">
                <a:highlight>
                  <a:srgbClr val="FFFFFF"/>
                </a:highlight>
              </a:rPr>
              <a:t>tools</a:t>
            </a:r>
            <a:endParaRPr lang="uk-UA" sz="1600" noProof="0" dirty="0">
              <a:highlight>
                <a:srgbClr val="FFFFFF"/>
              </a:highlight>
            </a:endParaRPr>
          </a:p>
          <a:p>
            <a:r>
              <a:rPr lang="uk-UA" sz="1600" noProof="0" dirty="0" err="1">
                <a:highlight>
                  <a:srgbClr val="FFFFFF"/>
                </a:highlight>
              </a:rPr>
              <a:t>neovim</a:t>
            </a:r>
            <a:endParaRPr lang="uk-UA" sz="1600" noProof="0" dirty="0">
              <a:highlight>
                <a:srgbClr val="FFFFFF"/>
              </a:highlight>
            </a:endParaRPr>
          </a:p>
          <a:p>
            <a:r>
              <a:rPr lang="uk-UA" sz="1600" noProof="0" dirty="0" err="1">
                <a:highlight>
                  <a:srgbClr val="FFFFFF"/>
                </a:highlight>
              </a:rPr>
              <a:t>Visual</a:t>
            </a:r>
            <a:r>
              <a:rPr lang="uk-UA" sz="1600" noProof="0" dirty="0">
                <a:highlight>
                  <a:srgbClr val="FFFFFF"/>
                </a:highlight>
              </a:rPr>
              <a:t> </a:t>
            </a:r>
            <a:r>
              <a:rPr lang="uk-UA" sz="1600" noProof="0" dirty="0" err="1">
                <a:highlight>
                  <a:srgbClr val="FFFFFF"/>
                </a:highlight>
              </a:rPr>
              <a:t>Studio</a:t>
            </a:r>
            <a:r>
              <a:rPr lang="uk-UA" sz="1600" noProof="0" dirty="0">
                <a:highlight>
                  <a:srgbClr val="FFFFFF"/>
                </a:highlight>
              </a:rPr>
              <a:t> </a:t>
            </a:r>
            <a:r>
              <a:rPr lang="uk-UA" sz="1600" noProof="0" dirty="0" err="1">
                <a:highlight>
                  <a:srgbClr val="FFFFFF"/>
                </a:highlight>
              </a:rPr>
              <a:t>Code</a:t>
            </a:r>
            <a:endParaRPr lang="uk-UA" sz="1600" noProof="0" dirty="0">
              <a:highlight>
                <a:srgbClr val="FFFFFF"/>
              </a:highlight>
            </a:endParaRPr>
          </a:p>
          <a:p>
            <a:r>
              <a:rPr lang="uk-UA" sz="1600" noProof="0" dirty="0">
                <a:highlight>
                  <a:srgbClr val="FFFFFF"/>
                </a:highlight>
              </a:rPr>
              <a:t>Chrome </a:t>
            </a:r>
            <a:r>
              <a:rPr lang="uk-UA" sz="1600" noProof="0" dirty="0" err="1">
                <a:highlight>
                  <a:srgbClr val="FFFFFF"/>
                </a:highlight>
              </a:rPr>
              <a:t>browser</a:t>
            </a:r>
            <a:r>
              <a:rPr lang="uk-UA" sz="1600" noProof="0" dirty="0">
                <a:highlight>
                  <a:srgbClr val="FFFFFF"/>
                </a:highlight>
              </a:rPr>
              <a:t> v137.0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DBeaver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Docker, </a:t>
            </a:r>
            <a:r>
              <a:rPr lang="uk-UA" sz="1600" noProof="0" dirty="0" err="1">
                <a:highlight>
                  <a:srgbClr val="FFFFFF"/>
                </a:highlight>
              </a:rPr>
              <a:t>docker-compose</a:t>
            </a:r>
            <a:endParaRPr lang="uk-UA" sz="1600" noProof="0" dirty="0">
              <a:highlight>
                <a:srgbClr val="FFFFFF"/>
              </a:highlight>
            </a:endParaRPr>
          </a:p>
          <a:p>
            <a:r>
              <a:rPr lang="uk-UA" sz="1600" noProof="0" dirty="0" err="1">
                <a:highlight>
                  <a:srgbClr val="FFFFFF"/>
                </a:highlight>
              </a:rPr>
              <a:t>macOS</a:t>
            </a:r>
            <a:r>
              <a:rPr lang="uk-UA" sz="1600" noProof="0" dirty="0">
                <a:highlight>
                  <a:srgbClr val="FFFFFF"/>
                </a:highlight>
              </a:rPr>
              <a:t> 15 </a:t>
            </a:r>
            <a:r>
              <a:rPr lang="uk-UA" sz="1600" noProof="0" dirty="0" err="1">
                <a:highlight>
                  <a:srgbClr val="FFFFFF"/>
                </a:highlight>
              </a:rPr>
              <a:t>Sequoia</a:t>
            </a:r>
            <a:endParaRPr lang="uk-UA" sz="1600" noProof="0" dirty="0">
              <a:highlight>
                <a:srgbClr val="FFFFFF"/>
              </a:highlight>
            </a:endParaRPr>
          </a:p>
          <a:p>
            <a:endParaRPr lang="uk-UA" sz="1600" noProof="0" dirty="0">
              <a:highlight>
                <a:srgbClr val="FFFFFF"/>
              </a:highlight>
            </a:endParaRPr>
          </a:p>
          <a:p>
            <a:endParaRPr lang="uk-UA" sz="1600" noProof="0" dirty="0">
              <a:highlight>
                <a:srgbClr val="FFFFFF"/>
              </a:highlight>
            </a:endParaRPr>
          </a:p>
          <a:p>
            <a:endParaRPr lang="uk-UA" sz="1600" noProof="0" dirty="0">
              <a:highlight>
                <a:srgbClr val="FFFFFF"/>
              </a:highlight>
            </a:endParaRPr>
          </a:p>
          <a:p>
            <a:pPr lvl="1"/>
            <a:endParaRPr lang="uk-UA" sz="1600" noProof="0" dirty="0"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921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Архітектура створеного ПЗ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1E0D4F-3B16-61B4-BF23-188D05EA3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75"/>
          <a:stretch>
            <a:fillRect/>
          </a:stretch>
        </p:blipFill>
        <p:spPr bwMode="auto">
          <a:xfrm>
            <a:off x="1136059" y="841820"/>
            <a:ext cx="7907481" cy="37021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Опис ПЗ, що було використано у дослідженні</a:t>
            </a: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sz="1600" noProof="0" dirty="0">
                <a:highlight>
                  <a:srgbClr val="FFFFFF"/>
                </a:highlight>
              </a:rPr>
              <a:t>Frontend:</a:t>
            </a:r>
          </a:p>
          <a:p>
            <a:pPr lvl="1"/>
            <a:r>
              <a:rPr lang="uk-UA" sz="1600" noProof="0" dirty="0">
                <a:highlight>
                  <a:srgbClr val="FFFFFF"/>
                </a:highlight>
              </a:rPr>
              <a:t>TypeScript, React.js, Next.js, react-query, tailwind, daisyui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Backend:</a:t>
            </a:r>
          </a:p>
          <a:p>
            <a:pPr lvl="1"/>
            <a:r>
              <a:rPr lang="uk-UA" sz="1600" noProof="0" dirty="0">
                <a:highlight>
                  <a:srgbClr val="FFFFFF"/>
                </a:highlight>
              </a:rPr>
              <a:t>Python 3.12, Fastapi, SQLAlchemy, SQLModel, Pydantic, Mypy, pytest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База даних:</a:t>
            </a:r>
          </a:p>
          <a:p>
            <a:pPr lvl="1"/>
            <a:r>
              <a:rPr lang="uk-UA" sz="1600" noProof="0" dirty="0">
                <a:highlight>
                  <a:srgbClr val="FFFFFF"/>
                </a:highlight>
              </a:rPr>
              <a:t>PostgreSQL</a:t>
            </a:r>
          </a:p>
          <a:p>
            <a:pPr lvl="1"/>
            <a:r>
              <a:rPr lang="uk-UA" sz="1600" noProof="0" dirty="0">
                <a:highlight>
                  <a:srgbClr val="FFFFFF"/>
                </a:highlight>
              </a:rPr>
              <a:t>Аддони для роботи з гео-даними: PostGIS, pgRouting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Message broker: Apache Kafka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Distributed task queue: Celery</a:t>
            </a:r>
          </a:p>
          <a:p>
            <a:r>
              <a:rPr lang="uk-UA" sz="1600" noProof="0" dirty="0">
                <a:highlight>
                  <a:srgbClr val="FFFFFF"/>
                </a:highlight>
              </a:rPr>
              <a:t>Контейнеризація: Docker, Docker-</a:t>
            </a:r>
            <a:r>
              <a:rPr lang="uk-UA" sz="1600" noProof="0" dirty="0" err="1">
                <a:highlight>
                  <a:srgbClr val="FFFFFF"/>
                </a:highlight>
              </a:rPr>
              <a:t>compose</a:t>
            </a:r>
            <a:endParaRPr lang="uk-UA" sz="1600" noProof="0" dirty="0">
              <a:highlight>
                <a:srgbClr val="FFFFFF"/>
              </a:highlight>
            </a:endParaRPr>
          </a:p>
          <a:p>
            <a:endParaRPr lang="uk-UA" sz="1600" noProof="0" dirty="0">
              <a:highlight>
                <a:srgbClr val="FFFFFF"/>
              </a:highlight>
            </a:endParaRPr>
          </a:p>
          <a:p>
            <a:endParaRPr lang="uk-UA" sz="1600" noProof="0" dirty="0">
              <a:highlight>
                <a:srgbClr val="FFFFFF"/>
              </a:highlight>
            </a:endParaRPr>
          </a:p>
          <a:p>
            <a:pPr lvl="1"/>
            <a:endParaRPr lang="uk-UA" sz="1600" noProof="0" dirty="0"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Дизайн системи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6630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00000"/>
              </a:lnSpc>
              <a:buNone/>
            </a:pPr>
            <a:r>
              <a:rPr lang="uk-UA" noProof="0" dirty="0"/>
              <a:t>Методи</a:t>
            </a:r>
          </a:p>
          <a:p>
            <a:pPr>
              <a:lnSpc>
                <a:spcPct val="100000"/>
              </a:lnSpc>
            </a:pPr>
            <a:r>
              <a:rPr lang="uk-UA" sz="1600" b="1" noProof="0" dirty="0"/>
              <a:t>Мікросервісна архітектура</a:t>
            </a:r>
            <a:r>
              <a:rPr lang="uk-UA" sz="1600" noProof="0" dirty="0"/>
              <a:t> для забезпечення масштабованості</a:t>
            </a:r>
          </a:p>
          <a:p>
            <a:pPr>
              <a:lnSpc>
                <a:spcPct val="100000"/>
              </a:lnSpc>
            </a:pPr>
            <a:r>
              <a:rPr lang="uk-UA" sz="1600" b="1" noProof="0" dirty="0"/>
              <a:t>Event-Driven Architecture</a:t>
            </a:r>
            <a:r>
              <a:rPr lang="uk-UA" sz="1600" noProof="0" dirty="0"/>
              <a:t> для real-time комунікації</a:t>
            </a:r>
          </a:p>
          <a:p>
            <a:pPr>
              <a:lnSpc>
                <a:spcPct val="100000"/>
              </a:lnSpc>
            </a:pPr>
            <a:r>
              <a:rPr lang="uk-UA" sz="1600" b="1" noProof="0" dirty="0" err="1"/>
              <a:t>Database</a:t>
            </a:r>
            <a:r>
              <a:rPr lang="uk-UA" sz="1600" b="1" noProof="0" dirty="0"/>
              <a:t> per Service</a:t>
            </a:r>
            <a:r>
              <a:rPr lang="uk-UA" sz="1600" noProof="0" dirty="0"/>
              <a:t> для ізоляції даних</a:t>
            </a:r>
          </a:p>
          <a:p>
            <a:pPr>
              <a:lnSpc>
                <a:spcPct val="100000"/>
              </a:lnSpc>
            </a:pPr>
            <a:r>
              <a:rPr lang="uk-UA" sz="1600" b="1" noProof="0" dirty="0"/>
              <a:t>API </a:t>
            </a:r>
            <a:r>
              <a:rPr lang="uk-UA" sz="1600" b="1" noProof="0" dirty="0" err="1"/>
              <a:t>Gateway</a:t>
            </a:r>
            <a:r>
              <a:rPr lang="uk-UA" sz="1600" noProof="0" dirty="0"/>
              <a:t> для централізованого доступу</a:t>
            </a:r>
          </a:p>
          <a:p>
            <a:pPr>
              <a:lnSpc>
                <a:spcPct val="100000"/>
              </a:lnSpc>
            </a:pPr>
            <a:r>
              <a:rPr lang="uk-UA" sz="1600" b="1" noProof="0" dirty="0" err="1"/>
              <a:t>Circuit</a:t>
            </a:r>
            <a:r>
              <a:rPr lang="uk-UA" sz="1600" b="1" noProof="0" dirty="0"/>
              <a:t> </a:t>
            </a:r>
            <a:r>
              <a:rPr lang="uk-UA" sz="1600" b="1" noProof="0" dirty="0" err="1"/>
              <a:t>Breaker</a:t>
            </a:r>
            <a:r>
              <a:rPr lang="uk-UA" sz="1600" noProof="0" dirty="0"/>
              <a:t> для підвищення надійності</a:t>
            </a:r>
          </a:p>
          <a:p>
            <a:pPr>
              <a:lnSpc>
                <a:spcPct val="100000"/>
              </a:lnSpc>
            </a:pPr>
            <a:endParaRPr lang="uk-UA" sz="1600" noProof="0" dirty="0"/>
          </a:p>
          <a:p>
            <a:pPr marL="114300" indent="0">
              <a:lnSpc>
                <a:spcPct val="100000"/>
              </a:lnSpc>
              <a:buNone/>
            </a:pPr>
            <a:r>
              <a:rPr lang="uk-UA" noProof="0" dirty="0"/>
              <a:t>Послідовність</a:t>
            </a:r>
          </a:p>
          <a:p>
            <a:pPr>
              <a:lnSpc>
                <a:spcPct val="100000"/>
              </a:lnSpc>
            </a:pPr>
            <a:r>
              <a:rPr lang="uk-UA" sz="1600" noProof="0" dirty="0"/>
              <a:t>Аналіз вимог та дослідження існуючих рішень</a:t>
            </a:r>
          </a:p>
          <a:p>
            <a:pPr>
              <a:lnSpc>
                <a:spcPct val="100000"/>
              </a:lnSpc>
            </a:pPr>
            <a:r>
              <a:rPr lang="uk-UA" sz="1600" noProof="0" dirty="0"/>
              <a:t>Проектування архітектури та вибір технологій</a:t>
            </a:r>
          </a:p>
          <a:p>
            <a:pPr>
              <a:lnSpc>
                <a:spcPct val="100000"/>
              </a:lnSpc>
            </a:pPr>
            <a:r>
              <a:rPr lang="uk-UA" sz="1600" noProof="0" dirty="0"/>
              <a:t>Розробка мікросервісів (</a:t>
            </a:r>
            <a:r>
              <a:rPr lang="uk-UA" sz="1600" noProof="0" dirty="0" err="1"/>
              <a:t>transportation-info</a:t>
            </a:r>
            <a:r>
              <a:rPr lang="uk-UA" sz="1600" noProof="0" dirty="0"/>
              <a:t>, gtfs-reader, </a:t>
            </a:r>
            <a:r>
              <a:rPr lang="uk-UA" sz="1600" noProof="0" dirty="0" err="1"/>
              <a:t>web-backend</a:t>
            </a:r>
            <a:r>
              <a:rPr lang="uk-UA" sz="1600" noProof="0" dirty="0"/>
              <a:t>)</a:t>
            </a:r>
          </a:p>
          <a:p>
            <a:pPr>
              <a:lnSpc>
                <a:spcPct val="100000"/>
              </a:lnSpc>
            </a:pPr>
            <a:r>
              <a:rPr lang="uk-UA" sz="1600" noProof="0" dirty="0"/>
              <a:t>Інтеграція компонентів через Kafka та REST API</a:t>
            </a:r>
          </a:p>
          <a:p>
            <a:pPr>
              <a:lnSpc>
                <a:spcPct val="100000"/>
              </a:lnSpc>
            </a:pPr>
            <a:r>
              <a:rPr lang="uk-UA" sz="1600" noProof="0" dirty="0"/>
              <a:t>Тестування та оптимізація продуктивності</a:t>
            </a:r>
          </a:p>
          <a:p>
            <a:pPr>
              <a:lnSpc>
                <a:spcPct val="100000"/>
              </a:lnSpc>
            </a:pPr>
            <a:r>
              <a:rPr lang="uk-UA" sz="1600" noProof="0" dirty="0"/>
              <a:t>Розгортання в контейнерізованому середовищ</a:t>
            </a:r>
            <a:r>
              <a:rPr lang="uk-UA" noProof="0" dirty="0"/>
              <a:t>і</a:t>
            </a:r>
          </a:p>
          <a:p>
            <a:pPr>
              <a:lnSpc>
                <a:spcPct val="100000"/>
              </a:lnSpc>
            </a:pPr>
            <a:endParaRPr lang="uk-UA" sz="1400" noProof="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400" noProof="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 (2)" id="{7F77306F-800F-4A00-B74D-1193CBC9C9C7}" vid="{48EF4FEA-8027-48F1-BDE1-81EDA0E7FF4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2025_Б_ПІ_ПЗПІ-21-1_Гузєєв_Д_М_Презентація</Template>
  <TotalTime>468</TotalTime>
  <Words>631</Words>
  <Application>Microsoft Office PowerPoint</Application>
  <PresentationFormat>Екран (16:9)</PresentationFormat>
  <Paragraphs>149</Paragraphs>
  <Slides>19</Slides>
  <Notes>17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3" baseType="lpstr">
      <vt:lpstr>Open Sans</vt:lpstr>
      <vt:lpstr>Arial</vt:lpstr>
      <vt:lpstr>Economica</vt:lpstr>
      <vt:lpstr>Шаблон презентації кваліфікаційної роботи магістрів</vt:lpstr>
      <vt:lpstr>Веб-сервіс для відстеження руху міського транспорту</vt:lpstr>
      <vt:lpstr>Мета роботи</vt:lpstr>
      <vt:lpstr>Актуальність роботи</vt:lpstr>
      <vt:lpstr>Аналіз проблеми та існуючих рішень </vt:lpstr>
      <vt:lpstr>Постановка задачі та опис системи</vt:lpstr>
      <vt:lpstr>Вибір технологій розробки </vt:lpstr>
      <vt:lpstr>Архітектура створеного ПЗ</vt:lpstr>
      <vt:lpstr>Опис ПЗ, що було використано у дослідженні</vt:lpstr>
      <vt:lpstr>Дизайн системи</vt:lpstr>
      <vt:lpstr>Приклад реалізації: буд. маршрут. графу.</vt:lpstr>
      <vt:lpstr>Приклад реалізації: поллінг GTFS-сервісів</vt:lpstr>
      <vt:lpstr>Приклад реалізації: оновлення ТЗ на мапі</vt:lpstr>
      <vt:lpstr>Скріншот з додатку</vt:lpstr>
      <vt:lpstr>Скріншот з додатку</vt:lpstr>
      <vt:lpstr>Інтерфейс користувача </vt:lpstr>
      <vt:lpstr>Інтерфейс користувача </vt:lpstr>
      <vt:lpstr>Тестування</vt:lpstr>
      <vt:lpstr>Підсумки </vt:lpstr>
      <vt:lpstr>Перспективи розвитку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15</cp:revision>
  <dcterms:created xsi:type="dcterms:W3CDTF">2025-06-09T11:01:14Z</dcterms:created>
  <dcterms:modified xsi:type="dcterms:W3CDTF">2025-06-09T18:49:22Z</dcterms:modified>
</cp:coreProperties>
</file>