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6.svg" ContentType="image/svg+xml"/>
  <Override PartName="/ppt/media/image18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media/image26.svg" ContentType="image/svg+xml"/>
  <Override PartName="/ppt/media/image28.svg" ContentType="image/svg+xml"/>
  <Override PartName="/ppt/media/image30.svg" ContentType="image/svg+xml"/>
  <Override PartName="/ppt/media/image35.svg" ContentType="image/svg+xml"/>
  <Override PartName="/ppt/media/image37.svg" ContentType="image/svg+xml"/>
  <Override PartName="/ppt/media/image39.svg" ContentType="image/svg+xml"/>
  <Override PartName="/ppt/media/image4.svg" ContentType="image/svg+xml"/>
  <Override PartName="/ppt/media/image41.svg" ContentType="image/svg+xml"/>
  <Override PartName="/ppt/media/image42.svg" ContentType="image/svg+xml"/>
  <Override PartName="/ppt/media/image4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83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3" r:id="rId14"/>
    <p:sldId id="366" r:id="rId15"/>
    <p:sldId id="321" r:id="rId16"/>
    <p:sldId id="322" r:id="rId17"/>
    <p:sldId id="284" r:id="rId18"/>
    <p:sldId id="285" r:id="rId19"/>
    <p:sldId id="367" r:id="rId20"/>
    <p:sldId id="370" r:id="rId21"/>
    <p:sldId id="368" r:id="rId22"/>
    <p:sldId id="369" r:id="rId23"/>
    <p:sldId id="264" r:id="rId24"/>
    <p:sldId id="272" r:id="rId25"/>
    <p:sldId id="324" r:id="rId26"/>
    <p:sldId id="325" r:id="rId27"/>
    <p:sldId id="326" r:id="rId28"/>
    <p:sldId id="327" r:id="rId29"/>
    <p:sldId id="328" r:id="rId30"/>
    <p:sldId id="329" r:id="rId31"/>
    <p:sldId id="267" r:id="rId32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A1A7"/>
    <a:srgbClr val="F3E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525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gs" Target="tags/tag67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2F7D-F2BB-4DBA-8107-B5BCAB0762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151B-3B9E-469E-93DB-0A01EE6C31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2F7D-F2BB-4DBA-8107-B5BCAB0762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151B-3B9E-469E-93DB-0A01EE6C31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2F7D-F2BB-4DBA-8107-B5BCAB0762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151B-3B9E-469E-93DB-0A01EE6C31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2F7D-F2BB-4DBA-8107-B5BCAB0762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151B-3B9E-469E-93DB-0A01EE6C31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2F7D-F2BB-4DBA-8107-B5BCAB0762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151B-3B9E-469E-93DB-0A01EE6C31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2F7D-F2BB-4DBA-8107-B5BCAB0762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151B-3B9E-469E-93DB-0A01EE6C31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2F7D-F2BB-4DBA-8107-B5BCAB0762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151B-3B9E-469E-93DB-0A01EE6C31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2F7D-F2BB-4DBA-8107-B5BCAB0762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151B-3B9E-469E-93DB-0A01EE6C31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2F7D-F2BB-4DBA-8107-B5BCAB0762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151B-3B9E-469E-93DB-0A01EE6C31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2F7D-F2BB-4DBA-8107-B5BCAB0762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151B-3B9E-469E-93DB-0A01EE6C31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2F7D-F2BB-4DBA-8107-B5BCAB0762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151B-3B9E-469E-93DB-0A01EE6C31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12F7D-F2BB-4DBA-8107-B5BCAB0762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C151B-3B9E-469E-93DB-0A01EE6C31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tags" Target="../tags/tag22.xml"/><Relationship Id="rId5" Type="http://schemas.openxmlformats.org/officeDocument/2006/relationships/image" Target="../media/image5.png"/><Relationship Id="rId4" Type="http://schemas.openxmlformats.org/officeDocument/2006/relationships/tags" Target="../tags/tag21.xml"/><Relationship Id="rId3" Type="http://schemas.openxmlformats.org/officeDocument/2006/relationships/image" Target="../media/image3.png"/><Relationship Id="rId2" Type="http://schemas.openxmlformats.org/officeDocument/2006/relationships/tags" Target="../tags/tag20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tags" Target="../tags/tag26.xml"/><Relationship Id="rId5" Type="http://schemas.openxmlformats.org/officeDocument/2006/relationships/image" Target="../media/image5.png"/><Relationship Id="rId4" Type="http://schemas.openxmlformats.org/officeDocument/2006/relationships/tags" Target="../tags/tag25.xml"/><Relationship Id="rId3" Type="http://schemas.openxmlformats.org/officeDocument/2006/relationships/image" Target="../media/image3.png"/><Relationship Id="rId2" Type="http://schemas.openxmlformats.org/officeDocument/2006/relationships/tags" Target="../tags/tag24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image" Target="../media/image14.png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37.xml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image" Target="../media/image14.png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1" Type="http://schemas.openxmlformats.org/officeDocument/2006/relationships/slideLayout" Target="../slideLayouts/slideLayout1.xml"/><Relationship Id="rId20" Type="http://schemas.openxmlformats.org/officeDocument/2006/relationships/image" Target="../media/image24.svg"/><Relationship Id="rId2" Type="http://schemas.openxmlformats.org/officeDocument/2006/relationships/tags" Target="../tags/tag38.xml"/><Relationship Id="rId19" Type="http://schemas.openxmlformats.org/officeDocument/2006/relationships/image" Target="../media/image23.png"/><Relationship Id="rId18" Type="http://schemas.openxmlformats.org/officeDocument/2006/relationships/image" Target="../media/image22.svg"/><Relationship Id="rId17" Type="http://schemas.openxmlformats.org/officeDocument/2006/relationships/image" Target="../media/image21.png"/><Relationship Id="rId16" Type="http://schemas.openxmlformats.org/officeDocument/2006/relationships/image" Target="../media/image20.svg"/><Relationship Id="rId15" Type="http://schemas.openxmlformats.org/officeDocument/2006/relationships/image" Target="../media/image19.png"/><Relationship Id="rId14" Type="http://schemas.openxmlformats.org/officeDocument/2006/relationships/image" Target="../media/image18.svg"/><Relationship Id="rId13" Type="http://schemas.openxmlformats.org/officeDocument/2006/relationships/image" Target="../media/image17.png"/><Relationship Id="rId12" Type="http://schemas.openxmlformats.org/officeDocument/2006/relationships/image" Target="../media/image16.svg"/><Relationship Id="rId11" Type="http://schemas.openxmlformats.org/officeDocument/2006/relationships/image" Target="../media/image15.png"/><Relationship Id="rId10" Type="http://schemas.openxmlformats.org/officeDocument/2006/relationships/tags" Target="../tags/tag45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image" Target="../media/image14.png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image" Target="../media/image14.png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2" Type="http://schemas.openxmlformats.org/officeDocument/2006/relationships/slideLayout" Target="../slideLayouts/slideLayout1.xml"/><Relationship Id="rId21" Type="http://schemas.openxmlformats.org/officeDocument/2006/relationships/image" Target="../media/image35.svg"/><Relationship Id="rId20" Type="http://schemas.openxmlformats.org/officeDocument/2006/relationships/image" Target="../media/image34.png"/><Relationship Id="rId2" Type="http://schemas.openxmlformats.org/officeDocument/2006/relationships/tags" Target="../tags/tag57.xml"/><Relationship Id="rId19" Type="http://schemas.openxmlformats.org/officeDocument/2006/relationships/image" Target="../media/image33.png"/><Relationship Id="rId18" Type="http://schemas.openxmlformats.org/officeDocument/2006/relationships/image" Target="../media/image32.png"/><Relationship Id="rId17" Type="http://schemas.openxmlformats.org/officeDocument/2006/relationships/image" Target="../media/image31.png"/><Relationship Id="rId16" Type="http://schemas.openxmlformats.org/officeDocument/2006/relationships/image" Target="../media/image30.svg"/><Relationship Id="rId15" Type="http://schemas.openxmlformats.org/officeDocument/2006/relationships/image" Target="../media/image29.png"/><Relationship Id="rId14" Type="http://schemas.openxmlformats.org/officeDocument/2006/relationships/image" Target="../media/image28.svg"/><Relationship Id="rId13" Type="http://schemas.openxmlformats.org/officeDocument/2006/relationships/image" Target="../media/image27.png"/><Relationship Id="rId12" Type="http://schemas.openxmlformats.org/officeDocument/2006/relationships/image" Target="../media/image26.svg"/><Relationship Id="rId11" Type="http://schemas.openxmlformats.org/officeDocument/2006/relationships/image" Target="../media/image25.png"/><Relationship Id="rId10" Type="http://schemas.openxmlformats.org/officeDocument/2006/relationships/tags" Target="../tags/tag64.xml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2.svg"/><Relationship Id="rId4" Type="http://schemas.openxmlformats.org/officeDocument/2006/relationships/image" Target="../media/image40.png"/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tags" Target="../tags/tag9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tags" Target="../tags/tag10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tags" Target="../tags/tag13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6.xml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tags" Target="../tags/tag15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tags" Target="../tags/tag14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tags" Target="../tags/tag19.xml"/><Relationship Id="rId5" Type="http://schemas.openxmlformats.org/officeDocument/2006/relationships/image" Target="../media/image5.png"/><Relationship Id="rId4" Type="http://schemas.openxmlformats.org/officeDocument/2006/relationships/tags" Target="../tags/tag18.xml"/><Relationship Id="rId3" Type="http://schemas.openxmlformats.org/officeDocument/2006/relationships/image" Target="../media/image3.png"/><Relationship Id="rId2" Type="http://schemas.openxmlformats.org/officeDocument/2006/relationships/tags" Target="../tags/tag17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2A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14880" y="1129394"/>
            <a:ext cx="10287000" cy="4953000"/>
          </a:xfrm>
          <a:prstGeom prst="rect">
            <a:avLst/>
          </a:prstGeom>
          <a:solidFill>
            <a:srgbClr val="F3E26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829131" y="849087"/>
            <a:ext cx="10287000" cy="4947557"/>
            <a:chOff x="952500" y="957942"/>
            <a:chExt cx="10287000" cy="4947557"/>
          </a:xfrm>
        </p:grpSpPr>
        <p:sp>
          <p:nvSpPr>
            <p:cNvPr id="12" name="剪去单角的矩形 11"/>
            <p:cNvSpPr/>
            <p:nvPr/>
          </p:nvSpPr>
          <p:spPr>
            <a:xfrm flipV="1">
              <a:off x="952500" y="957942"/>
              <a:ext cx="10287000" cy="4947557"/>
            </a:xfrm>
            <a:prstGeom prst="snip1Rect">
              <a:avLst/>
            </a:prstGeom>
            <a:blipFill dpi="0" rotWithShape="1">
              <a:blip r:embed="rId1"/>
              <a:srcRect/>
              <a:stretch>
                <a:fillRect t="-7000" b="-3000"/>
              </a:stretch>
            </a:blip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/>
          </p:nvSpPr>
          <p:spPr>
            <a:xfrm rot="5400000">
              <a:off x="10420712" y="5086714"/>
              <a:ext cx="803908" cy="803908"/>
            </a:xfrm>
            <a:prstGeom prst="rtTriangle">
              <a:avLst/>
            </a:prstGeom>
            <a:solidFill>
              <a:srgbClr val="A2A1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070430" y="4933667"/>
            <a:ext cx="1656898" cy="628650"/>
            <a:chOff x="2416629" y="1828800"/>
            <a:chExt cx="4489301" cy="1703303"/>
          </a:xfrm>
        </p:grpSpPr>
        <p:sp>
          <p:nvSpPr>
            <p:cNvPr id="16" name="椭圆 15"/>
            <p:cNvSpPr/>
            <p:nvPr/>
          </p:nvSpPr>
          <p:spPr>
            <a:xfrm>
              <a:off x="2416629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880115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343602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807088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270574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734060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197547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661033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416629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2880115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3343602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807088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270574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4734060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5197547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661033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416629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2880115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3343602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3807088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4270574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734060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197547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661033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6124519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6588005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6124519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6588005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124519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6588005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2416629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2880115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343602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3807088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270574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4734060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5197547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5661033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6124519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588005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3" name="PA_文本框 2"/>
          <p:cNvSpPr txBox="1"/>
          <p:nvPr>
            <p:custDataLst>
              <p:tags r:id="rId2"/>
            </p:custDataLst>
          </p:nvPr>
        </p:nvSpPr>
        <p:spPr>
          <a:xfrm>
            <a:off x="1490980" y="1948180"/>
            <a:ext cx="8963660" cy="27495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z="7200" dirty="0">
                <a:ln w="25400">
                  <a:solidFill>
                    <a:schemeClr val="tx1"/>
                  </a:solidFill>
                </a:ln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Meis </a:t>
            </a:r>
            <a:r>
              <a:rPr lang="zh-CN" altLang="en-US" dirty="0">
                <a:ln w="25400">
                  <a:solidFill>
                    <a:schemeClr val="tx1"/>
                  </a:solidFill>
                </a:ln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知识答题竞赛</a:t>
            </a:r>
            <a:r>
              <a:rPr lang="en-US" altLang="zh-CN" dirty="0">
                <a:ln w="25400">
                  <a:solidFill>
                    <a:schemeClr val="tx1"/>
                  </a:solidFill>
                </a:ln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APP</a:t>
            </a:r>
            <a:endParaRPr lang="zh-CN" altLang="en-US" sz="7200" dirty="0">
              <a:ln w="25400">
                <a:solidFill>
                  <a:schemeClr val="tx1"/>
                </a:solidFill>
              </a:ln>
              <a:solidFill>
                <a:srgbClr val="A2A1A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7200" dirty="0">
                <a:ln w="25400">
                  <a:solidFill>
                    <a:schemeClr val="tx1"/>
                  </a:solidFill>
                </a:ln>
                <a:solidFill>
                  <a:srgbClr val="A2A1A7"/>
                </a:solidFill>
                <a:latin typeface="微软雅黑" panose="020B0503020204020204" charset="-122"/>
                <a:ea typeface="微软雅黑" panose="020B0503020204020204" charset="-122"/>
              </a:rPr>
              <a:t>最终</a:t>
            </a:r>
            <a:r>
              <a:rPr lang="zh-CN" altLang="en-US" sz="7200" dirty="0">
                <a:ln w="25400">
                  <a:solidFill>
                    <a:schemeClr val="tx1"/>
                  </a:solidFill>
                </a:ln>
                <a:solidFill>
                  <a:srgbClr val="A2A1A7"/>
                </a:solidFill>
                <a:latin typeface="微软雅黑" panose="020B0503020204020204" charset="-122"/>
                <a:ea typeface="微软雅黑" panose="020B0503020204020204" charset="-122"/>
              </a:rPr>
              <a:t>汇报</a:t>
            </a:r>
            <a:endParaRPr lang="zh-CN" altLang="en-US" sz="7200" dirty="0">
              <a:ln w="25400">
                <a:solidFill>
                  <a:schemeClr val="tx1"/>
                </a:solidFill>
              </a:ln>
              <a:solidFill>
                <a:srgbClr val="A2A1A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5" name="组合 104"/>
          <p:cNvGrpSpPr/>
          <p:nvPr/>
        </p:nvGrpSpPr>
        <p:grpSpPr>
          <a:xfrm rot="5400000">
            <a:off x="9790113" y="1556373"/>
            <a:ext cx="1656898" cy="628650"/>
            <a:chOff x="2416629" y="1828800"/>
            <a:chExt cx="4489301" cy="1703303"/>
          </a:xfrm>
        </p:grpSpPr>
        <p:sp>
          <p:nvSpPr>
            <p:cNvPr id="106" name="椭圆 105"/>
            <p:cNvSpPr/>
            <p:nvPr/>
          </p:nvSpPr>
          <p:spPr>
            <a:xfrm>
              <a:off x="2416629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2880115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3343602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3807088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4270574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4734060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5197547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5661033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2416629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80115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3343602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3807088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4270574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4734060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5197547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5661033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2416629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2880115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343602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807088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4270574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4734060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5197547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5661033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6124519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6588005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6124519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6588005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6124519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6588005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2416629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2880115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3343602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3807088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4270574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4734060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5197547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5661033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6124519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>
              <a:off x="6588005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939"/>
            </a:avLst>
          </a:prstGeom>
          <a:solidFill>
            <a:srgbClr val="A2A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3672189" y="4227548"/>
            <a:ext cx="1829166" cy="93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86%</a:t>
            </a:r>
            <a:endParaRPr kumimoji="0" lang="en-US" altLang="zh-CN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1"/>
          <p:cNvSpPr txBox="1">
            <a:spLocks noChangeArrowheads="1"/>
          </p:cNvSpPr>
          <p:nvPr/>
        </p:nvSpPr>
        <p:spPr bwMode="auto">
          <a:xfrm>
            <a:off x="1311965" y="771690"/>
            <a:ext cx="151378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charset="-122"/>
                <a:cs typeface="+mn-ea"/>
                <a:sym typeface="+mn-lt"/>
              </a:rPr>
              <a:t>需求分析</a:t>
            </a:r>
            <a:endParaRPr lang="zh-CN" altLang="en-US" sz="2400" dirty="0">
              <a:latin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22284" y="750051"/>
            <a:ext cx="450936" cy="416503"/>
            <a:chOff x="925484" y="665018"/>
            <a:chExt cx="707997" cy="653935"/>
          </a:xfrm>
        </p:grpSpPr>
        <p:sp>
          <p:nvSpPr>
            <p:cNvPr id="17" name="椭圆 16"/>
            <p:cNvSpPr/>
            <p:nvPr/>
          </p:nvSpPr>
          <p:spPr>
            <a:xfrm>
              <a:off x="925484" y="665018"/>
              <a:ext cx="653935" cy="653935"/>
            </a:xfrm>
            <a:prstGeom prst="ellipse">
              <a:avLst/>
            </a:prstGeom>
            <a:solidFill>
              <a:srgbClr val="A2A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321937" y="723660"/>
              <a:ext cx="311544" cy="311544"/>
            </a:xfrm>
            <a:prstGeom prst="ellipse">
              <a:avLst/>
            </a:prstGeom>
            <a:solidFill>
              <a:srgbClr val="F3E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MH_SubTitle_1"/>
          <p:cNvSpPr/>
          <p:nvPr>
            <p:custDataLst>
              <p:tags r:id="rId2"/>
            </p:custDataLst>
          </p:nvPr>
        </p:nvSpPr>
        <p:spPr>
          <a:xfrm>
            <a:off x="1311965" y="3053624"/>
            <a:ext cx="2180503" cy="984675"/>
          </a:xfrm>
          <a:custGeom>
            <a:avLst/>
            <a:gdLst>
              <a:gd name="connsiteX0" fmla="*/ 425985 w 1460502"/>
              <a:gd name="connsiteY0" fmla="*/ 0 h 725082"/>
              <a:gd name="connsiteX1" fmla="*/ 608543 w 1460502"/>
              <a:gd name="connsiteY1" fmla="*/ 246110 h 725082"/>
              <a:gd name="connsiteX2" fmla="*/ 1380672 w 1460502"/>
              <a:gd name="connsiteY2" fmla="*/ 246110 h 725082"/>
              <a:gd name="connsiteX3" fmla="*/ 1460502 w 1460502"/>
              <a:gd name="connsiteY3" fmla="*/ 325940 h 725082"/>
              <a:gd name="connsiteX4" fmla="*/ 1460502 w 1460502"/>
              <a:gd name="connsiteY4" fmla="*/ 445682 h 725082"/>
              <a:gd name="connsiteX5" fmla="*/ 1460502 w 1460502"/>
              <a:gd name="connsiteY5" fmla="*/ 645252 h 725082"/>
              <a:gd name="connsiteX6" fmla="*/ 1380672 w 1460502"/>
              <a:gd name="connsiteY6" fmla="*/ 725082 h 725082"/>
              <a:gd name="connsiteX7" fmla="*/ 608543 w 1460502"/>
              <a:gd name="connsiteY7" fmla="*/ 725082 h 725082"/>
              <a:gd name="connsiteX8" fmla="*/ 243417 w 1460502"/>
              <a:gd name="connsiteY8" fmla="*/ 725082 h 725082"/>
              <a:gd name="connsiteX9" fmla="*/ 79830 w 1460502"/>
              <a:gd name="connsiteY9" fmla="*/ 725082 h 725082"/>
              <a:gd name="connsiteX10" fmla="*/ 0 w 1460502"/>
              <a:gd name="connsiteY10" fmla="*/ 645252 h 725082"/>
              <a:gd name="connsiteX11" fmla="*/ 0 w 1460502"/>
              <a:gd name="connsiteY11" fmla="*/ 445682 h 725082"/>
              <a:gd name="connsiteX12" fmla="*/ 0 w 1460502"/>
              <a:gd name="connsiteY12" fmla="*/ 325940 h 725082"/>
              <a:gd name="connsiteX13" fmla="*/ 79830 w 1460502"/>
              <a:gd name="connsiteY13" fmla="*/ 246110 h 725082"/>
              <a:gd name="connsiteX14" fmla="*/ 243417 w 1460502"/>
              <a:gd name="connsiteY14" fmla="*/ 246110 h 72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0502" h="725082">
                <a:moveTo>
                  <a:pt x="425985" y="0"/>
                </a:moveTo>
                <a:lnTo>
                  <a:pt x="608543" y="246110"/>
                </a:lnTo>
                <a:lnTo>
                  <a:pt x="1380672" y="246110"/>
                </a:lnTo>
                <a:cubicBezTo>
                  <a:pt x="1424761" y="246110"/>
                  <a:pt x="1460502" y="281851"/>
                  <a:pt x="1460502" y="325940"/>
                </a:cubicBezTo>
                <a:lnTo>
                  <a:pt x="1460502" y="445682"/>
                </a:lnTo>
                <a:lnTo>
                  <a:pt x="1460502" y="645252"/>
                </a:lnTo>
                <a:cubicBezTo>
                  <a:pt x="1460502" y="689341"/>
                  <a:pt x="1424761" y="725082"/>
                  <a:pt x="1380672" y="725082"/>
                </a:cubicBezTo>
                <a:lnTo>
                  <a:pt x="608543" y="725082"/>
                </a:lnTo>
                <a:lnTo>
                  <a:pt x="243417" y="725082"/>
                </a:lnTo>
                <a:lnTo>
                  <a:pt x="79830" y="725082"/>
                </a:lnTo>
                <a:cubicBezTo>
                  <a:pt x="35741" y="725082"/>
                  <a:pt x="0" y="689341"/>
                  <a:pt x="0" y="645252"/>
                </a:cubicBezTo>
                <a:lnTo>
                  <a:pt x="0" y="445682"/>
                </a:lnTo>
                <a:lnTo>
                  <a:pt x="0" y="325940"/>
                </a:lnTo>
                <a:cubicBezTo>
                  <a:pt x="0" y="281851"/>
                  <a:pt x="35741" y="246110"/>
                  <a:pt x="79830" y="246110"/>
                </a:cubicBezTo>
                <a:lnTo>
                  <a:pt x="243417" y="246110"/>
                </a:lnTo>
                <a:close/>
              </a:path>
            </a:pathLst>
          </a:custGeom>
          <a:solidFill>
            <a:srgbClr val="A2A1A7"/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zh-CN" altLang="en-US" sz="2400" dirty="0"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66875" y="3455035"/>
            <a:ext cx="1825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趣味性</a:t>
            </a:r>
            <a:endParaRPr lang="zh-CN" altLang="en-US" sz="3200">
              <a:solidFill>
                <a:schemeClr val="bg1"/>
              </a:solidFill>
            </a:endParaRPr>
          </a:p>
        </p:txBody>
      </p:sp>
      <p:pic>
        <p:nvPicPr>
          <p:cNvPr id="12" name="图片 11" descr="32313539343735343b32313539343736303bb1a6bda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0" y="1510665"/>
            <a:ext cx="565150" cy="56515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1946910" y="2297430"/>
            <a:ext cx="588010" cy="62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072765" y="1810385"/>
            <a:ext cx="20085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合理的</a:t>
            </a:r>
            <a:r>
              <a:rPr lang="en-US" altLang="zh-CN"/>
              <a:t>PVP</a:t>
            </a:r>
            <a:r>
              <a:rPr lang="zh-CN" altLang="en-US"/>
              <a:t>体验</a:t>
            </a:r>
            <a:endParaRPr lang="zh-CN" altLang="en-US"/>
          </a:p>
          <a:p>
            <a:r>
              <a:rPr lang="en-US" altLang="zh-CN"/>
              <a:t>  </a:t>
            </a:r>
            <a:r>
              <a:rPr lang="zh-CN" altLang="en-US"/>
              <a:t>多样的</a:t>
            </a:r>
            <a:r>
              <a:rPr lang="zh-CN" altLang="en-US"/>
              <a:t>题目类型</a:t>
            </a:r>
            <a:endParaRPr lang="zh-CN" altLang="en-US"/>
          </a:p>
          <a:p>
            <a:r>
              <a:rPr lang="en-US" altLang="zh-CN"/>
              <a:t>  </a:t>
            </a:r>
            <a:r>
              <a:rPr lang="zh-CN" altLang="en-US"/>
              <a:t>丰富的</a:t>
            </a:r>
            <a:r>
              <a:rPr lang="zh-CN" altLang="en-US"/>
              <a:t>游戏系统</a:t>
            </a:r>
            <a:endParaRPr lang="zh-CN" altLang="en-US"/>
          </a:p>
        </p:txBody>
      </p:sp>
      <p:sp>
        <p:nvSpPr>
          <p:cNvPr id="8" name="MH_SubTitle_2"/>
          <p:cNvSpPr/>
          <p:nvPr>
            <p:custDataLst>
              <p:tags r:id="rId4"/>
            </p:custDataLst>
          </p:nvPr>
        </p:nvSpPr>
        <p:spPr>
          <a:xfrm>
            <a:off x="3783322" y="3387595"/>
            <a:ext cx="2180503" cy="650702"/>
          </a:xfrm>
          <a:prstGeom prst="wedgeRoundRectCallout">
            <a:avLst>
              <a:gd name="adj1" fmla="val -20833"/>
              <a:gd name="adj2" fmla="val 101383"/>
              <a:gd name="adj3" fmla="val 16667"/>
            </a:avLst>
          </a:prstGeom>
          <a:solidFill>
            <a:srgbClr val="F3E26E"/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zh-CN" altLang="en-US" sz="2400" dirty="0">
              <a:cs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44290" y="3455035"/>
            <a:ext cx="2058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solidFill>
                  <a:schemeClr val="bg1"/>
                </a:solidFill>
              </a:rPr>
              <a:t>实用性</a:t>
            </a:r>
            <a:endParaRPr lang="zh-CN" altLang="en-US" sz="3200">
              <a:solidFill>
                <a:schemeClr val="bg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4396105" y="4554220"/>
            <a:ext cx="603885" cy="664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32313539343735343b32313539343736373bc0f1b0f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4235" y="5347970"/>
            <a:ext cx="557530" cy="55753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665730" y="5480050"/>
            <a:ext cx="19475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题目可以贴进生活，也可以丰富</a:t>
            </a:r>
            <a:r>
              <a:rPr lang="zh-CN" altLang="en-US"/>
              <a:t>知识</a:t>
            </a:r>
            <a:endParaRPr lang="zh-CN" altLang="en-US"/>
          </a:p>
        </p:txBody>
      </p:sp>
      <p:sp>
        <p:nvSpPr>
          <p:cNvPr id="14" name="MH_SubTitle_1"/>
          <p:cNvSpPr/>
          <p:nvPr>
            <p:custDataLst>
              <p:tags r:id="rId6"/>
            </p:custDataLst>
          </p:nvPr>
        </p:nvSpPr>
        <p:spPr>
          <a:xfrm>
            <a:off x="6254805" y="3053624"/>
            <a:ext cx="2180503" cy="984675"/>
          </a:xfrm>
          <a:custGeom>
            <a:avLst/>
            <a:gdLst>
              <a:gd name="connsiteX0" fmla="*/ 425985 w 1460502"/>
              <a:gd name="connsiteY0" fmla="*/ 0 h 725082"/>
              <a:gd name="connsiteX1" fmla="*/ 608543 w 1460502"/>
              <a:gd name="connsiteY1" fmla="*/ 246110 h 725082"/>
              <a:gd name="connsiteX2" fmla="*/ 1380672 w 1460502"/>
              <a:gd name="connsiteY2" fmla="*/ 246110 h 725082"/>
              <a:gd name="connsiteX3" fmla="*/ 1460502 w 1460502"/>
              <a:gd name="connsiteY3" fmla="*/ 325940 h 725082"/>
              <a:gd name="connsiteX4" fmla="*/ 1460502 w 1460502"/>
              <a:gd name="connsiteY4" fmla="*/ 445682 h 725082"/>
              <a:gd name="connsiteX5" fmla="*/ 1460502 w 1460502"/>
              <a:gd name="connsiteY5" fmla="*/ 645252 h 725082"/>
              <a:gd name="connsiteX6" fmla="*/ 1380672 w 1460502"/>
              <a:gd name="connsiteY6" fmla="*/ 725082 h 725082"/>
              <a:gd name="connsiteX7" fmla="*/ 608543 w 1460502"/>
              <a:gd name="connsiteY7" fmla="*/ 725082 h 725082"/>
              <a:gd name="connsiteX8" fmla="*/ 243417 w 1460502"/>
              <a:gd name="connsiteY8" fmla="*/ 725082 h 725082"/>
              <a:gd name="connsiteX9" fmla="*/ 79830 w 1460502"/>
              <a:gd name="connsiteY9" fmla="*/ 725082 h 725082"/>
              <a:gd name="connsiteX10" fmla="*/ 0 w 1460502"/>
              <a:gd name="connsiteY10" fmla="*/ 645252 h 725082"/>
              <a:gd name="connsiteX11" fmla="*/ 0 w 1460502"/>
              <a:gd name="connsiteY11" fmla="*/ 445682 h 725082"/>
              <a:gd name="connsiteX12" fmla="*/ 0 w 1460502"/>
              <a:gd name="connsiteY12" fmla="*/ 325940 h 725082"/>
              <a:gd name="connsiteX13" fmla="*/ 79830 w 1460502"/>
              <a:gd name="connsiteY13" fmla="*/ 246110 h 725082"/>
              <a:gd name="connsiteX14" fmla="*/ 243417 w 1460502"/>
              <a:gd name="connsiteY14" fmla="*/ 246110 h 72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0502" h="725082">
                <a:moveTo>
                  <a:pt x="425985" y="0"/>
                </a:moveTo>
                <a:lnTo>
                  <a:pt x="608543" y="246110"/>
                </a:lnTo>
                <a:lnTo>
                  <a:pt x="1380672" y="246110"/>
                </a:lnTo>
                <a:cubicBezTo>
                  <a:pt x="1424761" y="246110"/>
                  <a:pt x="1460502" y="281851"/>
                  <a:pt x="1460502" y="325940"/>
                </a:cubicBezTo>
                <a:lnTo>
                  <a:pt x="1460502" y="445682"/>
                </a:lnTo>
                <a:lnTo>
                  <a:pt x="1460502" y="645252"/>
                </a:lnTo>
                <a:cubicBezTo>
                  <a:pt x="1460502" y="689341"/>
                  <a:pt x="1424761" y="725082"/>
                  <a:pt x="1380672" y="725082"/>
                </a:cubicBezTo>
                <a:lnTo>
                  <a:pt x="608543" y="725082"/>
                </a:lnTo>
                <a:lnTo>
                  <a:pt x="243417" y="725082"/>
                </a:lnTo>
                <a:lnTo>
                  <a:pt x="79830" y="725082"/>
                </a:lnTo>
                <a:cubicBezTo>
                  <a:pt x="35741" y="725082"/>
                  <a:pt x="0" y="689341"/>
                  <a:pt x="0" y="645252"/>
                </a:cubicBezTo>
                <a:lnTo>
                  <a:pt x="0" y="445682"/>
                </a:lnTo>
                <a:lnTo>
                  <a:pt x="0" y="325940"/>
                </a:lnTo>
                <a:cubicBezTo>
                  <a:pt x="0" y="281851"/>
                  <a:pt x="35741" y="246110"/>
                  <a:pt x="79830" y="246110"/>
                </a:cubicBezTo>
                <a:lnTo>
                  <a:pt x="243417" y="246110"/>
                </a:lnTo>
                <a:close/>
              </a:path>
            </a:pathLst>
          </a:custGeom>
          <a:solidFill>
            <a:srgbClr val="A2A1A7"/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zh-CN" altLang="en-US" sz="2400" dirty="0">
              <a:cs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68440" y="3421380"/>
            <a:ext cx="19780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满足感</a:t>
            </a:r>
            <a:endParaRPr lang="zh-CN" altLang="en-US" sz="3200">
              <a:solidFill>
                <a:schemeClr val="bg1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6871970" y="2297430"/>
            <a:ext cx="588010" cy="62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 descr="32313538393035343b32313538383735353bc6b7c5c6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52385" y="1540510"/>
            <a:ext cx="535305" cy="53530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8225155" y="1951990"/>
            <a:ext cx="1886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胜利带来</a:t>
            </a:r>
            <a:r>
              <a:rPr lang="zh-CN" altLang="en-US"/>
              <a:t>正反馈</a:t>
            </a:r>
            <a:endParaRPr lang="zh-CN" altLang="en-US"/>
          </a:p>
          <a:p>
            <a:r>
              <a:rPr lang="zh-CN" altLang="en-US"/>
              <a:t>排名系统</a:t>
            </a:r>
            <a:endParaRPr lang="zh-CN" altLang="en-US"/>
          </a:p>
        </p:txBody>
      </p:sp>
      <p:sp>
        <p:nvSpPr>
          <p:cNvPr id="24" name="MH_SubTitle_2"/>
          <p:cNvSpPr/>
          <p:nvPr>
            <p:custDataLst>
              <p:tags r:id="rId9"/>
            </p:custDataLst>
          </p:nvPr>
        </p:nvSpPr>
        <p:spPr>
          <a:xfrm>
            <a:off x="8726162" y="3387595"/>
            <a:ext cx="2180503" cy="650702"/>
          </a:xfrm>
          <a:prstGeom prst="wedgeRoundRectCallout">
            <a:avLst>
              <a:gd name="adj1" fmla="val -20833"/>
              <a:gd name="adj2" fmla="val 101383"/>
              <a:gd name="adj3" fmla="val 16667"/>
            </a:avLst>
          </a:prstGeom>
          <a:solidFill>
            <a:srgbClr val="F3E26E"/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zh-CN" altLang="en-US" sz="2400" dirty="0">
              <a:cs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848090" y="3455035"/>
            <a:ext cx="2058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solidFill>
                  <a:schemeClr val="bg1"/>
                </a:solidFill>
              </a:rPr>
              <a:t>玩家</a:t>
            </a:r>
            <a:r>
              <a:rPr lang="zh-CN" altLang="en-US" sz="3200">
                <a:solidFill>
                  <a:schemeClr val="bg1"/>
                </a:solidFill>
              </a:rPr>
              <a:t>互通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939"/>
            </a:avLst>
          </a:prstGeom>
          <a:solidFill>
            <a:srgbClr val="A2A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3672189" y="4227548"/>
            <a:ext cx="1829166" cy="93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86%</a:t>
            </a:r>
            <a:endParaRPr kumimoji="0" lang="en-US" altLang="zh-CN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1"/>
          <p:cNvSpPr txBox="1">
            <a:spLocks noChangeArrowheads="1"/>
          </p:cNvSpPr>
          <p:nvPr/>
        </p:nvSpPr>
        <p:spPr bwMode="auto">
          <a:xfrm>
            <a:off x="1311965" y="771690"/>
            <a:ext cx="151378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charset="-122"/>
                <a:cs typeface="+mn-ea"/>
                <a:sym typeface="+mn-lt"/>
              </a:rPr>
              <a:t>需求分析</a:t>
            </a:r>
            <a:endParaRPr lang="zh-CN" altLang="en-US" sz="2400" dirty="0">
              <a:latin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22284" y="750051"/>
            <a:ext cx="450936" cy="416503"/>
            <a:chOff x="925484" y="665018"/>
            <a:chExt cx="707997" cy="653935"/>
          </a:xfrm>
        </p:grpSpPr>
        <p:sp>
          <p:nvSpPr>
            <p:cNvPr id="17" name="椭圆 16"/>
            <p:cNvSpPr/>
            <p:nvPr/>
          </p:nvSpPr>
          <p:spPr>
            <a:xfrm>
              <a:off x="925484" y="665018"/>
              <a:ext cx="653935" cy="653935"/>
            </a:xfrm>
            <a:prstGeom prst="ellipse">
              <a:avLst/>
            </a:prstGeom>
            <a:solidFill>
              <a:srgbClr val="A2A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321937" y="723660"/>
              <a:ext cx="311544" cy="311544"/>
            </a:xfrm>
            <a:prstGeom prst="ellipse">
              <a:avLst/>
            </a:prstGeom>
            <a:solidFill>
              <a:srgbClr val="F3E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MH_SubTitle_1"/>
          <p:cNvSpPr/>
          <p:nvPr>
            <p:custDataLst>
              <p:tags r:id="rId2"/>
            </p:custDataLst>
          </p:nvPr>
        </p:nvSpPr>
        <p:spPr>
          <a:xfrm>
            <a:off x="1311965" y="3053624"/>
            <a:ext cx="2180503" cy="984675"/>
          </a:xfrm>
          <a:custGeom>
            <a:avLst/>
            <a:gdLst>
              <a:gd name="connsiteX0" fmla="*/ 425985 w 1460502"/>
              <a:gd name="connsiteY0" fmla="*/ 0 h 725082"/>
              <a:gd name="connsiteX1" fmla="*/ 608543 w 1460502"/>
              <a:gd name="connsiteY1" fmla="*/ 246110 h 725082"/>
              <a:gd name="connsiteX2" fmla="*/ 1380672 w 1460502"/>
              <a:gd name="connsiteY2" fmla="*/ 246110 h 725082"/>
              <a:gd name="connsiteX3" fmla="*/ 1460502 w 1460502"/>
              <a:gd name="connsiteY3" fmla="*/ 325940 h 725082"/>
              <a:gd name="connsiteX4" fmla="*/ 1460502 w 1460502"/>
              <a:gd name="connsiteY4" fmla="*/ 445682 h 725082"/>
              <a:gd name="connsiteX5" fmla="*/ 1460502 w 1460502"/>
              <a:gd name="connsiteY5" fmla="*/ 645252 h 725082"/>
              <a:gd name="connsiteX6" fmla="*/ 1380672 w 1460502"/>
              <a:gd name="connsiteY6" fmla="*/ 725082 h 725082"/>
              <a:gd name="connsiteX7" fmla="*/ 608543 w 1460502"/>
              <a:gd name="connsiteY7" fmla="*/ 725082 h 725082"/>
              <a:gd name="connsiteX8" fmla="*/ 243417 w 1460502"/>
              <a:gd name="connsiteY8" fmla="*/ 725082 h 725082"/>
              <a:gd name="connsiteX9" fmla="*/ 79830 w 1460502"/>
              <a:gd name="connsiteY9" fmla="*/ 725082 h 725082"/>
              <a:gd name="connsiteX10" fmla="*/ 0 w 1460502"/>
              <a:gd name="connsiteY10" fmla="*/ 645252 h 725082"/>
              <a:gd name="connsiteX11" fmla="*/ 0 w 1460502"/>
              <a:gd name="connsiteY11" fmla="*/ 445682 h 725082"/>
              <a:gd name="connsiteX12" fmla="*/ 0 w 1460502"/>
              <a:gd name="connsiteY12" fmla="*/ 325940 h 725082"/>
              <a:gd name="connsiteX13" fmla="*/ 79830 w 1460502"/>
              <a:gd name="connsiteY13" fmla="*/ 246110 h 725082"/>
              <a:gd name="connsiteX14" fmla="*/ 243417 w 1460502"/>
              <a:gd name="connsiteY14" fmla="*/ 246110 h 72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0502" h="725082">
                <a:moveTo>
                  <a:pt x="425985" y="0"/>
                </a:moveTo>
                <a:lnTo>
                  <a:pt x="608543" y="246110"/>
                </a:lnTo>
                <a:lnTo>
                  <a:pt x="1380672" y="246110"/>
                </a:lnTo>
                <a:cubicBezTo>
                  <a:pt x="1424761" y="246110"/>
                  <a:pt x="1460502" y="281851"/>
                  <a:pt x="1460502" y="325940"/>
                </a:cubicBezTo>
                <a:lnTo>
                  <a:pt x="1460502" y="445682"/>
                </a:lnTo>
                <a:lnTo>
                  <a:pt x="1460502" y="645252"/>
                </a:lnTo>
                <a:cubicBezTo>
                  <a:pt x="1460502" y="689341"/>
                  <a:pt x="1424761" y="725082"/>
                  <a:pt x="1380672" y="725082"/>
                </a:cubicBezTo>
                <a:lnTo>
                  <a:pt x="608543" y="725082"/>
                </a:lnTo>
                <a:lnTo>
                  <a:pt x="243417" y="725082"/>
                </a:lnTo>
                <a:lnTo>
                  <a:pt x="79830" y="725082"/>
                </a:lnTo>
                <a:cubicBezTo>
                  <a:pt x="35741" y="725082"/>
                  <a:pt x="0" y="689341"/>
                  <a:pt x="0" y="645252"/>
                </a:cubicBezTo>
                <a:lnTo>
                  <a:pt x="0" y="445682"/>
                </a:lnTo>
                <a:lnTo>
                  <a:pt x="0" y="325940"/>
                </a:lnTo>
                <a:cubicBezTo>
                  <a:pt x="0" y="281851"/>
                  <a:pt x="35741" y="246110"/>
                  <a:pt x="79830" y="246110"/>
                </a:cubicBezTo>
                <a:lnTo>
                  <a:pt x="243417" y="246110"/>
                </a:lnTo>
                <a:close/>
              </a:path>
            </a:pathLst>
          </a:custGeom>
          <a:solidFill>
            <a:srgbClr val="A2A1A7"/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zh-CN" altLang="en-US" sz="2400" dirty="0"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66875" y="3455035"/>
            <a:ext cx="1825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趣味性</a:t>
            </a:r>
            <a:endParaRPr lang="zh-CN" altLang="en-US" sz="3200">
              <a:solidFill>
                <a:schemeClr val="bg1"/>
              </a:solidFill>
            </a:endParaRPr>
          </a:p>
        </p:txBody>
      </p:sp>
      <p:pic>
        <p:nvPicPr>
          <p:cNvPr id="12" name="图片 11" descr="32313539343735343b32313539343736303bb1a6bda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0" y="1510665"/>
            <a:ext cx="565150" cy="56515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1946910" y="2297430"/>
            <a:ext cx="588010" cy="62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072765" y="1810385"/>
            <a:ext cx="20085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合理的</a:t>
            </a:r>
            <a:r>
              <a:rPr lang="en-US" altLang="zh-CN"/>
              <a:t>PVP</a:t>
            </a:r>
            <a:r>
              <a:rPr lang="zh-CN" altLang="en-US"/>
              <a:t>体验</a:t>
            </a:r>
            <a:endParaRPr lang="zh-CN" altLang="en-US"/>
          </a:p>
          <a:p>
            <a:r>
              <a:rPr lang="en-US" altLang="zh-CN"/>
              <a:t>  </a:t>
            </a:r>
            <a:r>
              <a:rPr lang="zh-CN" altLang="en-US"/>
              <a:t>多样的</a:t>
            </a:r>
            <a:r>
              <a:rPr lang="zh-CN" altLang="en-US"/>
              <a:t>题目类型</a:t>
            </a:r>
            <a:endParaRPr lang="zh-CN" altLang="en-US"/>
          </a:p>
          <a:p>
            <a:r>
              <a:rPr lang="en-US" altLang="zh-CN"/>
              <a:t>  </a:t>
            </a:r>
            <a:r>
              <a:rPr lang="zh-CN" altLang="en-US"/>
              <a:t>丰富的</a:t>
            </a:r>
            <a:r>
              <a:rPr lang="zh-CN" altLang="en-US"/>
              <a:t>游戏系统</a:t>
            </a:r>
            <a:endParaRPr lang="zh-CN" altLang="en-US"/>
          </a:p>
        </p:txBody>
      </p:sp>
      <p:sp>
        <p:nvSpPr>
          <p:cNvPr id="8" name="MH_SubTitle_2"/>
          <p:cNvSpPr/>
          <p:nvPr>
            <p:custDataLst>
              <p:tags r:id="rId4"/>
            </p:custDataLst>
          </p:nvPr>
        </p:nvSpPr>
        <p:spPr>
          <a:xfrm>
            <a:off x="3783322" y="3387595"/>
            <a:ext cx="2180503" cy="650702"/>
          </a:xfrm>
          <a:prstGeom prst="wedgeRoundRectCallout">
            <a:avLst>
              <a:gd name="adj1" fmla="val -20833"/>
              <a:gd name="adj2" fmla="val 101383"/>
              <a:gd name="adj3" fmla="val 16667"/>
            </a:avLst>
          </a:prstGeom>
          <a:solidFill>
            <a:srgbClr val="F3E26E"/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zh-CN" altLang="en-US" sz="2400" dirty="0">
              <a:cs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44290" y="3455035"/>
            <a:ext cx="2058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solidFill>
                  <a:schemeClr val="bg1"/>
                </a:solidFill>
              </a:rPr>
              <a:t>实用性</a:t>
            </a:r>
            <a:endParaRPr lang="zh-CN" altLang="en-US" sz="3200">
              <a:solidFill>
                <a:schemeClr val="bg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4396105" y="4554220"/>
            <a:ext cx="603885" cy="664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32313539343735343b32313539343736373bc0f1b0f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4235" y="5347970"/>
            <a:ext cx="557530" cy="55753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665730" y="5480050"/>
            <a:ext cx="19475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题目可以贴进生活，也可以丰富</a:t>
            </a:r>
            <a:r>
              <a:rPr lang="zh-CN" altLang="en-US"/>
              <a:t>知识</a:t>
            </a:r>
            <a:endParaRPr lang="zh-CN" altLang="en-US"/>
          </a:p>
        </p:txBody>
      </p:sp>
      <p:sp>
        <p:nvSpPr>
          <p:cNvPr id="14" name="MH_SubTitle_1"/>
          <p:cNvSpPr/>
          <p:nvPr>
            <p:custDataLst>
              <p:tags r:id="rId6"/>
            </p:custDataLst>
          </p:nvPr>
        </p:nvSpPr>
        <p:spPr>
          <a:xfrm>
            <a:off x="6254805" y="3053624"/>
            <a:ext cx="2180503" cy="984675"/>
          </a:xfrm>
          <a:custGeom>
            <a:avLst/>
            <a:gdLst>
              <a:gd name="connsiteX0" fmla="*/ 425985 w 1460502"/>
              <a:gd name="connsiteY0" fmla="*/ 0 h 725082"/>
              <a:gd name="connsiteX1" fmla="*/ 608543 w 1460502"/>
              <a:gd name="connsiteY1" fmla="*/ 246110 h 725082"/>
              <a:gd name="connsiteX2" fmla="*/ 1380672 w 1460502"/>
              <a:gd name="connsiteY2" fmla="*/ 246110 h 725082"/>
              <a:gd name="connsiteX3" fmla="*/ 1460502 w 1460502"/>
              <a:gd name="connsiteY3" fmla="*/ 325940 h 725082"/>
              <a:gd name="connsiteX4" fmla="*/ 1460502 w 1460502"/>
              <a:gd name="connsiteY4" fmla="*/ 445682 h 725082"/>
              <a:gd name="connsiteX5" fmla="*/ 1460502 w 1460502"/>
              <a:gd name="connsiteY5" fmla="*/ 645252 h 725082"/>
              <a:gd name="connsiteX6" fmla="*/ 1380672 w 1460502"/>
              <a:gd name="connsiteY6" fmla="*/ 725082 h 725082"/>
              <a:gd name="connsiteX7" fmla="*/ 608543 w 1460502"/>
              <a:gd name="connsiteY7" fmla="*/ 725082 h 725082"/>
              <a:gd name="connsiteX8" fmla="*/ 243417 w 1460502"/>
              <a:gd name="connsiteY8" fmla="*/ 725082 h 725082"/>
              <a:gd name="connsiteX9" fmla="*/ 79830 w 1460502"/>
              <a:gd name="connsiteY9" fmla="*/ 725082 h 725082"/>
              <a:gd name="connsiteX10" fmla="*/ 0 w 1460502"/>
              <a:gd name="connsiteY10" fmla="*/ 645252 h 725082"/>
              <a:gd name="connsiteX11" fmla="*/ 0 w 1460502"/>
              <a:gd name="connsiteY11" fmla="*/ 445682 h 725082"/>
              <a:gd name="connsiteX12" fmla="*/ 0 w 1460502"/>
              <a:gd name="connsiteY12" fmla="*/ 325940 h 725082"/>
              <a:gd name="connsiteX13" fmla="*/ 79830 w 1460502"/>
              <a:gd name="connsiteY13" fmla="*/ 246110 h 725082"/>
              <a:gd name="connsiteX14" fmla="*/ 243417 w 1460502"/>
              <a:gd name="connsiteY14" fmla="*/ 246110 h 72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0502" h="725082">
                <a:moveTo>
                  <a:pt x="425985" y="0"/>
                </a:moveTo>
                <a:lnTo>
                  <a:pt x="608543" y="246110"/>
                </a:lnTo>
                <a:lnTo>
                  <a:pt x="1380672" y="246110"/>
                </a:lnTo>
                <a:cubicBezTo>
                  <a:pt x="1424761" y="246110"/>
                  <a:pt x="1460502" y="281851"/>
                  <a:pt x="1460502" y="325940"/>
                </a:cubicBezTo>
                <a:lnTo>
                  <a:pt x="1460502" y="445682"/>
                </a:lnTo>
                <a:lnTo>
                  <a:pt x="1460502" y="645252"/>
                </a:lnTo>
                <a:cubicBezTo>
                  <a:pt x="1460502" y="689341"/>
                  <a:pt x="1424761" y="725082"/>
                  <a:pt x="1380672" y="725082"/>
                </a:cubicBezTo>
                <a:lnTo>
                  <a:pt x="608543" y="725082"/>
                </a:lnTo>
                <a:lnTo>
                  <a:pt x="243417" y="725082"/>
                </a:lnTo>
                <a:lnTo>
                  <a:pt x="79830" y="725082"/>
                </a:lnTo>
                <a:cubicBezTo>
                  <a:pt x="35741" y="725082"/>
                  <a:pt x="0" y="689341"/>
                  <a:pt x="0" y="645252"/>
                </a:cubicBezTo>
                <a:lnTo>
                  <a:pt x="0" y="445682"/>
                </a:lnTo>
                <a:lnTo>
                  <a:pt x="0" y="325940"/>
                </a:lnTo>
                <a:cubicBezTo>
                  <a:pt x="0" y="281851"/>
                  <a:pt x="35741" y="246110"/>
                  <a:pt x="79830" y="246110"/>
                </a:cubicBezTo>
                <a:lnTo>
                  <a:pt x="243417" y="246110"/>
                </a:lnTo>
                <a:close/>
              </a:path>
            </a:pathLst>
          </a:custGeom>
          <a:solidFill>
            <a:srgbClr val="A2A1A7"/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zh-CN" altLang="en-US" sz="2400" dirty="0">
              <a:cs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68440" y="3421380"/>
            <a:ext cx="19780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满足感</a:t>
            </a:r>
            <a:endParaRPr lang="zh-CN" altLang="en-US" sz="3200">
              <a:solidFill>
                <a:schemeClr val="bg1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6871970" y="2297430"/>
            <a:ext cx="588010" cy="62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 descr="32313538393035343b32313538383735353bc6b7c5c6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52385" y="1540510"/>
            <a:ext cx="535305" cy="53530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8225155" y="1951990"/>
            <a:ext cx="1886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胜利带来</a:t>
            </a:r>
            <a:r>
              <a:rPr lang="zh-CN" altLang="en-US"/>
              <a:t>正反馈</a:t>
            </a:r>
            <a:endParaRPr lang="zh-CN" altLang="en-US"/>
          </a:p>
          <a:p>
            <a:r>
              <a:rPr lang="zh-CN" altLang="en-US"/>
              <a:t>排名系统</a:t>
            </a:r>
            <a:endParaRPr lang="zh-CN" altLang="en-US"/>
          </a:p>
        </p:txBody>
      </p:sp>
      <p:sp>
        <p:nvSpPr>
          <p:cNvPr id="24" name="MH_SubTitle_2"/>
          <p:cNvSpPr/>
          <p:nvPr>
            <p:custDataLst>
              <p:tags r:id="rId9"/>
            </p:custDataLst>
          </p:nvPr>
        </p:nvSpPr>
        <p:spPr>
          <a:xfrm>
            <a:off x="8726162" y="3387595"/>
            <a:ext cx="2180503" cy="650702"/>
          </a:xfrm>
          <a:prstGeom prst="wedgeRoundRectCallout">
            <a:avLst>
              <a:gd name="adj1" fmla="val -20833"/>
              <a:gd name="adj2" fmla="val 101383"/>
              <a:gd name="adj3" fmla="val 16667"/>
            </a:avLst>
          </a:prstGeom>
          <a:solidFill>
            <a:srgbClr val="F3E26E"/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zh-CN" altLang="en-US" sz="2400" dirty="0">
              <a:cs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848090" y="3455035"/>
            <a:ext cx="2058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solidFill>
                  <a:schemeClr val="bg1"/>
                </a:solidFill>
              </a:rPr>
              <a:t>玩家</a:t>
            </a:r>
            <a:r>
              <a:rPr lang="zh-CN" altLang="en-US" sz="3200">
                <a:solidFill>
                  <a:schemeClr val="bg1"/>
                </a:solidFill>
              </a:rPr>
              <a:t>互通</a:t>
            </a:r>
            <a:endParaRPr lang="zh-CN" altLang="en-US" sz="3200">
              <a:solidFill>
                <a:schemeClr val="bg1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9300845" y="4554220"/>
            <a:ext cx="603885" cy="664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890510" y="5480050"/>
            <a:ext cx="1825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自由的交友</a:t>
            </a:r>
            <a:r>
              <a:rPr lang="zh-CN" altLang="en-US"/>
              <a:t>系统</a:t>
            </a:r>
            <a:endParaRPr lang="zh-CN" altLang="en-US"/>
          </a:p>
          <a:p>
            <a:r>
              <a:rPr lang="zh-CN" altLang="en-US"/>
              <a:t>好友</a:t>
            </a:r>
            <a:r>
              <a:rPr lang="zh-CN" altLang="en-US"/>
              <a:t>对战</a:t>
            </a:r>
            <a:endParaRPr lang="zh-CN" altLang="en-US"/>
          </a:p>
        </p:txBody>
      </p:sp>
      <p:pic>
        <p:nvPicPr>
          <p:cNvPr id="28" name="图片 27" descr="32313538373832363b32313538393334353bbdbbbdd3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16135" y="5347970"/>
            <a:ext cx="566420" cy="566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939"/>
            </a:avLst>
          </a:prstGeom>
          <a:solidFill>
            <a:srgbClr val="A2A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Freeform 7"/>
          <p:cNvSpPr/>
          <p:nvPr/>
        </p:nvSpPr>
        <p:spPr bwMode="auto">
          <a:xfrm>
            <a:off x="1057581" y="1778200"/>
            <a:ext cx="2195050" cy="3728074"/>
          </a:xfrm>
          <a:custGeom>
            <a:avLst/>
            <a:gdLst>
              <a:gd name="T0" fmla="*/ 0 w 1138"/>
              <a:gd name="T1" fmla="*/ 0 h 1932"/>
              <a:gd name="T2" fmla="*/ 885 w 1138"/>
              <a:gd name="T3" fmla="*/ 0 h 1932"/>
              <a:gd name="T4" fmla="*/ 1138 w 1138"/>
              <a:gd name="T5" fmla="*/ 253 h 1932"/>
              <a:gd name="T6" fmla="*/ 1138 w 1138"/>
              <a:gd name="T7" fmla="*/ 1679 h 1932"/>
              <a:gd name="T8" fmla="*/ 885 w 1138"/>
              <a:gd name="T9" fmla="*/ 1932 h 1932"/>
              <a:gd name="T10" fmla="*/ 0 w 1138"/>
              <a:gd name="T11" fmla="*/ 1932 h 1932"/>
              <a:gd name="T12" fmla="*/ 0 w 1138"/>
              <a:gd name="T13" fmla="*/ 0 h 1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8" h="1932">
                <a:moveTo>
                  <a:pt x="0" y="0"/>
                </a:moveTo>
                <a:cubicBezTo>
                  <a:pt x="885" y="0"/>
                  <a:pt x="885" y="0"/>
                  <a:pt x="885" y="0"/>
                </a:cubicBezTo>
                <a:cubicBezTo>
                  <a:pt x="1024" y="0"/>
                  <a:pt x="1138" y="114"/>
                  <a:pt x="1138" y="253"/>
                </a:cubicBezTo>
                <a:cubicBezTo>
                  <a:pt x="1138" y="1679"/>
                  <a:pt x="1138" y="1679"/>
                  <a:pt x="1138" y="1679"/>
                </a:cubicBezTo>
                <a:cubicBezTo>
                  <a:pt x="1138" y="1818"/>
                  <a:pt x="1024" y="1932"/>
                  <a:pt x="885" y="1932"/>
                </a:cubicBezTo>
                <a:cubicBezTo>
                  <a:pt x="0" y="1932"/>
                  <a:pt x="0" y="1932"/>
                  <a:pt x="0" y="193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2" name="1"/>
          <p:cNvSpPr txBox="1">
            <a:spLocks noChangeArrowheads="1"/>
          </p:cNvSpPr>
          <p:nvPr/>
        </p:nvSpPr>
        <p:spPr bwMode="auto">
          <a:xfrm>
            <a:off x="1346200" y="1978660"/>
            <a:ext cx="158178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latin typeface="微软雅黑" panose="020B0503020204020204" charset="-122"/>
                <a:cs typeface="+mn-ea"/>
                <a:sym typeface="+mn-lt"/>
              </a:rPr>
              <a:t>基础：多样匹配</a:t>
            </a:r>
            <a:endParaRPr lang="zh-CN" altLang="en-US" sz="1600" b="1" dirty="0"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3" name="1"/>
          <p:cNvSpPr txBox="1">
            <a:spLocks noChangeArrowheads="1"/>
          </p:cNvSpPr>
          <p:nvPr/>
        </p:nvSpPr>
        <p:spPr bwMode="auto">
          <a:xfrm>
            <a:off x="1305550" y="2224115"/>
            <a:ext cx="1695694" cy="2493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charset="-122"/>
                <a:cs typeface="+mn-ea"/>
                <a:sym typeface="+mn-lt"/>
              </a:rPr>
              <a:t>1.</a:t>
            </a:r>
            <a:r>
              <a:rPr lang="zh-CN" altLang="en-US" sz="1200" dirty="0">
                <a:latin typeface="微软雅黑" panose="020B0503020204020204" charset="-122"/>
                <a:cs typeface="+mn-ea"/>
                <a:sym typeface="+mn-lt"/>
              </a:rPr>
              <a:t>可以选择单挑模式、三人模式、四人</a:t>
            </a:r>
            <a:r>
              <a:rPr lang="zh-CN" altLang="en-US" sz="1200" dirty="0">
                <a:latin typeface="微软雅黑" panose="020B0503020204020204" charset="-122"/>
                <a:cs typeface="+mn-ea"/>
                <a:sym typeface="+mn-lt"/>
              </a:rPr>
              <a:t>模式</a:t>
            </a:r>
            <a:endParaRPr lang="zh-CN" altLang="en-US" sz="1200" dirty="0">
              <a:latin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charset="-122"/>
                <a:cs typeface="+mn-ea"/>
                <a:sym typeface="+mn-lt"/>
              </a:rPr>
              <a:t>2.</a:t>
            </a:r>
            <a:r>
              <a:rPr lang="zh-CN" altLang="en-US" sz="1200" dirty="0">
                <a:latin typeface="微软雅黑" panose="020B0503020204020204" charset="-122"/>
                <a:cs typeface="+mn-ea"/>
                <a:sym typeface="+mn-lt"/>
              </a:rPr>
              <a:t>可以选择</a:t>
            </a:r>
            <a:r>
              <a:rPr lang="zh-CN" altLang="en-US" sz="1200" dirty="0">
                <a:latin typeface="微软雅黑" panose="020B0503020204020204" charset="-122"/>
                <a:cs typeface="+mn-ea"/>
                <a:sym typeface="+mn-lt"/>
              </a:rPr>
              <a:t>不同领域。</a:t>
            </a:r>
            <a:endParaRPr lang="zh-CN" altLang="en-US" sz="1200" dirty="0">
              <a:latin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charset="-122"/>
                <a:cs typeface="+mn-ea"/>
                <a:sym typeface="+mn-lt"/>
              </a:rPr>
              <a:t>全都精通？试试</a:t>
            </a:r>
            <a:r>
              <a:rPr lang="zh-CN" altLang="en-US" sz="1200" dirty="0">
                <a:latin typeface="微软雅黑" panose="020B0503020204020204" charset="-122"/>
                <a:cs typeface="+mn-ea"/>
                <a:sym typeface="+mn-lt"/>
              </a:rPr>
              <a:t>综合</a:t>
            </a:r>
            <a:endParaRPr lang="zh-CN" altLang="en-US" sz="1200" dirty="0">
              <a:latin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charset="-122"/>
                <a:cs typeface="+mn-ea"/>
                <a:sym typeface="+mn-lt"/>
              </a:rPr>
              <a:t>3.</a:t>
            </a:r>
            <a:r>
              <a:rPr lang="zh-CN" altLang="en-US" sz="1200" dirty="0">
                <a:latin typeface="微软雅黑" panose="020B0503020204020204" charset="-122"/>
                <a:cs typeface="+mn-ea"/>
                <a:sym typeface="+mn-lt"/>
              </a:rPr>
              <a:t>根据游戏积分匹配，确保玩家</a:t>
            </a:r>
            <a:r>
              <a:rPr lang="zh-CN" altLang="en-US" sz="1200" dirty="0">
                <a:latin typeface="微软雅黑" panose="020B0503020204020204" charset="-122"/>
                <a:cs typeface="+mn-ea"/>
                <a:sym typeface="+mn-lt"/>
              </a:rPr>
              <a:t>体验</a:t>
            </a:r>
            <a:endParaRPr lang="zh-CN" altLang="en-US" sz="1200" dirty="0">
              <a:latin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1200" dirty="0"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4" name="Freeform 7"/>
          <p:cNvSpPr/>
          <p:nvPr/>
        </p:nvSpPr>
        <p:spPr bwMode="auto">
          <a:xfrm>
            <a:off x="3686272" y="1778200"/>
            <a:ext cx="2195050" cy="3728074"/>
          </a:xfrm>
          <a:custGeom>
            <a:avLst/>
            <a:gdLst>
              <a:gd name="T0" fmla="*/ 0 w 1138"/>
              <a:gd name="T1" fmla="*/ 0 h 1932"/>
              <a:gd name="T2" fmla="*/ 885 w 1138"/>
              <a:gd name="T3" fmla="*/ 0 h 1932"/>
              <a:gd name="T4" fmla="*/ 1138 w 1138"/>
              <a:gd name="T5" fmla="*/ 253 h 1932"/>
              <a:gd name="T6" fmla="*/ 1138 w 1138"/>
              <a:gd name="T7" fmla="*/ 1679 h 1932"/>
              <a:gd name="T8" fmla="*/ 885 w 1138"/>
              <a:gd name="T9" fmla="*/ 1932 h 1932"/>
              <a:gd name="T10" fmla="*/ 0 w 1138"/>
              <a:gd name="T11" fmla="*/ 1932 h 1932"/>
              <a:gd name="T12" fmla="*/ 0 w 1138"/>
              <a:gd name="T13" fmla="*/ 0 h 1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8" h="1932">
                <a:moveTo>
                  <a:pt x="0" y="0"/>
                </a:moveTo>
                <a:cubicBezTo>
                  <a:pt x="885" y="0"/>
                  <a:pt x="885" y="0"/>
                  <a:pt x="885" y="0"/>
                </a:cubicBezTo>
                <a:cubicBezTo>
                  <a:pt x="1024" y="0"/>
                  <a:pt x="1138" y="114"/>
                  <a:pt x="1138" y="253"/>
                </a:cubicBezTo>
                <a:cubicBezTo>
                  <a:pt x="1138" y="1679"/>
                  <a:pt x="1138" y="1679"/>
                  <a:pt x="1138" y="1679"/>
                </a:cubicBezTo>
                <a:cubicBezTo>
                  <a:pt x="1138" y="1818"/>
                  <a:pt x="1024" y="1932"/>
                  <a:pt x="885" y="1932"/>
                </a:cubicBezTo>
                <a:cubicBezTo>
                  <a:pt x="0" y="1932"/>
                  <a:pt x="0" y="1932"/>
                  <a:pt x="0" y="193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6" name="1"/>
          <p:cNvSpPr txBox="1">
            <a:spLocks noChangeArrowheads="1"/>
          </p:cNvSpPr>
          <p:nvPr/>
        </p:nvSpPr>
        <p:spPr bwMode="auto">
          <a:xfrm>
            <a:off x="3975100" y="1978660"/>
            <a:ext cx="165163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latin typeface="微软雅黑" panose="020B0503020204020204" charset="-122"/>
                <a:cs typeface="+mn-ea"/>
                <a:sym typeface="+mn-lt"/>
              </a:rPr>
              <a:t>进阶：道具</a:t>
            </a:r>
            <a:r>
              <a:rPr lang="zh-CN" altLang="en-US" sz="1600" b="1" dirty="0">
                <a:latin typeface="微软雅黑" panose="020B0503020204020204" charset="-122"/>
                <a:cs typeface="+mn-ea"/>
                <a:sym typeface="+mn-lt"/>
              </a:rPr>
              <a:t>系统</a:t>
            </a:r>
            <a:endParaRPr lang="zh-CN" altLang="en-US" sz="1600" b="1" dirty="0"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8" name="Freeform 7"/>
          <p:cNvSpPr/>
          <p:nvPr/>
        </p:nvSpPr>
        <p:spPr bwMode="auto">
          <a:xfrm>
            <a:off x="6314964" y="1778200"/>
            <a:ext cx="2195050" cy="3728074"/>
          </a:xfrm>
          <a:custGeom>
            <a:avLst/>
            <a:gdLst>
              <a:gd name="T0" fmla="*/ 0 w 1138"/>
              <a:gd name="T1" fmla="*/ 0 h 1932"/>
              <a:gd name="T2" fmla="*/ 885 w 1138"/>
              <a:gd name="T3" fmla="*/ 0 h 1932"/>
              <a:gd name="T4" fmla="*/ 1138 w 1138"/>
              <a:gd name="T5" fmla="*/ 253 h 1932"/>
              <a:gd name="T6" fmla="*/ 1138 w 1138"/>
              <a:gd name="T7" fmla="*/ 1679 h 1932"/>
              <a:gd name="T8" fmla="*/ 885 w 1138"/>
              <a:gd name="T9" fmla="*/ 1932 h 1932"/>
              <a:gd name="T10" fmla="*/ 0 w 1138"/>
              <a:gd name="T11" fmla="*/ 1932 h 1932"/>
              <a:gd name="T12" fmla="*/ 0 w 1138"/>
              <a:gd name="T13" fmla="*/ 0 h 1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8" h="1932">
                <a:moveTo>
                  <a:pt x="0" y="0"/>
                </a:moveTo>
                <a:cubicBezTo>
                  <a:pt x="885" y="0"/>
                  <a:pt x="885" y="0"/>
                  <a:pt x="885" y="0"/>
                </a:cubicBezTo>
                <a:cubicBezTo>
                  <a:pt x="1024" y="0"/>
                  <a:pt x="1138" y="114"/>
                  <a:pt x="1138" y="253"/>
                </a:cubicBezTo>
                <a:cubicBezTo>
                  <a:pt x="1138" y="1679"/>
                  <a:pt x="1138" y="1679"/>
                  <a:pt x="1138" y="1679"/>
                </a:cubicBezTo>
                <a:cubicBezTo>
                  <a:pt x="1138" y="1818"/>
                  <a:pt x="1024" y="1932"/>
                  <a:pt x="885" y="1932"/>
                </a:cubicBezTo>
                <a:cubicBezTo>
                  <a:pt x="0" y="1932"/>
                  <a:pt x="0" y="1932"/>
                  <a:pt x="0" y="193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9" name="Freeform 8"/>
          <p:cNvSpPr/>
          <p:nvPr/>
        </p:nvSpPr>
        <p:spPr bwMode="auto">
          <a:xfrm>
            <a:off x="7447545" y="4361950"/>
            <a:ext cx="1062469" cy="1137974"/>
          </a:xfrm>
          <a:custGeom>
            <a:avLst/>
            <a:gdLst>
              <a:gd name="T0" fmla="*/ 551 w 551"/>
              <a:gd name="T1" fmla="*/ 3 h 590"/>
              <a:gd name="T2" fmla="*/ 551 w 551"/>
              <a:gd name="T3" fmla="*/ 337 h 590"/>
              <a:gd name="T4" fmla="*/ 298 w 551"/>
              <a:gd name="T5" fmla="*/ 590 h 590"/>
              <a:gd name="T6" fmla="*/ 9 w 551"/>
              <a:gd name="T7" fmla="*/ 590 h 590"/>
              <a:gd name="T8" fmla="*/ 0 w 551"/>
              <a:gd name="T9" fmla="*/ 495 h 590"/>
              <a:gd name="T10" fmla="*/ 495 w 551"/>
              <a:gd name="T11" fmla="*/ 0 h 590"/>
              <a:gd name="T12" fmla="*/ 551 w 551"/>
              <a:gd name="T13" fmla="*/ 3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1" h="590">
                <a:moveTo>
                  <a:pt x="551" y="3"/>
                </a:moveTo>
                <a:cubicBezTo>
                  <a:pt x="551" y="337"/>
                  <a:pt x="551" y="337"/>
                  <a:pt x="551" y="337"/>
                </a:cubicBezTo>
                <a:cubicBezTo>
                  <a:pt x="551" y="476"/>
                  <a:pt x="437" y="590"/>
                  <a:pt x="298" y="590"/>
                </a:cubicBezTo>
                <a:cubicBezTo>
                  <a:pt x="9" y="590"/>
                  <a:pt x="9" y="590"/>
                  <a:pt x="9" y="590"/>
                </a:cubicBezTo>
                <a:cubicBezTo>
                  <a:pt x="3" y="559"/>
                  <a:pt x="0" y="527"/>
                  <a:pt x="0" y="495"/>
                </a:cubicBezTo>
                <a:cubicBezTo>
                  <a:pt x="0" y="221"/>
                  <a:pt x="222" y="0"/>
                  <a:pt x="495" y="0"/>
                </a:cubicBezTo>
                <a:cubicBezTo>
                  <a:pt x="514" y="0"/>
                  <a:pt x="533" y="1"/>
                  <a:pt x="551" y="3"/>
                </a:cubicBezTo>
                <a:close/>
              </a:path>
            </a:pathLst>
          </a:custGeom>
          <a:solidFill>
            <a:srgbClr val="A2A1A7"/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30" name="1"/>
          <p:cNvSpPr txBox="1">
            <a:spLocks noChangeArrowheads="1"/>
          </p:cNvSpPr>
          <p:nvPr/>
        </p:nvSpPr>
        <p:spPr bwMode="auto">
          <a:xfrm>
            <a:off x="6603365" y="1978660"/>
            <a:ext cx="150622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latin typeface="微软雅黑" panose="020B0503020204020204" charset="-122"/>
                <a:cs typeface="+mn-ea"/>
                <a:sym typeface="+mn-lt"/>
              </a:rPr>
              <a:t>趣味：游戏</a:t>
            </a:r>
            <a:r>
              <a:rPr lang="zh-CN" altLang="en-US" sz="1600" b="1" dirty="0">
                <a:latin typeface="微软雅黑" panose="020B0503020204020204" charset="-122"/>
                <a:cs typeface="+mn-ea"/>
                <a:sym typeface="+mn-lt"/>
              </a:rPr>
              <a:t>体验</a:t>
            </a:r>
            <a:endParaRPr lang="zh-CN" altLang="en-US" sz="1600" b="1" dirty="0"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1" name="1"/>
          <p:cNvSpPr txBox="1">
            <a:spLocks noChangeArrowheads="1"/>
          </p:cNvSpPr>
          <p:nvPr/>
        </p:nvSpPr>
        <p:spPr bwMode="auto">
          <a:xfrm>
            <a:off x="6603573" y="2224115"/>
            <a:ext cx="1695694" cy="2493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charset="-122"/>
                <a:cs typeface="+mn-ea"/>
                <a:sym typeface="+mn-lt"/>
              </a:rPr>
              <a:t>1.</a:t>
            </a:r>
            <a:r>
              <a:rPr lang="zh-CN" altLang="en-US" sz="1200" dirty="0">
                <a:latin typeface="微软雅黑" panose="020B0503020204020204" charset="-122"/>
                <a:cs typeface="+mn-ea"/>
                <a:sym typeface="+mn-lt"/>
              </a:rPr>
              <a:t>三种题型。判断、单选、多选。不同题型具有不同的基础</a:t>
            </a:r>
            <a:r>
              <a:rPr lang="zh-CN" altLang="en-US" sz="1200" dirty="0">
                <a:latin typeface="微软雅黑" panose="020B0503020204020204" charset="-122"/>
                <a:cs typeface="+mn-ea"/>
                <a:sym typeface="+mn-lt"/>
              </a:rPr>
              <a:t>分值。</a:t>
            </a:r>
            <a:endParaRPr lang="zh-CN" altLang="en-US" sz="1200" dirty="0">
              <a:latin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1200" dirty="0">
              <a:latin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charset="-122"/>
                <a:cs typeface="+mn-ea"/>
                <a:sym typeface="+mn-lt"/>
              </a:rPr>
              <a:t>2.</a:t>
            </a:r>
            <a:r>
              <a:rPr lang="zh-CN" altLang="en-US" sz="1200" dirty="0">
                <a:latin typeface="微软雅黑" panose="020B0503020204020204" charset="-122"/>
                <a:cs typeface="+mn-ea"/>
                <a:sym typeface="+mn-lt"/>
              </a:rPr>
              <a:t>越早提交答案，正确时得分越高。错误倒扣分。分数机制使得游戏在最后一题任然具有局势逆</a:t>
            </a:r>
            <a:r>
              <a:rPr lang="zh-CN" altLang="en-US" sz="1200" dirty="0">
                <a:latin typeface="微软雅黑" panose="020B0503020204020204" charset="-122"/>
                <a:cs typeface="+mn-ea"/>
                <a:sym typeface="+mn-lt"/>
              </a:rPr>
              <a:t>转的</a:t>
            </a:r>
            <a:r>
              <a:rPr lang="zh-CN" altLang="en-US" sz="1200" dirty="0">
                <a:latin typeface="微软雅黑" panose="020B0503020204020204" charset="-122"/>
                <a:cs typeface="+mn-ea"/>
                <a:sym typeface="+mn-lt"/>
              </a:rPr>
              <a:t>可能。</a:t>
            </a:r>
            <a:endParaRPr lang="zh-CN" altLang="en-US" sz="1200" dirty="0"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1" name="Freeform 8"/>
          <p:cNvSpPr/>
          <p:nvPr/>
        </p:nvSpPr>
        <p:spPr bwMode="auto">
          <a:xfrm>
            <a:off x="4818427" y="4372110"/>
            <a:ext cx="1062469" cy="1137974"/>
          </a:xfrm>
          <a:custGeom>
            <a:avLst/>
            <a:gdLst>
              <a:gd name="T0" fmla="*/ 551 w 551"/>
              <a:gd name="T1" fmla="*/ 3 h 590"/>
              <a:gd name="T2" fmla="*/ 551 w 551"/>
              <a:gd name="T3" fmla="*/ 337 h 590"/>
              <a:gd name="T4" fmla="*/ 298 w 551"/>
              <a:gd name="T5" fmla="*/ 590 h 590"/>
              <a:gd name="T6" fmla="*/ 9 w 551"/>
              <a:gd name="T7" fmla="*/ 590 h 590"/>
              <a:gd name="T8" fmla="*/ 0 w 551"/>
              <a:gd name="T9" fmla="*/ 495 h 590"/>
              <a:gd name="T10" fmla="*/ 495 w 551"/>
              <a:gd name="T11" fmla="*/ 0 h 590"/>
              <a:gd name="T12" fmla="*/ 551 w 551"/>
              <a:gd name="T13" fmla="*/ 3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1" h="590">
                <a:moveTo>
                  <a:pt x="551" y="3"/>
                </a:moveTo>
                <a:cubicBezTo>
                  <a:pt x="551" y="337"/>
                  <a:pt x="551" y="337"/>
                  <a:pt x="551" y="337"/>
                </a:cubicBezTo>
                <a:cubicBezTo>
                  <a:pt x="551" y="476"/>
                  <a:pt x="437" y="590"/>
                  <a:pt x="298" y="590"/>
                </a:cubicBezTo>
                <a:cubicBezTo>
                  <a:pt x="9" y="590"/>
                  <a:pt x="9" y="590"/>
                  <a:pt x="9" y="590"/>
                </a:cubicBezTo>
                <a:cubicBezTo>
                  <a:pt x="3" y="559"/>
                  <a:pt x="0" y="527"/>
                  <a:pt x="0" y="495"/>
                </a:cubicBezTo>
                <a:cubicBezTo>
                  <a:pt x="0" y="221"/>
                  <a:pt x="222" y="0"/>
                  <a:pt x="495" y="0"/>
                </a:cubicBezTo>
                <a:cubicBezTo>
                  <a:pt x="514" y="0"/>
                  <a:pt x="533" y="1"/>
                  <a:pt x="551" y="3"/>
                </a:cubicBezTo>
                <a:close/>
              </a:path>
            </a:pathLst>
          </a:custGeom>
          <a:solidFill>
            <a:srgbClr val="A2A1A7"/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32" name="Freeform 7"/>
          <p:cNvSpPr/>
          <p:nvPr/>
        </p:nvSpPr>
        <p:spPr bwMode="auto">
          <a:xfrm>
            <a:off x="8943655" y="1778200"/>
            <a:ext cx="2195050" cy="3728074"/>
          </a:xfrm>
          <a:custGeom>
            <a:avLst/>
            <a:gdLst>
              <a:gd name="T0" fmla="*/ 0 w 1138"/>
              <a:gd name="T1" fmla="*/ 0 h 1932"/>
              <a:gd name="T2" fmla="*/ 885 w 1138"/>
              <a:gd name="T3" fmla="*/ 0 h 1932"/>
              <a:gd name="T4" fmla="*/ 1138 w 1138"/>
              <a:gd name="T5" fmla="*/ 253 h 1932"/>
              <a:gd name="T6" fmla="*/ 1138 w 1138"/>
              <a:gd name="T7" fmla="*/ 1679 h 1932"/>
              <a:gd name="T8" fmla="*/ 885 w 1138"/>
              <a:gd name="T9" fmla="*/ 1932 h 1932"/>
              <a:gd name="T10" fmla="*/ 0 w 1138"/>
              <a:gd name="T11" fmla="*/ 1932 h 1932"/>
              <a:gd name="T12" fmla="*/ 0 w 1138"/>
              <a:gd name="T13" fmla="*/ 0 h 1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8" h="1932">
                <a:moveTo>
                  <a:pt x="0" y="0"/>
                </a:moveTo>
                <a:cubicBezTo>
                  <a:pt x="885" y="0"/>
                  <a:pt x="885" y="0"/>
                  <a:pt x="885" y="0"/>
                </a:cubicBezTo>
                <a:cubicBezTo>
                  <a:pt x="1024" y="0"/>
                  <a:pt x="1138" y="114"/>
                  <a:pt x="1138" y="253"/>
                </a:cubicBezTo>
                <a:cubicBezTo>
                  <a:pt x="1138" y="1679"/>
                  <a:pt x="1138" y="1679"/>
                  <a:pt x="1138" y="1679"/>
                </a:cubicBezTo>
                <a:cubicBezTo>
                  <a:pt x="1138" y="1818"/>
                  <a:pt x="1024" y="1932"/>
                  <a:pt x="885" y="1932"/>
                </a:cubicBezTo>
                <a:cubicBezTo>
                  <a:pt x="0" y="1932"/>
                  <a:pt x="0" y="1932"/>
                  <a:pt x="0" y="193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33" name="Freeform 8"/>
          <p:cNvSpPr/>
          <p:nvPr/>
        </p:nvSpPr>
        <p:spPr bwMode="auto">
          <a:xfrm>
            <a:off x="2190171" y="4361950"/>
            <a:ext cx="1062469" cy="1137974"/>
          </a:xfrm>
          <a:custGeom>
            <a:avLst/>
            <a:gdLst>
              <a:gd name="T0" fmla="*/ 551 w 551"/>
              <a:gd name="T1" fmla="*/ 3 h 590"/>
              <a:gd name="T2" fmla="*/ 551 w 551"/>
              <a:gd name="T3" fmla="*/ 337 h 590"/>
              <a:gd name="T4" fmla="*/ 298 w 551"/>
              <a:gd name="T5" fmla="*/ 590 h 590"/>
              <a:gd name="T6" fmla="*/ 9 w 551"/>
              <a:gd name="T7" fmla="*/ 590 h 590"/>
              <a:gd name="T8" fmla="*/ 0 w 551"/>
              <a:gd name="T9" fmla="*/ 495 h 590"/>
              <a:gd name="T10" fmla="*/ 495 w 551"/>
              <a:gd name="T11" fmla="*/ 0 h 590"/>
              <a:gd name="T12" fmla="*/ 551 w 551"/>
              <a:gd name="T13" fmla="*/ 3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1" h="590">
                <a:moveTo>
                  <a:pt x="551" y="3"/>
                </a:moveTo>
                <a:cubicBezTo>
                  <a:pt x="551" y="337"/>
                  <a:pt x="551" y="337"/>
                  <a:pt x="551" y="337"/>
                </a:cubicBezTo>
                <a:cubicBezTo>
                  <a:pt x="551" y="476"/>
                  <a:pt x="437" y="590"/>
                  <a:pt x="298" y="590"/>
                </a:cubicBezTo>
                <a:cubicBezTo>
                  <a:pt x="9" y="590"/>
                  <a:pt x="9" y="590"/>
                  <a:pt x="9" y="590"/>
                </a:cubicBezTo>
                <a:cubicBezTo>
                  <a:pt x="3" y="559"/>
                  <a:pt x="0" y="527"/>
                  <a:pt x="0" y="495"/>
                </a:cubicBezTo>
                <a:cubicBezTo>
                  <a:pt x="0" y="221"/>
                  <a:pt x="222" y="0"/>
                  <a:pt x="495" y="0"/>
                </a:cubicBezTo>
                <a:cubicBezTo>
                  <a:pt x="514" y="0"/>
                  <a:pt x="533" y="1"/>
                  <a:pt x="551" y="3"/>
                </a:cubicBezTo>
                <a:close/>
              </a:path>
            </a:pathLst>
          </a:custGeom>
          <a:solidFill>
            <a:srgbClr val="F3E26E"/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34" name="1"/>
          <p:cNvSpPr txBox="1">
            <a:spLocks noChangeArrowheads="1"/>
          </p:cNvSpPr>
          <p:nvPr/>
        </p:nvSpPr>
        <p:spPr bwMode="auto">
          <a:xfrm>
            <a:off x="9232265" y="1978660"/>
            <a:ext cx="147510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latin typeface="微软雅黑" panose="020B0503020204020204" charset="-122"/>
                <a:cs typeface="+mn-ea"/>
                <a:sym typeface="+mn-lt"/>
              </a:rPr>
              <a:t>社交：好友</a:t>
            </a:r>
            <a:r>
              <a:rPr lang="zh-CN" altLang="en-US" sz="1600" b="1" dirty="0">
                <a:latin typeface="微软雅黑" panose="020B0503020204020204" charset="-122"/>
                <a:cs typeface="+mn-ea"/>
                <a:sym typeface="+mn-lt"/>
              </a:rPr>
              <a:t>对局</a:t>
            </a:r>
            <a:endParaRPr lang="zh-CN" altLang="en-US" sz="1600" b="1" dirty="0"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5" name="Freeform 8"/>
          <p:cNvSpPr/>
          <p:nvPr/>
        </p:nvSpPr>
        <p:spPr bwMode="auto">
          <a:xfrm>
            <a:off x="10076018" y="4372110"/>
            <a:ext cx="1062469" cy="1137974"/>
          </a:xfrm>
          <a:custGeom>
            <a:avLst/>
            <a:gdLst>
              <a:gd name="T0" fmla="*/ 551 w 551"/>
              <a:gd name="T1" fmla="*/ 3 h 590"/>
              <a:gd name="T2" fmla="*/ 551 w 551"/>
              <a:gd name="T3" fmla="*/ 337 h 590"/>
              <a:gd name="T4" fmla="*/ 298 w 551"/>
              <a:gd name="T5" fmla="*/ 590 h 590"/>
              <a:gd name="T6" fmla="*/ 9 w 551"/>
              <a:gd name="T7" fmla="*/ 590 h 590"/>
              <a:gd name="T8" fmla="*/ 0 w 551"/>
              <a:gd name="T9" fmla="*/ 495 h 590"/>
              <a:gd name="T10" fmla="*/ 495 w 551"/>
              <a:gd name="T11" fmla="*/ 0 h 590"/>
              <a:gd name="T12" fmla="*/ 551 w 551"/>
              <a:gd name="T13" fmla="*/ 3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1" h="590">
                <a:moveTo>
                  <a:pt x="551" y="3"/>
                </a:moveTo>
                <a:cubicBezTo>
                  <a:pt x="551" y="337"/>
                  <a:pt x="551" y="337"/>
                  <a:pt x="551" y="337"/>
                </a:cubicBezTo>
                <a:cubicBezTo>
                  <a:pt x="551" y="476"/>
                  <a:pt x="437" y="590"/>
                  <a:pt x="298" y="590"/>
                </a:cubicBezTo>
                <a:cubicBezTo>
                  <a:pt x="9" y="590"/>
                  <a:pt x="9" y="590"/>
                  <a:pt x="9" y="590"/>
                </a:cubicBezTo>
                <a:cubicBezTo>
                  <a:pt x="3" y="559"/>
                  <a:pt x="0" y="527"/>
                  <a:pt x="0" y="495"/>
                </a:cubicBezTo>
                <a:cubicBezTo>
                  <a:pt x="0" y="221"/>
                  <a:pt x="222" y="0"/>
                  <a:pt x="495" y="0"/>
                </a:cubicBezTo>
                <a:cubicBezTo>
                  <a:pt x="514" y="0"/>
                  <a:pt x="533" y="1"/>
                  <a:pt x="551" y="3"/>
                </a:cubicBezTo>
                <a:close/>
              </a:path>
            </a:pathLst>
          </a:custGeom>
          <a:solidFill>
            <a:srgbClr val="F3E26E"/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35" name="1"/>
          <p:cNvSpPr txBox="1">
            <a:spLocks noChangeArrowheads="1"/>
          </p:cNvSpPr>
          <p:nvPr/>
        </p:nvSpPr>
        <p:spPr bwMode="auto">
          <a:xfrm>
            <a:off x="9232264" y="2224115"/>
            <a:ext cx="1695694" cy="166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charset="-122"/>
                <a:cs typeface="+mn-ea"/>
                <a:sym typeface="+mn-lt"/>
              </a:rPr>
              <a:t>1.</a:t>
            </a:r>
            <a:r>
              <a:rPr lang="zh-CN" altLang="en-US" sz="1200" dirty="0">
                <a:latin typeface="微软雅黑" panose="020B0503020204020204" charset="-122"/>
                <a:cs typeface="+mn-ea"/>
                <a:sym typeface="+mn-lt"/>
              </a:rPr>
              <a:t>搜索好友、申请</a:t>
            </a:r>
            <a:r>
              <a:rPr lang="zh-CN" altLang="en-US" sz="1200" dirty="0">
                <a:latin typeface="微软雅黑" panose="020B0503020204020204" charset="-122"/>
                <a:cs typeface="+mn-ea"/>
                <a:sym typeface="+mn-lt"/>
              </a:rPr>
              <a:t>好友。</a:t>
            </a:r>
            <a:endParaRPr lang="zh-CN" altLang="en-US" sz="1200" dirty="0">
              <a:latin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charset="-122"/>
                <a:cs typeface="+mn-ea"/>
                <a:sym typeface="+mn-lt"/>
              </a:rPr>
              <a:t>2.</a:t>
            </a:r>
            <a:r>
              <a:rPr lang="zh-CN" altLang="en-US" sz="1200" dirty="0">
                <a:latin typeface="微软雅黑" panose="020B0503020204020204" charset="-122"/>
                <a:cs typeface="+mn-ea"/>
                <a:sym typeface="+mn-lt"/>
              </a:rPr>
              <a:t>好友对战。创建房间、邀请好友，同局竞技。快速的游戏节奏，随时随地同好友</a:t>
            </a:r>
            <a:r>
              <a:rPr lang="zh-CN" altLang="en-US" sz="1200" dirty="0">
                <a:latin typeface="微软雅黑" panose="020B0503020204020204" charset="-122"/>
                <a:cs typeface="+mn-ea"/>
                <a:sym typeface="+mn-lt"/>
              </a:rPr>
              <a:t>竞技。</a:t>
            </a:r>
            <a:endParaRPr lang="zh-CN" altLang="en-US" sz="1200" dirty="0"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6" name="iconfont-1187-868319"/>
          <p:cNvSpPr>
            <a:spLocks noChangeAspect="1"/>
          </p:cNvSpPr>
          <p:nvPr/>
        </p:nvSpPr>
        <p:spPr bwMode="auto">
          <a:xfrm>
            <a:off x="5146936" y="5854553"/>
            <a:ext cx="448283" cy="447911"/>
          </a:xfrm>
          <a:custGeom>
            <a:avLst/>
            <a:gdLst>
              <a:gd name="T0" fmla="*/ 11212 w 12607"/>
              <a:gd name="T1" fmla="*/ 4855 h 12594"/>
              <a:gd name="T2" fmla="*/ 11019 w 12607"/>
              <a:gd name="T3" fmla="*/ 4855 h 12594"/>
              <a:gd name="T4" fmla="*/ 10644 w 12607"/>
              <a:gd name="T5" fmla="*/ 3981 h 12594"/>
              <a:gd name="T6" fmla="*/ 10796 w 12607"/>
              <a:gd name="T7" fmla="*/ 3830 h 12594"/>
              <a:gd name="T8" fmla="*/ 10796 w 12607"/>
              <a:gd name="T9" fmla="*/ 1864 h 12594"/>
              <a:gd name="T10" fmla="*/ 10755 w 12607"/>
              <a:gd name="T11" fmla="*/ 1823 h 12594"/>
              <a:gd name="T12" fmla="*/ 8781 w 12607"/>
              <a:gd name="T13" fmla="*/ 1823 h 12594"/>
              <a:gd name="T14" fmla="*/ 8611 w 12607"/>
              <a:gd name="T15" fmla="*/ 1992 h 12594"/>
              <a:gd name="T16" fmla="*/ 7729 w 12607"/>
              <a:gd name="T17" fmla="*/ 1634 h 12594"/>
              <a:gd name="T18" fmla="*/ 7729 w 12607"/>
              <a:gd name="T19" fmla="*/ 1390 h 12594"/>
              <a:gd name="T20" fmla="*/ 6333 w 12607"/>
              <a:gd name="T21" fmla="*/ 0 h 12594"/>
              <a:gd name="T22" fmla="*/ 6274 w 12607"/>
              <a:gd name="T23" fmla="*/ 0 h 12594"/>
              <a:gd name="T24" fmla="*/ 4878 w 12607"/>
              <a:gd name="T25" fmla="*/ 1390 h 12594"/>
              <a:gd name="T26" fmla="*/ 4878 w 12607"/>
              <a:gd name="T27" fmla="*/ 1652 h 12594"/>
              <a:gd name="T28" fmla="*/ 4033 w 12607"/>
              <a:gd name="T29" fmla="*/ 2003 h 12594"/>
              <a:gd name="T30" fmla="*/ 3852 w 12607"/>
              <a:gd name="T31" fmla="*/ 1823 h 12594"/>
              <a:gd name="T32" fmla="*/ 1878 w 12607"/>
              <a:gd name="T33" fmla="*/ 1823 h 12594"/>
              <a:gd name="T34" fmla="*/ 1837 w 12607"/>
              <a:gd name="T35" fmla="*/ 1864 h 12594"/>
              <a:gd name="T36" fmla="*/ 1837 w 12607"/>
              <a:gd name="T37" fmla="*/ 3830 h 12594"/>
              <a:gd name="T38" fmla="*/ 2012 w 12607"/>
              <a:gd name="T39" fmla="*/ 4004 h 12594"/>
              <a:gd name="T40" fmla="*/ 1650 w 12607"/>
              <a:gd name="T41" fmla="*/ 4855 h 12594"/>
              <a:gd name="T42" fmla="*/ 1396 w 12607"/>
              <a:gd name="T43" fmla="*/ 4855 h 12594"/>
              <a:gd name="T44" fmla="*/ 0 w 12607"/>
              <a:gd name="T45" fmla="*/ 6245 h 12594"/>
              <a:gd name="T46" fmla="*/ 0 w 12607"/>
              <a:gd name="T47" fmla="*/ 6304 h 12594"/>
              <a:gd name="T48" fmla="*/ 1396 w 12607"/>
              <a:gd name="T49" fmla="*/ 7694 h 12594"/>
              <a:gd name="T50" fmla="*/ 1618 w 12607"/>
              <a:gd name="T51" fmla="*/ 7694 h 12594"/>
              <a:gd name="T52" fmla="*/ 1983 w 12607"/>
              <a:gd name="T53" fmla="*/ 8593 h 12594"/>
              <a:gd name="T54" fmla="*/ 1814 w 12607"/>
              <a:gd name="T55" fmla="*/ 8761 h 12594"/>
              <a:gd name="T56" fmla="*/ 1814 w 12607"/>
              <a:gd name="T57" fmla="*/ 10728 h 12594"/>
              <a:gd name="T58" fmla="*/ 1855 w 12607"/>
              <a:gd name="T59" fmla="*/ 10769 h 12594"/>
              <a:gd name="T60" fmla="*/ 3829 w 12607"/>
              <a:gd name="T61" fmla="*/ 10769 h 12594"/>
              <a:gd name="T62" fmla="*/ 3981 w 12607"/>
              <a:gd name="T63" fmla="*/ 10618 h 12594"/>
              <a:gd name="T64" fmla="*/ 4878 w 12607"/>
              <a:gd name="T65" fmla="*/ 10999 h 12594"/>
              <a:gd name="T66" fmla="*/ 4878 w 12607"/>
              <a:gd name="T67" fmla="*/ 11204 h 12594"/>
              <a:gd name="T68" fmla="*/ 6274 w 12607"/>
              <a:gd name="T69" fmla="*/ 12594 h 12594"/>
              <a:gd name="T70" fmla="*/ 6333 w 12607"/>
              <a:gd name="T71" fmla="*/ 12594 h 12594"/>
              <a:gd name="T72" fmla="*/ 7729 w 12607"/>
              <a:gd name="T73" fmla="*/ 11204 h 12594"/>
              <a:gd name="T74" fmla="*/ 7729 w 12607"/>
              <a:gd name="T75" fmla="*/ 11016 h 12594"/>
              <a:gd name="T76" fmla="*/ 8664 w 12607"/>
              <a:gd name="T77" fmla="*/ 10630 h 12594"/>
              <a:gd name="T78" fmla="*/ 8803 w 12607"/>
              <a:gd name="T79" fmla="*/ 10769 h 12594"/>
              <a:gd name="T80" fmla="*/ 10777 w 12607"/>
              <a:gd name="T81" fmla="*/ 10769 h 12594"/>
              <a:gd name="T82" fmla="*/ 10819 w 12607"/>
              <a:gd name="T83" fmla="*/ 10728 h 12594"/>
              <a:gd name="T84" fmla="*/ 10819 w 12607"/>
              <a:gd name="T85" fmla="*/ 8761 h 12594"/>
              <a:gd name="T86" fmla="*/ 10673 w 12607"/>
              <a:gd name="T87" fmla="*/ 8616 h 12594"/>
              <a:gd name="T88" fmla="*/ 11051 w 12607"/>
              <a:gd name="T89" fmla="*/ 7694 h 12594"/>
              <a:gd name="T90" fmla="*/ 11211 w 12607"/>
              <a:gd name="T91" fmla="*/ 7694 h 12594"/>
              <a:gd name="T92" fmla="*/ 12607 w 12607"/>
              <a:gd name="T93" fmla="*/ 6304 h 12594"/>
              <a:gd name="T94" fmla="*/ 12607 w 12607"/>
              <a:gd name="T95" fmla="*/ 6245 h 12594"/>
              <a:gd name="T96" fmla="*/ 11212 w 12607"/>
              <a:gd name="T97" fmla="*/ 4855 h 12594"/>
              <a:gd name="T98" fmla="*/ 6337 w 12607"/>
              <a:gd name="T99" fmla="*/ 8498 h 12594"/>
              <a:gd name="T100" fmla="*/ 4152 w 12607"/>
              <a:gd name="T101" fmla="*/ 6323 h 12594"/>
              <a:gd name="T102" fmla="*/ 6337 w 12607"/>
              <a:gd name="T103" fmla="*/ 4146 h 12594"/>
              <a:gd name="T104" fmla="*/ 8521 w 12607"/>
              <a:gd name="T105" fmla="*/ 6323 h 12594"/>
              <a:gd name="T106" fmla="*/ 6337 w 12607"/>
              <a:gd name="T107" fmla="*/ 8498 h 12594"/>
              <a:gd name="T108" fmla="*/ 6337 w 12607"/>
              <a:gd name="T109" fmla="*/ 8498 h 1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07" h="12594">
                <a:moveTo>
                  <a:pt x="11212" y="4855"/>
                </a:moveTo>
                <a:lnTo>
                  <a:pt x="11019" y="4855"/>
                </a:lnTo>
                <a:cubicBezTo>
                  <a:pt x="10923" y="4550"/>
                  <a:pt x="10796" y="4258"/>
                  <a:pt x="10644" y="3981"/>
                </a:cubicBezTo>
                <a:lnTo>
                  <a:pt x="10796" y="3830"/>
                </a:lnTo>
                <a:cubicBezTo>
                  <a:pt x="11341" y="3287"/>
                  <a:pt x="11341" y="2407"/>
                  <a:pt x="10796" y="1864"/>
                </a:cubicBezTo>
                <a:lnTo>
                  <a:pt x="10755" y="1823"/>
                </a:lnTo>
                <a:cubicBezTo>
                  <a:pt x="10209" y="1279"/>
                  <a:pt x="9326" y="1279"/>
                  <a:pt x="8781" y="1823"/>
                </a:cubicBezTo>
                <a:lnTo>
                  <a:pt x="8611" y="1992"/>
                </a:lnTo>
                <a:cubicBezTo>
                  <a:pt x="8332" y="1846"/>
                  <a:pt x="8037" y="1725"/>
                  <a:pt x="7729" y="1634"/>
                </a:cubicBezTo>
                <a:lnTo>
                  <a:pt x="7729" y="1390"/>
                </a:lnTo>
                <a:cubicBezTo>
                  <a:pt x="7729" y="622"/>
                  <a:pt x="7104" y="0"/>
                  <a:pt x="6333" y="0"/>
                </a:cubicBezTo>
                <a:lnTo>
                  <a:pt x="6274" y="0"/>
                </a:lnTo>
                <a:cubicBezTo>
                  <a:pt x="5503" y="0"/>
                  <a:pt x="4878" y="622"/>
                  <a:pt x="4878" y="1390"/>
                </a:cubicBezTo>
                <a:lnTo>
                  <a:pt x="4878" y="1652"/>
                </a:lnTo>
                <a:cubicBezTo>
                  <a:pt x="4584" y="1742"/>
                  <a:pt x="4301" y="1861"/>
                  <a:pt x="4033" y="2003"/>
                </a:cubicBezTo>
                <a:lnTo>
                  <a:pt x="3852" y="1823"/>
                </a:lnTo>
                <a:cubicBezTo>
                  <a:pt x="3307" y="1280"/>
                  <a:pt x="2423" y="1280"/>
                  <a:pt x="1878" y="1823"/>
                </a:cubicBezTo>
                <a:lnTo>
                  <a:pt x="1837" y="1864"/>
                </a:lnTo>
                <a:cubicBezTo>
                  <a:pt x="1292" y="2407"/>
                  <a:pt x="1292" y="3287"/>
                  <a:pt x="1837" y="3830"/>
                </a:cubicBezTo>
                <a:lnTo>
                  <a:pt x="2012" y="4004"/>
                </a:lnTo>
                <a:cubicBezTo>
                  <a:pt x="1865" y="4274"/>
                  <a:pt x="1743" y="4558"/>
                  <a:pt x="1650" y="4855"/>
                </a:cubicBezTo>
                <a:lnTo>
                  <a:pt x="1396" y="4855"/>
                </a:lnTo>
                <a:cubicBezTo>
                  <a:pt x="625" y="4855"/>
                  <a:pt x="0" y="5478"/>
                  <a:pt x="0" y="6245"/>
                </a:cubicBezTo>
                <a:lnTo>
                  <a:pt x="0" y="6304"/>
                </a:lnTo>
                <a:cubicBezTo>
                  <a:pt x="0" y="7072"/>
                  <a:pt x="625" y="7694"/>
                  <a:pt x="1396" y="7694"/>
                </a:cubicBezTo>
                <a:lnTo>
                  <a:pt x="1618" y="7694"/>
                </a:lnTo>
                <a:cubicBezTo>
                  <a:pt x="1710" y="8008"/>
                  <a:pt x="1833" y="8308"/>
                  <a:pt x="1983" y="8593"/>
                </a:cubicBezTo>
                <a:lnTo>
                  <a:pt x="1814" y="8761"/>
                </a:lnTo>
                <a:cubicBezTo>
                  <a:pt x="1269" y="9304"/>
                  <a:pt x="1269" y="10185"/>
                  <a:pt x="1814" y="10728"/>
                </a:cubicBezTo>
                <a:lnTo>
                  <a:pt x="1855" y="10769"/>
                </a:lnTo>
                <a:cubicBezTo>
                  <a:pt x="2400" y="11312"/>
                  <a:pt x="3284" y="11312"/>
                  <a:pt x="3829" y="10769"/>
                </a:cubicBezTo>
                <a:lnTo>
                  <a:pt x="3981" y="10618"/>
                </a:lnTo>
                <a:cubicBezTo>
                  <a:pt x="4264" y="10773"/>
                  <a:pt x="4564" y="10902"/>
                  <a:pt x="4878" y="10999"/>
                </a:cubicBezTo>
                <a:lnTo>
                  <a:pt x="4878" y="11204"/>
                </a:lnTo>
                <a:cubicBezTo>
                  <a:pt x="4878" y="11972"/>
                  <a:pt x="5503" y="12594"/>
                  <a:pt x="6274" y="12594"/>
                </a:cubicBezTo>
                <a:lnTo>
                  <a:pt x="6333" y="12594"/>
                </a:lnTo>
                <a:cubicBezTo>
                  <a:pt x="7104" y="12594"/>
                  <a:pt x="7729" y="11972"/>
                  <a:pt x="7729" y="11204"/>
                </a:cubicBezTo>
                <a:lnTo>
                  <a:pt x="7729" y="11016"/>
                </a:lnTo>
                <a:cubicBezTo>
                  <a:pt x="8056" y="10920"/>
                  <a:pt x="8368" y="10788"/>
                  <a:pt x="8664" y="10630"/>
                </a:cubicBezTo>
                <a:lnTo>
                  <a:pt x="8803" y="10769"/>
                </a:lnTo>
                <a:cubicBezTo>
                  <a:pt x="9348" y="11312"/>
                  <a:pt x="10233" y="11312"/>
                  <a:pt x="10777" y="10769"/>
                </a:cubicBezTo>
                <a:lnTo>
                  <a:pt x="10819" y="10728"/>
                </a:lnTo>
                <a:cubicBezTo>
                  <a:pt x="11364" y="10185"/>
                  <a:pt x="11364" y="9304"/>
                  <a:pt x="10819" y="8761"/>
                </a:cubicBezTo>
                <a:lnTo>
                  <a:pt x="10673" y="8616"/>
                </a:lnTo>
                <a:cubicBezTo>
                  <a:pt x="10828" y="8324"/>
                  <a:pt x="10956" y="8017"/>
                  <a:pt x="11051" y="7694"/>
                </a:cubicBezTo>
                <a:lnTo>
                  <a:pt x="11211" y="7694"/>
                </a:lnTo>
                <a:cubicBezTo>
                  <a:pt x="11982" y="7694"/>
                  <a:pt x="12607" y="7071"/>
                  <a:pt x="12607" y="6304"/>
                </a:cubicBezTo>
                <a:lnTo>
                  <a:pt x="12607" y="6245"/>
                </a:lnTo>
                <a:cubicBezTo>
                  <a:pt x="12607" y="5477"/>
                  <a:pt x="11982" y="4855"/>
                  <a:pt x="11212" y="4855"/>
                </a:cubicBezTo>
                <a:close/>
                <a:moveTo>
                  <a:pt x="6337" y="8498"/>
                </a:moveTo>
                <a:cubicBezTo>
                  <a:pt x="5130" y="8498"/>
                  <a:pt x="4152" y="7524"/>
                  <a:pt x="4152" y="6323"/>
                </a:cubicBezTo>
                <a:cubicBezTo>
                  <a:pt x="4152" y="5120"/>
                  <a:pt x="5130" y="4146"/>
                  <a:pt x="6337" y="4146"/>
                </a:cubicBezTo>
                <a:cubicBezTo>
                  <a:pt x="7544" y="4146"/>
                  <a:pt x="8521" y="5120"/>
                  <a:pt x="8521" y="6323"/>
                </a:cubicBezTo>
                <a:cubicBezTo>
                  <a:pt x="8521" y="7524"/>
                  <a:pt x="7544" y="8498"/>
                  <a:pt x="6337" y="8498"/>
                </a:cubicBezTo>
                <a:close/>
                <a:moveTo>
                  <a:pt x="6337" y="849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7" name="iconfont-11920-5700803"/>
          <p:cNvSpPr>
            <a:spLocks noChangeAspect="1"/>
          </p:cNvSpPr>
          <p:nvPr/>
        </p:nvSpPr>
        <p:spPr bwMode="auto">
          <a:xfrm>
            <a:off x="2593172" y="4706737"/>
            <a:ext cx="448283" cy="448283"/>
          </a:xfrm>
          <a:custGeom>
            <a:avLst/>
            <a:gdLst>
              <a:gd name="T0" fmla="*/ 0 w 11200"/>
              <a:gd name="T1" fmla="*/ 0 h 11200"/>
              <a:gd name="T2" fmla="*/ 4800 w 11200"/>
              <a:gd name="T3" fmla="*/ 0 h 11200"/>
              <a:gd name="T4" fmla="*/ 4800 w 11200"/>
              <a:gd name="T5" fmla="*/ 4800 h 11200"/>
              <a:gd name="T6" fmla="*/ 0 w 11200"/>
              <a:gd name="T7" fmla="*/ 4800 h 11200"/>
              <a:gd name="T8" fmla="*/ 0 w 11200"/>
              <a:gd name="T9" fmla="*/ 0 h 11200"/>
              <a:gd name="T10" fmla="*/ 0 w 11200"/>
              <a:gd name="T11" fmla="*/ 6400 h 11200"/>
              <a:gd name="T12" fmla="*/ 4800 w 11200"/>
              <a:gd name="T13" fmla="*/ 6400 h 11200"/>
              <a:gd name="T14" fmla="*/ 4800 w 11200"/>
              <a:gd name="T15" fmla="*/ 11200 h 11200"/>
              <a:gd name="T16" fmla="*/ 0 w 11200"/>
              <a:gd name="T17" fmla="*/ 11200 h 11200"/>
              <a:gd name="T18" fmla="*/ 0 w 11200"/>
              <a:gd name="T19" fmla="*/ 6400 h 11200"/>
              <a:gd name="T20" fmla="*/ 6400 w 11200"/>
              <a:gd name="T21" fmla="*/ 6400 h 11200"/>
              <a:gd name="T22" fmla="*/ 11200 w 11200"/>
              <a:gd name="T23" fmla="*/ 6400 h 11200"/>
              <a:gd name="T24" fmla="*/ 11200 w 11200"/>
              <a:gd name="T25" fmla="*/ 11200 h 11200"/>
              <a:gd name="T26" fmla="*/ 6400 w 11200"/>
              <a:gd name="T27" fmla="*/ 11200 h 11200"/>
              <a:gd name="T28" fmla="*/ 6400 w 11200"/>
              <a:gd name="T29" fmla="*/ 6400 h 11200"/>
              <a:gd name="T30" fmla="*/ 8800 w 11200"/>
              <a:gd name="T31" fmla="*/ 4800 h 11200"/>
              <a:gd name="T32" fmla="*/ 11200 w 11200"/>
              <a:gd name="T33" fmla="*/ 2400 h 11200"/>
              <a:gd name="T34" fmla="*/ 8800 w 11200"/>
              <a:gd name="T35" fmla="*/ 0 h 11200"/>
              <a:gd name="T36" fmla="*/ 6400 w 11200"/>
              <a:gd name="T37" fmla="*/ 2400 h 11200"/>
              <a:gd name="T38" fmla="*/ 8800 w 11200"/>
              <a:gd name="T39" fmla="*/ 48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200" h="11200">
                <a:moveTo>
                  <a:pt x="0" y="0"/>
                </a:moveTo>
                <a:lnTo>
                  <a:pt x="4800" y="0"/>
                </a:lnTo>
                <a:lnTo>
                  <a:pt x="4800" y="4800"/>
                </a:lnTo>
                <a:lnTo>
                  <a:pt x="0" y="4800"/>
                </a:lnTo>
                <a:lnTo>
                  <a:pt x="0" y="0"/>
                </a:lnTo>
                <a:close/>
                <a:moveTo>
                  <a:pt x="0" y="6400"/>
                </a:moveTo>
                <a:lnTo>
                  <a:pt x="4800" y="6400"/>
                </a:lnTo>
                <a:lnTo>
                  <a:pt x="4800" y="11200"/>
                </a:lnTo>
                <a:lnTo>
                  <a:pt x="0" y="11200"/>
                </a:lnTo>
                <a:lnTo>
                  <a:pt x="0" y="6400"/>
                </a:lnTo>
                <a:close/>
                <a:moveTo>
                  <a:pt x="6400" y="6400"/>
                </a:moveTo>
                <a:lnTo>
                  <a:pt x="11200" y="6400"/>
                </a:lnTo>
                <a:lnTo>
                  <a:pt x="11200" y="11200"/>
                </a:lnTo>
                <a:lnTo>
                  <a:pt x="6400" y="11200"/>
                </a:lnTo>
                <a:lnTo>
                  <a:pt x="6400" y="6400"/>
                </a:lnTo>
                <a:close/>
                <a:moveTo>
                  <a:pt x="8800" y="4800"/>
                </a:moveTo>
                <a:cubicBezTo>
                  <a:pt x="10125" y="4800"/>
                  <a:pt x="11200" y="3725"/>
                  <a:pt x="11200" y="2400"/>
                </a:cubicBezTo>
                <a:cubicBezTo>
                  <a:pt x="11200" y="1075"/>
                  <a:pt x="10125" y="0"/>
                  <a:pt x="8800" y="0"/>
                </a:cubicBezTo>
                <a:cubicBezTo>
                  <a:pt x="7475" y="0"/>
                  <a:pt x="6400" y="1075"/>
                  <a:pt x="6400" y="2400"/>
                </a:cubicBezTo>
                <a:cubicBezTo>
                  <a:pt x="6400" y="3725"/>
                  <a:pt x="7475" y="4800"/>
                  <a:pt x="8800" y="48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8" name="iconfont-1191-866883"/>
          <p:cNvSpPr>
            <a:spLocks noChangeAspect="1"/>
          </p:cNvSpPr>
          <p:nvPr/>
        </p:nvSpPr>
        <p:spPr bwMode="auto">
          <a:xfrm>
            <a:off x="7824183" y="4756717"/>
            <a:ext cx="448283" cy="443656"/>
          </a:xfrm>
          <a:custGeom>
            <a:avLst/>
            <a:gdLst>
              <a:gd name="T0" fmla="*/ 2709 w 7873"/>
              <a:gd name="T1" fmla="*/ 1592 h 7791"/>
              <a:gd name="T2" fmla="*/ 5329 w 7873"/>
              <a:gd name="T3" fmla="*/ 1624 h 7791"/>
              <a:gd name="T4" fmla="*/ 5782 w 7873"/>
              <a:gd name="T5" fmla="*/ 969 h 7791"/>
              <a:gd name="T6" fmla="*/ 5477 w 7873"/>
              <a:gd name="T7" fmla="*/ 432 h 7791"/>
              <a:gd name="T8" fmla="*/ 4004 w 7873"/>
              <a:gd name="T9" fmla="*/ 13 h 7791"/>
              <a:gd name="T10" fmla="*/ 2709 w 7873"/>
              <a:gd name="T11" fmla="*/ 368 h 7791"/>
              <a:gd name="T12" fmla="*/ 2352 w 7873"/>
              <a:gd name="T13" fmla="*/ 840 h 7791"/>
              <a:gd name="T14" fmla="*/ 2709 w 7873"/>
              <a:gd name="T15" fmla="*/ 1592 h 7791"/>
              <a:gd name="T16" fmla="*/ 2699 w 7873"/>
              <a:gd name="T17" fmla="*/ 2258 h 7791"/>
              <a:gd name="T18" fmla="*/ 3046 w 7873"/>
              <a:gd name="T19" fmla="*/ 2376 h 7791"/>
              <a:gd name="T20" fmla="*/ 3351 w 7873"/>
              <a:gd name="T21" fmla="*/ 2537 h 7791"/>
              <a:gd name="T22" fmla="*/ 4656 w 7873"/>
              <a:gd name="T23" fmla="*/ 2570 h 7791"/>
              <a:gd name="T24" fmla="*/ 5624 w 7873"/>
              <a:gd name="T25" fmla="*/ 2076 h 7791"/>
              <a:gd name="T26" fmla="*/ 5782 w 7873"/>
              <a:gd name="T27" fmla="*/ 1335 h 7791"/>
              <a:gd name="T28" fmla="*/ 5698 w 7873"/>
              <a:gd name="T29" fmla="*/ 1592 h 7791"/>
              <a:gd name="T30" fmla="*/ 2331 w 7873"/>
              <a:gd name="T31" fmla="*/ 1335 h 7791"/>
              <a:gd name="T32" fmla="*/ 2699 w 7873"/>
              <a:gd name="T33" fmla="*/ 2258 h 7791"/>
              <a:gd name="T34" fmla="*/ 3730 w 7873"/>
              <a:gd name="T35" fmla="*/ 2903 h 7791"/>
              <a:gd name="T36" fmla="*/ 3888 w 7873"/>
              <a:gd name="T37" fmla="*/ 3300 h 7791"/>
              <a:gd name="T38" fmla="*/ 4414 w 7873"/>
              <a:gd name="T39" fmla="*/ 3128 h 7791"/>
              <a:gd name="T40" fmla="*/ 5519 w 7873"/>
              <a:gd name="T41" fmla="*/ 2849 h 7791"/>
              <a:gd name="T42" fmla="*/ 5782 w 7873"/>
              <a:gd name="T43" fmla="*/ 2011 h 7791"/>
              <a:gd name="T44" fmla="*/ 5761 w 7873"/>
              <a:gd name="T45" fmla="*/ 2140 h 7791"/>
              <a:gd name="T46" fmla="*/ 3730 w 7873"/>
              <a:gd name="T47" fmla="*/ 2903 h 7791"/>
              <a:gd name="T48" fmla="*/ 3330 w 7873"/>
              <a:gd name="T49" fmla="*/ 2967 h 7791"/>
              <a:gd name="T50" fmla="*/ 1752 w 7873"/>
              <a:gd name="T51" fmla="*/ 2494 h 7791"/>
              <a:gd name="T52" fmla="*/ 742 w 7873"/>
              <a:gd name="T53" fmla="*/ 2709 h 7791"/>
              <a:gd name="T54" fmla="*/ 152 w 7873"/>
              <a:gd name="T55" fmla="*/ 3644 h 7791"/>
              <a:gd name="T56" fmla="*/ 1815 w 7873"/>
              <a:gd name="T57" fmla="*/ 4428 h 7791"/>
              <a:gd name="T58" fmla="*/ 3530 w 7873"/>
              <a:gd name="T59" fmla="*/ 3687 h 7791"/>
              <a:gd name="T60" fmla="*/ 3330 w 7873"/>
              <a:gd name="T61" fmla="*/ 2967 h 7791"/>
              <a:gd name="T62" fmla="*/ 3236 w 7873"/>
              <a:gd name="T63" fmla="*/ 4267 h 7791"/>
              <a:gd name="T64" fmla="*/ 100 w 7873"/>
              <a:gd name="T65" fmla="*/ 3837 h 7791"/>
              <a:gd name="T66" fmla="*/ 289 w 7873"/>
              <a:gd name="T67" fmla="*/ 4567 h 7791"/>
              <a:gd name="T68" fmla="*/ 3036 w 7873"/>
              <a:gd name="T69" fmla="*/ 4825 h 7791"/>
              <a:gd name="T70" fmla="*/ 3288 w 7873"/>
              <a:gd name="T71" fmla="*/ 4234 h 7791"/>
              <a:gd name="T72" fmla="*/ 3236 w 7873"/>
              <a:gd name="T73" fmla="*/ 4267 h 7791"/>
              <a:gd name="T74" fmla="*/ 7676 w 7873"/>
              <a:gd name="T75" fmla="*/ 4686 h 7791"/>
              <a:gd name="T76" fmla="*/ 5708 w 7873"/>
              <a:gd name="T77" fmla="*/ 3407 h 7791"/>
              <a:gd name="T78" fmla="*/ 4193 w 7873"/>
              <a:gd name="T79" fmla="*/ 4063 h 7791"/>
              <a:gd name="T80" fmla="*/ 3572 w 7873"/>
              <a:gd name="T81" fmla="*/ 5620 h 7791"/>
              <a:gd name="T82" fmla="*/ 4214 w 7873"/>
              <a:gd name="T83" fmla="*/ 7145 h 7791"/>
              <a:gd name="T84" fmla="*/ 5740 w 7873"/>
              <a:gd name="T85" fmla="*/ 7779 h 7791"/>
              <a:gd name="T86" fmla="*/ 7245 w 7873"/>
              <a:gd name="T87" fmla="*/ 7134 h 7791"/>
              <a:gd name="T88" fmla="*/ 7866 w 7873"/>
              <a:gd name="T89" fmla="*/ 5577 h 7791"/>
              <a:gd name="T90" fmla="*/ 7676 w 7873"/>
              <a:gd name="T91" fmla="*/ 4686 h 7791"/>
              <a:gd name="T92" fmla="*/ 5719 w 7873"/>
              <a:gd name="T93" fmla="*/ 6286 h 7791"/>
              <a:gd name="T94" fmla="*/ 4267 w 7873"/>
              <a:gd name="T95" fmla="*/ 5953 h 7791"/>
              <a:gd name="T96" fmla="*/ 4330 w 7873"/>
              <a:gd name="T97" fmla="*/ 5556 h 7791"/>
              <a:gd name="T98" fmla="*/ 5603 w 7873"/>
              <a:gd name="T99" fmla="*/ 5867 h 7791"/>
              <a:gd name="T100" fmla="*/ 6908 w 7873"/>
              <a:gd name="T101" fmla="*/ 3977 h 7791"/>
              <a:gd name="T102" fmla="*/ 7255 w 7873"/>
              <a:gd name="T103" fmla="*/ 4535 h 7791"/>
              <a:gd name="T104" fmla="*/ 5719 w 7873"/>
              <a:gd name="T105" fmla="*/ 6286 h 7791"/>
              <a:gd name="T106" fmla="*/ 121 w 7873"/>
              <a:gd name="T107" fmla="*/ 4492 h 7791"/>
              <a:gd name="T108" fmla="*/ 152 w 7873"/>
              <a:gd name="T109" fmla="*/ 5008 h 7791"/>
              <a:gd name="T110" fmla="*/ 1310 w 7873"/>
              <a:gd name="T111" fmla="*/ 5738 h 7791"/>
              <a:gd name="T112" fmla="*/ 2930 w 7873"/>
              <a:gd name="T113" fmla="*/ 5566 h 7791"/>
              <a:gd name="T114" fmla="*/ 2962 w 7873"/>
              <a:gd name="T115" fmla="*/ 5169 h 7791"/>
              <a:gd name="T116" fmla="*/ 121 w 7873"/>
              <a:gd name="T117" fmla="*/ 4492 h 7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73" h="7791">
                <a:moveTo>
                  <a:pt x="2709" y="1592"/>
                </a:moveTo>
                <a:cubicBezTo>
                  <a:pt x="3377" y="2060"/>
                  <a:pt x="4681" y="2036"/>
                  <a:pt x="5329" y="1624"/>
                </a:cubicBezTo>
                <a:cubicBezTo>
                  <a:pt x="5545" y="1487"/>
                  <a:pt x="5785" y="1286"/>
                  <a:pt x="5782" y="969"/>
                </a:cubicBezTo>
                <a:cubicBezTo>
                  <a:pt x="5780" y="712"/>
                  <a:pt x="5610" y="541"/>
                  <a:pt x="5477" y="432"/>
                </a:cubicBezTo>
                <a:cubicBezTo>
                  <a:pt x="5134" y="153"/>
                  <a:pt x="4575" y="0"/>
                  <a:pt x="4004" y="13"/>
                </a:cubicBezTo>
                <a:cubicBezTo>
                  <a:pt x="3452" y="27"/>
                  <a:pt x="3028" y="142"/>
                  <a:pt x="2709" y="368"/>
                </a:cubicBezTo>
                <a:cubicBezTo>
                  <a:pt x="2579" y="460"/>
                  <a:pt x="2397" y="651"/>
                  <a:pt x="2352" y="840"/>
                </a:cubicBezTo>
                <a:cubicBezTo>
                  <a:pt x="2268" y="1188"/>
                  <a:pt x="2508" y="1452"/>
                  <a:pt x="2709" y="1592"/>
                </a:cubicBezTo>
                <a:close/>
                <a:moveTo>
                  <a:pt x="2699" y="2258"/>
                </a:moveTo>
                <a:cubicBezTo>
                  <a:pt x="2797" y="2310"/>
                  <a:pt x="2931" y="2327"/>
                  <a:pt x="3046" y="2376"/>
                </a:cubicBezTo>
                <a:cubicBezTo>
                  <a:pt x="3149" y="2421"/>
                  <a:pt x="3244" y="2499"/>
                  <a:pt x="3351" y="2537"/>
                </a:cubicBezTo>
                <a:cubicBezTo>
                  <a:pt x="3702" y="2664"/>
                  <a:pt x="4247" y="2653"/>
                  <a:pt x="4656" y="2570"/>
                </a:cubicBezTo>
                <a:cubicBezTo>
                  <a:pt x="5060" y="2487"/>
                  <a:pt x="5429" y="2312"/>
                  <a:pt x="5624" y="2076"/>
                </a:cubicBezTo>
                <a:cubicBezTo>
                  <a:pt x="5764" y="1906"/>
                  <a:pt x="5830" y="1635"/>
                  <a:pt x="5782" y="1335"/>
                </a:cubicBezTo>
                <a:cubicBezTo>
                  <a:pt x="5772" y="1424"/>
                  <a:pt x="5742" y="1519"/>
                  <a:pt x="5698" y="1592"/>
                </a:cubicBezTo>
                <a:cubicBezTo>
                  <a:pt x="5156" y="2500"/>
                  <a:pt x="2595" y="2483"/>
                  <a:pt x="2331" y="1335"/>
                </a:cubicBezTo>
                <a:cubicBezTo>
                  <a:pt x="2289" y="1782"/>
                  <a:pt x="2428" y="2114"/>
                  <a:pt x="2699" y="2258"/>
                </a:cubicBezTo>
                <a:close/>
                <a:moveTo>
                  <a:pt x="3730" y="2903"/>
                </a:moveTo>
                <a:cubicBezTo>
                  <a:pt x="3794" y="3024"/>
                  <a:pt x="3869" y="3133"/>
                  <a:pt x="3888" y="3300"/>
                </a:cubicBezTo>
                <a:cubicBezTo>
                  <a:pt x="4160" y="3343"/>
                  <a:pt x="4254" y="3211"/>
                  <a:pt x="4414" y="3128"/>
                </a:cubicBezTo>
                <a:cubicBezTo>
                  <a:pt x="4739" y="2959"/>
                  <a:pt x="5059" y="2880"/>
                  <a:pt x="5519" y="2849"/>
                </a:cubicBezTo>
                <a:cubicBezTo>
                  <a:pt x="5727" y="2700"/>
                  <a:pt x="5840" y="2396"/>
                  <a:pt x="5782" y="2011"/>
                </a:cubicBezTo>
                <a:cubicBezTo>
                  <a:pt x="5775" y="2060"/>
                  <a:pt x="5774" y="2105"/>
                  <a:pt x="5761" y="2140"/>
                </a:cubicBezTo>
                <a:cubicBezTo>
                  <a:pt x="5540" y="2743"/>
                  <a:pt x="4538" y="2972"/>
                  <a:pt x="3730" y="2903"/>
                </a:cubicBezTo>
                <a:close/>
                <a:moveTo>
                  <a:pt x="3330" y="2967"/>
                </a:moveTo>
                <a:cubicBezTo>
                  <a:pt x="2977" y="2629"/>
                  <a:pt x="2385" y="2464"/>
                  <a:pt x="1752" y="2494"/>
                </a:cubicBezTo>
                <a:cubicBezTo>
                  <a:pt x="1329" y="2515"/>
                  <a:pt x="1030" y="2573"/>
                  <a:pt x="742" y="2709"/>
                </a:cubicBezTo>
                <a:cubicBezTo>
                  <a:pt x="435" y="2855"/>
                  <a:pt x="0" y="3158"/>
                  <a:pt x="152" y="3644"/>
                </a:cubicBezTo>
                <a:cubicBezTo>
                  <a:pt x="317" y="4167"/>
                  <a:pt x="1145" y="4424"/>
                  <a:pt x="1815" y="4428"/>
                </a:cubicBezTo>
                <a:cubicBezTo>
                  <a:pt x="2518" y="4432"/>
                  <a:pt x="3327" y="4194"/>
                  <a:pt x="3530" y="3687"/>
                </a:cubicBezTo>
                <a:cubicBezTo>
                  <a:pt x="3654" y="3377"/>
                  <a:pt x="3498" y="3127"/>
                  <a:pt x="3330" y="2967"/>
                </a:cubicBezTo>
                <a:close/>
                <a:moveTo>
                  <a:pt x="3236" y="4267"/>
                </a:moveTo>
                <a:cubicBezTo>
                  <a:pt x="2479" y="4956"/>
                  <a:pt x="393" y="4883"/>
                  <a:pt x="100" y="3837"/>
                </a:cubicBezTo>
                <a:cubicBezTo>
                  <a:pt x="89" y="4158"/>
                  <a:pt x="149" y="4405"/>
                  <a:pt x="289" y="4567"/>
                </a:cubicBezTo>
                <a:cubicBezTo>
                  <a:pt x="809" y="5172"/>
                  <a:pt x="2306" y="5269"/>
                  <a:pt x="3036" y="4825"/>
                </a:cubicBezTo>
                <a:cubicBezTo>
                  <a:pt x="3102" y="4610"/>
                  <a:pt x="3176" y="4403"/>
                  <a:pt x="3288" y="4234"/>
                </a:cubicBezTo>
                <a:cubicBezTo>
                  <a:pt x="3260" y="4206"/>
                  <a:pt x="3247" y="4256"/>
                  <a:pt x="3236" y="4267"/>
                </a:cubicBezTo>
                <a:close/>
                <a:moveTo>
                  <a:pt x="7676" y="4686"/>
                </a:moveTo>
                <a:cubicBezTo>
                  <a:pt x="7360" y="3976"/>
                  <a:pt x="6678" y="3405"/>
                  <a:pt x="5708" y="3407"/>
                </a:cubicBezTo>
                <a:cubicBezTo>
                  <a:pt x="5002" y="3409"/>
                  <a:pt x="4538" y="3710"/>
                  <a:pt x="4193" y="4063"/>
                </a:cubicBezTo>
                <a:cubicBezTo>
                  <a:pt x="3851" y="4412"/>
                  <a:pt x="3559" y="4942"/>
                  <a:pt x="3572" y="5620"/>
                </a:cubicBezTo>
                <a:cubicBezTo>
                  <a:pt x="3585" y="6291"/>
                  <a:pt x="3852" y="6780"/>
                  <a:pt x="4214" y="7145"/>
                </a:cubicBezTo>
                <a:cubicBezTo>
                  <a:pt x="4572" y="7506"/>
                  <a:pt x="5098" y="7791"/>
                  <a:pt x="5740" y="7779"/>
                </a:cubicBezTo>
                <a:cubicBezTo>
                  <a:pt x="6380" y="7767"/>
                  <a:pt x="6891" y="7500"/>
                  <a:pt x="7245" y="7134"/>
                </a:cubicBezTo>
                <a:cubicBezTo>
                  <a:pt x="7592" y="6776"/>
                  <a:pt x="7873" y="6254"/>
                  <a:pt x="7866" y="5577"/>
                </a:cubicBezTo>
                <a:cubicBezTo>
                  <a:pt x="7862" y="5260"/>
                  <a:pt x="7791" y="4942"/>
                  <a:pt x="7676" y="4686"/>
                </a:cubicBezTo>
                <a:close/>
                <a:moveTo>
                  <a:pt x="5719" y="6286"/>
                </a:moveTo>
                <a:cubicBezTo>
                  <a:pt x="5246" y="6164"/>
                  <a:pt x="4746" y="6069"/>
                  <a:pt x="4267" y="5953"/>
                </a:cubicBezTo>
                <a:cubicBezTo>
                  <a:pt x="4280" y="5812"/>
                  <a:pt x="4304" y="5683"/>
                  <a:pt x="4330" y="5556"/>
                </a:cubicBezTo>
                <a:cubicBezTo>
                  <a:pt x="4751" y="5663"/>
                  <a:pt x="5186" y="5756"/>
                  <a:pt x="5603" y="5867"/>
                </a:cubicBezTo>
                <a:cubicBezTo>
                  <a:pt x="6042" y="5241"/>
                  <a:pt x="6475" y="4609"/>
                  <a:pt x="6908" y="3977"/>
                </a:cubicBezTo>
                <a:cubicBezTo>
                  <a:pt x="7035" y="4151"/>
                  <a:pt x="7136" y="4353"/>
                  <a:pt x="7255" y="4535"/>
                </a:cubicBezTo>
                <a:cubicBezTo>
                  <a:pt x="6754" y="5129"/>
                  <a:pt x="6248" y="5720"/>
                  <a:pt x="5719" y="6286"/>
                </a:cubicBezTo>
                <a:close/>
                <a:moveTo>
                  <a:pt x="121" y="4492"/>
                </a:moveTo>
                <a:cubicBezTo>
                  <a:pt x="128" y="4663"/>
                  <a:pt x="104" y="4863"/>
                  <a:pt x="152" y="5008"/>
                </a:cubicBezTo>
                <a:cubicBezTo>
                  <a:pt x="286" y="5405"/>
                  <a:pt x="816" y="5648"/>
                  <a:pt x="1310" y="5738"/>
                </a:cubicBezTo>
                <a:cubicBezTo>
                  <a:pt x="1869" y="5840"/>
                  <a:pt x="2512" y="5761"/>
                  <a:pt x="2930" y="5566"/>
                </a:cubicBezTo>
                <a:cubicBezTo>
                  <a:pt x="2928" y="5421"/>
                  <a:pt x="2946" y="5296"/>
                  <a:pt x="2962" y="5169"/>
                </a:cubicBezTo>
                <a:cubicBezTo>
                  <a:pt x="2038" y="5580"/>
                  <a:pt x="359" y="5455"/>
                  <a:pt x="121" y="44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9" name="iconfont-1187-868307"/>
          <p:cNvSpPr>
            <a:spLocks noChangeAspect="1"/>
          </p:cNvSpPr>
          <p:nvPr/>
        </p:nvSpPr>
        <p:spPr bwMode="auto">
          <a:xfrm>
            <a:off x="10502265" y="4742815"/>
            <a:ext cx="425450" cy="471170"/>
          </a:xfrm>
          <a:custGeom>
            <a:avLst/>
            <a:gdLst>
              <a:gd name="T0" fmla="*/ 2895 w 12754"/>
              <a:gd name="T1" fmla="*/ 3482 h 12486"/>
              <a:gd name="T2" fmla="*/ 6377 w 12754"/>
              <a:gd name="T3" fmla="*/ 0 h 12486"/>
              <a:gd name="T4" fmla="*/ 9859 w 12754"/>
              <a:gd name="T5" fmla="*/ 3482 h 12486"/>
              <a:gd name="T6" fmla="*/ 6377 w 12754"/>
              <a:gd name="T7" fmla="*/ 6963 h 12486"/>
              <a:gd name="T8" fmla="*/ 2895 w 12754"/>
              <a:gd name="T9" fmla="*/ 3482 h 12486"/>
              <a:gd name="T10" fmla="*/ 0 w 12754"/>
              <a:gd name="T11" fmla="*/ 12468 h 12486"/>
              <a:gd name="T12" fmla="*/ 3586 w 12754"/>
              <a:gd name="T13" fmla="*/ 7045 h 12486"/>
              <a:gd name="T14" fmla="*/ 6377 w 12754"/>
              <a:gd name="T15" fmla="*/ 8014 h 12486"/>
              <a:gd name="T16" fmla="*/ 9182 w 12754"/>
              <a:gd name="T17" fmla="*/ 7036 h 12486"/>
              <a:gd name="T18" fmla="*/ 12754 w 12754"/>
              <a:gd name="T19" fmla="*/ 12468 h 12486"/>
              <a:gd name="T20" fmla="*/ 0 w 12754"/>
              <a:gd name="T21" fmla="*/ 12468 h 12486"/>
              <a:gd name="T22" fmla="*/ 0 w 12754"/>
              <a:gd name="T23" fmla="*/ 12468 h 1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54" h="12486">
                <a:moveTo>
                  <a:pt x="2895" y="3482"/>
                </a:moveTo>
                <a:cubicBezTo>
                  <a:pt x="2895" y="1562"/>
                  <a:pt x="4457" y="0"/>
                  <a:pt x="6377" y="0"/>
                </a:cubicBezTo>
                <a:cubicBezTo>
                  <a:pt x="8297" y="0"/>
                  <a:pt x="9859" y="1562"/>
                  <a:pt x="9859" y="3482"/>
                </a:cubicBezTo>
                <a:cubicBezTo>
                  <a:pt x="9859" y="5402"/>
                  <a:pt x="8297" y="6963"/>
                  <a:pt x="6377" y="6963"/>
                </a:cubicBezTo>
                <a:cubicBezTo>
                  <a:pt x="4457" y="6963"/>
                  <a:pt x="2895" y="5402"/>
                  <a:pt x="2895" y="3482"/>
                </a:cubicBezTo>
                <a:close/>
                <a:moveTo>
                  <a:pt x="0" y="12468"/>
                </a:moveTo>
                <a:cubicBezTo>
                  <a:pt x="75" y="11626"/>
                  <a:pt x="479" y="8643"/>
                  <a:pt x="3586" y="7045"/>
                </a:cubicBezTo>
                <a:cubicBezTo>
                  <a:pt x="4356" y="7650"/>
                  <a:pt x="5324" y="8014"/>
                  <a:pt x="6377" y="8014"/>
                </a:cubicBezTo>
                <a:cubicBezTo>
                  <a:pt x="7436" y="8014"/>
                  <a:pt x="8409" y="7647"/>
                  <a:pt x="9182" y="7036"/>
                </a:cubicBezTo>
                <a:cubicBezTo>
                  <a:pt x="12302" y="8627"/>
                  <a:pt x="12678" y="11589"/>
                  <a:pt x="12754" y="12468"/>
                </a:cubicBezTo>
                <a:cubicBezTo>
                  <a:pt x="12736" y="12486"/>
                  <a:pt x="18" y="12470"/>
                  <a:pt x="0" y="12468"/>
                </a:cubicBezTo>
                <a:close/>
                <a:moveTo>
                  <a:pt x="0" y="12468"/>
                </a:move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grpSp>
        <p:nvGrpSpPr>
          <p:cNvPr id="2" name="组合 1"/>
          <p:cNvGrpSpPr/>
          <p:nvPr/>
        </p:nvGrpSpPr>
        <p:grpSpPr>
          <a:xfrm>
            <a:off x="722284" y="750051"/>
            <a:ext cx="3703955" cy="416503"/>
            <a:chOff x="722284" y="750051"/>
            <a:chExt cx="3703955" cy="416503"/>
          </a:xfrm>
        </p:grpSpPr>
        <p:grpSp>
          <p:nvGrpSpPr>
            <p:cNvPr id="40" name="组合 39"/>
            <p:cNvGrpSpPr/>
            <p:nvPr/>
          </p:nvGrpSpPr>
          <p:grpSpPr>
            <a:xfrm>
              <a:off x="722284" y="750051"/>
              <a:ext cx="450936" cy="416503"/>
              <a:chOff x="925484" y="665018"/>
              <a:chExt cx="707997" cy="653935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925484" y="665018"/>
                <a:ext cx="653935" cy="653935"/>
              </a:xfrm>
              <a:prstGeom prst="ellipse">
                <a:avLst/>
              </a:prstGeom>
              <a:solidFill>
                <a:srgbClr val="A2A1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1321937" y="723660"/>
                <a:ext cx="311544" cy="311544"/>
              </a:xfrm>
              <a:prstGeom prst="ellipse">
                <a:avLst/>
              </a:prstGeom>
              <a:solidFill>
                <a:srgbClr val="F3E2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1"/>
            <p:cNvSpPr txBox="1">
              <a:spLocks noChangeArrowheads="1"/>
            </p:cNvSpPr>
            <p:nvPr/>
          </p:nvSpPr>
          <p:spPr bwMode="auto">
            <a:xfrm>
              <a:off x="1312199" y="771641"/>
              <a:ext cx="3114040" cy="36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400" dirty="0">
                  <a:latin typeface="微软雅黑" panose="020B0503020204020204" charset="-122"/>
                  <a:cs typeface="+mn-ea"/>
                  <a:sym typeface="+mn-lt"/>
                </a:rPr>
                <a:t>竞技核心</a:t>
              </a:r>
              <a:endParaRPr lang="zh-CN" altLang="en-US" sz="2400" dirty="0">
                <a:latin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3" name="iconfont-1187-868319"/>
          <p:cNvSpPr>
            <a:spLocks noChangeAspect="1"/>
          </p:cNvSpPr>
          <p:nvPr/>
        </p:nvSpPr>
        <p:spPr bwMode="auto">
          <a:xfrm>
            <a:off x="5146936" y="4742668"/>
            <a:ext cx="448283" cy="447911"/>
          </a:xfrm>
          <a:custGeom>
            <a:avLst/>
            <a:gdLst>
              <a:gd name="T0" fmla="*/ 11212 w 12607"/>
              <a:gd name="T1" fmla="*/ 4855 h 12594"/>
              <a:gd name="T2" fmla="*/ 11019 w 12607"/>
              <a:gd name="T3" fmla="*/ 4855 h 12594"/>
              <a:gd name="T4" fmla="*/ 10644 w 12607"/>
              <a:gd name="T5" fmla="*/ 3981 h 12594"/>
              <a:gd name="T6" fmla="*/ 10796 w 12607"/>
              <a:gd name="T7" fmla="*/ 3830 h 12594"/>
              <a:gd name="T8" fmla="*/ 10796 w 12607"/>
              <a:gd name="T9" fmla="*/ 1864 h 12594"/>
              <a:gd name="T10" fmla="*/ 10755 w 12607"/>
              <a:gd name="T11" fmla="*/ 1823 h 12594"/>
              <a:gd name="T12" fmla="*/ 8781 w 12607"/>
              <a:gd name="T13" fmla="*/ 1823 h 12594"/>
              <a:gd name="T14" fmla="*/ 8611 w 12607"/>
              <a:gd name="T15" fmla="*/ 1992 h 12594"/>
              <a:gd name="T16" fmla="*/ 7729 w 12607"/>
              <a:gd name="T17" fmla="*/ 1634 h 12594"/>
              <a:gd name="T18" fmla="*/ 7729 w 12607"/>
              <a:gd name="T19" fmla="*/ 1390 h 12594"/>
              <a:gd name="T20" fmla="*/ 6333 w 12607"/>
              <a:gd name="T21" fmla="*/ 0 h 12594"/>
              <a:gd name="T22" fmla="*/ 6274 w 12607"/>
              <a:gd name="T23" fmla="*/ 0 h 12594"/>
              <a:gd name="T24" fmla="*/ 4878 w 12607"/>
              <a:gd name="T25" fmla="*/ 1390 h 12594"/>
              <a:gd name="T26" fmla="*/ 4878 w 12607"/>
              <a:gd name="T27" fmla="*/ 1652 h 12594"/>
              <a:gd name="T28" fmla="*/ 4033 w 12607"/>
              <a:gd name="T29" fmla="*/ 2003 h 12594"/>
              <a:gd name="T30" fmla="*/ 3852 w 12607"/>
              <a:gd name="T31" fmla="*/ 1823 h 12594"/>
              <a:gd name="T32" fmla="*/ 1878 w 12607"/>
              <a:gd name="T33" fmla="*/ 1823 h 12594"/>
              <a:gd name="T34" fmla="*/ 1837 w 12607"/>
              <a:gd name="T35" fmla="*/ 1864 h 12594"/>
              <a:gd name="T36" fmla="*/ 1837 w 12607"/>
              <a:gd name="T37" fmla="*/ 3830 h 12594"/>
              <a:gd name="T38" fmla="*/ 2012 w 12607"/>
              <a:gd name="T39" fmla="*/ 4004 h 12594"/>
              <a:gd name="T40" fmla="*/ 1650 w 12607"/>
              <a:gd name="T41" fmla="*/ 4855 h 12594"/>
              <a:gd name="T42" fmla="*/ 1396 w 12607"/>
              <a:gd name="T43" fmla="*/ 4855 h 12594"/>
              <a:gd name="T44" fmla="*/ 0 w 12607"/>
              <a:gd name="T45" fmla="*/ 6245 h 12594"/>
              <a:gd name="T46" fmla="*/ 0 w 12607"/>
              <a:gd name="T47" fmla="*/ 6304 h 12594"/>
              <a:gd name="T48" fmla="*/ 1396 w 12607"/>
              <a:gd name="T49" fmla="*/ 7694 h 12594"/>
              <a:gd name="T50" fmla="*/ 1618 w 12607"/>
              <a:gd name="T51" fmla="*/ 7694 h 12594"/>
              <a:gd name="T52" fmla="*/ 1983 w 12607"/>
              <a:gd name="T53" fmla="*/ 8593 h 12594"/>
              <a:gd name="T54" fmla="*/ 1814 w 12607"/>
              <a:gd name="T55" fmla="*/ 8761 h 12594"/>
              <a:gd name="T56" fmla="*/ 1814 w 12607"/>
              <a:gd name="T57" fmla="*/ 10728 h 12594"/>
              <a:gd name="T58" fmla="*/ 1855 w 12607"/>
              <a:gd name="T59" fmla="*/ 10769 h 12594"/>
              <a:gd name="T60" fmla="*/ 3829 w 12607"/>
              <a:gd name="T61" fmla="*/ 10769 h 12594"/>
              <a:gd name="T62" fmla="*/ 3981 w 12607"/>
              <a:gd name="T63" fmla="*/ 10618 h 12594"/>
              <a:gd name="T64" fmla="*/ 4878 w 12607"/>
              <a:gd name="T65" fmla="*/ 10999 h 12594"/>
              <a:gd name="T66" fmla="*/ 4878 w 12607"/>
              <a:gd name="T67" fmla="*/ 11204 h 12594"/>
              <a:gd name="T68" fmla="*/ 6274 w 12607"/>
              <a:gd name="T69" fmla="*/ 12594 h 12594"/>
              <a:gd name="T70" fmla="*/ 6333 w 12607"/>
              <a:gd name="T71" fmla="*/ 12594 h 12594"/>
              <a:gd name="T72" fmla="*/ 7729 w 12607"/>
              <a:gd name="T73" fmla="*/ 11204 h 12594"/>
              <a:gd name="T74" fmla="*/ 7729 w 12607"/>
              <a:gd name="T75" fmla="*/ 11016 h 12594"/>
              <a:gd name="T76" fmla="*/ 8664 w 12607"/>
              <a:gd name="T77" fmla="*/ 10630 h 12594"/>
              <a:gd name="T78" fmla="*/ 8803 w 12607"/>
              <a:gd name="T79" fmla="*/ 10769 h 12594"/>
              <a:gd name="T80" fmla="*/ 10777 w 12607"/>
              <a:gd name="T81" fmla="*/ 10769 h 12594"/>
              <a:gd name="T82" fmla="*/ 10819 w 12607"/>
              <a:gd name="T83" fmla="*/ 10728 h 12594"/>
              <a:gd name="T84" fmla="*/ 10819 w 12607"/>
              <a:gd name="T85" fmla="*/ 8761 h 12594"/>
              <a:gd name="T86" fmla="*/ 10673 w 12607"/>
              <a:gd name="T87" fmla="*/ 8616 h 12594"/>
              <a:gd name="T88" fmla="*/ 11051 w 12607"/>
              <a:gd name="T89" fmla="*/ 7694 h 12594"/>
              <a:gd name="T90" fmla="*/ 11211 w 12607"/>
              <a:gd name="T91" fmla="*/ 7694 h 12594"/>
              <a:gd name="T92" fmla="*/ 12607 w 12607"/>
              <a:gd name="T93" fmla="*/ 6304 h 12594"/>
              <a:gd name="T94" fmla="*/ 12607 w 12607"/>
              <a:gd name="T95" fmla="*/ 6245 h 12594"/>
              <a:gd name="T96" fmla="*/ 11212 w 12607"/>
              <a:gd name="T97" fmla="*/ 4855 h 12594"/>
              <a:gd name="T98" fmla="*/ 6337 w 12607"/>
              <a:gd name="T99" fmla="*/ 8498 h 12594"/>
              <a:gd name="T100" fmla="*/ 4152 w 12607"/>
              <a:gd name="T101" fmla="*/ 6323 h 12594"/>
              <a:gd name="T102" fmla="*/ 6337 w 12607"/>
              <a:gd name="T103" fmla="*/ 4146 h 12594"/>
              <a:gd name="T104" fmla="*/ 8521 w 12607"/>
              <a:gd name="T105" fmla="*/ 6323 h 12594"/>
              <a:gd name="T106" fmla="*/ 6337 w 12607"/>
              <a:gd name="T107" fmla="*/ 8498 h 12594"/>
              <a:gd name="T108" fmla="*/ 6337 w 12607"/>
              <a:gd name="T109" fmla="*/ 8498 h 1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07" h="12594">
                <a:moveTo>
                  <a:pt x="11212" y="4855"/>
                </a:moveTo>
                <a:lnTo>
                  <a:pt x="11019" y="4855"/>
                </a:lnTo>
                <a:cubicBezTo>
                  <a:pt x="10923" y="4550"/>
                  <a:pt x="10796" y="4258"/>
                  <a:pt x="10644" y="3981"/>
                </a:cubicBezTo>
                <a:lnTo>
                  <a:pt x="10796" y="3830"/>
                </a:lnTo>
                <a:cubicBezTo>
                  <a:pt x="11341" y="3287"/>
                  <a:pt x="11341" y="2407"/>
                  <a:pt x="10796" y="1864"/>
                </a:cubicBezTo>
                <a:lnTo>
                  <a:pt x="10755" y="1823"/>
                </a:lnTo>
                <a:cubicBezTo>
                  <a:pt x="10209" y="1279"/>
                  <a:pt x="9326" y="1279"/>
                  <a:pt x="8781" y="1823"/>
                </a:cubicBezTo>
                <a:lnTo>
                  <a:pt x="8611" y="1992"/>
                </a:lnTo>
                <a:cubicBezTo>
                  <a:pt x="8332" y="1846"/>
                  <a:pt x="8037" y="1725"/>
                  <a:pt x="7729" y="1634"/>
                </a:cubicBezTo>
                <a:lnTo>
                  <a:pt x="7729" y="1390"/>
                </a:lnTo>
                <a:cubicBezTo>
                  <a:pt x="7729" y="622"/>
                  <a:pt x="7104" y="0"/>
                  <a:pt x="6333" y="0"/>
                </a:cubicBezTo>
                <a:lnTo>
                  <a:pt x="6274" y="0"/>
                </a:lnTo>
                <a:cubicBezTo>
                  <a:pt x="5503" y="0"/>
                  <a:pt x="4878" y="622"/>
                  <a:pt x="4878" y="1390"/>
                </a:cubicBezTo>
                <a:lnTo>
                  <a:pt x="4878" y="1652"/>
                </a:lnTo>
                <a:cubicBezTo>
                  <a:pt x="4584" y="1742"/>
                  <a:pt x="4301" y="1861"/>
                  <a:pt x="4033" y="2003"/>
                </a:cubicBezTo>
                <a:lnTo>
                  <a:pt x="3852" y="1823"/>
                </a:lnTo>
                <a:cubicBezTo>
                  <a:pt x="3307" y="1280"/>
                  <a:pt x="2423" y="1280"/>
                  <a:pt x="1878" y="1823"/>
                </a:cubicBezTo>
                <a:lnTo>
                  <a:pt x="1837" y="1864"/>
                </a:lnTo>
                <a:cubicBezTo>
                  <a:pt x="1292" y="2407"/>
                  <a:pt x="1292" y="3287"/>
                  <a:pt x="1837" y="3830"/>
                </a:cubicBezTo>
                <a:lnTo>
                  <a:pt x="2012" y="4004"/>
                </a:lnTo>
                <a:cubicBezTo>
                  <a:pt x="1865" y="4274"/>
                  <a:pt x="1743" y="4558"/>
                  <a:pt x="1650" y="4855"/>
                </a:cubicBezTo>
                <a:lnTo>
                  <a:pt x="1396" y="4855"/>
                </a:lnTo>
                <a:cubicBezTo>
                  <a:pt x="625" y="4855"/>
                  <a:pt x="0" y="5478"/>
                  <a:pt x="0" y="6245"/>
                </a:cubicBezTo>
                <a:lnTo>
                  <a:pt x="0" y="6304"/>
                </a:lnTo>
                <a:cubicBezTo>
                  <a:pt x="0" y="7072"/>
                  <a:pt x="625" y="7694"/>
                  <a:pt x="1396" y="7694"/>
                </a:cubicBezTo>
                <a:lnTo>
                  <a:pt x="1618" y="7694"/>
                </a:lnTo>
                <a:cubicBezTo>
                  <a:pt x="1710" y="8008"/>
                  <a:pt x="1833" y="8308"/>
                  <a:pt x="1983" y="8593"/>
                </a:cubicBezTo>
                <a:lnTo>
                  <a:pt x="1814" y="8761"/>
                </a:lnTo>
                <a:cubicBezTo>
                  <a:pt x="1269" y="9304"/>
                  <a:pt x="1269" y="10185"/>
                  <a:pt x="1814" y="10728"/>
                </a:cubicBezTo>
                <a:lnTo>
                  <a:pt x="1855" y="10769"/>
                </a:lnTo>
                <a:cubicBezTo>
                  <a:pt x="2400" y="11312"/>
                  <a:pt x="3284" y="11312"/>
                  <a:pt x="3829" y="10769"/>
                </a:cubicBezTo>
                <a:lnTo>
                  <a:pt x="3981" y="10618"/>
                </a:lnTo>
                <a:cubicBezTo>
                  <a:pt x="4264" y="10773"/>
                  <a:pt x="4564" y="10902"/>
                  <a:pt x="4878" y="10999"/>
                </a:cubicBezTo>
                <a:lnTo>
                  <a:pt x="4878" y="11204"/>
                </a:lnTo>
                <a:cubicBezTo>
                  <a:pt x="4878" y="11972"/>
                  <a:pt x="5503" y="12594"/>
                  <a:pt x="6274" y="12594"/>
                </a:cubicBezTo>
                <a:lnTo>
                  <a:pt x="6333" y="12594"/>
                </a:lnTo>
                <a:cubicBezTo>
                  <a:pt x="7104" y="12594"/>
                  <a:pt x="7729" y="11972"/>
                  <a:pt x="7729" y="11204"/>
                </a:cubicBezTo>
                <a:lnTo>
                  <a:pt x="7729" y="11016"/>
                </a:lnTo>
                <a:cubicBezTo>
                  <a:pt x="8056" y="10920"/>
                  <a:pt x="8368" y="10788"/>
                  <a:pt x="8664" y="10630"/>
                </a:cubicBezTo>
                <a:lnTo>
                  <a:pt x="8803" y="10769"/>
                </a:lnTo>
                <a:cubicBezTo>
                  <a:pt x="9348" y="11312"/>
                  <a:pt x="10233" y="11312"/>
                  <a:pt x="10777" y="10769"/>
                </a:cubicBezTo>
                <a:lnTo>
                  <a:pt x="10819" y="10728"/>
                </a:lnTo>
                <a:cubicBezTo>
                  <a:pt x="11364" y="10185"/>
                  <a:pt x="11364" y="9304"/>
                  <a:pt x="10819" y="8761"/>
                </a:cubicBezTo>
                <a:lnTo>
                  <a:pt x="10673" y="8616"/>
                </a:lnTo>
                <a:cubicBezTo>
                  <a:pt x="10828" y="8324"/>
                  <a:pt x="10956" y="8017"/>
                  <a:pt x="11051" y="7694"/>
                </a:cubicBezTo>
                <a:lnTo>
                  <a:pt x="11211" y="7694"/>
                </a:lnTo>
                <a:cubicBezTo>
                  <a:pt x="11982" y="7694"/>
                  <a:pt x="12607" y="7071"/>
                  <a:pt x="12607" y="6304"/>
                </a:cubicBezTo>
                <a:lnTo>
                  <a:pt x="12607" y="6245"/>
                </a:lnTo>
                <a:cubicBezTo>
                  <a:pt x="12607" y="5477"/>
                  <a:pt x="11982" y="4855"/>
                  <a:pt x="11212" y="4855"/>
                </a:cubicBezTo>
                <a:close/>
                <a:moveTo>
                  <a:pt x="6337" y="8498"/>
                </a:moveTo>
                <a:cubicBezTo>
                  <a:pt x="5130" y="8498"/>
                  <a:pt x="4152" y="7524"/>
                  <a:pt x="4152" y="6323"/>
                </a:cubicBezTo>
                <a:cubicBezTo>
                  <a:pt x="4152" y="5120"/>
                  <a:pt x="5130" y="4146"/>
                  <a:pt x="6337" y="4146"/>
                </a:cubicBezTo>
                <a:cubicBezTo>
                  <a:pt x="7544" y="4146"/>
                  <a:pt x="8521" y="5120"/>
                  <a:pt x="8521" y="6323"/>
                </a:cubicBezTo>
                <a:cubicBezTo>
                  <a:pt x="8521" y="7524"/>
                  <a:pt x="7544" y="8498"/>
                  <a:pt x="6337" y="8498"/>
                </a:cubicBezTo>
                <a:close/>
                <a:moveTo>
                  <a:pt x="6337" y="849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7" name="1"/>
          <p:cNvSpPr txBox="1">
            <a:spLocks noChangeArrowheads="1"/>
          </p:cNvSpPr>
          <p:nvPr/>
        </p:nvSpPr>
        <p:spPr bwMode="auto">
          <a:xfrm>
            <a:off x="3974881" y="2224115"/>
            <a:ext cx="1695694" cy="332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charset="-122"/>
                <a:cs typeface="+mn-ea"/>
                <a:sym typeface="+mn-lt"/>
              </a:rPr>
              <a:t>1.</a:t>
            </a:r>
            <a:r>
              <a:rPr lang="zh-CN" altLang="en-US" sz="1200" dirty="0">
                <a:latin typeface="微软雅黑" panose="020B0503020204020204" charset="-122"/>
                <a:cs typeface="+mn-ea"/>
                <a:sym typeface="+mn-lt"/>
              </a:rPr>
              <a:t>有得有失。道具的设计不是单纯为了给玩家提供好处，而是要玩家在利弊两端都承担</a:t>
            </a:r>
            <a:r>
              <a:rPr lang="zh-CN" altLang="en-US" sz="1200" dirty="0">
                <a:latin typeface="微软雅黑" panose="020B0503020204020204" charset="-122"/>
                <a:cs typeface="+mn-ea"/>
                <a:sym typeface="+mn-lt"/>
              </a:rPr>
              <a:t>风险</a:t>
            </a:r>
            <a:endParaRPr lang="zh-CN" altLang="en-US" sz="1200" dirty="0">
              <a:latin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1200" dirty="0">
              <a:latin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charset="-122"/>
                <a:cs typeface="+mn-ea"/>
                <a:sym typeface="+mn-lt"/>
              </a:rPr>
              <a:t>2.</a:t>
            </a:r>
            <a:r>
              <a:rPr lang="zh-CN" altLang="en-US" sz="1200" dirty="0">
                <a:latin typeface="微软雅黑" panose="020B0503020204020204" charset="-122"/>
                <a:cs typeface="+mn-ea"/>
                <a:sym typeface="+mn-lt"/>
              </a:rPr>
              <a:t>适应多样玩家。道具的存在给不同玩家提供希望的</a:t>
            </a:r>
            <a:r>
              <a:rPr lang="zh-CN" altLang="en-US" sz="1200" dirty="0">
                <a:latin typeface="微软雅黑" panose="020B0503020204020204" charset="-122"/>
                <a:cs typeface="+mn-ea"/>
                <a:sym typeface="+mn-lt"/>
              </a:rPr>
              <a:t>游戏体验。</a:t>
            </a:r>
            <a:endParaRPr lang="zh-CN" altLang="en-US" sz="1200" dirty="0">
              <a:latin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1200" dirty="0">
              <a:latin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charset="-122"/>
                <a:cs typeface="+mn-ea"/>
                <a:sym typeface="+mn-lt"/>
              </a:rPr>
              <a:t>3.</a:t>
            </a:r>
            <a:r>
              <a:rPr lang="zh-CN" altLang="en-US" sz="1200" dirty="0">
                <a:latin typeface="微软雅黑" panose="020B0503020204020204" charset="-122"/>
                <a:cs typeface="+mn-ea"/>
                <a:sym typeface="+mn-lt"/>
              </a:rPr>
              <a:t>不影响对局</a:t>
            </a:r>
            <a:r>
              <a:rPr lang="zh-CN" altLang="en-US" sz="1200" dirty="0">
                <a:highlight>
                  <a:srgbClr val="FFFF00"/>
                </a:highlight>
                <a:latin typeface="微软雅黑" panose="020B0503020204020204" charset="-122"/>
                <a:cs typeface="+mn-ea"/>
                <a:sym typeface="+mn-lt"/>
              </a:rPr>
              <a:t>公平。道具</a:t>
            </a:r>
            <a:r>
              <a:rPr lang="zh-CN" altLang="en-US" sz="1200" dirty="0">
                <a:latin typeface="微软雅黑" panose="020B0503020204020204" charset="-122"/>
                <a:cs typeface="+mn-ea"/>
                <a:sym typeface="+mn-lt"/>
              </a:rPr>
              <a:t>的效果不在</a:t>
            </a:r>
            <a:r>
              <a:rPr lang="zh-CN" altLang="en-US" sz="1200" dirty="0">
                <a:highlight>
                  <a:srgbClr val="FFFF00"/>
                </a:highlight>
                <a:latin typeface="微软雅黑" panose="020B0503020204020204" charset="-122"/>
                <a:cs typeface="+mn-ea"/>
                <a:sym typeface="+mn-lt"/>
              </a:rPr>
              <a:t>游戏过程中体</a:t>
            </a:r>
            <a:r>
              <a:rPr lang="zh-CN" altLang="en-US" sz="1200" dirty="0">
                <a:latin typeface="微软雅黑" panose="020B0503020204020204" charset="-122"/>
                <a:cs typeface="+mn-ea"/>
                <a:sym typeface="+mn-lt"/>
              </a:rPr>
              <a:t>现。</a:t>
            </a:r>
            <a:endParaRPr lang="zh-CN" altLang="en-US" sz="1200" dirty="0">
              <a:latin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939"/>
            </a:avLst>
          </a:prstGeom>
          <a:solidFill>
            <a:srgbClr val="A2A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Freeform 7"/>
          <p:cNvSpPr/>
          <p:nvPr/>
        </p:nvSpPr>
        <p:spPr bwMode="auto">
          <a:xfrm>
            <a:off x="1057581" y="1778200"/>
            <a:ext cx="2195050" cy="3728074"/>
          </a:xfrm>
          <a:custGeom>
            <a:avLst/>
            <a:gdLst>
              <a:gd name="T0" fmla="*/ 0 w 1138"/>
              <a:gd name="T1" fmla="*/ 0 h 1932"/>
              <a:gd name="T2" fmla="*/ 885 w 1138"/>
              <a:gd name="T3" fmla="*/ 0 h 1932"/>
              <a:gd name="T4" fmla="*/ 1138 w 1138"/>
              <a:gd name="T5" fmla="*/ 253 h 1932"/>
              <a:gd name="T6" fmla="*/ 1138 w 1138"/>
              <a:gd name="T7" fmla="*/ 1679 h 1932"/>
              <a:gd name="T8" fmla="*/ 885 w 1138"/>
              <a:gd name="T9" fmla="*/ 1932 h 1932"/>
              <a:gd name="T10" fmla="*/ 0 w 1138"/>
              <a:gd name="T11" fmla="*/ 1932 h 1932"/>
              <a:gd name="T12" fmla="*/ 0 w 1138"/>
              <a:gd name="T13" fmla="*/ 0 h 1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8" h="1932">
                <a:moveTo>
                  <a:pt x="0" y="0"/>
                </a:moveTo>
                <a:cubicBezTo>
                  <a:pt x="885" y="0"/>
                  <a:pt x="885" y="0"/>
                  <a:pt x="885" y="0"/>
                </a:cubicBezTo>
                <a:cubicBezTo>
                  <a:pt x="1024" y="0"/>
                  <a:pt x="1138" y="114"/>
                  <a:pt x="1138" y="253"/>
                </a:cubicBezTo>
                <a:cubicBezTo>
                  <a:pt x="1138" y="1679"/>
                  <a:pt x="1138" y="1679"/>
                  <a:pt x="1138" y="1679"/>
                </a:cubicBezTo>
                <a:cubicBezTo>
                  <a:pt x="1138" y="1818"/>
                  <a:pt x="1024" y="1932"/>
                  <a:pt x="885" y="1932"/>
                </a:cubicBezTo>
                <a:cubicBezTo>
                  <a:pt x="0" y="1932"/>
                  <a:pt x="0" y="1932"/>
                  <a:pt x="0" y="193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2" name="1"/>
          <p:cNvSpPr txBox="1">
            <a:spLocks noChangeArrowheads="1"/>
          </p:cNvSpPr>
          <p:nvPr/>
        </p:nvSpPr>
        <p:spPr bwMode="auto">
          <a:xfrm>
            <a:off x="1346200" y="1978660"/>
            <a:ext cx="158178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latin typeface="微软雅黑" panose="020B0503020204020204" charset="-122"/>
                <a:cs typeface="+mn-ea"/>
                <a:sym typeface="+mn-lt"/>
              </a:rPr>
              <a:t>练习</a:t>
            </a:r>
            <a:r>
              <a:rPr lang="zh-CN" altLang="en-US" sz="1600" b="1" dirty="0">
                <a:latin typeface="微软雅黑" panose="020B0503020204020204" charset="-122"/>
                <a:cs typeface="+mn-ea"/>
                <a:sym typeface="+mn-lt"/>
              </a:rPr>
              <a:t>模式</a:t>
            </a:r>
            <a:endParaRPr lang="zh-CN" altLang="en-US" sz="1600" b="1" dirty="0"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3" name="1"/>
          <p:cNvSpPr txBox="1">
            <a:spLocks noChangeArrowheads="1"/>
          </p:cNvSpPr>
          <p:nvPr/>
        </p:nvSpPr>
        <p:spPr bwMode="auto">
          <a:xfrm>
            <a:off x="1305550" y="2224115"/>
            <a:ext cx="1695694" cy="193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charset="-122"/>
                <a:cs typeface="+mn-ea"/>
                <a:sym typeface="+mn-lt"/>
              </a:rPr>
              <a:t>1.</a:t>
            </a:r>
            <a:r>
              <a:rPr lang="zh-CN" altLang="en-US" sz="1200" dirty="0">
                <a:latin typeface="微软雅黑" panose="020B0503020204020204" charset="-122"/>
                <a:cs typeface="+mn-ea"/>
                <a:sym typeface="+mn-lt"/>
              </a:rPr>
              <a:t>为不喜欢</a:t>
            </a:r>
            <a:r>
              <a:rPr lang="en-US" altLang="zh-CN" sz="1200" dirty="0">
                <a:latin typeface="微软雅黑" panose="020B0503020204020204" charset="-122"/>
                <a:cs typeface="+mn-ea"/>
                <a:sym typeface="+mn-lt"/>
              </a:rPr>
              <a:t>PVP</a:t>
            </a:r>
            <a:r>
              <a:rPr lang="zh-CN" altLang="en-US" sz="1200" dirty="0">
                <a:latin typeface="微软雅黑" panose="020B0503020204020204" charset="-122"/>
                <a:cs typeface="+mn-ea"/>
                <a:sym typeface="+mn-lt"/>
              </a:rPr>
              <a:t>或者经历连败的玩家设计，单人答题，结束后看到错题</a:t>
            </a:r>
            <a:r>
              <a:rPr lang="zh-CN" altLang="en-US" sz="1200" dirty="0">
                <a:latin typeface="微软雅黑" panose="020B0503020204020204" charset="-122"/>
                <a:cs typeface="+mn-ea"/>
                <a:sym typeface="+mn-lt"/>
              </a:rPr>
              <a:t>答案。</a:t>
            </a:r>
            <a:endParaRPr lang="zh-CN" altLang="en-US" sz="1200" dirty="0">
              <a:latin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1200" dirty="0">
              <a:latin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charset="-122"/>
                <a:cs typeface="+mn-ea"/>
                <a:sym typeface="+mn-lt"/>
              </a:rPr>
              <a:t>2.</a:t>
            </a:r>
            <a:r>
              <a:rPr lang="zh-CN" altLang="en-US" sz="1200" dirty="0">
                <a:latin typeface="微软雅黑" panose="020B0503020204020204" charset="-122"/>
                <a:cs typeface="+mn-ea"/>
                <a:sym typeface="+mn-lt"/>
              </a:rPr>
              <a:t>练习模式中得到高分仍然可以增加游戏</a:t>
            </a:r>
            <a:r>
              <a:rPr lang="zh-CN" altLang="en-US" sz="1200" dirty="0">
                <a:latin typeface="微软雅黑" panose="020B0503020204020204" charset="-122"/>
                <a:cs typeface="+mn-ea"/>
                <a:sym typeface="+mn-lt"/>
              </a:rPr>
              <a:t>积分。</a:t>
            </a:r>
            <a:endParaRPr lang="zh-CN" altLang="en-US" sz="1200" dirty="0">
              <a:latin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1200" dirty="0"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4" name="Freeform 7"/>
          <p:cNvSpPr/>
          <p:nvPr/>
        </p:nvSpPr>
        <p:spPr bwMode="auto">
          <a:xfrm>
            <a:off x="3686272" y="1778200"/>
            <a:ext cx="2195050" cy="3728074"/>
          </a:xfrm>
          <a:custGeom>
            <a:avLst/>
            <a:gdLst>
              <a:gd name="T0" fmla="*/ 0 w 1138"/>
              <a:gd name="T1" fmla="*/ 0 h 1932"/>
              <a:gd name="T2" fmla="*/ 885 w 1138"/>
              <a:gd name="T3" fmla="*/ 0 h 1932"/>
              <a:gd name="T4" fmla="*/ 1138 w 1138"/>
              <a:gd name="T5" fmla="*/ 253 h 1932"/>
              <a:gd name="T6" fmla="*/ 1138 w 1138"/>
              <a:gd name="T7" fmla="*/ 1679 h 1932"/>
              <a:gd name="T8" fmla="*/ 885 w 1138"/>
              <a:gd name="T9" fmla="*/ 1932 h 1932"/>
              <a:gd name="T10" fmla="*/ 0 w 1138"/>
              <a:gd name="T11" fmla="*/ 1932 h 1932"/>
              <a:gd name="T12" fmla="*/ 0 w 1138"/>
              <a:gd name="T13" fmla="*/ 0 h 1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8" h="1932">
                <a:moveTo>
                  <a:pt x="0" y="0"/>
                </a:moveTo>
                <a:cubicBezTo>
                  <a:pt x="885" y="0"/>
                  <a:pt x="885" y="0"/>
                  <a:pt x="885" y="0"/>
                </a:cubicBezTo>
                <a:cubicBezTo>
                  <a:pt x="1024" y="0"/>
                  <a:pt x="1138" y="114"/>
                  <a:pt x="1138" y="253"/>
                </a:cubicBezTo>
                <a:cubicBezTo>
                  <a:pt x="1138" y="1679"/>
                  <a:pt x="1138" y="1679"/>
                  <a:pt x="1138" y="1679"/>
                </a:cubicBezTo>
                <a:cubicBezTo>
                  <a:pt x="1138" y="1818"/>
                  <a:pt x="1024" y="1932"/>
                  <a:pt x="885" y="1932"/>
                </a:cubicBezTo>
                <a:cubicBezTo>
                  <a:pt x="0" y="1932"/>
                  <a:pt x="0" y="1932"/>
                  <a:pt x="0" y="193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6" name="1"/>
          <p:cNvSpPr txBox="1">
            <a:spLocks noChangeArrowheads="1"/>
          </p:cNvSpPr>
          <p:nvPr/>
        </p:nvSpPr>
        <p:spPr bwMode="auto">
          <a:xfrm>
            <a:off x="3975100" y="1978660"/>
            <a:ext cx="165163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latin typeface="微软雅黑" panose="020B0503020204020204" charset="-122"/>
                <a:cs typeface="+mn-ea"/>
                <a:sym typeface="+mn-lt"/>
              </a:rPr>
              <a:t>设计</a:t>
            </a:r>
            <a:r>
              <a:rPr lang="zh-CN" altLang="en-US" sz="1600" b="1" dirty="0">
                <a:latin typeface="微软雅黑" panose="020B0503020204020204" charset="-122"/>
                <a:cs typeface="+mn-ea"/>
                <a:sym typeface="+mn-lt"/>
              </a:rPr>
              <a:t>题目</a:t>
            </a:r>
            <a:endParaRPr lang="zh-CN" altLang="en-US" sz="1600" b="1" dirty="0"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1" name="Freeform 8"/>
          <p:cNvSpPr/>
          <p:nvPr/>
        </p:nvSpPr>
        <p:spPr bwMode="auto">
          <a:xfrm>
            <a:off x="4818427" y="4372110"/>
            <a:ext cx="1062469" cy="1137974"/>
          </a:xfrm>
          <a:custGeom>
            <a:avLst/>
            <a:gdLst>
              <a:gd name="T0" fmla="*/ 551 w 551"/>
              <a:gd name="T1" fmla="*/ 3 h 590"/>
              <a:gd name="T2" fmla="*/ 551 w 551"/>
              <a:gd name="T3" fmla="*/ 337 h 590"/>
              <a:gd name="T4" fmla="*/ 298 w 551"/>
              <a:gd name="T5" fmla="*/ 590 h 590"/>
              <a:gd name="T6" fmla="*/ 9 w 551"/>
              <a:gd name="T7" fmla="*/ 590 h 590"/>
              <a:gd name="T8" fmla="*/ 0 w 551"/>
              <a:gd name="T9" fmla="*/ 495 h 590"/>
              <a:gd name="T10" fmla="*/ 495 w 551"/>
              <a:gd name="T11" fmla="*/ 0 h 590"/>
              <a:gd name="T12" fmla="*/ 551 w 551"/>
              <a:gd name="T13" fmla="*/ 3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1" h="590">
                <a:moveTo>
                  <a:pt x="551" y="3"/>
                </a:moveTo>
                <a:cubicBezTo>
                  <a:pt x="551" y="337"/>
                  <a:pt x="551" y="337"/>
                  <a:pt x="551" y="337"/>
                </a:cubicBezTo>
                <a:cubicBezTo>
                  <a:pt x="551" y="476"/>
                  <a:pt x="437" y="590"/>
                  <a:pt x="298" y="590"/>
                </a:cubicBezTo>
                <a:cubicBezTo>
                  <a:pt x="9" y="590"/>
                  <a:pt x="9" y="590"/>
                  <a:pt x="9" y="590"/>
                </a:cubicBezTo>
                <a:cubicBezTo>
                  <a:pt x="3" y="559"/>
                  <a:pt x="0" y="527"/>
                  <a:pt x="0" y="495"/>
                </a:cubicBezTo>
                <a:cubicBezTo>
                  <a:pt x="0" y="221"/>
                  <a:pt x="222" y="0"/>
                  <a:pt x="495" y="0"/>
                </a:cubicBezTo>
                <a:cubicBezTo>
                  <a:pt x="514" y="0"/>
                  <a:pt x="533" y="1"/>
                  <a:pt x="551" y="3"/>
                </a:cubicBezTo>
                <a:close/>
              </a:path>
            </a:pathLst>
          </a:custGeom>
          <a:solidFill>
            <a:srgbClr val="A2A1A7"/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33" name="Freeform 8"/>
          <p:cNvSpPr/>
          <p:nvPr/>
        </p:nvSpPr>
        <p:spPr bwMode="auto">
          <a:xfrm>
            <a:off x="2190171" y="4361950"/>
            <a:ext cx="1062469" cy="1137974"/>
          </a:xfrm>
          <a:custGeom>
            <a:avLst/>
            <a:gdLst>
              <a:gd name="T0" fmla="*/ 551 w 551"/>
              <a:gd name="T1" fmla="*/ 3 h 590"/>
              <a:gd name="T2" fmla="*/ 551 w 551"/>
              <a:gd name="T3" fmla="*/ 337 h 590"/>
              <a:gd name="T4" fmla="*/ 298 w 551"/>
              <a:gd name="T5" fmla="*/ 590 h 590"/>
              <a:gd name="T6" fmla="*/ 9 w 551"/>
              <a:gd name="T7" fmla="*/ 590 h 590"/>
              <a:gd name="T8" fmla="*/ 0 w 551"/>
              <a:gd name="T9" fmla="*/ 495 h 590"/>
              <a:gd name="T10" fmla="*/ 495 w 551"/>
              <a:gd name="T11" fmla="*/ 0 h 590"/>
              <a:gd name="T12" fmla="*/ 551 w 551"/>
              <a:gd name="T13" fmla="*/ 3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1" h="590">
                <a:moveTo>
                  <a:pt x="551" y="3"/>
                </a:moveTo>
                <a:cubicBezTo>
                  <a:pt x="551" y="337"/>
                  <a:pt x="551" y="337"/>
                  <a:pt x="551" y="337"/>
                </a:cubicBezTo>
                <a:cubicBezTo>
                  <a:pt x="551" y="476"/>
                  <a:pt x="437" y="590"/>
                  <a:pt x="298" y="590"/>
                </a:cubicBezTo>
                <a:cubicBezTo>
                  <a:pt x="9" y="590"/>
                  <a:pt x="9" y="590"/>
                  <a:pt x="9" y="590"/>
                </a:cubicBezTo>
                <a:cubicBezTo>
                  <a:pt x="3" y="559"/>
                  <a:pt x="0" y="527"/>
                  <a:pt x="0" y="495"/>
                </a:cubicBezTo>
                <a:cubicBezTo>
                  <a:pt x="0" y="221"/>
                  <a:pt x="222" y="0"/>
                  <a:pt x="495" y="0"/>
                </a:cubicBezTo>
                <a:cubicBezTo>
                  <a:pt x="514" y="0"/>
                  <a:pt x="533" y="1"/>
                  <a:pt x="551" y="3"/>
                </a:cubicBezTo>
                <a:close/>
              </a:path>
            </a:pathLst>
          </a:custGeom>
          <a:solidFill>
            <a:srgbClr val="F3E26E"/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36" name="iconfont-1187-868319"/>
          <p:cNvSpPr>
            <a:spLocks noChangeAspect="1"/>
          </p:cNvSpPr>
          <p:nvPr/>
        </p:nvSpPr>
        <p:spPr bwMode="auto">
          <a:xfrm>
            <a:off x="5146936" y="5854553"/>
            <a:ext cx="448283" cy="447911"/>
          </a:xfrm>
          <a:custGeom>
            <a:avLst/>
            <a:gdLst>
              <a:gd name="T0" fmla="*/ 11212 w 12607"/>
              <a:gd name="T1" fmla="*/ 4855 h 12594"/>
              <a:gd name="T2" fmla="*/ 11019 w 12607"/>
              <a:gd name="T3" fmla="*/ 4855 h 12594"/>
              <a:gd name="T4" fmla="*/ 10644 w 12607"/>
              <a:gd name="T5" fmla="*/ 3981 h 12594"/>
              <a:gd name="T6" fmla="*/ 10796 w 12607"/>
              <a:gd name="T7" fmla="*/ 3830 h 12594"/>
              <a:gd name="T8" fmla="*/ 10796 w 12607"/>
              <a:gd name="T9" fmla="*/ 1864 h 12594"/>
              <a:gd name="T10" fmla="*/ 10755 w 12607"/>
              <a:gd name="T11" fmla="*/ 1823 h 12594"/>
              <a:gd name="T12" fmla="*/ 8781 w 12607"/>
              <a:gd name="T13" fmla="*/ 1823 h 12594"/>
              <a:gd name="T14" fmla="*/ 8611 w 12607"/>
              <a:gd name="T15" fmla="*/ 1992 h 12594"/>
              <a:gd name="T16" fmla="*/ 7729 w 12607"/>
              <a:gd name="T17" fmla="*/ 1634 h 12594"/>
              <a:gd name="T18" fmla="*/ 7729 w 12607"/>
              <a:gd name="T19" fmla="*/ 1390 h 12594"/>
              <a:gd name="T20" fmla="*/ 6333 w 12607"/>
              <a:gd name="T21" fmla="*/ 0 h 12594"/>
              <a:gd name="T22" fmla="*/ 6274 w 12607"/>
              <a:gd name="T23" fmla="*/ 0 h 12594"/>
              <a:gd name="T24" fmla="*/ 4878 w 12607"/>
              <a:gd name="T25" fmla="*/ 1390 h 12594"/>
              <a:gd name="T26" fmla="*/ 4878 w 12607"/>
              <a:gd name="T27" fmla="*/ 1652 h 12594"/>
              <a:gd name="T28" fmla="*/ 4033 w 12607"/>
              <a:gd name="T29" fmla="*/ 2003 h 12594"/>
              <a:gd name="T30" fmla="*/ 3852 w 12607"/>
              <a:gd name="T31" fmla="*/ 1823 h 12594"/>
              <a:gd name="T32" fmla="*/ 1878 w 12607"/>
              <a:gd name="T33" fmla="*/ 1823 h 12594"/>
              <a:gd name="T34" fmla="*/ 1837 w 12607"/>
              <a:gd name="T35" fmla="*/ 1864 h 12594"/>
              <a:gd name="T36" fmla="*/ 1837 w 12607"/>
              <a:gd name="T37" fmla="*/ 3830 h 12594"/>
              <a:gd name="T38" fmla="*/ 2012 w 12607"/>
              <a:gd name="T39" fmla="*/ 4004 h 12594"/>
              <a:gd name="T40" fmla="*/ 1650 w 12607"/>
              <a:gd name="T41" fmla="*/ 4855 h 12594"/>
              <a:gd name="T42" fmla="*/ 1396 w 12607"/>
              <a:gd name="T43" fmla="*/ 4855 h 12594"/>
              <a:gd name="T44" fmla="*/ 0 w 12607"/>
              <a:gd name="T45" fmla="*/ 6245 h 12594"/>
              <a:gd name="T46" fmla="*/ 0 w 12607"/>
              <a:gd name="T47" fmla="*/ 6304 h 12594"/>
              <a:gd name="T48" fmla="*/ 1396 w 12607"/>
              <a:gd name="T49" fmla="*/ 7694 h 12594"/>
              <a:gd name="T50" fmla="*/ 1618 w 12607"/>
              <a:gd name="T51" fmla="*/ 7694 h 12594"/>
              <a:gd name="T52" fmla="*/ 1983 w 12607"/>
              <a:gd name="T53" fmla="*/ 8593 h 12594"/>
              <a:gd name="T54" fmla="*/ 1814 w 12607"/>
              <a:gd name="T55" fmla="*/ 8761 h 12594"/>
              <a:gd name="T56" fmla="*/ 1814 w 12607"/>
              <a:gd name="T57" fmla="*/ 10728 h 12594"/>
              <a:gd name="T58" fmla="*/ 1855 w 12607"/>
              <a:gd name="T59" fmla="*/ 10769 h 12594"/>
              <a:gd name="T60" fmla="*/ 3829 w 12607"/>
              <a:gd name="T61" fmla="*/ 10769 h 12594"/>
              <a:gd name="T62" fmla="*/ 3981 w 12607"/>
              <a:gd name="T63" fmla="*/ 10618 h 12594"/>
              <a:gd name="T64" fmla="*/ 4878 w 12607"/>
              <a:gd name="T65" fmla="*/ 10999 h 12594"/>
              <a:gd name="T66" fmla="*/ 4878 w 12607"/>
              <a:gd name="T67" fmla="*/ 11204 h 12594"/>
              <a:gd name="T68" fmla="*/ 6274 w 12607"/>
              <a:gd name="T69" fmla="*/ 12594 h 12594"/>
              <a:gd name="T70" fmla="*/ 6333 w 12607"/>
              <a:gd name="T71" fmla="*/ 12594 h 12594"/>
              <a:gd name="T72" fmla="*/ 7729 w 12607"/>
              <a:gd name="T73" fmla="*/ 11204 h 12594"/>
              <a:gd name="T74" fmla="*/ 7729 w 12607"/>
              <a:gd name="T75" fmla="*/ 11016 h 12594"/>
              <a:gd name="T76" fmla="*/ 8664 w 12607"/>
              <a:gd name="T77" fmla="*/ 10630 h 12594"/>
              <a:gd name="T78" fmla="*/ 8803 w 12607"/>
              <a:gd name="T79" fmla="*/ 10769 h 12594"/>
              <a:gd name="T80" fmla="*/ 10777 w 12607"/>
              <a:gd name="T81" fmla="*/ 10769 h 12594"/>
              <a:gd name="T82" fmla="*/ 10819 w 12607"/>
              <a:gd name="T83" fmla="*/ 10728 h 12594"/>
              <a:gd name="T84" fmla="*/ 10819 w 12607"/>
              <a:gd name="T85" fmla="*/ 8761 h 12594"/>
              <a:gd name="T86" fmla="*/ 10673 w 12607"/>
              <a:gd name="T87" fmla="*/ 8616 h 12594"/>
              <a:gd name="T88" fmla="*/ 11051 w 12607"/>
              <a:gd name="T89" fmla="*/ 7694 h 12594"/>
              <a:gd name="T90" fmla="*/ 11211 w 12607"/>
              <a:gd name="T91" fmla="*/ 7694 h 12594"/>
              <a:gd name="T92" fmla="*/ 12607 w 12607"/>
              <a:gd name="T93" fmla="*/ 6304 h 12594"/>
              <a:gd name="T94" fmla="*/ 12607 w 12607"/>
              <a:gd name="T95" fmla="*/ 6245 h 12594"/>
              <a:gd name="T96" fmla="*/ 11212 w 12607"/>
              <a:gd name="T97" fmla="*/ 4855 h 12594"/>
              <a:gd name="T98" fmla="*/ 6337 w 12607"/>
              <a:gd name="T99" fmla="*/ 8498 h 12594"/>
              <a:gd name="T100" fmla="*/ 4152 w 12607"/>
              <a:gd name="T101" fmla="*/ 6323 h 12594"/>
              <a:gd name="T102" fmla="*/ 6337 w 12607"/>
              <a:gd name="T103" fmla="*/ 4146 h 12594"/>
              <a:gd name="T104" fmla="*/ 8521 w 12607"/>
              <a:gd name="T105" fmla="*/ 6323 h 12594"/>
              <a:gd name="T106" fmla="*/ 6337 w 12607"/>
              <a:gd name="T107" fmla="*/ 8498 h 12594"/>
              <a:gd name="T108" fmla="*/ 6337 w 12607"/>
              <a:gd name="T109" fmla="*/ 8498 h 1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07" h="12594">
                <a:moveTo>
                  <a:pt x="11212" y="4855"/>
                </a:moveTo>
                <a:lnTo>
                  <a:pt x="11019" y="4855"/>
                </a:lnTo>
                <a:cubicBezTo>
                  <a:pt x="10923" y="4550"/>
                  <a:pt x="10796" y="4258"/>
                  <a:pt x="10644" y="3981"/>
                </a:cubicBezTo>
                <a:lnTo>
                  <a:pt x="10796" y="3830"/>
                </a:lnTo>
                <a:cubicBezTo>
                  <a:pt x="11341" y="3287"/>
                  <a:pt x="11341" y="2407"/>
                  <a:pt x="10796" y="1864"/>
                </a:cubicBezTo>
                <a:lnTo>
                  <a:pt x="10755" y="1823"/>
                </a:lnTo>
                <a:cubicBezTo>
                  <a:pt x="10209" y="1279"/>
                  <a:pt x="9326" y="1279"/>
                  <a:pt x="8781" y="1823"/>
                </a:cubicBezTo>
                <a:lnTo>
                  <a:pt x="8611" y="1992"/>
                </a:lnTo>
                <a:cubicBezTo>
                  <a:pt x="8332" y="1846"/>
                  <a:pt x="8037" y="1725"/>
                  <a:pt x="7729" y="1634"/>
                </a:cubicBezTo>
                <a:lnTo>
                  <a:pt x="7729" y="1390"/>
                </a:lnTo>
                <a:cubicBezTo>
                  <a:pt x="7729" y="622"/>
                  <a:pt x="7104" y="0"/>
                  <a:pt x="6333" y="0"/>
                </a:cubicBezTo>
                <a:lnTo>
                  <a:pt x="6274" y="0"/>
                </a:lnTo>
                <a:cubicBezTo>
                  <a:pt x="5503" y="0"/>
                  <a:pt x="4878" y="622"/>
                  <a:pt x="4878" y="1390"/>
                </a:cubicBezTo>
                <a:lnTo>
                  <a:pt x="4878" y="1652"/>
                </a:lnTo>
                <a:cubicBezTo>
                  <a:pt x="4584" y="1742"/>
                  <a:pt x="4301" y="1861"/>
                  <a:pt x="4033" y="2003"/>
                </a:cubicBezTo>
                <a:lnTo>
                  <a:pt x="3852" y="1823"/>
                </a:lnTo>
                <a:cubicBezTo>
                  <a:pt x="3307" y="1280"/>
                  <a:pt x="2423" y="1280"/>
                  <a:pt x="1878" y="1823"/>
                </a:cubicBezTo>
                <a:lnTo>
                  <a:pt x="1837" y="1864"/>
                </a:lnTo>
                <a:cubicBezTo>
                  <a:pt x="1292" y="2407"/>
                  <a:pt x="1292" y="3287"/>
                  <a:pt x="1837" y="3830"/>
                </a:cubicBezTo>
                <a:lnTo>
                  <a:pt x="2012" y="4004"/>
                </a:lnTo>
                <a:cubicBezTo>
                  <a:pt x="1865" y="4274"/>
                  <a:pt x="1743" y="4558"/>
                  <a:pt x="1650" y="4855"/>
                </a:cubicBezTo>
                <a:lnTo>
                  <a:pt x="1396" y="4855"/>
                </a:lnTo>
                <a:cubicBezTo>
                  <a:pt x="625" y="4855"/>
                  <a:pt x="0" y="5478"/>
                  <a:pt x="0" y="6245"/>
                </a:cubicBezTo>
                <a:lnTo>
                  <a:pt x="0" y="6304"/>
                </a:lnTo>
                <a:cubicBezTo>
                  <a:pt x="0" y="7072"/>
                  <a:pt x="625" y="7694"/>
                  <a:pt x="1396" y="7694"/>
                </a:cubicBezTo>
                <a:lnTo>
                  <a:pt x="1618" y="7694"/>
                </a:lnTo>
                <a:cubicBezTo>
                  <a:pt x="1710" y="8008"/>
                  <a:pt x="1833" y="8308"/>
                  <a:pt x="1983" y="8593"/>
                </a:cubicBezTo>
                <a:lnTo>
                  <a:pt x="1814" y="8761"/>
                </a:lnTo>
                <a:cubicBezTo>
                  <a:pt x="1269" y="9304"/>
                  <a:pt x="1269" y="10185"/>
                  <a:pt x="1814" y="10728"/>
                </a:cubicBezTo>
                <a:lnTo>
                  <a:pt x="1855" y="10769"/>
                </a:lnTo>
                <a:cubicBezTo>
                  <a:pt x="2400" y="11312"/>
                  <a:pt x="3284" y="11312"/>
                  <a:pt x="3829" y="10769"/>
                </a:cubicBezTo>
                <a:lnTo>
                  <a:pt x="3981" y="10618"/>
                </a:lnTo>
                <a:cubicBezTo>
                  <a:pt x="4264" y="10773"/>
                  <a:pt x="4564" y="10902"/>
                  <a:pt x="4878" y="10999"/>
                </a:cubicBezTo>
                <a:lnTo>
                  <a:pt x="4878" y="11204"/>
                </a:lnTo>
                <a:cubicBezTo>
                  <a:pt x="4878" y="11972"/>
                  <a:pt x="5503" y="12594"/>
                  <a:pt x="6274" y="12594"/>
                </a:cubicBezTo>
                <a:lnTo>
                  <a:pt x="6333" y="12594"/>
                </a:lnTo>
                <a:cubicBezTo>
                  <a:pt x="7104" y="12594"/>
                  <a:pt x="7729" y="11972"/>
                  <a:pt x="7729" y="11204"/>
                </a:cubicBezTo>
                <a:lnTo>
                  <a:pt x="7729" y="11016"/>
                </a:lnTo>
                <a:cubicBezTo>
                  <a:pt x="8056" y="10920"/>
                  <a:pt x="8368" y="10788"/>
                  <a:pt x="8664" y="10630"/>
                </a:cubicBezTo>
                <a:lnTo>
                  <a:pt x="8803" y="10769"/>
                </a:lnTo>
                <a:cubicBezTo>
                  <a:pt x="9348" y="11312"/>
                  <a:pt x="10233" y="11312"/>
                  <a:pt x="10777" y="10769"/>
                </a:cubicBezTo>
                <a:lnTo>
                  <a:pt x="10819" y="10728"/>
                </a:lnTo>
                <a:cubicBezTo>
                  <a:pt x="11364" y="10185"/>
                  <a:pt x="11364" y="9304"/>
                  <a:pt x="10819" y="8761"/>
                </a:cubicBezTo>
                <a:lnTo>
                  <a:pt x="10673" y="8616"/>
                </a:lnTo>
                <a:cubicBezTo>
                  <a:pt x="10828" y="8324"/>
                  <a:pt x="10956" y="8017"/>
                  <a:pt x="11051" y="7694"/>
                </a:cubicBezTo>
                <a:lnTo>
                  <a:pt x="11211" y="7694"/>
                </a:lnTo>
                <a:cubicBezTo>
                  <a:pt x="11982" y="7694"/>
                  <a:pt x="12607" y="7071"/>
                  <a:pt x="12607" y="6304"/>
                </a:cubicBezTo>
                <a:lnTo>
                  <a:pt x="12607" y="6245"/>
                </a:lnTo>
                <a:cubicBezTo>
                  <a:pt x="12607" y="5477"/>
                  <a:pt x="11982" y="4855"/>
                  <a:pt x="11212" y="4855"/>
                </a:cubicBezTo>
                <a:close/>
                <a:moveTo>
                  <a:pt x="6337" y="8498"/>
                </a:moveTo>
                <a:cubicBezTo>
                  <a:pt x="5130" y="8498"/>
                  <a:pt x="4152" y="7524"/>
                  <a:pt x="4152" y="6323"/>
                </a:cubicBezTo>
                <a:cubicBezTo>
                  <a:pt x="4152" y="5120"/>
                  <a:pt x="5130" y="4146"/>
                  <a:pt x="6337" y="4146"/>
                </a:cubicBezTo>
                <a:cubicBezTo>
                  <a:pt x="7544" y="4146"/>
                  <a:pt x="8521" y="5120"/>
                  <a:pt x="8521" y="6323"/>
                </a:cubicBezTo>
                <a:cubicBezTo>
                  <a:pt x="8521" y="7524"/>
                  <a:pt x="7544" y="8498"/>
                  <a:pt x="6337" y="8498"/>
                </a:cubicBezTo>
                <a:close/>
                <a:moveTo>
                  <a:pt x="6337" y="849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7" name="iconfont-11920-5700803"/>
          <p:cNvSpPr>
            <a:spLocks noChangeAspect="1"/>
          </p:cNvSpPr>
          <p:nvPr/>
        </p:nvSpPr>
        <p:spPr bwMode="auto">
          <a:xfrm>
            <a:off x="2593172" y="4706737"/>
            <a:ext cx="448283" cy="448283"/>
          </a:xfrm>
          <a:custGeom>
            <a:avLst/>
            <a:gdLst>
              <a:gd name="T0" fmla="*/ 0 w 11200"/>
              <a:gd name="T1" fmla="*/ 0 h 11200"/>
              <a:gd name="T2" fmla="*/ 4800 w 11200"/>
              <a:gd name="T3" fmla="*/ 0 h 11200"/>
              <a:gd name="T4" fmla="*/ 4800 w 11200"/>
              <a:gd name="T5" fmla="*/ 4800 h 11200"/>
              <a:gd name="T6" fmla="*/ 0 w 11200"/>
              <a:gd name="T7" fmla="*/ 4800 h 11200"/>
              <a:gd name="T8" fmla="*/ 0 w 11200"/>
              <a:gd name="T9" fmla="*/ 0 h 11200"/>
              <a:gd name="T10" fmla="*/ 0 w 11200"/>
              <a:gd name="T11" fmla="*/ 6400 h 11200"/>
              <a:gd name="T12" fmla="*/ 4800 w 11200"/>
              <a:gd name="T13" fmla="*/ 6400 h 11200"/>
              <a:gd name="T14" fmla="*/ 4800 w 11200"/>
              <a:gd name="T15" fmla="*/ 11200 h 11200"/>
              <a:gd name="T16" fmla="*/ 0 w 11200"/>
              <a:gd name="T17" fmla="*/ 11200 h 11200"/>
              <a:gd name="T18" fmla="*/ 0 w 11200"/>
              <a:gd name="T19" fmla="*/ 6400 h 11200"/>
              <a:gd name="T20" fmla="*/ 6400 w 11200"/>
              <a:gd name="T21" fmla="*/ 6400 h 11200"/>
              <a:gd name="T22" fmla="*/ 11200 w 11200"/>
              <a:gd name="T23" fmla="*/ 6400 h 11200"/>
              <a:gd name="T24" fmla="*/ 11200 w 11200"/>
              <a:gd name="T25" fmla="*/ 11200 h 11200"/>
              <a:gd name="T26" fmla="*/ 6400 w 11200"/>
              <a:gd name="T27" fmla="*/ 11200 h 11200"/>
              <a:gd name="T28" fmla="*/ 6400 w 11200"/>
              <a:gd name="T29" fmla="*/ 6400 h 11200"/>
              <a:gd name="T30" fmla="*/ 8800 w 11200"/>
              <a:gd name="T31" fmla="*/ 4800 h 11200"/>
              <a:gd name="T32" fmla="*/ 11200 w 11200"/>
              <a:gd name="T33" fmla="*/ 2400 h 11200"/>
              <a:gd name="T34" fmla="*/ 8800 w 11200"/>
              <a:gd name="T35" fmla="*/ 0 h 11200"/>
              <a:gd name="T36" fmla="*/ 6400 w 11200"/>
              <a:gd name="T37" fmla="*/ 2400 h 11200"/>
              <a:gd name="T38" fmla="*/ 8800 w 11200"/>
              <a:gd name="T39" fmla="*/ 48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200" h="11200">
                <a:moveTo>
                  <a:pt x="0" y="0"/>
                </a:moveTo>
                <a:lnTo>
                  <a:pt x="4800" y="0"/>
                </a:lnTo>
                <a:lnTo>
                  <a:pt x="4800" y="4800"/>
                </a:lnTo>
                <a:lnTo>
                  <a:pt x="0" y="4800"/>
                </a:lnTo>
                <a:lnTo>
                  <a:pt x="0" y="0"/>
                </a:lnTo>
                <a:close/>
                <a:moveTo>
                  <a:pt x="0" y="6400"/>
                </a:moveTo>
                <a:lnTo>
                  <a:pt x="4800" y="6400"/>
                </a:lnTo>
                <a:lnTo>
                  <a:pt x="4800" y="11200"/>
                </a:lnTo>
                <a:lnTo>
                  <a:pt x="0" y="11200"/>
                </a:lnTo>
                <a:lnTo>
                  <a:pt x="0" y="6400"/>
                </a:lnTo>
                <a:close/>
                <a:moveTo>
                  <a:pt x="6400" y="6400"/>
                </a:moveTo>
                <a:lnTo>
                  <a:pt x="11200" y="6400"/>
                </a:lnTo>
                <a:lnTo>
                  <a:pt x="11200" y="11200"/>
                </a:lnTo>
                <a:lnTo>
                  <a:pt x="6400" y="11200"/>
                </a:lnTo>
                <a:lnTo>
                  <a:pt x="6400" y="6400"/>
                </a:lnTo>
                <a:close/>
                <a:moveTo>
                  <a:pt x="8800" y="4800"/>
                </a:moveTo>
                <a:cubicBezTo>
                  <a:pt x="10125" y="4800"/>
                  <a:pt x="11200" y="3725"/>
                  <a:pt x="11200" y="2400"/>
                </a:cubicBezTo>
                <a:cubicBezTo>
                  <a:pt x="11200" y="1075"/>
                  <a:pt x="10125" y="0"/>
                  <a:pt x="8800" y="0"/>
                </a:cubicBezTo>
                <a:cubicBezTo>
                  <a:pt x="7475" y="0"/>
                  <a:pt x="6400" y="1075"/>
                  <a:pt x="6400" y="2400"/>
                </a:cubicBezTo>
                <a:cubicBezTo>
                  <a:pt x="6400" y="3725"/>
                  <a:pt x="7475" y="4800"/>
                  <a:pt x="8800" y="48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8" name="iconfont-1191-866883"/>
          <p:cNvSpPr>
            <a:spLocks noChangeAspect="1"/>
          </p:cNvSpPr>
          <p:nvPr/>
        </p:nvSpPr>
        <p:spPr bwMode="auto">
          <a:xfrm>
            <a:off x="7824183" y="4756717"/>
            <a:ext cx="448283" cy="443656"/>
          </a:xfrm>
          <a:custGeom>
            <a:avLst/>
            <a:gdLst>
              <a:gd name="T0" fmla="*/ 2709 w 7873"/>
              <a:gd name="T1" fmla="*/ 1592 h 7791"/>
              <a:gd name="T2" fmla="*/ 5329 w 7873"/>
              <a:gd name="T3" fmla="*/ 1624 h 7791"/>
              <a:gd name="T4" fmla="*/ 5782 w 7873"/>
              <a:gd name="T5" fmla="*/ 969 h 7791"/>
              <a:gd name="T6" fmla="*/ 5477 w 7873"/>
              <a:gd name="T7" fmla="*/ 432 h 7791"/>
              <a:gd name="T8" fmla="*/ 4004 w 7873"/>
              <a:gd name="T9" fmla="*/ 13 h 7791"/>
              <a:gd name="T10" fmla="*/ 2709 w 7873"/>
              <a:gd name="T11" fmla="*/ 368 h 7791"/>
              <a:gd name="T12" fmla="*/ 2352 w 7873"/>
              <a:gd name="T13" fmla="*/ 840 h 7791"/>
              <a:gd name="T14" fmla="*/ 2709 w 7873"/>
              <a:gd name="T15" fmla="*/ 1592 h 7791"/>
              <a:gd name="T16" fmla="*/ 2699 w 7873"/>
              <a:gd name="T17" fmla="*/ 2258 h 7791"/>
              <a:gd name="T18" fmla="*/ 3046 w 7873"/>
              <a:gd name="T19" fmla="*/ 2376 h 7791"/>
              <a:gd name="T20" fmla="*/ 3351 w 7873"/>
              <a:gd name="T21" fmla="*/ 2537 h 7791"/>
              <a:gd name="T22" fmla="*/ 4656 w 7873"/>
              <a:gd name="T23" fmla="*/ 2570 h 7791"/>
              <a:gd name="T24" fmla="*/ 5624 w 7873"/>
              <a:gd name="T25" fmla="*/ 2076 h 7791"/>
              <a:gd name="T26" fmla="*/ 5782 w 7873"/>
              <a:gd name="T27" fmla="*/ 1335 h 7791"/>
              <a:gd name="T28" fmla="*/ 5698 w 7873"/>
              <a:gd name="T29" fmla="*/ 1592 h 7791"/>
              <a:gd name="T30" fmla="*/ 2331 w 7873"/>
              <a:gd name="T31" fmla="*/ 1335 h 7791"/>
              <a:gd name="T32" fmla="*/ 2699 w 7873"/>
              <a:gd name="T33" fmla="*/ 2258 h 7791"/>
              <a:gd name="T34" fmla="*/ 3730 w 7873"/>
              <a:gd name="T35" fmla="*/ 2903 h 7791"/>
              <a:gd name="T36" fmla="*/ 3888 w 7873"/>
              <a:gd name="T37" fmla="*/ 3300 h 7791"/>
              <a:gd name="T38" fmla="*/ 4414 w 7873"/>
              <a:gd name="T39" fmla="*/ 3128 h 7791"/>
              <a:gd name="T40" fmla="*/ 5519 w 7873"/>
              <a:gd name="T41" fmla="*/ 2849 h 7791"/>
              <a:gd name="T42" fmla="*/ 5782 w 7873"/>
              <a:gd name="T43" fmla="*/ 2011 h 7791"/>
              <a:gd name="T44" fmla="*/ 5761 w 7873"/>
              <a:gd name="T45" fmla="*/ 2140 h 7791"/>
              <a:gd name="T46" fmla="*/ 3730 w 7873"/>
              <a:gd name="T47" fmla="*/ 2903 h 7791"/>
              <a:gd name="T48" fmla="*/ 3330 w 7873"/>
              <a:gd name="T49" fmla="*/ 2967 h 7791"/>
              <a:gd name="T50" fmla="*/ 1752 w 7873"/>
              <a:gd name="T51" fmla="*/ 2494 h 7791"/>
              <a:gd name="T52" fmla="*/ 742 w 7873"/>
              <a:gd name="T53" fmla="*/ 2709 h 7791"/>
              <a:gd name="T54" fmla="*/ 152 w 7873"/>
              <a:gd name="T55" fmla="*/ 3644 h 7791"/>
              <a:gd name="T56" fmla="*/ 1815 w 7873"/>
              <a:gd name="T57" fmla="*/ 4428 h 7791"/>
              <a:gd name="T58" fmla="*/ 3530 w 7873"/>
              <a:gd name="T59" fmla="*/ 3687 h 7791"/>
              <a:gd name="T60" fmla="*/ 3330 w 7873"/>
              <a:gd name="T61" fmla="*/ 2967 h 7791"/>
              <a:gd name="T62" fmla="*/ 3236 w 7873"/>
              <a:gd name="T63" fmla="*/ 4267 h 7791"/>
              <a:gd name="T64" fmla="*/ 100 w 7873"/>
              <a:gd name="T65" fmla="*/ 3837 h 7791"/>
              <a:gd name="T66" fmla="*/ 289 w 7873"/>
              <a:gd name="T67" fmla="*/ 4567 h 7791"/>
              <a:gd name="T68" fmla="*/ 3036 w 7873"/>
              <a:gd name="T69" fmla="*/ 4825 h 7791"/>
              <a:gd name="T70" fmla="*/ 3288 w 7873"/>
              <a:gd name="T71" fmla="*/ 4234 h 7791"/>
              <a:gd name="T72" fmla="*/ 3236 w 7873"/>
              <a:gd name="T73" fmla="*/ 4267 h 7791"/>
              <a:gd name="T74" fmla="*/ 7676 w 7873"/>
              <a:gd name="T75" fmla="*/ 4686 h 7791"/>
              <a:gd name="T76" fmla="*/ 5708 w 7873"/>
              <a:gd name="T77" fmla="*/ 3407 h 7791"/>
              <a:gd name="T78" fmla="*/ 4193 w 7873"/>
              <a:gd name="T79" fmla="*/ 4063 h 7791"/>
              <a:gd name="T80" fmla="*/ 3572 w 7873"/>
              <a:gd name="T81" fmla="*/ 5620 h 7791"/>
              <a:gd name="T82" fmla="*/ 4214 w 7873"/>
              <a:gd name="T83" fmla="*/ 7145 h 7791"/>
              <a:gd name="T84" fmla="*/ 5740 w 7873"/>
              <a:gd name="T85" fmla="*/ 7779 h 7791"/>
              <a:gd name="T86" fmla="*/ 7245 w 7873"/>
              <a:gd name="T87" fmla="*/ 7134 h 7791"/>
              <a:gd name="T88" fmla="*/ 7866 w 7873"/>
              <a:gd name="T89" fmla="*/ 5577 h 7791"/>
              <a:gd name="T90" fmla="*/ 7676 w 7873"/>
              <a:gd name="T91" fmla="*/ 4686 h 7791"/>
              <a:gd name="T92" fmla="*/ 5719 w 7873"/>
              <a:gd name="T93" fmla="*/ 6286 h 7791"/>
              <a:gd name="T94" fmla="*/ 4267 w 7873"/>
              <a:gd name="T95" fmla="*/ 5953 h 7791"/>
              <a:gd name="T96" fmla="*/ 4330 w 7873"/>
              <a:gd name="T97" fmla="*/ 5556 h 7791"/>
              <a:gd name="T98" fmla="*/ 5603 w 7873"/>
              <a:gd name="T99" fmla="*/ 5867 h 7791"/>
              <a:gd name="T100" fmla="*/ 6908 w 7873"/>
              <a:gd name="T101" fmla="*/ 3977 h 7791"/>
              <a:gd name="T102" fmla="*/ 7255 w 7873"/>
              <a:gd name="T103" fmla="*/ 4535 h 7791"/>
              <a:gd name="T104" fmla="*/ 5719 w 7873"/>
              <a:gd name="T105" fmla="*/ 6286 h 7791"/>
              <a:gd name="T106" fmla="*/ 121 w 7873"/>
              <a:gd name="T107" fmla="*/ 4492 h 7791"/>
              <a:gd name="T108" fmla="*/ 152 w 7873"/>
              <a:gd name="T109" fmla="*/ 5008 h 7791"/>
              <a:gd name="T110" fmla="*/ 1310 w 7873"/>
              <a:gd name="T111" fmla="*/ 5738 h 7791"/>
              <a:gd name="T112" fmla="*/ 2930 w 7873"/>
              <a:gd name="T113" fmla="*/ 5566 h 7791"/>
              <a:gd name="T114" fmla="*/ 2962 w 7873"/>
              <a:gd name="T115" fmla="*/ 5169 h 7791"/>
              <a:gd name="T116" fmla="*/ 121 w 7873"/>
              <a:gd name="T117" fmla="*/ 4492 h 7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73" h="7791">
                <a:moveTo>
                  <a:pt x="2709" y="1592"/>
                </a:moveTo>
                <a:cubicBezTo>
                  <a:pt x="3377" y="2060"/>
                  <a:pt x="4681" y="2036"/>
                  <a:pt x="5329" y="1624"/>
                </a:cubicBezTo>
                <a:cubicBezTo>
                  <a:pt x="5545" y="1487"/>
                  <a:pt x="5785" y="1286"/>
                  <a:pt x="5782" y="969"/>
                </a:cubicBezTo>
                <a:cubicBezTo>
                  <a:pt x="5780" y="712"/>
                  <a:pt x="5610" y="541"/>
                  <a:pt x="5477" y="432"/>
                </a:cubicBezTo>
                <a:cubicBezTo>
                  <a:pt x="5134" y="153"/>
                  <a:pt x="4575" y="0"/>
                  <a:pt x="4004" y="13"/>
                </a:cubicBezTo>
                <a:cubicBezTo>
                  <a:pt x="3452" y="27"/>
                  <a:pt x="3028" y="142"/>
                  <a:pt x="2709" y="368"/>
                </a:cubicBezTo>
                <a:cubicBezTo>
                  <a:pt x="2579" y="460"/>
                  <a:pt x="2397" y="651"/>
                  <a:pt x="2352" y="840"/>
                </a:cubicBezTo>
                <a:cubicBezTo>
                  <a:pt x="2268" y="1188"/>
                  <a:pt x="2508" y="1452"/>
                  <a:pt x="2709" y="1592"/>
                </a:cubicBezTo>
                <a:close/>
                <a:moveTo>
                  <a:pt x="2699" y="2258"/>
                </a:moveTo>
                <a:cubicBezTo>
                  <a:pt x="2797" y="2310"/>
                  <a:pt x="2931" y="2327"/>
                  <a:pt x="3046" y="2376"/>
                </a:cubicBezTo>
                <a:cubicBezTo>
                  <a:pt x="3149" y="2421"/>
                  <a:pt x="3244" y="2499"/>
                  <a:pt x="3351" y="2537"/>
                </a:cubicBezTo>
                <a:cubicBezTo>
                  <a:pt x="3702" y="2664"/>
                  <a:pt x="4247" y="2653"/>
                  <a:pt x="4656" y="2570"/>
                </a:cubicBezTo>
                <a:cubicBezTo>
                  <a:pt x="5060" y="2487"/>
                  <a:pt x="5429" y="2312"/>
                  <a:pt x="5624" y="2076"/>
                </a:cubicBezTo>
                <a:cubicBezTo>
                  <a:pt x="5764" y="1906"/>
                  <a:pt x="5830" y="1635"/>
                  <a:pt x="5782" y="1335"/>
                </a:cubicBezTo>
                <a:cubicBezTo>
                  <a:pt x="5772" y="1424"/>
                  <a:pt x="5742" y="1519"/>
                  <a:pt x="5698" y="1592"/>
                </a:cubicBezTo>
                <a:cubicBezTo>
                  <a:pt x="5156" y="2500"/>
                  <a:pt x="2595" y="2483"/>
                  <a:pt x="2331" y="1335"/>
                </a:cubicBezTo>
                <a:cubicBezTo>
                  <a:pt x="2289" y="1782"/>
                  <a:pt x="2428" y="2114"/>
                  <a:pt x="2699" y="2258"/>
                </a:cubicBezTo>
                <a:close/>
                <a:moveTo>
                  <a:pt x="3730" y="2903"/>
                </a:moveTo>
                <a:cubicBezTo>
                  <a:pt x="3794" y="3024"/>
                  <a:pt x="3869" y="3133"/>
                  <a:pt x="3888" y="3300"/>
                </a:cubicBezTo>
                <a:cubicBezTo>
                  <a:pt x="4160" y="3343"/>
                  <a:pt x="4254" y="3211"/>
                  <a:pt x="4414" y="3128"/>
                </a:cubicBezTo>
                <a:cubicBezTo>
                  <a:pt x="4739" y="2959"/>
                  <a:pt x="5059" y="2880"/>
                  <a:pt x="5519" y="2849"/>
                </a:cubicBezTo>
                <a:cubicBezTo>
                  <a:pt x="5727" y="2700"/>
                  <a:pt x="5840" y="2396"/>
                  <a:pt x="5782" y="2011"/>
                </a:cubicBezTo>
                <a:cubicBezTo>
                  <a:pt x="5775" y="2060"/>
                  <a:pt x="5774" y="2105"/>
                  <a:pt x="5761" y="2140"/>
                </a:cubicBezTo>
                <a:cubicBezTo>
                  <a:pt x="5540" y="2743"/>
                  <a:pt x="4538" y="2972"/>
                  <a:pt x="3730" y="2903"/>
                </a:cubicBezTo>
                <a:close/>
                <a:moveTo>
                  <a:pt x="3330" y="2967"/>
                </a:moveTo>
                <a:cubicBezTo>
                  <a:pt x="2977" y="2629"/>
                  <a:pt x="2385" y="2464"/>
                  <a:pt x="1752" y="2494"/>
                </a:cubicBezTo>
                <a:cubicBezTo>
                  <a:pt x="1329" y="2515"/>
                  <a:pt x="1030" y="2573"/>
                  <a:pt x="742" y="2709"/>
                </a:cubicBezTo>
                <a:cubicBezTo>
                  <a:pt x="435" y="2855"/>
                  <a:pt x="0" y="3158"/>
                  <a:pt x="152" y="3644"/>
                </a:cubicBezTo>
                <a:cubicBezTo>
                  <a:pt x="317" y="4167"/>
                  <a:pt x="1145" y="4424"/>
                  <a:pt x="1815" y="4428"/>
                </a:cubicBezTo>
                <a:cubicBezTo>
                  <a:pt x="2518" y="4432"/>
                  <a:pt x="3327" y="4194"/>
                  <a:pt x="3530" y="3687"/>
                </a:cubicBezTo>
                <a:cubicBezTo>
                  <a:pt x="3654" y="3377"/>
                  <a:pt x="3498" y="3127"/>
                  <a:pt x="3330" y="2967"/>
                </a:cubicBezTo>
                <a:close/>
                <a:moveTo>
                  <a:pt x="3236" y="4267"/>
                </a:moveTo>
                <a:cubicBezTo>
                  <a:pt x="2479" y="4956"/>
                  <a:pt x="393" y="4883"/>
                  <a:pt x="100" y="3837"/>
                </a:cubicBezTo>
                <a:cubicBezTo>
                  <a:pt x="89" y="4158"/>
                  <a:pt x="149" y="4405"/>
                  <a:pt x="289" y="4567"/>
                </a:cubicBezTo>
                <a:cubicBezTo>
                  <a:pt x="809" y="5172"/>
                  <a:pt x="2306" y="5269"/>
                  <a:pt x="3036" y="4825"/>
                </a:cubicBezTo>
                <a:cubicBezTo>
                  <a:pt x="3102" y="4610"/>
                  <a:pt x="3176" y="4403"/>
                  <a:pt x="3288" y="4234"/>
                </a:cubicBezTo>
                <a:cubicBezTo>
                  <a:pt x="3260" y="4206"/>
                  <a:pt x="3247" y="4256"/>
                  <a:pt x="3236" y="4267"/>
                </a:cubicBezTo>
                <a:close/>
                <a:moveTo>
                  <a:pt x="7676" y="4686"/>
                </a:moveTo>
                <a:cubicBezTo>
                  <a:pt x="7360" y="3976"/>
                  <a:pt x="6678" y="3405"/>
                  <a:pt x="5708" y="3407"/>
                </a:cubicBezTo>
                <a:cubicBezTo>
                  <a:pt x="5002" y="3409"/>
                  <a:pt x="4538" y="3710"/>
                  <a:pt x="4193" y="4063"/>
                </a:cubicBezTo>
                <a:cubicBezTo>
                  <a:pt x="3851" y="4412"/>
                  <a:pt x="3559" y="4942"/>
                  <a:pt x="3572" y="5620"/>
                </a:cubicBezTo>
                <a:cubicBezTo>
                  <a:pt x="3585" y="6291"/>
                  <a:pt x="3852" y="6780"/>
                  <a:pt x="4214" y="7145"/>
                </a:cubicBezTo>
                <a:cubicBezTo>
                  <a:pt x="4572" y="7506"/>
                  <a:pt x="5098" y="7791"/>
                  <a:pt x="5740" y="7779"/>
                </a:cubicBezTo>
                <a:cubicBezTo>
                  <a:pt x="6380" y="7767"/>
                  <a:pt x="6891" y="7500"/>
                  <a:pt x="7245" y="7134"/>
                </a:cubicBezTo>
                <a:cubicBezTo>
                  <a:pt x="7592" y="6776"/>
                  <a:pt x="7873" y="6254"/>
                  <a:pt x="7866" y="5577"/>
                </a:cubicBezTo>
                <a:cubicBezTo>
                  <a:pt x="7862" y="5260"/>
                  <a:pt x="7791" y="4942"/>
                  <a:pt x="7676" y="4686"/>
                </a:cubicBezTo>
                <a:close/>
                <a:moveTo>
                  <a:pt x="5719" y="6286"/>
                </a:moveTo>
                <a:cubicBezTo>
                  <a:pt x="5246" y="6164"/>
                  <a:pt x="4746" y="6069"/>
                  <a:pt x="4267" y="5953"/>
                </a:cubicBezTo>
                <a:cubicBezTo>
                  <a:pt x="4280" y="5812"/>
                  <a:pt x="4304" y="5683"/>
                  <a:pt x="4330" y="5556"/>
                </a:cubicBezTo>
                <a:cubicBezTo>
                  <a:pt x="4751" y="5663"/>
                  <a:pt x="5186" y="5756"/>
                  <a:pt x="5603" y="5867"/>
                </a:cubicBezTo>
                <a:cubicBezTo>
                  <a:pt x="6042" y="5241"/>
                  <a:pt x="6475" y="4609"/>
                  <a:pt x="6908" y="3977"/>
                </a:cubicBezTo>
                <a:cubicBezTo>
                  <a:pt x="7035" y="4151"/>
                  <a:pt x="7136" y="4353"/>
                  <a:pt x="7255" y="4535"/>
                </a:cubicBezTo>
                <a:cubicBezTo>
                  <a:pt x="6754" y="5129"/>
                  <a:pt x="6248" y="5720"/>
                  <a:pt x="5719" y="6286"/>
                </a:cubicBezTo>
                <a:close/>
                <a:moveTo>
                  <a:pt x="121" y="4492"/>
                </a:moveTo>
                <a:cubicBezTo>
                  <a:pt x="128" y="4663"/>
                  <a:pt x="104" y="4863"/>
                  <a:pt x="152" y="5008"/>
                </a:cubicBezTo>
                <a:cubicBezTo>
                  <a:pt x="286" y="5405"/>
                  <a:pt x="816" y="5648"/>
                  <a:pt x="1310" y="5738"/>
                </a:cubicBezTo>
                <a:cubicBezTo>
                  <a:pt x="1869" y="5840"/>
                  <a:pt x="2512" y="5761"/>
                  <a:pt x="2930" y="5566"/>
                </a:cubicBezTo>
                <a:cubicBezTo>
                  <a:pt x="2928" y="5421"/>
                  <a:pt x="2946" y="5296"/>
                  <a:pt x="2962" y="5169"/>
                </a:cubicBezTo>
                <a:cubicBezTo>
                  <a:pt x="2038" y="5580"/>
                  <a:pt x="359" y="5455"/>
                  <a:pt x="121" y="44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pSp>
        <p:nvGrpSpPr>
          <p:cNvPr id="2" name="组合 1"/>
          <p:cNvGrpSpPr/>
          <p:nvPr/>
        </p:nvGrpSpPr>
        <p:grpSpPr>
          <a:xfrm>
            <a:off x="722284" y="750051"/>
            <a:ext cx="3703955" cy="416503"/>
            <a:chOff x="722284" y="750051"/>
            <a:chExt cx="3703955" cy="416503"/>
          </a:xfrm>
        </p:grpSpPr>
        <p:grpSp>
          <p:nvGrpSpPr>
            <p:cNvPr id="40" name="组合 39"/>
            <p:cNvGrpSpPr/>
            <p:nvPr/>
          </p:nvGrpSpPr>
          <p:grpSpPr>
            <a:xfrm>
              <a:off x="722284" y="750051"/>
              <a:ext cx="450936" cy="416503"/>
              <a:chOff x="925484" y="665018"/>
              <a:chExt cx="707997" cy="653935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925484" y="665018"/>
                <a:ext cx="653935" cy="653935"/>
              </a:xfrm>
              <a:prstGeom prst="ellipse">
                <a:avLst/>
              </a:prstGeom>
              <a:solidFill>
                <a:srgbClr val="A2A1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1321937" y="723660"/>
                <a:ext cx="311544" cy="311544"/>
              </a:xfrm>
              <a:prstGeom prst="ellipse">
                <a:avLst/>
              </a:prstGeom>
              <a:solidFill>
                <a:srgbClr val="F3E2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1"/>
            <p:cNvSpPr txBox="1">
              <a:spLocks noChangeArrowheads="1"/>
            </p:cNvSpPr>
            <p:nvPr/>
          </p:nvSpPr>
          <p:spPr bwMode="auto">
            <a:xfrm>
              <a:off x="1312199" y="771641"/>
              <a:ext cx="3114040" cy="36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400" dirty="0">
                  <a:latin typeface="微软雅黑" panose="020B0503020204020204" charset="-122"/>
                  <a:cs typeface="+mn-ea"/>
                  <a:sym typeface="+mn-lt"/>
                </a:rPr>
                <a:t>辅助</a:t>
              </a:r>
              <a:r>
                <a:rPr lang="zh-CN" altLang="en-US" sz="2400" dirty="0">
                  <a:latin typeface="微软雅黑" panose="020B0503020204020204" charset="-122"/>
                  <a:cs typeface="+mn-ea"/>
                  <a:sym typeface="+mn-lt"/>
                </a:rPr>
                <a:t>功能</a:t>
              </a:r>
              <a:endParaRPr lang="zh-CN" altLang="en-US" sz="2400" dirty="0">
                <a:latin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3" name="iconfont-1187-868319"/>
          <p:cNvSpPr>
            <a:spLocks noChangeAspect="1"/>
          </p:cNvSpPr>
          <p:nvPr/>
        </p:nvSpPr>
        <p:spPr bwMode="auto">
          <a:xfrm>
            <a:off x="5146936" y="4742668"/>
            <a:ext cx="448283" cy="447911"/>
          </a:xfrm>
          <a:custGeom>
            <a:avLst/>
            <a:gdLst>
              <a:gd name="T0" fmla="*/ 11212 w 12607"/>
              <a:gd name="T1" fmla="*/ 4855 h 12594"/>
              <a:gd name="T2" fmla="*/ 11019 w 12607"/>
              <a:gd name="T3" fmla="*/ 4855 h 12594"/>
              <a:gd name="T4" fmla="*/ 10644 w 12607"/>
              <a:gd name="T5" fmla="*/ 3981 h 12594"/>
              <a:gd name="T6" fmla="*/ 10796 w 12607"/>
              <a:gd name="T7" fmla="*/ 3830 h 12594"/>
              <a:gd name="T8" fmla="*/ 10796 w 12607"/>
              <a:gd name="T9" fmla="*/ 1864 h 12594"/>
              <a:gd name="T10" fmla="*/ 10755 w 12607"/>
              <a:gd name="T11" fmla="*/ 1823 h 12594"/>
              <a:gd name="T12" fmla="*/ 8781 w 12607"/>
              <a:gd name="T13" fmla="*/ 1823 h 12594"/>
              <a:gd name="T14" fmla="*/ 8611 w 12607"/>
              <a:gd name="T15" fmla="*/ 1992 h 12594"/>
              <a:gd name="T16" fmla="*/ 7729 w 12607"/>
              <a:gd name="T17" fmla="*/ 1634 h 12594"/>
              <a:gd name="T18" fmla="*/ 7729 w 12607"/>
              <a:gd name="T19" fmla="*/ 1390 h 12594"/>
              <a:gd name="T20" fmla="*/ 6333 w 12607"/>
              <a:gd name="T21" fmla="*/ 0 h 12594"/>
              <a:gd name="T22" fmla="*/ 6274 w 12607"/>
              <a:gd name="T23" fmla="*/ 0 h 12594"/>
              <a:gd name="T24" fmla="*/ 4878 w 12607"/>
              <a:gd name="T25" fmla="*/ 1390 h 12594"/>
              <a:gd name="T26" fmla="*/ 4878 w 12607"/>
              <a:gd name="T27" fmla="*/ 1652 h 12594"/>
              <a:gd name="T28" fmla="*/ 4033 w 12607"/>
              <a:gd name="T29" fmla="*/ 2003 h 12594"/>
              <a:gd name="T30" fmla="*/ 3852 w 12607"/>
              <a:gd name="T31" fmla="*/ 1823 h 12594"/>
              <a:gd name="T32" fmla="*/ 1878 w 12607"/>
              <a:gd name="T33" fmla="*/ 1823 h 12594"/>
              <a:gd name="T34" fmla="*/ 1837 w 12607"/>
              <a:gd name="T35" fmla="*/ 1864 h 12594"/>
              <a:gd name="T36" fmla="*/ 1837 w 12607"/>
              <a:gd name="T37" fmla="*/ 3830 h 12594"/>
              <a:gd name="T38" fmla="*/ 2012 w 12607"/>
              <a:gd name="T39" fmla="*/ 4004 h 12594"/>
              <a:gd name="T40" fmla="*/ 1650 w 12607"/>
              <a:gd name="T41" fmla="*/ 4855 h 12594"/>
              <a:gd name="T42" fmla="*/ 1396 w 12607"/>
              <a:gd name="T43" fmla="*/ 4855 h 12594"/>
              <a:gd name="T44" fmla="*/ 0 w 12607"/>
              <a:gd name="T45" fmla="*/ 6245 h 12594"/>
              <a:gd name="T46" fmla="*/ 0 w 12607"/>
              <a:gd name="T47" fmla="*/ 6304 h 12594"/>
              <a:gd name="T48" fmla="*/ 1396 w 12607"/>
              <a:gd name="T49" fmla="*/ 7694 h 12594"/>
              <a:gd name="T50" fmla="*/ 1618 w 12607"/>
              <a:gd name="T51" fmla="*/ 7694 h 12594"/>
              <a:gd name="T52" fmla="*/ 1983 w 12607"/>
              <a:gd name="T53" fmla="*/ 8593 h 12594"/>
              <a:gd name="T54" fmla="*/ 1814 w 12607"/>
              <a:gd name="T55" fmla="*/ 8761 h 12594"/>
              <a:gd name="T56" fmla="*/ 1814 w 12607"/>
              <a:gd name="T57" fmla="*/ 10728 h 12594"/>
              <a:gd name="T58" fmla="*/ 1855 w 12607"/>
              <a:gd name="T59" fmla="*/ 10769 h 12594"/>
              <a:gd name="T60" fmla="*/ 3829 w 12607"/>
              <a:gd name="T61" fmla="*/ 10769 h 12594"/>
              <a:gd name="T62" fmla="*/ 3981 w 12607"/>
              <a:gd name="T63" fmla="*/ 10618 h 12594"/>
              <a:gd name="T64" fmla="*/ 4878 w 12607"/>
              <a:gd name="T65" fmla="*/ 10999 h 12594"/>
              <a:gd name="T66" fmla="*/ 4878 w 12607"/>
              <a:gd name="T67" fmla="*/ 11204 h 12594"/>
              <a:gd name="T68" fmla="*/ 6274 w 12607"/>
              <a:gd name="T69" fmla="*/ 12594 h 12594"/>
              <a:gd name="T70" fmla="*/ 6333 w 12607"/>
              <a:gd name="T71" fmla="*/ 12594 h 12594"/>
              <a:gd name="T72" fmla="*/ 7729 w 12607"/>
              <a:gd name="T73" fmla="*/ 11204 h 12594"/>
              <a:gd name="T74" fmla="*/ 7729 w 12607"/>
              <a:gd name="T75" fmla="*/ 11016 h 12594"/>
              <a:gd name="T76" fmla="*/ 8664 w 12607"/>
              <a:gd name="T77" fmla="*/ 10630 h 12594"/>
              <a:gd name="T78" fmla="*/ 8803 w 12607"/>
              <a:gd name="T79" fmla="*/ 10769 h 12594"/>
              <a:gd name="T80" fmla="*/ 10777 w 12607"/>
              <a:gd name="T81" fmla="*/ 10769 h 12594"/>
              <a:gd name="T82" fmla="*/ 10819 w 12607"/>
              <a:gd name="T83" fmla="*/ 10728 h 12594"/>
              <a:gd name="T84" fmla="*/ 10819 w 12607"/>
              <a:gd name="T85" fmla="*/ 8761 h 12594"/>
              <a:gd name="T86" fmla="*/ 10673 w 12607"/>
              <a:gd name="T87" fmla="*/ 8616 h 12594"/>
              <a:gd name="T88" fmla="*/ 11051 w 12607"/>
              <a:gd name="T89" fmla="*/ 7694 h 12594"/>
              <a:gd name="T90" fmla="*/ 11211 w 12607"/>
              <a:gd name="T91" fmla="*/ 7694 h 12594"/>
              <a:gd name="T92" fmla="*/ 12607 w 12607"/>
              <a:gd name="T93" fmla="*/ 6304 h 12594"/>
              <a:gd name="T94" fmla="*/ 12607 w 12607"/>
              <a:gd name="T95" fmla="*/ 6245 h 12594"/>
              <a:gd name="T96" fmla="*/ 11212 w 12607"/>
              <a:gd name="T97" fmla="*/ 4855 h 12594"/>
              <a:gd name="T98" fmla="*/ 6337 w 12607"/>
              <a:gd name="T99" fmla="*/ 8498 h 12594"/>
              <a:gd name="T100" fmla="*/ 4152 w 12607"/>
              <a:gd name="T101" fmla="*/ 6323 h 12594"/>
              <a:gd name="T102" fmla="*/ 6337 w 12607"/>
              <a:gd name="T103" fmla="*/ 4146 h 12594"/>
              <a:gd name="T104" fmla="*/ 8521 w 12607"/>
              <a:gd name="T105" fmla="*/ 6323 h 12594"/>
              <a:gd name="T106" fmla="*/ 6337 w 12607"/>
              <a:gd name="T107" fmla="*/ 8498 h 12594"/>
              <a:gd name="T108" fmla="*/ 6337 w 12607"/>
              <a:gd name="T109" fmla="*/ 8498 h 1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07" h="12594">
                <a:moveTo>
                  <a:pt x="11212" y="4855"/>
                </a:moveTo>
                <a:lnTo>
                  <a:pt x="11019" y="4855"/>
                </a:lnTo>
                <a:cubicBezTo>
                  <a:pt x="10923" y="4550"/>
                  <a:pt x="10796" y="4258"/>
                  <a:pt x="10644" y="3981"/>
                </a:cubicBezTo>
                <a:lnTo>
                  <a:pt x="10796" y="3830"/>
                </a:lnTo>
                <a:cubicBezTo>
                  <a:pt x="11341" y="3287"/>
                  <a:pt x="11341" y="2407"/>
                  <a:pt x="10796" y="1864"/>
                </a:cubicBezTo>
                <a:lnTo>
                  <a:pt x="10755" y="1823"/>
                </a:lnTo>
                <a:cubicBezTo>
                  <a:pt x="10209" y="1279"/>
                  <a:pt x="9326" y="1279"/>
                  <a:pt x="8781" y="1823"/>
                </a:cubicBezTo>
                <a:lnTo>
                  <a:pt x="8611" y="1992"/>
                </a:lnTo>
                <a:cubicBezTo>
                  <a:pt x="8332" y="1846"/>
                  <a:pt x="8037" y="1725"/>
                  <a:pt x="7729" y="1634"/>
                </a:cubicBezTo>
                <a:lnTo>
                  <a:pt x="7729" y="1390"/>
                </a:lnTo>
                <a:cubicBezTo>
                  <a:pt x="7729" y="622"/>
                  <a:pt x="7104" y="0"/>
                  <a:pt x="6333" y="0"/>
                </a:cubicBezTo>
                <a:lnTo>
                  <a:pt x="6274" y="0"/>
                </a:lnTo>
                <a:cubicBezTo>
                  <a:pt x="5503" y="0"/>
                  <a:pt x="4878" y="622"/>
                  <a:pt x="4878" y="1390"/>
                </a:cubicBezTo>
                <a:lnTo>
                  <a:pt x="4878" y="1652"/>
                </a:lnTo>
                <a:cubicBezTo>
                  <a:pt x="4584" y="1742"/>
                  <a:pt x="4301" y="1861"/>
                  <a:pt x="4033" y="2003"/>
                </a:cubicBezTo>
                <a:lnTo>
                  <a:pt x="3852" y="1823"/>
                </a:lnTo>
                <a:cubicBezTo>
                  <a:pt x="3307" y="1280"/>
                  <a:pt x="2423" y="1280"/>
                  <a:pt x="1878" y="1823"/>
                </a:cubicBezTo>
                <a:lnTo>
                  <a:pt x="1837" y="1864"/>
                </a:lnTo>
                <a:cubicBezTo>
                  <a:pt x="1292" y="2407"/>
                  <a:pt x="1292" y="3287"/>
                  <a:pt x="1837" y="3830"/>
                </a:cubicBezTo>
                <a:lnTo>
                  <a:pt x="2012" y="4004"/>
                </a:lnTo>
                <a:cubicBezTo>
                  <a:pt x="1865" y="4274"/>
                  <a:pt x="1743" y="4558"/>
                  <a:pt x="1650" y="4855"/>
                </a:cubicBezTo>
                <a:lnTo>
                  <a:pt x="1396" y="4855"/>
                </a:lnTo>
                <a:cubicBezTo>
                  <a:pt x="625" y="4855"/>
                  <a:pt x="0" y="5478"/>
                  <a:pt x="0" y="6245"/>
                </a:cubicBezTo>
                <a:lnTo>
                  <a:pt x="0" y="6304"/>
                </a:lnTo>
                <a:cubicBezTo>
                  <a:pt x="0" y="7072"/>
                  <a:pt x="625" y="7694"/>
                  <a:pt x="1396" y="7694"/>
                </a:cubicBezTo>
                <a:lnTo>
                  <a:pt x="1618" y="7694"/>
                </a:lnTo>
                <a:cubicBezTo>
                  <a:pt x="1710" y="8008"/>
                  <a:pt x="1833" y="8308"/>
                  <a:pt x="1983" y="8593"/>
                </a:cubicBezTo>
                <a:lnTo>
                  <a:pt x="1814" y="8761"/>
                </a:lnTo>
                <a:cubicBezTo>
                  <a:pt x="1269" y="9304"/>
                  <a:pt x="1269" y="10185"/>
                  <a:pt x="1814" y="10728"/>
                </a:cubicBezTo>
                <a:lnTo>
                  <a:pt x="1855" y="10769"/>
                </a:lnTo>
                <a:cubicBezTo>
                  <a:pt x="2400" y="11312"/>
                  <a:pt x="3284" y="11312"/>
                  <a:pt x="3829" y="10769"/>
                </a:cubicBezTo>
                <a:lnTo>
                  <a:pt x="3981" y="10618"/>
                </a:lnTo>
                <a:cubicBezTo>
                  <a:pt x="4264" y="10773"/>
                  <a:pt x="4564" y="10902"/>
                  <a:pt x="4878" y="10999"/>
                </a:cubicBezTo>
                <a:lnTo>
                  <a:pt x="4878" y="11204"/>
                </a:lnTo>
                <a:cubicBezTo>
                  <a:pt x="4878" y="11972"/>
                  <a:pt x="5503" y="12594"/>
                  <a:pt x="6274" y="12594"/>
                </a:cubicBezTo>
                <a:lnTo>
                  <a:pt x="6333" y="12594"/>
                </a:lnTo>
                <a:cubicBezTo>
                  <a:pt x="7104" y="12594"/>
                  <a:pt x="7729" y="11972"/>
                  <a:pt x="7729" y="11204"/>
                </a:cubicBezTo>
                <a:lnTo>
                  <a:pt x="7729" y="11016"/>
                </a:lnTo>
                <a:cubicBezTo>
                  <a:pt x="8056" y="10920"/>
                  <a:pt x="8368" y="10788"/>
                  <a:pt x="8664" y="10630"/>
                </a:cubicBezTo>
                <a:lnTo>
                  <a:pt x="8803" y="10769"/>
                </a:lnTo>
                <a:cubicBezTo>
                  <a:pt x="9348" y="11312"/>
                  <a:pt x="10233" y="11312"/>
                  <a:pt x="10777" y="10769"/>
                </a:cubicBezTo>
                <a:lnTo>
                  <a:pt x="10819" y="10728"/>
                </a:lnTo>
                <a:cubicBezTo>
                  <a:pt x="11364" y="10185"/>
                  <a:pt x="11364" y="9304"/>
                  <a:pt x="10819" y="8761"/>
                </a:cubicBezTo>
                <a:lnTo>
                  <a:pt x="10673" y="8616"/>
                </a:lnTo>
                <a:cubicBezTo>
                  <a:pt x="10828" y="8324"/>
                  <a:pt x="10956" y="8017"/>
                  <a:pt x="11051" y="7694"/>
                </a:cubicBezTo>
                <a:lnTo>
                  <a:pt x="11211" y="7694"/>
                </a:lnTo>
                <a:cubicBezTo>
                  <a:pt x="11982" y="7694"/>
                  <a:pt x="12607" y="7071"/>
                  <a:pt x="12607" y="6304"/>
                </a:cubicBezTo>
                <a:lnTo>
                  <a:pt x="12607" y="6245"/>
                </a:lnTo>
                <a:cubicBezTo>
                  <a:pt x="12607" y="5477"/>
                  <a:pt x="11982" y="4855"/>
                  <a:pt x="11212" y="4855"/>
                </a:cubicBezTo>
                <a:close/>
                <a:moveTo>
                  <a:pt x="6337" y="8498"/>
                </a:moveTo>
                <a:cubicBezTo>
                  <a:pt x="5130" y="8498"/>
                  <a:pt x="4152" y="7524"/>
                  <a:pt x="4152" y="6323"/>
                </a:cubicBezTo>
                <a:cubicBezTo>
                  <a:pt x="4152" y="5120"/>
                  <a:pt x="5130" y="4146"/>
                  <a:pt x="6337" y="4146"/>
                </a:cubicBezTo>
                <a:cubicBezTo>
                  <a:pt x="7544" y="4146"/>
                  <a:pt x="8521" y="5120"/>
                  <a:pt x="8521" y="6323"/>
                </a:cubicBezTo>
                <a:cubicBezTo>
                  <a:pt x="8521" y="7524"/>
                  <a:pt x="7544" y="8498"/>
                  <a:pt x="6337" y="8498"/>
                </a:cubicBezTo>
                <a:close/>
                <a:moveTo>
                  <a:pt x="6337" y="849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7" name="1"/>
          <p:cNvSpPr txBox="1">
            <a:spLocks noChangeArrowheads="1"/>
          </p:cNvSpPr>
          <p:nvPr/>
        </p:nvSpPr>
        <p:spPr bwMode="auto">
          <a:xfrm>
            <a:off x="3974881" y="2224115"/>
            <a:ext cx="1695694" cy="830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charset="-122"/>
                <a:cs typeface="+mn-ea"/>
                <a:sym typeface="+mn-lt"/>
              </a:rPr>
              <a:t>玩家可以自己提供题目，经过管理员审核后加入题库中，提高玩家参与</a:t>
            </a:r>
            <a:r>
              <a:rPr lang="zh-CN" altLang="en-US" sz="1200" dirty="0">
                <a:latin typeface="微软雅黑" panose="020B0503020204020204" charset="-122"/>
                <a:cs typeface="+mn-ea"/>
                <a:sym typeface="+mn-lt"/>
              </a:rPr>
              <a:t>感</a:t>
            </a:r>
            <a:endParaRPr lang="zh-CN" altLang="en-US" sz="1200" dirty="0">
              <a:latin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939"/>
            </a:avLst>
          </a:prstGeom>
          <a:solidFill>
            <a:srgbClr val="A2A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63980" y="1499235"/>
            <a:ext cx="3164840" cy="4179570"/>
          </a:xfrm>
          <a:prstGeom prst="rect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4686300" y="1499235"/>
            <a:ext cx="4556125" cy="2169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题王争霸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优点：社交性强，游戏系统丰富，等级机制带来成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就感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缺点：题目难度过低，无法自由选择题目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类别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         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缺少对抗性，对局中只有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单选题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3672189" y="4227548"/>
            <a:ext cx="1829166" cy="93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86%</a:t>
            </a:r>
            <a:endParaRPr kumimoji="0" lang="en-US" altLang="zh-CN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1"/>
          <p:cNvSpPr txBox="1">
            <a:spLocks noChangeArrowheads="1"/>
          </p:cNvSpPr>
          <p:nvPr/>
        </p:nvSpPr>
        <p:spPr bwMode="auto">
          <a:xfrm>
            <a:off x="1311910" y="771525"/>
            <a:ext cx="211137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charset="-122"/>
                <a:cs typeface="+mn-ea"/>
                <a:sym typeface="+mn-lt"/>
              </a:rPr>
              <a:t>同类产品</a:t>
            </a:r>
            <a:r>
              <a:rPr lang="zh-CN" altLang="en-US" sz="2400" dirty="0">
                <a:latin typeface="微软雅黑" panose="020B0503020204020204" charset="-122"/>
                <a:cs typeface="+mn-ea"/>
                <a:sym typeface="+mn-lt"/>
              </a:rPr>
              <a:t>对比</a:t>
            </a:r>
            <a:endParaRPr lang="zh-CN" altLang="en-US" sz="2400" dirty="0">
              <a:latin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22284" y="750051"/>
            <a:ext cx="450936" cy="416503"/>
            <a:chOff x="925484" y="665018"/>
            <a:chExt cx="707997" cy="653935"/>
          </a:xfrm>
        </p:grpSpPr>
        <p:sp>
          <p:nvSpPr>
            <p:cNvPr id="17" name="椭圆 16"/>
            <p:cNvSpPr/>
            <p:nvPr/>
          </p:nvSpPr>
          <p:spPr>
            <a:xfrm>
              <a:off x="925484" y="665018"/>
              <a:ext cx="653935" cy="653935"/>
            </a:xfrm>
            <a:prstGeom prst="ellipse">
              <a:avLst/>
            </a:prstGeom>
            <a:solidFill>
              <a:srgbClr val="A2A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321937" y="723660"/>
              <a:ext cx="311544" cy="311544"/>
            </a:xfrm>
            <a:prstGeom prst="ellipse">
              <a:avLst/>
            </a:prstGeom>
            <a:solidFill>
              <a:srgbClr val="F3E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980" y="1499235"/>
            <a:ext cx="3164840" cy="4222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939"/>
            </a:avLst>
          </a:prstGeom>
          <a:solidFill>
            <a:srgbClr val="A2A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63980" y="1499235"/>
            <a:ext cx="3164840" cy="4179570"/>
          </a:xfrm>
          <a:prstGeom prst="rect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7465695" y="1499235"/>
            <a:ext cx="4556125" cy="2169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各类微信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小程序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优点：即时娱乐，依托微信有着强大的好友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功能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缺点：大多充斥着提现红包和各种广告，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影响用户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体验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        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题目缺少分类，对局体验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不强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3672189" y="4227548"/>
            <a:ext cx="1829166" cy="93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86%</a:t>
            </a:r>
            <a:endParaRPr kumimoji="0" lang="en-US" altLang="zh-CN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1"/>
          <p:cNvSpPr txBox="1">
            <a:spLocks noChangeArrowheads="1"/>
          </p:cNvSpPr>
          <p:nvPr/>
        </p:nvSpPr>
        <p:spPr bwMode="auto">
          <a:xfrm>
            <a:off x="1311910" y="771525"/>
            <a:ext cx="211137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charset="-122"/>
                <a:cs typeface="+mn-ea"/>
                <a:sym typeface="+mn-lt"/>
              </a:rPr>
              <a:t>同类产品</a:t>
            </a:r>
            <a:r>
              <a:rPr lang="zh-CN" altLang="en-US" sz="2400" dirty="0">
                <a:latin typeface="微软雅黑" panose="020B0503020204020204" charset="-122"/>
                <a:cs typeface="+mn-ea"/>
                <a:sym typeface="+mn-lt"/>
              </a:rPr>
              <a:t>对比</a:t>
            </a:r>
            <a:endParaRPr lang="zh-CN" altLang="en-US" sz="2400" dirty="0">
              <a:latin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22284" y="750051"/>
            <a:ext cx="450936" cy="416503"/>
            <a:chOff x="925484" y="665018"/>
            <a:chExt cx="707997" cy="653935"/>
          </a:xfrm>
        </p:grpSpPr>
        <p:sp>
          <p:nvSpPr>
            <p:cNvPr id="17" name="椭圆 16"/>
            <p:cNvSpPr/>
            <p:nvPr/>
          </p:nvSpPr>
          <p:spPr>
            <a:xfrm>
              <a:off x="925484" y="665018"/>
              <a:ext cx="653935" cy="653935"/>
            </a:xfrm>
            <a:prstGeom prst="ellipse">
              <a:avLst/>
            </a:prstGeom>
            <a:solidFill>
              <a:srgbClr val="A2A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321937" y="723660"/>
              <a:ext cx="311544" cy="311544"/>
            </a:xfrm>
            <a:prstGeom prst="ellipse">
              <a:avLst/>
            </a:prstGeom>
            <a:solidFill>
              <a:srgbClr val="F3E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980" y="1499235"/>
            <a:ext cx="3164840" cy="42221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480" y="1498600"/>
            <a:ext cx="2373630" cy="4222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2A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14880" y="1129394"/>
            <a:ext cx="10287000" cy="4953000"/>
          </a:xfrm>
          <a:prstGeom prst="rect">
            <a:avLst/>
          </a:prstGeom>
          <a:solidFill>
            <a:srgbClr val="F3E26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829131" y="849087"/>
            <a:ext cx="10287000" cy="4947557"/>
            <a:chOff x="952500" y="957942"/>
            <a:chExt cx="10287000" cy="4947557"/>
          </a:xfrm>
        </p:grpSpPr>
        <p:sp>
          <p:nvSpPr>
            <p:cNvPr id="12" name="剪去单角的矩形 11"/>
            <p:cNvSpPr/>
            <p:nvPr/>
          </p:nvSpPr>
          <p:spPr>
            <a:xfrm flipV="1">
              <a:off x="952500" y="957942"/>
              <a:ext cx="10287000" cy="4947557"/>
            </a:xfrm>
            <a:prstGeom prst="snip1Rect">
              <a:avLst/>
            </a:prstGeom>
            <a:blipFill dpi="0" rotWithShape="1">
              <a:blip r:embed="rId1"/>
              <a:srcRect/>
              <a:stretch>
                <a:fillRect t="-7000" b="-3000"/>
              </a:stretch>
            </a:blip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/>
          </p:nvSpPr>
          <p:spPr>
            <a:xfrm rot="5400000">
              <a:off x="10420712" y="5086714"/>
              <a:ext cx="803908" cy="803908"/>
            </a:xfrm>
            <a:prstGeom prst="rtTriangle">
              <a:avLst/>
            </a:prstGeom>
            <a:solidFill>
              <a:srgbClr val="A2A1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070430" y="4933667"/>
            <a:ext cx="1656898" cy="628650"/>
            <a:chOff x="2416629" y="1828800"/>
            <a:chExt cx="4489301" cy="1703303"/>
          </a:xfrm>
        </p:grpSpPr>
        <p:sp>
          <p:nvSpPr>
            <p:cNvPr id="16" name="椭圆 15"/>
            <p:cNvSpPr/>
            <p:nvPr/>
          </p:nvSpPr>
          <p:spPr>
            <a:xfrm>
              <a:off x="2416629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880115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343602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807088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270574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734060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197547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661033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416629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2880115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3343602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807088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270574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4734060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5197547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661033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416629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2880115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3343602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3807088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4270574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734060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197547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661033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6124519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6588005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6124519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6588005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124519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6588005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2416629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2880115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343602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3807088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270574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4734060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5197547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5661033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6124519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588005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3" name="PA_文本框 2"/>
          <p:cNvSpPr txBox="1"/>
          <p:nvPr>
            <p:custDataLst>
              <p:tags r:id="rId2"/>
            </p:custDataLst>
          </p:nvPr>
        </p:nvSpPr>
        <p:spPr>
          <a:xfrm>
            <a:off x="3322528" y="2458122"/>
            <a:ext cx="5574778" cy="130937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6600" dirty="0">
                <a:ln w="25400">
                  <a:solidFill>
                    <a:schemeClr val="tx1"/>
                  </a:solidFill>
                </a:ln>
                <a:solidFill>
                  <a:srgbClr val="F3E26E"/>
                </a:solidFill>
                <a:latin typeface="微软雅黑" panose="020B0503020204020204" charset="-122"/>
                <a:ea typeface="微软雅黑" panose="020B0503020204020204" charset="-122"/>
              </a:rPr>
              <a:t>效果</a:t>
            </a:r>
            <a:r>
              <a:rPr lang="zh-CN" altLang="en-US" sz="6600" dirty="0">
                <a:ln w="25400">
                  <a:solidFill>
                    <a:schemeClr val="tx1"/>
                  </a:solidFill>
                </a:ln>
                <a:solidFill>
                  <a:srgbClr val="F3E26E"/>
                </a:solidFill>
                <a:latin typeface="微软雅黑" panose="020B0503020204020204" charset="-122"/>
                <a:ea typeface="微软雅黑" panose="020B0503020204020204" charset="-122"/>
              </a:rPr>
              <a:t>展示</a:t>
            </a:r>
            <a:endParaRPr lang="zh-CN" altLang="en-US" sz="6600" dirty="0">
              <a:ln w="25400">
                <a:solidFill>
                  <a:schemeClr val="tx1"/>
                </a:solidFill>
              </a:ln>
              <a:solidFill>
                <a:srgbClr val="F3E2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5" name="组合 104"/>
          <p:cNvGrpSpPr/>
          <p:nvPr/>
        </p:nvGrpSpPr>
        <p:grpSpPr>
          <a:xfrm rot="5400000">
            <a:off x="9790113" y="1556373"/>
            <a:ext cx="1656898" cy="628650"/>
            <a:chOff x="2416629" y="1828800"/>
            <a:chExt cx="4489301" cy="1703303"/>
          </a:xfrm>
        </p:grpSpPr>
        <p:sp>
          <p:nvSpPr>
            <p:cNvPr id="106" name="椭圆 105"/>
            <p:cNvSpPr/>
            <p:nvPr/>
          </p:nvSpPr>
          <p:spPr>
            <a:xfrm>
              <a:off x="2416629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2880115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3343602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3807088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4270574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4734060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5197547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5661033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2416629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80115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3343602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3807088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4270574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4734060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5197547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5661033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2416629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2880115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343602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807088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4270574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4734060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5197547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5661033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6124519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6588005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6124519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6588005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6124519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6588005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2416629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2880115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3343602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3807088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4270574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4734060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5197547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5661033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6124519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>
              <a:off x="6588005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2A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14880" y="1129394"/>
            <a:ext cx="10287000" cy="4953000"/>
          </a:xfrm>
          <a:prstGeom prst="rect">
            <a:avLst/>
          </a:prstGeom>
          <a:solidFill>
            <a:srgbClr val="F3E26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829131" y="849087"/>
            <a:ext cx="10287000" cy="4947557"/>
            <a:chOff x="952500" y="957942"/>
            <a:chExt cx="10287000" cy="4947557"/>
          </a:xfrm>
        </p:grpSpPr>
        <p:sp>
          <p:nvSpPr>
            <p:cNvPr id="12" name="剪去单角的矩形 11"/>
            <p:cNvSpPr/>
            <p:nvPr/>
          </p:nvSpPr>
          <p:spPr>
            <a:xfrm flipV="1">
              <a:off x="952500" y="957942"/>
              <a:ext cx="10287000" cy="4947557"/>
            </a:xfrm>
            <a:prstGeom prst="snip1Rect">
              <a:avLst/>
            </a:prstGeom>
            <a:blipFill dpi="0" rotWithShape="1">
              <a:blip r:embed="rId1"/>
              <a:srcRect/>
              <a:stretch>
                <a:fillRect t="-7000" b="-3000"/>
              </a:stretch>
            </a:blip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/>
          </p:nvSpPr>
          <p:spPr>
            <a:xfrm rot="5400000">
              <a:off x="10420712" y="5086714"/>
              <a:ext cx="803908" cy="803908"/>
            </a:xfrm>
            <a:prstGeom prst="rtTriangle">
              <a:avLst/>
            </a:prstGeom>
            <a:solidFill>
              <a:srgbClr val="A2A1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070430" y="4933667"/>
            <a:ext cx="1656898" cy="628650"/>
            <a:chOff x="2416629" y="1828800"/>
            <a:chExt cx="4489301" cy="1703303"/>
          </a:xfrm>
        </p:grpSpPr>
        <p:sp>
          <p:nvSpPr>
            <p:cNvPr id="16" name="椭圆 15"/>
            <p:cNvSpPr/>
            <p:nvPr/>
          </p:nvSpPr>
          <p:spPr>
            <a:xfrm>
              <a:off x="2416629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880115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343602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807088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270574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734060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197547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661033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416629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2880115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3343602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807088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270574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4734060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5197547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661033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416629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2880115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3343602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3807088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4270574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734060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197547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661033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6124519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6588005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6124519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6588005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124519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6588005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2416629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2880115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343602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3807088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270574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4734060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5197547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5661033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6124519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588005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3" name="PA_文本框 2"/>
          <p:cNvSpPr txBox="1"/>
          <p:nvPr>
            <p:custDataLst>
              <p:tags r:id="rId2"/>
            </p:custDataLst>
          </p:nvPr>
        </p:nvSpPr>
        <p:spPr>
          <a:xfrm>
            <a:off x="3322528" y="2458122"/>
            <a:ext cx="5574778" cy="130937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6600" dirty="0">
                <a:ln w="25400">
                  <a:solidFill>
                    <a:schemeClr val="tx1"/>
                  </a:solidFill>
                </a:ln>
                <a:solidFill>
                  <a:srgbClr val="F3E26E"/>
                </a:solidFill>
                <a:latin typeface="微软雅黑" panose="020B0503020204020204" charset="-122"/>
                <a:ea typeface="微软雅黑" panose="020B0503020204020204" charset="-122"/>
              </a:rPr>
              <a:t>技术</a:t>
            </a:r>
            <a:r>
              <a:rPr lang="zh-CN" altLang="en-US" sz="6600" dirty="0">
                <a:ln w="25400">
                  <a:solidFill>
                    <a:schemeClr val="tx1"/>
                  </a:solidFill>
                </a:ln>
                <a:solidFill>
                  <a:srgbClr val="F3E26E"/>
                </a:solidFill>
                <a:latin typeface="微软雅黑" panose="020B0503020204020204" charset="-122"/>
                <a:ea typeface="微软雅黑" panose="020B0503020204020204" charset="-122"/>
              </a:rPr>
              <a:t>架构</a:t>
            </a:r>
            <a:endParaRPr lang="zh-CN" altLang="en-US" sz="6600" dirty="0">
              <a:ln w="25400">
                <a:solidFill>
                  <a:schemeClr val="tx1"/>
                </a:solidFill>
              </a:ln>
              <a:solidFill>
                <a:srgbClr val="F3E2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5" name="组合 104"/>
          <p:cNvGrpSpPr/>
          <p:nvPr/>
        </p:nvGrpSpPr>
        <p:grpSpPr>
          <a:xfrm rot="5400000">
            <a:off x="9790113" y="1556373"/>
            <a:ext cx="1656898" cy="628650"/>
            <a:chOff x="2416629" y="1828800"/>
            <a:chExt cx="4489301" cy="1703303"/>
          </a:xfrm>
        </p:grpSpPr>
        <p:sp>
          <p:nvSpPr>
            <p:cNvPr id="106" name="椭圆 105"/>
            <p:cNvSpPr/>
            <p:nvPr/>
          </p:nvSpPr>
          <p:spPr>
            <a:xfrm>
              <a:off x="2416629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2880115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3343602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3807088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4270574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4734060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5197547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5661033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2416629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80115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3343602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3807088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4270574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4734060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5197547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5661033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2416629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2880115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343602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807088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4270574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4734060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5197547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5661033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6124519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6588005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6124519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6588005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6124519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6588005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2416629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2880115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3343602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3807088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4270574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4734060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5197547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5661033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6124519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>
              <a:off x="6588005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939"/>
            </a:avLst>
          </a:prstGeom>
          <a:solidFill>
            <a:srgbClr val="A2A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748905" y="1891665"/>
            <a:ext cx="2799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➭注册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椭圆 1"/>
          <p:cNvSpPr/>
          <p:nvPr>
            <p:custDataLst>
              <p:tags r:id="rId2"/>
            </p:custDataLst>
          </p:nvPr>
        </p:nvSpPr>
        <p:spPr>
          <a:xfrm>
            <a:off x="1355722" y="1943859"/>
            <a:ext cx="1967207" cy="1967207"/>
          </a:xfrm>
          <a:prstGeom prst="ellipse">
            <a:avLst/>
          </a:prstGeom>
          <a:ln>
            <a:noFill/>
          </a:ln>
        </p:spPr>
        <p:style>
          <a:lnRef idx="2">
            <a:srgbClr val="DEAB81">
              <a:shade val="50000"/>
            </a:srgbClr>
          </a:lnRef>
          <a:fillRef idx="1">
            <a:srgbClr val="DEAB81"/>
          </a:fillRef>
          <a:effectRef idx="0">
            <a:srgbClr val="DEAB81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3"/>
            </p:custDataLst>
          </p:nvPr>
        </p:nvSpPr>
        <p:spPr>
          <a:xfrm>
            <a:off x="2333862" y="1156977"/>
            <a:ext cx="1770486" cy="3540973"/>
          </a:xfrm>
          <a:custGeom>
            <a:avLst/>
            <a:gdLst>
              <a:gd name="connsiteX0" fmla="*/ 0 w 1543050"/>
              <a:gd name="connsiteY0" fmla="*/ 0 h 3086100"/>
              <a:gd name="connsiteX1" fmla="*/ 1543050 w 1543050"/>
              <a:gd name="connsiteY1" fmla="*/ 1543050 h 3086100"/>
              <a:gd name="connsiteX2" fmla="*/ 0 w 1543050"/>
              <a:gd name="connsiteY2" fmla="*/ 3086100 h 3086100"/>
              <a:gd name="connsiteX3" fmla="*/ 0 w 1543050"/>
              <a:gd name="connsiteY3" fmla="*/ 2528534 h 3086100"/>
              <a:gd name="connsiteX4" fmla="*/ 985484 w 1543050"/>
              <a:gd name="connsiteY4" fmla="*/ 1543050 h 3086100"/>
              <a:gd name="connsiteX5" fmla="*/ 0 w 1543050"/>
              <a:gd name="connsiteY5" fmla="*/ 557566 h 308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3050" h="3086100">
                <a:moveTo>
                  <a:pt x="0" y="0"/>
                </a:moveTo>
                <a:cubicBezTo>
                  <a:pt x="852203" y="0"/>
                  <a:pt x="1543050" y="690847"/>
                  <a:pt x="1543050" y="1543050"/>
                </a:cubicBezTo>
                <a:cubicBezTo>
                  <a:pt x="1543050" y="2395253"/>
                  <a:pt x="852203" y="3086100"/>
                  <a:pt x="0" y="3086100"/>
                </a:cubicBezTo>
                <a:lnTo>
                  <a:pt x="0" y="2528534"/>
                </a:lnTo>
                <a:cubicBezTo>
                  <a:pt x="544268" y="2528534"/>
                  <a:pt x="985484" y="2087318"/>
                  <a:pt x="985484" y="1543050"/>
                </a:cubicBezTo>
                <a:cubicBezTo>
                  <a:pt x="985484" y="998782"/>
                  <a:pt x="544268" y="557566"/>
                  <a:pt x="0" y="557566"/>
                </a:cubicBezTo>
                <a:close/>
              </a:path>
            </a:pathLst>
          </a:custGeom>
          <a:solidFill>
            <a:srgbClr val="DEAB81">
              <a:lumMod val="60000"/>
              <a:lumOff val="40000"/>
            </a:srgbClr>
          </a:solidFill>
          <a:ln>
            <a:noFill/>
          </a:ln>
        </p:spPr>
        <p:style>
          <a:lnRef idx="2">
            <a:srgbClr val="DEAB81">
              <a:shade val="50000"/>
            </a:srgbClr>
          </a:lnRef>
          <a:fillRef idx="1">
            <a:srgbClr val="DEAB81"/>
          </a:fillRef>
          <a:effectRef idx="0">
            <a:srgbClr val="DEAB81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91440" tIns="45720" rIns="72000" bIns="45720" numCol="1" spcCol="0" rtlCol="0" fromWordArt="0" anchor="ctr" anchorCtr="0" forceAA="0" compatLnSpc="1">
            <a:normAutofit/>
          </a:bodyPr>
          <a:lstStyle/>
          <a:p>
            <a:pPr algn="r"/>
            <a:r>
              <a:rPr lang="en-US" altLang="zh-CN" sz="2800" b="1" dirty="0">
                <a:solidFill>
                  <a:srgbClr val="FFFFFF"/>
                </a:solidFill>
                <a:sym typeface="Arial" panose="020B0604020202020204" pitchFamily="34" charset="0"/>
              </a:rPr>
              <a:t>01</a:t>
            </a:r>
            <a:endParaRPr lang="zh-CN" altLang="en-US" sz="2800" b="1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1409936" y="1998074"/>
            <a:ext cx="1858778" cy="1858778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rgbClr val="DEAB81">
              <a:shade val="50000"/>
            </a:srgbClr>
          </a:lnRef>
          <a:fillRef idx="1">
            <a:srgbClr val="DEAB81"/>
          </a:fillRef>
          <a:effectRef idx="0">
            <a:srgbClr val="DEAB81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zh-CN" altLang="en-US" smtClean="0">
                <a:solidFill>
                  <a:srgbClr val="FFFFFF"/>
                </a:solidFill>
                <a:sym typeface="Arial" panose="020B0604020202020204" pitchFamily="34" charset="0"/>
              </a:rPr>
              <a:t>物理架构</a:t>
            </a:r>
            <a:endParaRPr lang="zh-CN" altLang="en-US" smtClean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 t="50886"/>
          <a:stretch>
            <a:fillRect/>
          </a:stretch>
        </p:blipFill>
        <p:spPr>
          <a:xfrm rot="16200000" flipH="1">
            <a:off x="1849540" y="1449740"/>
            <a:ext cx="1032655" cy="6401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6"/>
          <a:srcRect t="50886"/>
          <a:stretch>
            <a:fillRect/>
          </a:stretch>
        </p:blipFill>
        <p:spPr>
          <a:xfrm rot="16200000" flipH="1">
            <a:off x="1849540" y="4342451"/>
            <a:ext cx="1032655" cy="64011"/>
          </a:xfrm>
          <a:prstGeom prst="rect">
            <a:avLst/>
          </a:prstGeom>
        </p:spPr>
      </p:pic>
      <p:sp>
        <p:nvSpPr>
          <p:cNvPr id="28" name="椭圆 27"/>
          <p:cNvSpPr/>
          <p:nvPr>
            <p:custDataLst>
              <p:tags r:id="rId8"/>
            </p:custDataLst>
          </p:nvPr>
        </p:nvSpPr>
        <p:spPr>
          <a:xfrm>
            <a:off x="4775901" y="1998074"/>
            <a:ext cx="1858778" cy="1858778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rgbClr val="DEAB81">
              <a:shade val="50000"/>
            </a:srgbClr>
          </a:lnRef>
          <a:fillRef idx="1">
            <a:srgbClr val="DEAB81"/>
          </a:fillRef>
          <a:effectRef idx="0">
            <a:srgbClr val="DEAB81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mtClean="0">
                <a:solidFill>
                  <a:srgbClr val="FFFFFF"/>
                </a:solidFill>
                <a:sym typeface="Arial" panose="020B0604020202020204" pitchFamily="34" charset="0"/>
              </a:rPr>
              <a:t>LOREM IPSUM</a:t>
            </a:r>
            <a:endParaRPr lang="en-US" altLang="zh-CN" smtClean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6" name="椭圆 45"/>
          <p:cNvSpPr/>
          <p:nvPr>
            <p:custDataLst>
              <p:tags r:id="rId9"/>
            </p:custDataLst>
          </p:nvPr>
        </p:nvSpPr>
        <p:spPr>
          <a:xfrm>
            <a:off x="8141866" y="1998074"/>
            <a:ext cx="1858778" cy="1858778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rgbClr val="DEAB81">
              <a:shade val="50000"/>
            </a:srgbClr>
          </a:lnRef>
          <a:fillRef idx="1">
            <a:srgbClr val="DEAB81"/>
          </a:fillRef>
          <a:effectRef idx="0">
            <a:srgbClr val="DEAB81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mtClean="0">
                <a:solidFill>
                  <a:srgbClr val="FFFFFF"/>
                </a:solidFill>
                <a:sym typeface="Arial" panose="020B0604020202020204" pitchFamily="34" charset="0"/>
              </a:rPr>
              <a:t>LOREM IPSUM</a:t>
            </a:r>
            <a:endParaRPr lang="en-US" altLang="zh-CN" smtClean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10"/>
            </p:custDataLst>
          </p:nvPr>
        </p:nvSpPr>
        <p:spPr>
          <a:xfrm>
            <a:off x="408914" y="396668"/>
            <a:ext cx="7895626" cy="50503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DEAB81"/>
                </a:solidFill>
                <a:sym typeface="Arial" panose="020B0604020202020204" pitchFamily="34" charset="0"/>
              </a:rPr>
              <a:t>软件</a:t>
            </a:r>
            <a:r>
              <a:rPr lang="zh-CN" altLang="en-US" sz="2400" b="1" dirty="0">
                <a:solidFill>
                  <a:srgbClr val="DEAB81"/>
                </a:solidFill>
                <a:sym typeface="Arial" panose="020B0604020202020204" pitchFamily="34" charset="0"/>
              </a:rPr>
              <a:t>架构</a:t>
            </a:r>
            <a:endParaRPr lang="zh-CN" altLang="en-US" sz="2400" b="1" dirty="0">
              <a:solidFill>
                <a:srgbClr val="DEAB81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939"/>
            </a:avLst>
          </a:prstGeom>
          <a:solidFill>
            <a:srgbClr val="A2A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748905" y="1891665"/>
            <a:ext cx="2799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➭注册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椭圆 1"/>
          <p:cNvSpPr/>
          <p:nvPr>
            <p:custDataLst>
              <p:tags r:id="rId2"/>
            </p:custDataLst>
          </p:nvPr>
        </p:nvSpPr>
        <p:spPr>
          <a:xfrm>
            <a:off x="1355722" y="1943859"/>
            <a:ext cx="1967207" cy="1967207"/>
          </a:xfrm>
          <a:prstGeom prst="ellipse">
            <a:avLst/>
          </a:prstGeom>
          <a:ln>
            <a:noFill/>
          </a:ln>
        </p:spPr>
        <p:style>
          <a:lnRef idx="2">
            <a:srgbClr val="DEAB81">
              <a:shade val="50000"/>
            </a:srgbClr>
          </a:lnRef>
          <a:fillRef idx="1">
            <a:srgbClr val="DEAB81"/>
          </a:fillRef>
          <a:effectRef idx="0">
            <a:srgbClr val="DEAB81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3"/>
            </p:custDataLst>
          </p:nvPr>
        </p:nvSpPr>
        <p:spPr>
          <a:xfrm>
            <a:off x="2333862" y="1156977"/>
            <a:ext cx="1770486" cy="3540973"/>
          </a:xfrm>
          <a:custGeom>
            <a:avLst/>
            <a:gdLst>
              <a:gd name="connsiteX0" fmla="*/ 0 w 1543050"/>
              <a:gd name="connsiteY0" fmla="*/ 0 h 3086100"/>
              <a:gd name="connsiteX1" fmla="*/ 1543050 w 1543050"/>
              <a:gd name="connsiteY1" fmla="*/ 1543050 h 3086100"/>
              <a:gd name="connsiteX2" fmla="*/ 0 w 1543050"/>
              <a:gd name="connsiteY2" fmla="*/ 3086100 h 3086100"/>
              <a:gd name="connsiteX3" fmla="*/ 0 w 1543050"/>
              <a:gd name="connsiteY3" fmla="*/ 2528534 h 3086100"/>
              <a:gd name="connsiteX4" fmla="*/ 985484 w 1543050"/>
              <a:gd name="connsiteY4" fmla="*/ 1543050 h 3086100"/>
              <a:gd name="connsiteX5" fmla="*/ 0 w 1543050"/>
              <a:gd name="connsiteY5" fmla="*/ 557566 h 308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3050" h="3086100">
                <a:moveTo>
                  <a:pt x="0" y="0"/>
                </a:moveTo>
                <a:cubicBezTo>
                  <a:pt x="852203" y="0"/>
                  <a:pt x="1543050" y="690847"/>
                  <a:pt x="1543050" y="1543050"/>
                </a:cubicBezTo>
                <a:cubicBezTo>
                  <a:pt x="1543050" y="2395253"/>
                  <a:pt x="852203" y="3086100"/>
                  <a:pt x="0" y="3086100"/>
                </a:cubicBezTo>
                <a:lnTo>
                  <a:pt x="0" y="2528534"/>
                </a:lnTo>
                <a:cubicBezTo>
                  <a:pt x="544268" y="2528534"/>
                  <a:pt x="985484" y="2087318"/>
                  <a:pt x="985484" y="1543050"/>
                </a:cubicBezTo>
                <a:cubicBezTo>
                  <a:pt x="985484" y="998782"/>
                  <a:pt x="544268" y="557566"/>
                  <a:pt x="0" y="557566"/>
                </a:cubicBezTo>
                <a:close/>
              </a:path>
            </a:pathLst>
          </a:custGeom>
          <a:solidFill>
            <a:srgbClr val="DEAB81">
              <a:lumMod val="60000"/>
              <a:lumOff val="40000"/>
            </a:srgbClr>
          </a:solidFill>
          <a:ln>
            <a:noFill/>
          </a:ln>
        </p:spPr>
        <p:style>
          <a:lnRef idx="2">
            <a:srgbClr val="DEAB81">
              <a:shade val="50000"/>
            </a:srgbClr>
          </a:lnRef>
          <a:fillRef idx="1">
            <a:srgbClr val="DEAB81"/>
          </a:fillRef>
          <a:effectRef idx="0">
            <a:srgbClr val="DEAB81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91440" tIns="45720" rIns="72000" bIns="45720" numCol="1" spcCol="0" rtlCol="0" fromWordArt="0" anchor="ctr" anchorCtr="0" forceAA="0" compatLnSpc="1">
            <a:normAutofit/>
          </a:bodyPr>
          <a:lstStyle/>
          <a:p>
            <a:pPr algn="r"/>
            <a:r>
              <a:rPr lang="en-US" altLang="zh-CN" sz="2800" b="1" dirty="0">
                <a:solidFill>
                  <a:srgbClr val="FFFFFF"/>
                </a:solidFill>
                <a:sym typeface="Arial" panose="020B0604020202020204" pitchFamily="34" charset="0"/>
              </a:rPr>
              <a:t>01</a:t>
            </a:r>
            <a:endParaRPr lang="zh-CN" altLang="en-US" sz="2800" b="1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1409936" y="1998074"/>
            <a:ext cx="1858778" cy="1858778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rgbClr val="DEAB81">
              <a:shade val="50000"/>
            </a:srgbClr>
          </a:lnRef>
          <a:fillRef idx="1">
            <a:srgbClr val="DEAB81"/>
          </a:fillRef>
          <a:effectRef idx="0">
            <a:srgbClr val="DEAB81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zh-CN" altLang="en-US" smtClean="0">
                <a:solidFill>
                  <a:srgbClr val="FFFFFF"/>
                </a:solidFill>
                <a:sym typeface="Arial" panose="020B0604020202020204" pitchFamily="34" charset="0"/>
              </a:rPr>
              <a:t>物理架构</a:t>
            </a:r>
            <a:endParaRPr lang="zh-CN" altLang="en-US" smtClean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 t="50886"/>
          <a:stretch>
            <a:fillRect/>
          </a:stretch>
        </p:blipFill>
        <p:spPr>
          <a:xfrm rot="16200000" flipH="1">
            <a:off x="1849540" y="1449740"/>
            <a:ext cx="1032655" cy="6401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6"/>
          <a:srcRect t="50886"/>
          <a:stretch>
            <a:fillRect/>
          </a:stretch>
        </p:blipFill>
        <p:spPr>
          <a:xfrm rot="16200000" flipH="1">
            <a:off x="1849540" y="4342451"/>
            <a:ext cx="1032655" cy="64011"/>
          </a:xfrm>
          <a:prstGeom prst="rect">
            <a:avLst/>
          </a:prstGeom>
        </p:spPr>
      </p:pic>
      <p:sp>
        <p:nvSpPr>
          <p:cNvPr id="28" name="椭圆 27"/>
          <p:cNvSpPr/>
          <p:nvPr>
            <p:custDataLst>
              <p:tags r:id="rId8"/>
            </p:custDataLst>
          </p:nvPr>
        </p:nvSpPr>
        <p:spPr>
          <a:xfrm>
            <a:off x="4775901" y="1998074"/>
            <a:ext cx="1858778" cy="1858778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rgbClr val="DEAB81">
              <a:shade val="50000"/>
            </a:srgbClr>
          </a:lnRef>
          <a:fillRef idx="1">
            <a:srgbClr val="DEAB81"/>
          </a:fillRef>
          <a:effectRef idx="0">
            <a:srgbClr val="DEAB81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mtClean="0">
                <a:solidFill>
                  <a:srgbClr val="FFFFFF"/>
                </a:solidFill>
                <a:sym typeface="Arial" panose="020B0604020202020204" pitchFamily="34" charset="0"/>
              </a:rPr>
              <a:t>LOREM IPSUM</a:t>
            </a:r>
            <a:endParaRPr lang="en-US" altLang="zh-CN" smtClean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6" name="椭圆 45"/>
          <p:cNvSpPr/>
          <p:nvPr>
            <p:custDataLst>
              <p:tags r:id="rId9"/>
            </p:custDataLst>
          </p:nvPr>
        </p:nvSpPr>
        <p:spPr>
          <a:xfrm>
            <a:off x="8141866" y="1998074"/>
            <a:ext cx="1858778" cy="1858778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rgbClr val="DEAB81">
              <a:shade val="50000"/>
            </a:srgbClr>
          </a:lnRef>
          <a:fillRef idx="1">
            <a:srgbClr val="DEAB81"/>
          </a:fillRef>
          <a:effectRef idx="0">
            <a:srgbClr val="DEAB81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mtClean="0">
                <a:solidFill>
                  <a:srgbClr val="FFFFFF"/>
                </a:solidFill>
                <a:sym typeface="Arial" panose="020B0604020202020204" pitchFamily="34" charset="0"/>
              </a:rPr>
              <a:t>LOREM IPSUM</a:t>
            </a:r>
            <a:endParaRPr lang="en-US" altLang="zh-CN" smtClean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10"/>
            </p:custDataLst>
          </p:nvPr>
        </p:nvSpPr>
        <p:spPr>
          <a:xfrm>
            <a:off x="408914" y="396668"/>
            <a:ext cx="7895626" cy="50503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DEAB81"/>
                </a:solidFill>
                <a:sym typeface="Arial" panose="020B0604020202020204" pitchFamily="34" charset="0"/>
              </a:rPr>
              <a:t>物理架构</a:t>
            </a:r>
            <a:endParaRPr lang="zh-CN" altLang="en-US" sz="2400" b="1" dirty="0">
              <a:solidFill>
                <a:srgbClr val="DEAB81"/>
              </a:solidFill>
              <a:sym typeface="Arial" panose="020B0604020202020204" pitchFamily="34" charset="0"/>
            </a:endParaRPr>
          </a:p>
        </p:txBody>
      </p:sp>
      <p:pic>
        <p:nvPicPr>
          <p:cNvPr id="3" name="图片 2" descr="32313536323735383b32313536323735313bb7fecef1c6f7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43420" y="2726690"/>
            <a:ext cx="1184275" cy="11842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43420" y="3858260"/>
            <a:ext cx="1550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服务器</a:t>
            </a:r>
            <a:endParaRPr lang="zh-CN" altLang="en-US"/>
          </a:p>
        </p:txBody>
      </p:sp>
      <p:pic>
        <p:nvPicPr>
          <p:cNvPr id="10" name="图片 9" descr="32313535383731303b32313535383736303bcafdbeddbfe2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08490" y="1618615"/>
            <a:ext cx="914400" cy="9144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319895" y="2623820"/>
            <a:ext cx="1863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MySQL</a:t>
            </a:r>
            <a:r>
              <a:rPr lang="zh-CN" altLang="en-US"/>
              <a:t>数据库</a:t>
            </a:r>
            <a:endParaRPr lang="zh-CN" altLang="en-US"/>
          </a:p>
        </p:txBody>
      </p:sp>
      <p:pic>
        <p:nvPicPr>
          <p:cNvPr id="12" name="图片 11" descr="32303235303831383b32303236313133383bcbabcff2bcfdcdb7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19415" y="2861310"/>
            <a:ext cx="1773555" cy="9144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087360" y="2493010"/>
            <a:ext cx="1063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http</a:t>
            </a:r>
            <a:r>
              <a:rPr lang="zh-CN" altLang="en-US"/>
              <a:t>请求</a:t>
            </a:r>
            <a:endParaRPr lang="zh-CN" altLang="en-US"/>
          </a:p>
        </p:txBody>
      </p:sp>
      <p:pic>
        <p:nvPicPr>
          <p:cNvPr id="16" name="图片 15" descr="32313535383633363b32313535383639353bcdf8c2e7b9dcc0edd4b1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633585" y="4377055"/>
            <a:ext cx="914400" cy="9144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570720" y="5501640"/>
            <a:ext cx="1463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管理员</a:t>
            </a:r>
            <a:endParaRPr lang="zh-CN" altLang="en-US"/>
          </a:p>
        </p:txBody>
      </p:sp>
      <p:pic>
        <p:nvPicPr>
          <p:cNvPr id="19" name="图片 18" descr="32303235303831383b32303236313133383bcbabcff2bcfdcdb7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940000">
            <a:off x="7731760" y="3947795"/>
            <a:ext cx="1773555" cy="914400"/>
          </a:xfrm>
          <a:prstGeom prst="rect">
            <a:avLst/>
          </a:prstGeom>
        </p:spPr>
      </p:pic>
      <p:pic>
        <p:nvPicPr>
          <p:cNvPr id="21" name="图片 20" descr="32303235303831383b32303236313133383bcbabcff2bcfdcdb7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7040000">
            <a:off x="9404985" y="3137535"/>
            <a:ext cx="1773555" cy="9144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7863205" y="4890770"/>
            <a:ext cx="1348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websocket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10422890" y="3542665"/>
            <a:ext cx="1063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http</a:t>
            </a:r>
            <a:r>
              <a:rPr lang="zh-CN" altLang="en-US"/>
              <a:t>请求</a:t>
            </a:r>
            <a:endParaRPr lang="zh-CN" altLang="en-US"/>
          </a:p>
        </p:txBody>
      </p:sp>
      <p:pic>
        <p:nvPicPr>
          <p:cNvPr id="24" name="图片 23" descr="32303236333630373b32303236333535373bcad6bbfa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91330" y="2861310"/>
            <a:ext cx="1172210" cy="1172210"/>
          </a:xfrm>
          <a:prstGeom prst="rect">
            <a:avLst/>
          </a:prstGeom>
        </p:spPr>
      </p:pic>
      <p:pic>
        <p:nvPicPr>
          <p:cNvPr id="25" name="图片 24" descr="32303235303831383b32303236313133383bcbabcff2bcfdcdb7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">
            <a:off x="5236210" y="3137535"/>
            <a:ext cx="1773555" cy="91440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5388610" y="2726690"/>
            <a:ext cx="2400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websocket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4215130" y="4220845"/>
            <a:ext cx="154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移动端</a:t>
            </a:r>
            <a:r>
              <a:rPr lang="zh-CN" altLang="en-US"/>
              <a:t>用户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939"/>
            </a:avLst>
          </a:prstGeom>
          <a:solidFill>
            <a:srgbClr val="A2A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96686" y="711201"/>
            <a:ext cx="196594" cy="723900"/>
            <a:chOff x="652236" y="647700"/>
            <a:chExt cx="281214" cy="1035487"/>
          </a:xfrm>
        </p:grpSpPr>
        <p:sp>
          <p:nvSpPr>
            <p:cNvPr id="11" name="等腰三角形 10"/>
            <p:cNvSpPr/>
            <p:nvPr/>
          </p:nvSpPr>
          <p:spPr>
            <a:xfrm rot="10800000">
              <a:off x="660400" y="647700"/>
              <a:ext cx="273050" cy="2353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660399" y="1047750"/>
              <a:ext cx="273050" cy="2353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652236" y="1447799"/>
              <a:ext cx="273050" cy="2353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 rot="10800000">
            <a:off x="11280579" y="5410201"/>
            <a:ext cx="196594" cy="723900"/>
            <a:chOff x="652236" y="647700"/>
            <a:chExt cx="281214" cy="1035487"/>
          </a:xfrm>
        </p:grpSpPr>
        <p:sp>
          <p:nvSpPr>
            <p:cNvPr id="16" name="等腰三角形 15"/>
            <p:cNvSpPr/>
            <p:nvPr/>
          </p:nvSpPr>
          <p:spPr>
            <a:xfrm rot="10800000">
              <a:off x="660400" y="647700"/>
              <a:ext cx="273050" cy="2353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660399" y="1047750"/>
              <a:ext cx="273050" cy="2353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652236" y="1447799"/>
              <a:ext cx="273050" cy="2353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1726099" y="2780933"/>
            <a:ext cx="3811103" cy="822535"/>
          </a:xfrm>
          <a:prstGeom prst="rect">
            <a:avLst/>
          </a:prstGeom>
          <a:solidFill>
            <a:srgbClr val="F3E26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1582059" y="2934858"/>
            <a:ext cx="3811103" cy="82253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97" name="PA_文本框 2"/>
          <p:cNvSpPr txBox="1"/>
          <p:nvPr>
            <p:custDataLst>
              <p:tags r:id="rId2"/>
            </p:custDataLst>
          </p:nvPr>
        </p:nvSpPr>
        <p:spPr>
          <a:xfrm>
            <a:off x="1680456" y="2999435"/>
            <a:ext cx="3580978" cy="68199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z="3200" b="0" dirty="0" smtClean="0">
                <a:ln w="2540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3200" b="0" dirty="0" smtClean="0">
                <a:ln w="2540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</a:t>
            </a:r>
            <a:r>
              <a:rPr lang="zh-CN" altLang="en-US" sz="3200" b="0" dirty="0" smtClean="0">
                <a:ln w="2540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特色</a:t>
            </a:r>
            <a:endParaRPr lang="zh-CN" altLang="en-US" sz="3200" b="0" dirty="0" smtClean="0">
              <a:ln w="25400">
                <a:noFill/>
              </a:ln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726099" y="4243245"/>
            <a:ext cx="3811103" cy="822535"/>
          </a:xfrm>
          <a:prstGeom prst="rect">
            <a:avLst/>
          </a:prstGeom>
          <a:solidFill>
            <a:srgbClr val="F3E26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0" name="矩形 29"/>
          <p:cNvSpPr/>
          <p:nvPr/>
        </p:nvSpPr>
        <p:spPr>
          <a:xfrm>
            <a:off x="1582059" y="4397170"/>
            <a:ext cx="3811103" cy="82253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1" name="PA_文本框 2"/>
          <p:cNvSpPr txBox="1"/>
          <p:nvPr>
            <p:custDataLst>
              <p:tags r:id="rId3"/>
            </p:custDataLst>
          </p:nvPr>
        </p:nvSpPr>
        <p:spPr>
          <a:xfrm>
            <a:off x="1680456" y="4461747"/>
            <a:ext cx="3580978" cy="68199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z="3200" b="0" dirty="0" smtClean="0">
                <a:ln w="2540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3200" b="0" dirty="0" smtClean="0">
                <a:ln w="2540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技术</a:t>
            </a:r>
            <a:r>
              <a:rPr lang="zh-CN" altLang="en-US" sz="3200" b="0" dirty="0" smtClean="0">
                <a:ln w="2540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架构</a:t>
            </a:r>
            <a:endParaRPr lang="zh-CN" altLang="en-US" sz="3200" b="0" dirty="0" smtClean="0">
              <a:ln w="25400">
                <a:noFill/>
              </a:ln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91584" y="2785722"/>
            <a:ext cx="3811103" cy="822535"/>
          </a:xfrm>
          <a:prstGeom prst="rect">
            <a:avLst/>
          </a:prstGeom>
          <a:solidFill>
            <a:srgbClr val="F3E26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4" name="矩形 33"/>
          <p:cNvSpPr/>
          <p:nvPr/>
        </p:nvSpPr>
        <p:spPr>
          <a:xfrm>
            <a:off x="6647544" y="2939647"/>
            <a:ext cx="3811103" cy="82253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5" name="PA_文本框 2"/>
          <p:cNvSpPr txBox="1"/>
          <p:nvPr>
            <p:custDataLst>
              <p:tags r:id="rId4"/>
            </p:custDataLst>
          </p:nvPr>
        </p:nvSpPr>
        <p:spPr>
          <a:xfrm>
            <a:off x="6745941" y="3004224"/>
            <a:ext cx="3580978" cy="68199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z="3200" b="0" dirty="0" smtClean="0">
                <a:ln w="2540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3200" b="0" dirty="0" smtClean="0">
                <a:ln w="2540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效果</a:t>
            </a:r>
            <a:r>
              <a:rPr lang="zh-CN" altLang="en-US" sz="3200" b="0" dirty="0" smtClean="0">
                <a:ln w="2540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展示</a:t>
            </a:r>
            <a:endParaRPr lang="zh-CN" altLang="en-US" sz="3200" b="0" dirty="0" smtClean="0">
              <a:ln w="25400">
                <a:noFill/>
              </a:ln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91584" y="4248034"/>
            <a:ext cx="3811103" cy="822535"/>
          </a:xfrm>
          <a:prstGeom prst="rect">
            <a:avLst/>
          </a:prstGeom>
          <a:solidFill>
            <a:srgbClr val="F3E26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8" name="矩形 37"/>
          <p:cNvSpPr/>
          <p:nvPr/>
        </p:nvSpPr>
        <p:spPr>
          <a:xfrm>
            <a:off x="6647544" y="4401959"/>
            <a:ext cx="3811103" cy="82253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9" name="PA_文本框 2"/>
          <p:cNvSpPr txBox="1"/>
          <p:nvPr>
            <p:custDataLst>
              <p:tags r:id="rId5"/>
            </p:custDataLst>
          </p:nvPr>
        </p:nvSpPr>
        <p:spPr>
          <a:xfrm>
            <a:off x="6745941" y="4466536"/>
            <a:ext cx="3580978" cy="68199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z="3200" b="0" dirty="0" smtClean="0">
                <a:ln w="2540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3200" b="0" dirty="0" smtClean="0">
                <a:ln w="2540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小组评估</a:t>
            </a:r>
            <a:endParaRPr lang="zh-CN" altLang="en-US" sz="3200" b="0" dirty="0" smtClean="0">
              <a:ln w="25400">
                <a:noFill/>
              </a:ln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PA_文本框 2"/>
          <p:cNvSpPr txBox="1"/>
          <p:nvPr>
            <p:custDataLst>
              <p:tags r:id="rId6"/>
            </p:custDataLst>
          </p:nvPr>
        </p:nvSpPr>
        <p:spPr>
          <a:xfrm>
            <a:off x="4608471" y="1160196"/>
            <a:ext cx="2955577" cy="12078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6600" dirty="0">
                <a:ln w="25400">
                  <a:solidFill>
                    <a:schemeClr val="tx1"/>
                  </a:solidFill>
                </a:ln>
                <a:solidFill>
                  <a:srgbClr val="F3E26E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6600" dirty="0">
              <a:ln w="25400">
                <a:solidFill>
                  <a:schemeClr val="tx1"/>
                </a:solidFill>
              </a:ln>
              <a:solidFill>
                <a:srgbClr val="F3E2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939"/>
            </a:avLst>
          </a:prstGeom>
          <a:solidFill>
            <a:srgbClr val="A2A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748905" y="1891665"/>
            <a:ext cx="2799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➭注册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椭圆 1"/>
          <p:cNvSpPr/>
          <p:nvPr>
            <p:custDataLst>
              <p:tags r:id="rId2"/>
            </p:custDataLst>
          </p:nvPr>
        </p:nvSpPr>
        <p:spPr>
          <a:xfrm>
            <a:off x="1355722" y="1943859"/>
            <a:ext cx="1967207" cy="1967207"/>
          </a:xfrm>
          <a:prstGeom prst="ellipse">
            <a:avLst/>
          </a:prstGeom>
          <a:ln>
            <a:noFill/>
          </a:ln>
        </p:spPr>
        <p:style>
          <a:lnRef idx="2">
            <a:srgbClr val="DEAB81">
              <a:shade val="50000"/>
            </a:srgbClr>
          </a:lnRef>
          <a:fillRef idx="1">
            <a:srgbClr val="DEAB81"/>
          </a:fillRef>
          <a:effectRef idx="0">
            <a:srgbClr val="DEAB81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3"/>
            </p:custDataLst>
          </p:nvPr>
        </p:nvSpPr>
        <p:spPr>
          <a:xfrm>
            <a:off x="2333862" y="1156977"/>
            <a:ext cx="1770486" cy="3540973"/>
          </a:xfrm>
          <a:custGeom>
            <a:avLst/>
            <a:gdLst>
              <a:gd name="connsiteX0" fmla="*/ 0 w 1543050"/>
              <a:gd name="connsiteY0" fmla="*/ 0 h 3086100"/>
              <a:gd name="connsiteX1" fmla="*/ 1543050 w 1543050"/>
              <a:gd name="connsiteY1" fmla="*/ 1543050 h 3086100"/>
              <a:gd name="connsiteX2" fmla="*/ 0 w 1543050"/>
              <a:gd name="connsiteY2" fmla="*/ 3086100 h 3086100"/>
              <a:gd name="connsiteX3" fmla="*/ 0 w 1543050"/>
              <a:gd name="connsiteY3" fmla="*/ 2528534 h 3086100"/>
              <a:gd name="connsiteX4" fmla="*/ 985484 w 1543050"/>
              <a:gd name="connsiteY4" fmla="*/ 1543050 h 3086100"/>
              <a:gd name="connsiteX5" fmla="*/ 0 w 1543050"/>
              <a:gd name="connsiteY5" fmla="*/ 557566 h 308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3050" h="3086100">
                <a:moveTo>
                  <a:pt x="0" y="0"/>
                </a:moveTo>
                <a:cubicBezTo>
                  <a:pt x="852203" y="0"/>
                  <a:pt x="1543050" y="690847"/>
                  <a:pt x="1543050" y="1543050"/>
                </a:cubicBezTo>
                <a:cubicBezTo>
                  <a:pt x="1543050" y="2395253"/>
                  <a:pt x="852203" y="3086100"/>
                  <a:pt x="0" y="3086100"/>
                </a:cubicBezTo>
                <a:lnTo>
                  <a:pt x="0" y="2528534"/>
                </a:lnTo>
                <a:cubicBezTo>
                  <a:pt x="544268" y="2528534"/>
                  <a:pt x="985484" y="2087318"/>
                  <a:pt x="985484" y="1543050"/>
                </a:cubicBezTo>
                <a:cubicBezTo>
                  <a:pt x="985484" y="998782"/>
                  <a:pt x="544268" y="557566"/>
                  <a:pt x="0" y="557566"/>
                </a:cubicBezTo>
                <a:close/>
              </a:path>
            </a:pathLst>
          </a:custGeom>
          <a:solidFill>
            <a:srgbClr val="DEAB81">
              <a:lumMod val="60000"/>
              <a:lumOff val="40000"/>
            </a:srgbClr>
          </a:solidFill>
          <a:ln>
            <a:noFill/>
          </a:ln>
        </p:spPr>
        <p:style>
          <a:lnRef idx="2">
            <a:srgbClr val="DEAB81">
              <a:shade val="50000"/>
            </a:srgbClr>
          </a:lnRef>
          <a:fillRef idx="1">
            <a:srgbClr val="DEAB81"/>
          </a:fillRef>
          <a:effectRef idx="0">
            <a:srgbClr val="DEAB81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91440" tIns="45720" rIns="72000" bIns="45720" numCol="1" spcCol="0" rtlCol="0" fromWordArt="0" anchor="ctr" anchorCtr="0" forceAA="0" compatLnSpc="1">
            <a:normAutofit/>
          </a:bodyPr>
          <a:lstStyle/>
          <a:p>
            <a:pPr algn="r"/>
            <a:r>
              <a:rPr lang="en-US" altLang="zh-CN" sz="2800" b="1" dirty="0">
                <a:solidFill>
                  <a:srgbClr val="FFFFFF"/>
                </a:solidFill>
                <a:sym typeface="Arial" panose="020B0604020202020204" pitchFamily="34" charset="0"/>
              </a:rPr>
              <a:t>01</a:t>
            </a:r>
            <a:endParaRPr lang="zh-CN" altLang="en-US" sz="2800" b="1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1409936" y="1998074"/>
            <a:ext cx="1858778" cy="1858778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rgbClr val="DEAB81">
              <a:shade val="50000"/>
            </a:srgbClr>
          </a:lnRef>
          <a:fillRef idx="1">
            <a:srgbClr val="DEAB81"/>
          </a:fillRef>
          <a:effectRef idx="0">
            <a:srgbClr val="DEAB81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zh-CN" altLang="en-US" smtClean="0">
                <a:solidFill>
                  <a:srgbClr val="FFFFFF"/>
                </a:solidFill>
                <a:sym typeface="Arial" panose="020B0604020202020204" pitchFamily="34" charset="0"/>
              </a:rPr>
              <a:t>物理架构</a:t>
            </a:r>
            <a:endParaRPr lang="zh-CN" altLang="en-US" smtClean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 t="50886"/>
          <a:stretch>
            <a:fillRect/>
          </a:stretch>
        </p:blipFill>
        <p:spPr>
          <a:xfrm rot="16200000" flipH="1">
            <a:off x="1849540" y="1449740"/>
            <a:ext cx="1032655" cy="6401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6"/>
          <a:srcRect t="50886"/>
          <a:stretch>
            <a:fillRect/>
          </a:stretch>
        </p:blipFill>
        <p:spPr>
          <a:xfrm rot="16200000" flipH="1">
            <a:off x="1849540" y="4342451"/>
            <a:ext cx="1032655" cy="64011"/>
          </a:xfrm>
          <a:prstGeom prst="rect">
            <a:avLst/>
          </a:prstGeom>
        </p:spPr>
      </p:pic>
      <p:sp>
        <p:nvSpPr>
          <p:cNvPr id="28" name="椭圆 27"/>
          <p:cNvSpPr/>
          <p:nvPr>
            <p:custDataLst>
              <p:tags r:id="rId8"/>
            </p:custDataLst>
          </p:nvPr>
        </p:nvSpPr>
        <p:spPr>
          <a:xfrm>
            <a:off x="4775901" y="1998074"/>
            <a:ext cx="1858778" cy="1858778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rgbClr val="DEAB81">
              <a:shade val="50000"/>
            </a:srgbClr>
          </a:lnRef>
          <a:fillRef idx="1">
            <a:srgbClr val="DEAB81"/>
          </a:fillRef>
          <a:effectRef idx="0">
            <a:srgbClr val="DEAB81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mtClean="0">
                <a:solidFill>
                  <a:srgbClr val="FFFFFF"/>
                </a:solidFill>
                <a:sym typeface="Arial" panose="020B0604020202020204" pitchFamily="34" charset="0"/>
              </a:rPr>
              <a:t>LOREM IPSUM</a:t>
            </a:r>
            <a:endParaRPr lang="en-US" altLang="zh-CN" smtClean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6" name="椭圆 45"/>
          <p:cNvSpPr/>
          <p:nvPr>
            <p:custDataLst>
              <p:tags r:id="rId9"/>
            </p:custDataLst>
          </p:nvPr>
        </p:nvSpPr>
        <p:spPr>
          <a:xfrm>
            <a:off x="8141866" y="1998074"/>
            <a:ext cx="1858778" cy="1858778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rgbClr val="DEAB81">
              <a:shade val="50000"/>
            </a:srgbClr>
          </a:lnRef>
          <a:fillRef idx="1">
            <a:srgbClr val="DEAB81"/>
          </a:fillRef>
          <a:effectRef idx="0">
            <a:srgbClr val="DEAB81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mtClean="0">
                <a:solidFill>
                  <a:srgbClr val="FFFFFF"/>
                </a:solidFill>
                <a:sym typeface="Arial" panose="020B0604020202020204" pitchFamily="34" charset="0"/>
              </a:rPr>
              <a:t>LOREM IPSUM</a:t>
            </a:r>
            <a:endParaRPr lang="en-US" altLang="zh-CN" smtClean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10"/>
            </p:custDataLst>
          </p:nvPr>
        </p:nvSpPr>
        <p:spPr>
          <a:xfrm>
            <a:off x="408914" y="396668"/>
            <a:ext cx="7895626" cy="50503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DEAB81"/>
                </a:solidFill>
                <a:sym typeface="Arial" panose="020B0604020202020204" pitchFamily="34" charset="0"/>
              </a:rPr>
              <a:t>软件</a:t>
            </a:r>
            <a:r>
              <a:rPr lang="zh-CN" altLang="en-US" sz="2400" b="1" dirty="0">
                <a:solidFill>
                  <a:srgbClr val="DEAB81"/>
                </a:solidFill>
                <a:sym typeface="Arial" panose="020B0604020202020204" pitchFamily="34" charset="0"/>
              </a:rPr>
              <a:t>架构</a:t>
            </a:r>
            <a:endParaRPr lang="zh-CN" altLang="en-US" sz="2400" b="1" dirty="0">
              <a:solidFill>
                <a:srgbClr val="DEAB81"/>
              </a:solidFill>
              <a:sym typeface="Arial" panose="020B0604020202020204" pitchFamily="34" charset="0"/>
            </a:endParaRPr>
          </a:p>
        </p:txBody>
      </p:sp>
      <p:sp>
        <p:nvSpPr>
          <p:cNvPr id="13" name="椭圆 12"/>
          <p:cNvSpPr/>
          <p:nvPr>
            <p:custDataLst>
              <p:tags r:id="rId11"/>
            </p:custDataLst>
          </p:nvPr>
        </p:nvSpPr>
        <p:spPr>
          <a:xfrm>
            <a:off x="4721857" y="1944494"/>
            <a:ext cx="1967207" cy="1967207"/>
          </a:xfrm>
          <a:prstGeom prst="ellipse">
            <a:avLst/>
          </a:prstGeom>
          <a:ln>
            <a:noFill/>
          </a:ln>
        </p:spPr>
        <p:style>
          <a:lnRef idx="2">
            <a:srgbClr val="DEAB81">
              <a:shade val="50000"/>
            </a:srgbClr>
          </a:lnRef>
          <a:fillRef idx="1">
            <a:srgbClr val="DEAB81"/>
          </a:fillRef>
          <a:effectRef idx="0">
            <a:srgbClr val="DEAB81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>
            <p:custDataLst>
              <p:tags r:id="rId12"/>
            </p:custDataLst>
          </p:nvPr>
        </p:nvSpPr>
        <p:spPr>
          <a:xfrm>
            <a:off x="6091792" y="1157612"/>
            <a:ext cx="1770486" cy="3540973"/>
          </a:xfrm>
          <a:custGeom>
            <a:avLst/>
            <a:gdLst>
              <a:gd name="connsiteX0" fmla="*/ 0 w 1543050"/>
              <a:gd name="connsiteY0" fmla="*/ 0 h 3086100"/>
              <a:gd name="connsiteX1" fmla="*/ 1543050 w 1543050"/>
              <a:gd name="connsiteY1" fmla="*/ 1543050 h 3086100"/>
              <a:gd name="connsiteX2" fmla="*/ 0 w 1543050"/>
              <a:gd name="connsiteY2" fmla="*/ 3086100 h 3086100"/>
              <a:gd name="connsiteX3" fmla="*/ 0 w 1543050"/>
              <a:gd name="connsiteY3" fmla="*/ 2528534 h 3086100"/>
              <a:gd name="connsiteX4" fmla="*/ 985484 w 1543050"/>
              <a:gd name="connsiteY4" fmla="*/ 1543050 h 3086100"/>
              <a:gd name="connsiteX5" fmla="*/ 0 w 1543050"/>
              <a:gd name="connsiteY5" fmla="*/ 557566 h 308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3050" h="3086100">
                <a:moveTo>
                  <a:pt x="0" y="0"/>
                </a:moveTo>
                <a:cubicBezTo>
                  <a:pt x="852203" y="0"/>
                  <a:pt x="1543050" y="690847"/>
                  <a:pt x="1543050" y="1543050"/>
                </a:cubicBezTo>
                <a:cubicBezTo>
                  <a:pt x="1543050" y="2395253"/>
                  <a:pt x="852203" y="3086100"/>
                  <a:pt x="0" y="3086100"/>
                </a:cubicBezTo>
                <a:lnTo>
                  <a:pt x="0" y="2528534"/>
                </a:lnTo>
                <a:cubicBezTo>
                  <a:pt x="544268" y="2528534"/>
                  <a:pt x="985484" y="2087318"/>
                  <a:pt x="985484" y="1543050"/>
                </a:cubicBezTo>
                <a:cubicBezTo>
                  <a:pt x="985484" y="998782"/>
                  <a:pt x="544268" y="557566"/>
                  <a:pt x="0" y="557566"/>
                </a:cubicBezTo>
                <a:close/>
              </a:path>
            </a:pathLst>
          </a:custGeom>
          <a:solidFill>
            <a:srgbClr val="DEAB81">
              <a:lumMod val="60000"/>
              <a:lumOff val="40000"/>
            </a:srgbClr>
          </a:solidFill>
          <a:ln>
            <a:noFill/>
          </a:ln>
        </p:spPr>
        <p:style>
          <a:lnRef idx="2">
            <a:srgbClr val="DEAB81">
              <a:shade val="50000"/>
            </a:srgbClr>
          </a:lnRef>
          <a:fillRef idx="1">
            <a:srgbClr val="DEAB81"/>
          </a:fillRef>
          <a:effectRef idx="0">
            <a:srgbClr val="DEAB81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91440" tIns="45720" rIns="72000" bIns="45720" numCol="1" spcCol="0" rtlCol="0" fromWordArt="0" anchor="ctr" anchorCtr="0" forceAA="0" compatLnSpc="1">
            <a:normAutofit/>
          </a:bodyPr>
          <a:p>
            <a:pPr algn="r"/>
            <a:r>
              <a:rPr lang="en-US" altLang="zh-CN" sz="2800" b="1" dirty="0">
                <a:solidFill>
                  <a:srgbClr val="FFFFFF"/>
                </a:solidFill>
                <a:sym typeface="Arial" panose="020B0604020202020204" pitchFamily="34" charset="0"/>
              </a:rPr>
              <a:t>02</a:t>
            </a:r>
            <a:endParaRPr lang="zh-CN" altLang="en-US" sz="2800" b="1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7" name="椭圆 26"/>
          <p:cNvSpPr/>
          <p:nvPr>
            <p:custDataLst>
              <p:tags r:id="rId13"/>
            </p:custDataLst>
          </p:nvPr>
        </p:nvSpPr>
        <p:spPr>
          <a:xfrm>
            <a:off x="4776071" y="1997439"/>
            <a:ext cx="1858778" cy="1858778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rgbClr val="DEAB81">
              <a:shade val="50000"/>
            </a:srgbClr>
          </a:lnRef>
          <a:fillRef idx="1">
            <a:srgbClr val="DEAB81"/>
          </a:fillRef>
          <a:effectRef idx="0">
            <a:srgbClr val="DEAB81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ctr"/>
            <a:r>
              <a:rPr lang="zh-CN" altLang="en-US" smtClean="0">
                <a:solidFill>
                  <a:srgbClr val="FFFFFF"/>
                </a:solidFill>
                <a:sym typeface="Arial" panose="020B0604020202020204" pitchFamily="34" charset="0"/>
              </a:rPr>
              <a:t>逻辑架构</a:t>
            </a:r>
            <a:endParaRPr lang="zh-CN" altLang="en-US" smtClean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939"/>
            </a:avLst>
          </a:prstGeom>
          <a:solidFill>
            <a:srgbClr val="A2A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748905" y="1891665"/>
            <a:ext cx="2799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➭注册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椭圆 1"/>
          <p:cNvSpPr/>
          <p:nvPr>
            <p:custDataLst>
              <p:tags r:id="rId2"/>
            </p:custDataLst>
          </p:nvPr>
        </p:nvSpPr>
        <p:spPr>
          <a:xfrm>
            <a:off x="1355722" y="1943859"/>
            <a:ext cx="1967207" cy="1967207"/>
          </a:xfrm>
          <a:prstGeom prst="ellipse">
            <a:avLst/>
          </a:prstGeom>
          <a:ln>
            <a:noFill/>
          </a:ln>
        </p:spPr>
        <p:style>
          <a:lnRef idx="2">
            <a:srgbClr val="DEAB81">
              <a:shade val="50000"/>
            </a:srgbClr>
          </a:lnRef>
          <a:fillRef idx="1">
            <a:srgbClr val="DEAB81"/>
          </a:fillRef>
          <a:effectRef idx="0">
            <a:srgbClr val="DEAB81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3"/>
            </p:custDataLst>
          </p:nvPr>
        </p:nvSpPr>
        <p:spPr>
          <a:xfrm>
            <a:off x="2333862" y="1156977"/>
            <a:ext cx="1770486" cy="3540973"/>
          </a:xfrm>
          <a:custGeom>
            <a:avLst/>
            <a:gdLst>
              <a:gd name="connsiteX0" fmla="*/ 0 w 1543050"/>
              <a:gd name="connsiteY0" fmla="*/ 0 h 3086100"/>
              <a:gd name="connsiteX1" fmla="*/ 1543050 w 1543050"/>
              <a:gd name="connsiteY1" fmla="*/ 1543050 h 3086100"/>
              <a:gd name="connsiteX2" fmla="*/ 0 w 1543050"/>
              <a:gd name="connsiteY2" fmla="*/ 3086100 h 3086100"/>
              <a:gd name="connsiteX3" fmla="*/ 0 w 1543050"/>
              <a:gd name="connsiteY3" fmla="*/ 2528534 h 3086100"/>
              <a:gd name="connsiteX4" fmla="*/ 985484 w 1543050"/>
              <a:gd name="connsiteY4" fmla="*/ 1543050 h 3086100"/>
              <a:gd name="connsiteX5" fmla="*/ 0 w 1543050"/>
              <a:gd name="connsiteY5" fmla="*/ 557566 h 308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3050" h="3086100">
                <a:moveTo>
                  <a:pt x="0" y="0"/>
                </a:moveTo>
                <a:cubicBezTo>
                  <a:pt x="852203" y="0"/>
                  <a:pt x="1543050" y="690847"/>
                  <a:pt x="1543050" y="1543050"/>
                </a:cubicBezTo>
                <a:cubicBezTo>
                  <a:pt x="1543050" y="2395253"/>
                  <a:pt x="852203" y="3086100"/>
                  <a:pt x="0" y="3086100"/>
                </a:cubicBezTo>
                <a:lnTo>
                  <a:pt x="0" y="2528534"/>
                </a:lnTo>
                <a:cubicBezTo>
                  <a:pt x="544268" y="2528534"/>
                  <a:pt x="985484" y="2087318"/>
                  <a:pt x="985484" y="1543050"/>
                </a:cubicBezTo>
                <a:cubicBezTo>
                  <a:pt x="985484" y="998782"/>
                  <a:pt x="544268" y="557566"/>
                  <a:pt x="0" y="557566"/>
                </a:cubicBezTo>
                <a:close/>
              </a:path>
            </a:pathLst>
          </a:custGeom>
          <a:solidFill>
            <a:srgbClr val="DEAB81">
              <a:lumMod val="60000"/>
              <a:lumOff val="40000"/>
            </a:srgbClr>
          </a:solidFill>
          <a:ln>
            <a:noFill/>
          </a:ln>
        </p:spPr>
        <p:style>
          <a:lnRef idx="2">
            <a:srgbClr val="DEAB81">
              <a:shade val="50000"/>
            </a:srgbClr>
          </a:lnRef>
          <a:fillRef idx="1">
            <a:srgbClr val="DEAB81"/>
          </a:fillRef>
          <a:effectRef idx="0">
            <a:srgbClr val="DEAB81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91440" tIns="45720" rIns="72000" bIns="45720" numCol="1" spcCol="0" rtlCol="0" fromWordArt="0" anchor="ctr" anchorCtr="0" forceAA="0" compatLnSpc="1">
            <a:normAutofit/>
          </a:bodyPr>
          <a:lstStyle/>
          <a:p>
            <a:pPr algn="r"/>
            <a:r>
              <a:rPr lang="en-US" altLang="zh-CN" sz="2800" b="1" dirty="0">
                <a:solidFill>
                  <a:srgbClr val="FFFFFF"/>
                </a:solidFill>
                <a:sym typeface="Arial" panose="020B0604020202020204" pitchFamily="34" charset="0"/>
              </a:rPr>
              <a:t>02</a:t>
            </a:r>
            <a:endParaRPr lang="zh-CN" altLang="en-US" sz="2800" b="1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1409936" y="1998074"/>
            <a:ext cx="1858778" cy="1858778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rgbClr val="DEAB81">
              <a:shade val="50000"/>
            </a:srgbClr>
          </a:lnRef>
          <a:fillRef idx="1">
            <a:srgbClr val="DEAB81"/>
          </a:fillRef>
          <a:effectRef idx="0">
            <a:srgbClr val="DEAB81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zh-CN" altLang="en-US" smtClean="0">
                <a:solidFill>
                  <a:srgbClr val="FFFFFF"/>
                </a:solidFill>
                <a:sym typeface="Arial" panose="020B0604020202020204" pitchFamily="34" charset="0"/>
              </a:rPr>
              <a:t>逻辑架构</a:t>
            </a:r>
            <a:endParaRPr lang="zh-CN" altLang="en-US" smtClean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 t="50886"/>
          <a:stretch>
            <a:fillRect/>
          </a:stretch>
        </p:blipFill>
        <p:spPr>
          <a:xfrm rot="16200000" flipH="1">
            <a:off x="1849540" y="1449740"/>
            <a:ext cx="1032655" cy="6401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6"/>
          <a:srcRect t="50886"/>
          <a:stretch>
            <a:fillRect/>
          </a:stretch>
        </p:blipFill>
        <p:spPr>
          <a:xfrm rot="16200000" flipH="1">
            <a:off x="1849540" y="4342451"/>
            <a:ext cx="1032655" cy="64011"/>
          </a:xfrm>
          <a:prstGeom prst="rect">
            <a:avLst/>
          </a:prstGeom>
        </p:spPr>
      </p:pic>
      <p:sp>
        <p:nvSpPr>
          <p:cNvPr id="28" name="椭圆 27"/>
          <p:cNvSpPr/>
          <p:nvPr>
            <p:custDataLst>
              <p:tags r:id="rId8"/>
            </p:custDataLst>
          </p:nvPr>
        </p:nvSpPr>
        <p:spPr>
          <a:xfrm>
            <a:off x="4775901" y="1998074"/>
            <a:ext cx="1858778" cy="1858778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rgbClr val="DEAB81">
              <a:shade val="50000"/>
            </a:srgbClr>
          </a:lnRef>
          <a:fillRef idx="1">
            <a:srgbClr val="DEAB81"/>
          </a:fillRef>
          <a:effectRef idx="0">
            <a:srgbClr val="DEAB81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mtClean="0">
                <a:solidFill>
                  <a:srgbClr val="FFFFFF"/>
                </a:solidFill>
                <a:sym typeface="Arial" panose="020B0604020202020204" pitchFamily="34" charset="0"/>
              </a:rPr>
              <a:t>LOREM IPSUM</a:t>
            </a:r>
            <a:endParaRPr lang="en-US" altLang="zh-CN" smtClean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6" name="椭圆 45"/>
          <p:cNvSpPr/>
          <p:nvPr>
            <p:custDataLst>
              <p:tags r:id="rId9"/>
            </p:custDataLst>
          </p:nvPr>
        </p:nvSpPr>
        <p:spPr>
          <a:xfrm>
            <a:off x="8141866" y="1998074"/>
            <a:ext cx="1858778" cy="1858778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rgbClr val="DEAB81">
              <a:shade val="50000"/>
            </a:srgbClr>
          </a:lnRef>
          <a:fillRef idx="1">
            <a:srgbClr val="DEAB81"/>
          </a:fillRef>
          <a:effectRef idx="0">
            <a:srgbClr val="DEAB81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mtClean="0">
                <a:solidFill>
                  <a:srgbClr val="FFFFFF"/>
                </a:solidFill>
                <a:sym typeface="Arial" panose="020B0604020202020204" pitchFamily="34" charset="0"/>
              </a:rPr>
              <a:t>LOREM IPSUM</a:t>
            </a:r>
            <a:endParaRPr lang="en-US" altLang="zh-CN" smtClean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10"/>
            </p:custDataLst>
          </p:nvPr>
        </p:nvSpPr>
        <p:spPr>
          <a:xfrm>
            <a:off x="408914" y="396668"/>
            <a:ext cx="7895626" cy="50503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DEAB81"/>
                </a:solidFill>
                <a:sym typeface="Arial" panose="020B0604020202020204" pitchFamily="34" charset="0"/>
              </a:rPr>
              <a:t>逻辑架构</a:t>
            </a:r>
            <a:endParaRPr lang="zh-CN" altLang="en-US" sz="2400" b="1" dirty="0">
              <a:solidFill>
                <a:srgbClr val="DEAB81"/>
              </a:solidFill>
              <a:sym typeface="Arial" panose="020B0604020202020204" pitchFamily="34" charset="0"/>
            </a:endParaRPr>
          </a:p>
        </p:txBody>
      </p:sp>
      <p:pic>
        <p:nvPicPr>
          <p:cNvPr id="3" name="图片 2" descr="343435333334363b333633373131323bb4b0bfda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42855" y="396875"/>
            <a:ext cx="914400" cy="914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61685" y="669925"/>
            <a:ext cx="4138930" cy="368300"/>
          </a:xfrm>
          <a:prstGeom prst="rect">
            <a:avLst/>
          </a:prstGeom>
          <a:gradFill>
            <a:gsLst>
              <a:gs pos="0">
                <a:srgbClr val="76CBE8"/>
              </a:gs>
              <a:gs pos="100000">
                <a:srgbClr val="A7E1E5"/>
              </a:gs>
            </a:gsLst>
            <a:lin scaled="1"/>
          </a:gradFill>
        </p:spPr>
        <p:txBody>
          <a:bodyPr wrap="square" rtlCol="0">
            <a:spAutoFit/>
          </a:bodyPr>
          <a:p>
            <a:r>
              <a:rPr lang="en-US" altLang="zh-CN"/>
              <a:t>                         </a:t>
            </a:r>
            <a:r>
              <a:rPr lang="zh-CN" altLang="en-US"/>
              <a:t>表现层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142855" y="1226185"/>
            <a:ext cx="1004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Activity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5861685" y="2259965"/>
            <a:ext cx="4138930" cy="36830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txBody>
          <a:bodyPr wrap="square" rtlCol="0">
            <a:spAutoFit/>
          </a:bodyPr>
          <a:p>
            <a:r>
              <a:rPr lang="en-US" altLang="zh-CN"/>
              <a:t>                         </a:t>
            </a:r>
            <a:r>
              <a:rPr lang="zh-CN" altLang="en-US"/>
              <a:t>应用层</a:t>
            </a:r>
            <a:endParaRPr lang="zh-CN" altLang="en-US"/>
          </a:p>
        </p:txBody>
      </p:sp>
      <p:pic>
        <p:nvPicPr>
          <p:cNvPr id="12" name="图片 11" descr="32313534343438303b32313534343437303bd4b4b4fac2eb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42855" y="1998345"/>
            <a:ext cx="914400" cy="9144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091420" y="3108325"/>
            <a:ext cx="1257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JAVA class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5942965" y="4031615"/>
            <a:ext cx="2059305" cy="3683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txBody>
          <a:bodyPr wrap="square" rtlCol="0">
            <a:spAutoFit/>
          </a:bodyPr>
          <a:p>
            <a:r>
              <a:rPr lang="en-US" altLang="zh-CN"/>
              <a:t>           Netty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8041640" y="4031615"/>
            <a:ext cx="2059305" cy="3683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txBody>
          <a:bodyPr wrap="square" rtlCol="0">
            <a:spAutoFit/>
          </a:bodyPr>
          <a:p>
            <a:pPr algn="ctr"/>
            <a:r>
              <a:rPr lang="en-US" altLang="zh-CN"/>
              <a:t> Spring boot</a:t>
            </a:r>
            <a:endParaRPr lang="en-US" altLang="zh-CN"/>
          </a:p>
        </p:txBody>
      </p:sp>
      <p:pic>
        <p:nvPicPr>
          <p:cNvPr id="18" name="图片 17" descr="32313539363138373b32313539363137353bcafdbeddbfe2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79995" y="4953635"/>
            <a:ext cx="914400" cy="9144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579995" y="5938520"/>
            <a:ext cx="1511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MySQL</a:t>
            </a:r>
            <a:endParaRPr lang="en-US" altLang="zh-CN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70120" y="4031615"/>
            <a:ext cx="942340" cy="53848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285730" y="4031615"/>
            <a:ext cx="1215390" cy="53848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88510" y="396875"/>
            <a:ext cx="1000125" cy="1000125"/>
          </a:xfrm>
          <a:prstGeom prst="rect">
            <a:avLst/>
          </a:prstGeom>
        </p:spPr>
      </p:pic>
      <p:pic>
        <p:nvPicPr>
          <p:cNvPr id="24" name="图片 23" descr="3b32313537323434313bcbabcff2bcfdcdb7"/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473950" y="1226185"/>
            <a:ext cx="914400" cy="91440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8204835" y="1455420"/>
            <a:ext cx="1592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调用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407785" y="1360805"/>
            <a:ext cx="1643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返回数值</a:t>
            </a:r>
            <a:endParaRPr lang="zh-CN" altLang="en-US"/>
          </a:p>
          <a:p>
            <a:r>
              <a:rPr lang="zh-CN" altLang="en-US"/>
              <a:t>或</a:t>
            </a:r>
            <a:r>
              <a:rPr lang="zh-CN" altLang="en-US"/>
              <a:t>修改变量</a:t>
            </a:r>
            <a:endParaRPr lang="zh-CN" altLang="en-US"/>
          </a:p>
        </p:txBody>
      </p:sp>
      <p:pic>
        <p:nvPicPr>
          <p:cNvPr id="27" name="图片 26" descr="3b32313537323434313bcbabcff2bcfdcdb7"/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473950" y="2840355"/>
            <a:ext cx="914400" cy="91440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6338570" y="3128645"/>
            <a:ext cx="1379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http + websocket</a:t>
            </a:r>
            <a:endParaRPr lang="en-US" altLang="zh-CN"/>
          </a:p>
        </p:txBody>
      </p:sp>
      <p:pic>
        <p:nvPicPr>
          <p:cNvPr id="30" name="图片 29" descr="3b32313537323434313bcbabcff2bcfdcdb7"/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2340000">
            <a:off x="8614410" y="4458335"/>
            <a:ext cx="914400" cy="914400"/>
          </a:xfrm>
          <a:prstGeom prst="rect">
            <a:avLst/>
          </a:prstGeom>
        </p:spPr>
      </p:pic>
      <p:pic>
        <p:nvPicPr>
          <p:cNvPr id="31" name="图片 30" descr="3b32313537323434313bcbabcff2bcfdcdb7"/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9740000">
            <a:off x="6665595" y="4454525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2A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14880" y="1129394"/>
            <a:ext cx="10287000" cy="4953000"/>
          </a:xfrm>
          <a:prstGeom prst="rect">
            <a:avLst/>
          </a:prstGeom>
          <a:solidFill>
            <a:srgbClr val="F3E26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829131" y="849087"/>
            <a:ext cx="10287000" cy="4947557"/>
            <a:chOff x="952500" y="957942"/>
            <a:chExt cx="10287000" cy="4947557"/>
          </a:xfrm>
        </p:grpSpPr>
        <p:sp>
          <p:nvSpPr>
            <p:cNvPr id="12" name="剪去单角的矩形 11"/>
            <p:cNvSpPr/>
            <p:nvPr/>
          </p:nvSpPr>
          <p:spPr>
            <a:xfrm flipV="1">
              <a:off x="952500" y="957942"/>
              <a:ext cx="10287000" cy="4947557"/>
            </a:xfrm>
            <a:prstGeom prst="snip1Rect">
              <a:avLst/>
            </a:prstGeom>
            <a:blipFill dpi="0" rotWithShape="1">
              <a:blip r:embed="rId1"/>
              <a:srcRect/>
              <a:stretch>
                <a:fillRect t="-7000" b="-3000"/>
              </a:stretch>
            </a:blip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/>
          </p:nvSpPr>
          <p:spPr>
            <a:xfrm rot="5400000">
              <a:off x="10420712" y="5086714"/>
              <a:ext cx="803908" cy="803908"/>
            </a:xfrm>
            <a:prstGeom prst="rtTriangle">
              <a:avLst/>
            </a:prstGeom>
            <a:solidFill>
              <a:srgbClr val="A2A1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070430" y="4933667"/>
            <a:ext cx="1656898" cy="628650"/>
            <a:chOff x="2416629" y="1828800"/>
            <a:chExt cx="4489301" cy="1703303"/>
          </a:xfrm>
        </p:grpSpPr>
        <p:sp>
          <p:nvSpPr>
            <p:cNvPr id="16" name="椭圆 15"/>
            <p:cNvSpPr/>
            <p:nvPr/>
          </p:nvSpPr>
          <p:spPr>
            <a:xfrm>
              <a:off x="2416629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880115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343602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807088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270574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734060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197547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661033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416629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2880115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3343602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807088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270574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4734060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5197547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661033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416629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2880115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3343602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3807088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4270574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734060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197547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661033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6124519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6588005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6124519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6588005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124519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6588005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2416629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2880115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343602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3807088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270574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4734060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5197547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5661033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6124519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588005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3" name="PA_文本框 2"/>
          <p:cNvSpPr txBox="1"/>
          <p:nvPr>
            <p:custDataLst>
              <p:tags r:id="rId2"/>
            </p:custDataLst>
          </p:nvPr>
        </p:nvSpPr>
        <p:spPr>
          <a:xfrm>
            <a:off x="3322528" y="2458122"/>
            <a:ext cx="5574778" cy="130937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6600" dirty="0">
                <a:ln w="25400">
                  <a:solidFill>
                    <a:schemeClr val="tx1"/>
                  </a:solidFill>
                </a:ln>
                <a:solidFill>
                  <a:srgbClr val="F3E26E"/>
                </a:solidFill>
                <a:latin typeface="微软雅黑" panose="020B0503020204020204" charset="-122"/>
                <a:ea typeface="微软雅黑" panose="020B0503020204020204" charset="-122"/>
              </a:rPr>
              <a:t>小组评估</a:t>
            </a:r>
            <a:endParaRPr lang="zh-CN" altLang="en-US" sz="6600" dirty="0">
              <a:ln w="25400">
                <a:solidFill>
                  <a:schemeClr val="tx1"/>
                </a:solidFill>
              </a:ln>
              <a:solidFill>
                <a:srgbClr val="F3E2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5" name="组合 104"/>
          <p:cNvGrpSpPr/>
          <p:nvPr/>
        </p:nvGrpSpPr>
        <p:grpSpPr>
          <a:xfrm rot="5400000">
            <a:off x="9790113" y="1556373"/>
            <a:ext cx="1656898" cy="628650"/>
            <a:chOff x="2416629" y="1828800"/>
            <a:chExt cx="4489301" cy="1703303"/>
          </a:xfrm>
        </p:grpSpPr>
        <p:sp>
          <p:nvSpPr>
            <p:cNvPr id="106" name="椭圆 105"/>
            <p:cNvSpPr/>
            <p:nvPr/>
          </p:nvSpPr>
          <p:spPr>
            <a:xfrm>
              <a:off x="2416629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2880115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3343602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3807088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4270574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4734060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5197547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5661033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2416629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80115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3343602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3807088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4270574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4734060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5197547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5661033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2416629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2880115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343602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807088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4270574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4734060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5197547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5661033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6124519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6588005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6124519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6588005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6124519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6588005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2416629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2880115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3343602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3807088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4270574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4734060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5197547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5661033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6124519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>
              <a:off x="6588005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939"/>
            </a:avLst>
          </a:prstGeom>
          <a:solidFill>
            <a:srgbClr val="A2A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Freeform 30"/>
          <p:cNvSpPr/>
          <p:nvPr/>
        </p:nvSpPr>
        <p:spPr bwMode="auto">
          <a:xfrm>
            <a:off x="4464045" y="1665288"/>
            <a:ext cx="2669432" cy="2191129"/>
          </a:xfrm>
          <a:custGeom>
            <a:avLst/>
            <a:gdLst>
              <a:gd name="T0" fmla="*/ 1110 w 1120"/>
              <a:gd name="T1" fmla="*/ 617 h 919"/>
              <a:gd name="T2" fmla="*/ 892 w 1120"/>
              <a:gd name="T3" fmla="*/ 87 h 919"/>
              <a:gd name="T4" fmla="*/ 686 w 1120"/>
              <a:gd name="T5" fmla="*/ 0 h 919"/>
              <a:gd name="T6" fmla="*/ 367 w 1120"/>
              <a:gd name="T7" fmla="*/ 231 h 919"/>
              <a:gd name="T8" fmla="*/ 0 w 1120"/>
              <a:gd name="T9" fmla="*/ 866 h 919"/>
              <a:gd name="T10" fmla="*/ 157 w 1120"/>
              <a:gd name="T11" fmla="*/ 734 h 919"/>
              <a:gd name="T12" fmla="*/ 678 w 1120"/>
              <a:gd name="T13" fmla="*/ 548 h 919"/>
              <a:gd name="T14" fmla="*/ 742 w 1120"/>
              <a:gd name="T15" fmla="*/ 553 h 919"/>
              <a:gd name="T16" fmla="*/ 994 w 1120"/>
              <a:gd name="T17" fmla="*/ 688 h 919"/>
              <a:gd name="T18" fmla="*/ 1095 w 1120"/>
              <a:gd name="T19" fmla="*/ 919 h 919"/>
              <a:gd name="T20" fmla="*/ 1110 w 1120"/>
              <a:gd name="T21" fmla="*/ 617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20" h="919">
                <a:moveTo>
                  <a:pt x="1110" y="617"/>
                </a:moveTo>
                <a:cubicBezTo>
                  <a:pt x="1081" y="273"/>
                  <a:pt x="912" y="106"/>
                  <a:pt x="892" y="87"/>
                </a:cubicBezTo>
                <a:cubicBezTo>
                  <a:pt x="829" y="30"/>
                  <a:pt x="757" y="0"/>
                  <a:pt x="686" y="0"/>
                </a:cubicBezTo>
                <a:cubicBezTo>
                  <a:pt x="566" y="0"/>
                  <a:pt x="453" y="82"/>
                  <a:pt x="367" y="231"/>
                </a:cubicBezTo>
                <a:cubicBezTo>
                  <a:pt x="0" y="866"/>
                  <a:pt x="0" y="866"/>
                  <a:pt x="0" y="866"/>
                </a:cubicBezTo>
                <a:cubicBezTo>
                  <a:pt x="43" y="823"/>
                  <a:pt x="94" y="777"/>
                  <a:pt x="157" y="734"/>
                </a:cubicBezTo>
                <a:cubicBezTo>
                  <a:pt x="390" y="572"/>
                  <a:pt x="583" y="548"/>
                  <a:pt x="678" y="548"/>
                </a:cubicBezTo>
                <a:cubicBezTo>
                  <a:pt x="714" y="548"/>
                  <a:pt x="737" y="552"/>
                  <a:pt x="742" y="553"/>
                </a:cubicBezTo>
                <a:cubicBezTo>
                  <a:pt x="840" y="566"/>
                  <a:pt x="929" y="614"/>
                  <a:pt x="994" y="688"/>
                </a:cubicBezTo>
                <a:cubicBezTo>
                  <a:pt x="1051" y="753"/>
                  <a:pt x="1086" y="834"/>
                  <a:pt x="1095" y="919"/>
                </a:cubicBezTo>
                <a:cubicBezTo>
                  <a:pt x="1111" y="839"/>
                  <a:pt x="1120" y="738"/>
                  <a:pt x="1110" y="617"/>
                </a:cubicBezTo>
                <a:close/>
              </a:path>
            </a:pathLst>
          </a:custGeom>
          <a:solidFill>
            <a:srgbClr val="A2A1A7"/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</a:endParaRPr>
          </a:p>
        </p:txBody>
      </p:sp>
      <p:sp>
        <p:nvSpPr>
          <p:cNvPr id="7" name="Freeform 31"/>
          <p:cNvSpPr/>
          <p:nvPr/>
        </p:nvSpPr>
        <p:spPr bwMode="auto">
          <a:xfrm>
            <a:off x="4006888" y="3155578"/>
            <a:ext cx="2723808" cy="2326060"/>
          </a:xfrm>
          <a:custGeom>
            <a:avLst/>
            <a:gdLst>
              <a:gd name="T0" fmla="*/ 500 w 1143"/>
              <a:gd name="T1" fmla="*/ 494 h 976"/>
              <a:gd name="T2" fmla="*/ 468 w 1143"/>
              <a:gd name="T3" fmla="*/ 334 h 976"/>
              <a:gd name="T4" fmla="*/ 640 w 1143"/>
              <a:gd name="T5" fmla="*/ 0 h 976"/>
              <a:gd name="T6" fmla="*/ 370 w 1143"/>
              <a:gd name="T7" fmla="*/ 139 h 976"/>
              <a:gd name="T8" fmla="*/ 82 w 1143"/>
              <a:gd name="T9" fmla="*/ 444 h 976"/>
              <a:gd name="T10" fmla="*/ 19 w 1143"/>
              <a:gd name="T11" fmla="*/ 594 h 976"/>
              <a:gd name="T12" fmla="*/ 17 w 1143"/>
              <a:gd name="T13" fmla="*/ 606 h 976"/>
              <a:gd name="T14" fmla="*/ 71 w 1143"/>
              <a:gd name="T15" fmla="*/ 849 h 976"/>
              <a:gd name="T16" fmla="*/ 406 w 1143"/>
              <a:gd name="T17" fmla="*/ 976 h 976"/>
              <a:gd name="T18" fmla="*/ 1143 w 1143"/>
              <a:gd name="T19" fmla="*/ 976 h 976"/>
              <a:gd name="T20" fmla="*/ 948 w 1143"/>
              <a:gd name="T21" fmla="*/ 905 h 976"/>
              <a:gd name="T22" fmla="*/ 500 w 1143"/>
              <a:gd name="T23" fmla="*/ 494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43" h="976">
                <a:moveTo>
                  <a:pt x="500" y="494"/>
                </a:moveTo>
                <a:cubicBezTo>
                  <a:pt x="479" y="444"/>
                  <a:pt x="468" y="390"/>
                  <a:pt x="468" y="334"/>
                </a:cubicBezTo>
                <a:cubicBezTo>
                  <a:pt x="468" y="197"/>
                  <a:pt x="536" y="75"/>
                  <a:pt x="640" y="0"/>
                </a:cubicBezTo>
                <a:cubicBezTo>
                  <a:pt x="561" y="27"/>
                  <a:pt x="469" y="70"/>
                  <a:pt x="370" y="139"/>
                </a:cubicBezTo>
                <a:cubicBezTo>
                  <a:pt x="215" y="246"/>
                  <a:pt x="128" y="364"/>
                  <a:pt x="82" y="444"/>
                </a:cubicBezTo>
                <a:cubicBezTo>
                  <a:pt x="33" y="531"/>
                  <a:pt x="19" y="594"/>
                  <a:pt x="19" y="594"/>
                </a:cubicBezTo>
                <a:cubicBezTo>
                  <a:pt x="17" y="606"/>
                  <a:pt x="17" y="606"/>
                  <a:pt x="17" y="606"/>
                </a:cubicBezTo>
                <a:cubicBezTo>
                  <a:pt x="0" y="701"/>
                  <a:pt x="19" y="785"/>
                  <a:pt x="71" y="849"/>
                </a:cubicBezTo>
                <a:cubicBezTo>
                  <a:pt x="138" y="931"/>
                  <a:pt x="257" y="976"/>
                  <a:pt x="406" y="976"/>
                </a:cubicBezTo>
                <a:cubicBezTo>
                  <a:pt x="1143" y="976"/>
                  <a:pt x="1143" y="976"/>
                  <a:pt x="1143" y="976"/>
                </a:cubicBezTo>
                <a:cubicBezTo>
                  <a:pt x="1078" y="959"/>
                  <a:pt x="1012" y="936"/>
                  <a:pt x="948" y="905"/>
                </a:cubicBezTo>
                <a:cubicBezTo>
                  <a:pt x="615" y="748"/>
                  <a:pt x="517" y="536"/>
                  <a:pt x="500" y="49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</a:endParaRPr>
          </a:p>
        </p:txBody>
      </p:sp>
      <p:sp>
        <p:nvSpPr>
          <p:cNvPr id="8" name="Freeform 32"/>
          <p:cNvSpPr/>
          <p:nvPr/>
        </p:nvSpPr>
        <p:spPr bwMode="auto">
          <a:xfrm>
            <a:off x="5694541" y="2648074"/>
            <a:ext cx="2518389" cy="2817453"/>
          </a:xfrm>
          <a:custGeom>
            <a:avLst/>
            <a:gdLst>
              <a:gd name="T0" fmla="*/ 0 w 1057"/>
              <a:gd name="T1" fmla="*/ 921 h 1182"/>
              <a:gd name="T2" fmla="*/ 255 w 1057"/>
              <a:gd name="T3" fmla="*/ 1086 h 1182"/>
              <a:gd name="T4" fmla="*/ 659 w 1057"/>
              <a:gd name="T5" fmla="*/ 1182 h 1182"/>
              <a:gd name="T6" fmla="*/ 825 w 1057"/>
              <a:gd name="T7" fmla="*/ 1161 h 1182"/>
              <a:gd name="T8" fmla="*/ 846 w 1057"/>
              <a:gd name="T9" fmla="*/ 1154 h 1182"/>
              <a:gd name="T10" fmla="*/ 1019 w 1057"/>
              <a:gd name="T11" fmla="*/ 990 h 1182"/>
              <a:gd name="T12" fmla="*/ 961 w 1057"/>
              <a:gd name="T13" fmla="*/ 636 h 1182"/>
              <a:gd name="T14" fmla="*/ 594 w 1057"/>
              <a:gd name="T15" fmla="*/ 0 h 1182"/>
              <a:gd name="T16" fmla="*/ 630 w 1057"/>
              <a:gd name="T17" fmla="*/ 202 h 1182"/>
              <a:gd name="T18" fmla="*/ 494 w 1057"/>
              <a:gd name="T19" fmla="*/ 800 h 1182"/>
              <a:gd name="T20" fmla="*/ 170 w 1057"/>
              <a:gd name="T21" fmla="*/ 958 h 1182"/>
              <a:gd name="T22" fmla="*/ 0 w 1057"/>
              <a:gd name="T23" fmla="*/ 921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57" h="1182">
                <a:moveTo>
                  <a:pt x="0" y="921"/>
                </a:moveTo>
                <a:cubicBezTo>
                  <a:pt x="62" y="976"/>
                  <a:pt x="145" y="1034"/>
                  <a:pt x="255" y="1086"/>
                </a:cubicBezTo>
                <a:cubicBezTo>
                  <a:pt x="423" y="1165"/>
                  <a:pt x="568" y="1182"/>
                  <a:pt x="659" y="1182"/>
                </a:cubicBezTo>
                <a:cubicBezTo>
                  <a:pt x="762" y="1182"/>
                  <a:pt x="824" y="1162"/>
                  <a:pt x="825" y="1161"/>
                </a:cubicBezTo>
                <a:cubicBezTo>
                  <a:pt x="846" y="1154"/>
                  <a:pt x="846" y="1154"/>
                  <a:pt x="846" y="1154"/>
                </a:cubicBezTo>
                <a:cubicBezTo>
                  <a:pt x="931" y="1121"/>
                  <a:pt x="991" y="1064"/>
                  <a:pt x="1019" y="990"/>
                </a:cubicBezTo>
                <a:cubicBezTo>
                  <a:pt x="1057" y="891"/>
                  <a:pt x="1036" y="765"/>
                  <a:pt x="961" y="636"/>
                </a:cubicBezTo>
                <a:cubicBezTo>
                  <a:pt x="594" y="0"/>
                  <a:pt x="594" y="0"/>
                  <a:pt x="594" y="0"/>
                </a:cubicBezTo>
                <a:cubicBezTo>
                  <a:pt x="611" y="59"/>
                  <a:pt x="624" y="127"/>
                  <a:pt x="630" y="202"/>
                </a:cubicBezTo>
                <a:cubicBezTo>
                  <a:pt x="662" y="596"/>
                  <a:pt x="504" y="787"/>
                  <a:pt x="494" y="800"/>
                </a:cubicBezTo>
                <a:cubicBezTo>
                  <a:pt x="415" y="900"/>
                  <a:pt x="297" y="958"/>
                  <a:pt x="170" y="958"/>
                </a:cubicBezTo>
                <a:cubicBezTo>
                  <a:pt x="110" y="958"/>
                  <a:pt x="52" y="945"/>
                  <a:pt x="0" y="921"/>
                </a:cubicBezTo>
                <a:close/>
              </a:path>
            </a:pathLst>
          </a:custGeom>
          <a:solidFill>
            <a:srgbClr val="A2A1A7"/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</a:endParaRPr>
          </a:p>
        </p:txBody>
      </p:sp>
      <p:sp>
        <p:nvSpPr>
          <p:cNvPr id="11" name="Freeform 19"/>
          <p:cNvSpPr>
            <a:spLocks noEditPoints="1"/>
          </p:cNvSpPr>
          <p:nvPr/>
        </p:nvSpPr>
        <p:spPr bwMode="auto">
          <a:xfrm>
            <a:off x="4375383" y="4592082"/>
            <a:ext cx="731575" cy="380577"/>
          </a:xfrm>
          <a:custGeom>
            <a:avLst/>
            <a:gdLst>
              <a:gd name="T0" fmla="*/ 2147483646 w 150"/>
              <a:gd name="T1" fmla="*/ 2147483646 h 78"/>
              <a:gd name="T2" fmla="*/ 2147483646 w 150"/>
              <a:gd name="T3" fmla="*/ 2147483646 h 78"/>
              <a:gd name="T4" fmla="*/ 2147483646 w 150"/>
              <a:gd name="T5" fmla="*/ 2147483646 h 78"/>
              <a:gd name="T6" fmla="*/ 2147483646 w 150"/>
              <a:gd name="T7" fmla="*/ 2147483646 h 78"/>
              <a:gd name="T8" fmla="*/ 2147483646 w 150"/>
              <a:gd name="T9" fmla="*/ 2147483646 h 78"/>
              <a:gd name="T10" fmla="*/ 2147483646 w 150"/>
              <a:gd name="T11" fmla="*/ 2147483646 h 78"/>
              <a:gd name="T12" fmla="*/ 2147483646 w 150"/>
              <a:gd name="T13" fmla="*/ 2147483646 h 78"/>
              <a:gd name="T14" fmla="*/ 2147483646 w 150"/>
              <a:gd name="T15" fmla="*/ 2147483646 h 78"/>
              <a:gd name="T16" fmla="*/ 2147483646 w 150"/>
              <a:gd name="T17" fmla="*/ 2147483646 h 78"/>
              <a:gd name="T18" fmla="*/ 2147483646 w 150"/>
              <a:gd name="T19" fmla="*/ 1049212210 h 78"/>
              <a:gd name="T20" fmla="*/ 2147483646 w 150"/>
              <a:gd name="T21" fmla="*/ 0 h 78"/>
              <a:gd name="T22" fmla="*/ 2147483646 w 150"/>
              <a:gd name="T23" fmla="*/ 0 h 78"/>
              <a:gd name="T24" fmla="*/ 2147483646 w 150"/>
              <a:gd name="T25" fmla="*/ 0 h 78"/>
              <a:gd name="T26" fmla="*/ 2147483646 w 150"/>
              <a:gd name="T27" fmla="*/ 1049212210 h 78"/>
              <a:gd name="T28" fmla="*/ 2147483646 w 150"/>
              <a:gd name="T29" fmla="*/ 2147483646 h 78"/>
              <a:gd name="T30" fmla="*/ 2147483646 w 150"/>
              <a:gd name="T31" fmla="*/ 2147483646 h 78"/>
              <a:gd name="T32" fmla="*/ 2147483646 w 150"/>
              <a:gd name="T33" fmla="*/ 2147483646 h 78"/>
              <a:gd name="T34" fmla="*/ 2147483646 w 150"/>
              <a:gd name="T35" fmla="*/ 2147483646 h 78"/>
              <a:gd name="T36" fmla="*/ 2147483646 w 150"/>
              <a:gd name="T37" fmla="*/ 2147483646 h 78"/>
              <a:gd name="T38" fmla="*/ 2147483646 w 150"/>
              <a:gd name="T39" fmla="*/ 2147483646 h 78"/>
              <a:gd name="T40" fmla="*/ 2147483646 w 150"/>
              <a:gd name="T41" fmla="*/ 2147483646 h 78"/>
              <a:gd name="T42" fmla="*/ 2147483646 w 150"/>
              <a:gd name="T43" fmla="*/ 2147483646 h 78"/>
              <a:gd name="T44" fmla="*/ 2147483646 w 150"/>
              <a:gd name="T45" fmla="*/ 2147483646 h 78"/>
              <a:gd name="T46" fmla="*/ 2147483646 w 150"/>
              <a:gd name="T47" fmla="*/ 2147483646 h 78"/>
              <a:gd name="T48" fmla="*/ 2147483646 w 150"/>
              <a:gd name="T49" fmla="*/ 1481234297 h 78"/>
              <a:gd name="T50" fmla="*/ 2147483646 w 150"/>
              <a:gd name="T51" fmla="*/ 1419516856 h 78"/>
              <a:gd name="T52" fmla="*/ 2147483646 w 150"/>
              <a:gd name="T53" fmla="*/ 1481234297 h 78"/>
              <a:gd name="T54" fmla="*/ 2147483646 w 150"/>
              <a:gd name="T55" fmla="*/ 2147483646 h 78"/>
              <a:gd name="T56" fmla="*/ 2147483646 w 150"/>
              <a:gd name="T57" fmla="*/ 2147483646 h 78"/>
              <a:gd name="T58" fmla="*/ 2147483646 w 150"/>
              <a:gd name="T59" fmla="*/ 2147483646 h 78"/>
              <a:gd name="T60" fmla="*/ 2147483646 w 150"/>
              <a:gd name="T61" fmla="*/ 2147483646 h 78"/>
              <a:gd name="T62" fmla="*/ 2147483646 w 150"/>
              <a:gd name="T63" fmla="*/ 2147483646 h 78"/>
              <a:gd name="T64" fmla="*/ 2147483646 w 150"/>
              <a:gd name="T65" fmla="*/ 2147483646 h 78"/>
              <a:gd name="T66" fmla="*/ 2147483646 w 150"/>
              <a:gd name="T67" fmla="*/ 2147483646 h 78"/>
              <a:gd name="T68" fmla="*/ 2147483646 w 150"/>
              <a:gd name="T69" fmla="*/ 2147483646 h 78"/>
              <a:gd name="T70" fmla="*/ 2147483646 w 150"/>
              <a:gd name="T71" fmla="*/ 2147483646 h 78"/>
              <a:gd name="T72" fmla="*/ 2147483646 w 150"/>
              <a:gd name="T73" fmla="*/ 2147483646 h 78"/>
              <a:gd name="T74" fmla="*/ 2147483646 w 150"/>
              <a:gd name="T75" fmla="*/ 2147483646 h 78"/>
              <a:gd name="T76" fmla="*/ 2147483646 w 150"/>
              <a:gd name="T77" fmla="*/ 2147483646 h 78"/>
              <a:gd name="T78" fmla="*/ 2147483646 w 150"/>
              <a:gd name="T79" fmla="*/ 2147483646 h 78"/>
              <a:gd name="T80" fmla="*/ 2147483646 w 150"/>
              <a:gd name="T81" fmla="*/ 2147483646 h 78"/>
              <a:gd name="T82" fmla="*/ 2147483646 w 150"/>
              <a:gd name="T83" fmla="*/ 2147483646 h 78"/>
              <a:gd name="T84" fmla="*/ 2147483646 w 150"/>
              <a:gd name="T85" fmla="*/ 2147483646 h 78"/>
              <a:gd name="T86" fmla="*/ 2147483646 w 150"/>
              <a:gd name="T87" fmla="*/ 2147483646 h 78"/>
              <a:gd name="T88" fmla="*/ 2147483646 w 150"/>
              <a:gd name="T89" fmla="*/ 1913264240 h 78"/>
              <a:gd name="T90" fmla="*/ 2035014641 w 150"/>
              <a:gd name="T91" fmla="*/ 1110929651 h 78"/>
              <a:gd name="T92" fmla="*/ 1788341441 w 150"/>
              <a:gd name="T93" fmla="*/ 1110929651 h 78"/>
              <a:gd name="T94" fmla="*/ 1541676093 w 150"/>
              <a:gd name="T95" fmla="*/ 1110929651 h 78"/>
              <a:gd name="T96" fmla="*/ 863340497 w 150"/>
              <a:gd name="T97" fmla="*/ 1913264240 h 78"/>
              <a:gd name="T98" fmla="*/ 1295010745 w 150"/>
              <a:gd name="T99" fmla="*/ 2147483646 h 78"/>
              <a:gd name="T100" fmla="*/ 1171674145 w 150"/>
              <a:gd name="T101" fmla="*/ 2147483646 h 78"/>
              <a:gd name="T102" fmla="*/ 801672197 w 150"/>
              <a:gd name="T103" fmla="*/ 2147483646 h 78"/>
              <a:gd name="T104" fmla="*/ 185004901 w 150"/>
              <a:gd name="T105" fmla="*/ 2147483646 h 78"/>
              <a:gd name="T106" fmla="*/ 308333648 w 150"/>
              <a:gd name="T107" fmla="*/ 2147483646 h 78"/>
              <a:gd name="T108" fmla="*/ 616667296 w 150"/>
              <a:gd name="T109" fmla="*/ 2147483646 h 78"/>
              <a:gd name="T110" fmla="*/ 1788341441 w 150"/>
              <a:gd name="T111" fmla="*/ 2147483646 h 78"/>
              <a:gd name="T112" fmla="*/ 2147483646 w 150"/>
              <a:gd name="T113" fmla="*/ 2147483646 h 78"/>
              <a:gd name="T114" fmla="*/ 2147483646 w 150"/>
              <a:gd name="T115" fmla="*/ 2147483646 h 78"/>
              <a:gd name="T116" fmla="*/ 2147483646 w 150"/>
              <a:gd name="T117" fmla="*/ 2147483646 h 7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50" h="78">
                <a:moveTo>
                  <a:pt x="108" y="73"/>
                </a:moveTo>
                <a:cubicBezTo>
                  <a:pt x="106" y="74"/>
                  <a:pt x="104" y="75"/>
                  <a:pt x="101" y="75"/>
                </a:cubicBezTo>
                <a:cubicBezTo>
                  <a:pt x="94" y="77"/>
                  <a:pt x="86" y="78"/>
                  <a:pt x="77" y="78"/>
                </a:cubicBezTo>
                <a:cubicBezTo>
                  <a:pt x="67" y="78"/>
                  <a:pt x="60" y="77"/>
                  <a:pt x="52" y="75"/>
                </a:cubicBezTo>
                <a:cubicBezTo>
                  <a:pt x="50" y="75"/>
                  <a:pt x="48" y="74"/>
                  <a:pt x="45" y="73"/>
                </a:cubicBezTo>
                <a:cubicBezTo>
                  <a:pt x="39" y="70"/>
                  <a:pt x="39" y="65"/>
                  <a:pt x="43" y="61"/>
                </a:cubicBezTo>
                <a:cubicBezTo>
                  <a:pt x="47" y="57"/>
                  <a:pt x="51" y="55"/>
                  <a:pt x="56" y="52"/>
                </a:cubicBezTo>
                <a:cubicBezTo>
                  <a:pt x="59" y="51"/>
                  <a:pt x="61" y="50"/>
                  <a:pt x="63" y="49"/>
                </a:cubicBezTo>
                <a:cubicBezTo>
                  <a:pt x="68" y="48"/>
                  <a:pt x="69" y="43"/>
                  <a:pt x="66" y="40"/>
                </a:cubicBezTo>
                <a:cubicBezTo>
                  <a:pt x="59" y="33"/>
                  <a:pt x="57" y="26"/>
                  <a:pt x="57" y="17"/>
                </a:cubicBezTo>
                <a:cubicBezTo>
                  <a:pt x="57" y="7"/>
                  <a:pt x="63" y="3"/>
                  <a:pt x="71" y="0"/>
                </a:cubicBezTo>
                <a:cubicBezTo>
                  <a:pt x="73" y="0"/>
                  <a:pt x="75" y="0"/>
                  <a:pt x="77" y="0"/>
                </a:cubicBezTo>
                <a:cubicBezTo>
                  <a:pt x="79" y="0"/>
                  <a:pt x="80" y="0"/>
                  <a:pt x="82" y="0"/>
                </a:cubicBezTo>
                <a:cubicBezTo>
                  <a:pt x="91" y="3"/>
                  <a:pt x="96" y="7"/>
                  <a:pt x="97" y="17"/>
                </a:cubicBezTo>
                <a:cubicBezTo>
                  <a:pt x="97" y="26"/>
                  <a:pt x="94" y="34"/>
                  <a:pt x="88" y="40"/>
                </a:cubicBezTo>
                <a:cubicBezTo>
                  <a:pt x="85" y="43"/>
                  <a:pt x="86" y="48"/>
                  <a:pt x="90" y="49"/>
                </a:cubicBezTo>
                <a:cubicBezTo>
                  <a:pt x="93" y="50"/>
                  <a:pt x="95" y="51"/>
                  <a:pt x="97" y="52"/>
                </a:cubicBezTo>
                <a:cubicBezTo>
                  <a:pt x="102" y="55"/>
                  <a:pt x="107" y="57"/>
                  <a:pt x="111" y="61"/>
                </a:cubicBezTo>
                <a:cubicBezTo>
                  <a:pt x="114" y="64"/>
                  <a:pt x="115" y="70"/>
                  <a:pt x="108" y="73"/>
                </a:cubicBezTo>
                <a:close/>
                <a:moveTo>
                  <a:pt x="147" y="66"/>
                </a:moveTo>
                <a:cubicBezTo>
                  <a:pt x="145" y="64"/>
                  <a:pt x="141" y="62"/>
                  <a:pt x="138" y="60"/>
                </a:cubicBezTo>
                <a:cubicBezTo>
                  <a:pt x="136" y="59"/>
                  <a:pt x="135" y="59"/>
                  <a:pt x="133" y="58"/>
                </a:cubicBezTo>
                <a:cubicBezTo>
                  <a:pt x="130" y="57"/>
                  <a:pt x="129" y="54"/>
                  <a:pt x="131" y="51"/>
                </a:cubicBezTo>
                <a:cubicBezTo>
                  <a:pt x="136" y="47"/>
                  <a:pt x="138" y="41"/>
                  <a:pt x="137" y="35"/>
                </a:cubicBezTo>
                <a:cubicBezTo>
                  <a:pt x="137" y="29"/>
                  <a:pt x="133" y="25"/>
                  <a:pt x="127" y="24"/>
                </a:cubicBezTo>
                <a:cubicBezTo>
                  <a:pt x="126" y="24"/>
                  <a:pt x="125" y="23"/>
                  <a:pt x="124" y="23"/>
                </a:cubicBezTo>
                <a:cubicBezTo>
                  <a:pt x="122" y="23"/>
                  <a:pt x="121" y="24"/>
                  <a:pt x="120" y="24"/>
                </a:cubicBezTo>
                <a:cubicBezTo>
                  <a:pt x="114" y="25"/>
                  <a:pt x="110" y="29"/>
                  <a:pt x="110" y="35"/>
                </a:cubicBezTo>
                <a:cubicBezTo>
                  <a:pt x="110" y="41"/>
                  <a:pt x="111" y="47"/>
                  <a:pt x="116" y="51"/>
                </a:cubicBezTo>
                <a:cubicBezTo>
                  <a:pt x="118" y="54"/>
                  <a:pt x="117" y="57"/>
                  <a:pt x="114" y="58"/>
                </a:cubicBezTo>
                <a:cubicBezTo>
                  <a:pt x="114" y="58"/>
                  <a:pt x="114" y="58"/>
                  <a:pt x="114" y="58"/>
                </a:cubicBezTo>
                <a:cubicBezTo>
                  <a:pt x="114" y="59"/>
                  <a:pt x="115" y="59"/>
                  <a:pt x="115" y="59"/>
                </a:cubicBezTo>
                <a:cubicBezTo>
                  <a:pt x="117" y="61"/>
                  <a:pt x="118" y="65"/>
                  <a:pt x="118" y="68"/>
                </a:cubicBezTo>
                <a:cubicBezTo>
                  <a:pt x="117" y="71"/>
                  <a:pt x="115" y="74"/>
                  <a:pt x="112" y="76"/>
                </a:cubicBezTo>
                <a:cubicBezTo>
                  <a:pt x="111" y="76"/>
                  <a:pt x="110" y="76"/>
                  <a:pt x="109" y="77"/>
                </a:cubicBezTo>
                <a:cubicBezTo>
                  <a:pt x="113" y="77"/>
                  <a:pt x="118" y="78"/>
                  <a:pt x="124" y="78"/>
                </a:cubicBezTo>
                <a:cubicBezTo>
                  <a:pt x="130" y="78"/>
                  <a:pt x="136" y="77"/>
                  <a:pt x="141" y="76"/>
                </a:cubicBezTo>
                <a:cubicBezTo>
                  <a:pt x="142" y="76"/>
                  <a:pt x="144" y="75"/>
                  <a:pt x="145" y="75"/>
                </a:cubicBezTo>
                <a:cubicBezTo>
                  <a:pt x="150" y="72"/>
                  <a:pt x="149" y="68"/>
                  <a:pt x="147" y="66"/>
                </a:cubicBezTo>
                <a:close/>
                <a:moveTo>
                  <a:pt x="35" y="68"/>
                </a:moveTo>
                <a:cubicBezTo>
                  <a:pt x="35" y="65"/>
                  <a:pt x="36" y="62"/>
                  <a:pt x="38" y="59"/>
                </a:cubicBezTo>
                <a:cubicBezTo>
                  <a:pt x="39" y="58"/>
                  <a:pt x="40" y="58"/>
                  <a:pt x="41" y="57"/>
                </a:cubicBezTo>
                <a:cubicBezTo>
                  <a:pt x="41" y="56"/>
                  <a:pt x="40" y="56"/>
                  <a:pt x="40" y="56"/>
                </a:cubicBezTo>
                <a:cubicBezTo>
                  <a:pt x="36" y="55"/>
                  <a:pt x="35" y="51"/>
                  <a:pt x="38" y="49"/>
                </a:cubicBezTo>
                <a:cubicBezTo>
                  <a:pt x="43" y="44"/>
                  <a:pt x="45" y="38"/>
                  <a:pt x="44" y="31"/>
                </a:cubicBezTo>
                <a:cubicBezTo>
                  <a:pt x="44" y="24"/>
                  <a:pt x="40" y="20"/>
                  <a:pt x="33" y="18"/>
                </a:cubicBezTo>
                <a:cubicBezTo>
                  <a:pt x="32" y="18"/>
                  <a:pt x="31" y="18"/>
                  <a:pt x="29" y="18"/>
                </a:cubicBezTo>
                <a:cubicBezTo>
                  <a:pt x="28" y="18"/>
                  <a:pt x="26" y="18"/>
                  <a:pt x="25" y="18"/>
                </a:cubicBezTo>
                <a:cubicBezTo>
                  <a:pt x="18" y="20"/>
                  <a:pt x="14" y="24"/>
                  <a:pt x="14" y="31"/>
                </a:cubicBezTo>
                <a:cubicBezTo>
                  <a:pt x="14" y="38"/>
                  <a:pt x="16" y="44"/>
                  <a:pt x="21" y="49"/>
                </a:cubicBezTo>
                <a:cubicBezTo>
                  <a:pt x="23" y="51"/>
                  <a:pt x="22" y="55"/>
                  <a:pt x="19" y="56"/>
                </a:cubicBezTo>
                <a:cubicBezTo>
                  <a:pt x="17" y="57"/>
                  <a:pt x="15" y="57"/>
                  <a:pt x="13" y="58"/>
                </a:cubicBezTo>
                <a:cubicBezTo>
                  <a:pt x="10" y="60"/>
                  <a:pt x="6" y="62"/>
                  <a:pt x="3" y="65"/>
                </a:cubicBezTo>
                <a:cubicBezTo>
                  <a:pt x="0" y="68"/>
                  <a:pt x="0" y="72"/>
                  <a:pt x="5" y="74"/>
                </a:cubicBezTo>
                <a:cubicBezTo>
                  <a:pt x="7" y="75"/>
                  <a:pt x="8" y="76"/>
                  <a:pt x="10" y="76"/>
                </a:cubicBezTo>
                <a:cubicBezTo>
                  <a:pt x="16" y="77"/>
                  <a:pt x="22" y="78"/>
                  <a:pt x="29" y="78"/>
                </a:cubicBezTo>
                <a:cubicBezTo>
                  <a:pt x="35" y="78"/>
                  <a:pt x="40" y="77"/>
                  <a:pt x="45" y="77"/>
                </a:cubicBezTo>
                <a:cubicBezTo>
                  <a:pt x="44" y="76"/>
                  <a:pt x="43" y="76"/>
                  <a:pt x="42" y="76"/>
                </a:cubicBezTo>
                <a:cubicBezTo>
                  <a:pt x="38" y="74"/>
                  <a:pt x="36" y="71"/>
                  <a:pt x="35" y="6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" name="1"/>
          <p:cNvSpPr txBox="1">
            <a:spLocks noChangeArrowheads="1"/>
          </p:cNvSpPr>
          <p:nvPr/>
        </p:nvSpPr>
        <p:spPr bwMode="auto">
          <a:xfrm>
            <a:off x="1237432" y="3177688"/>
            <a:ext cx="995084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latin typeface="微软雅黑" panose="020B0503020204020204" charset="-122"/>
                <a:cs typeface="+mn-ea"/>
                <a:sym typeface="+mn-lt"/>
              </a:rPr>
              <a:t>文档</a:t>
            </a:r>
            <a:r>
              <a:rPr lang="zh-CN" altLang="en-US" sz="1600" b="1" dirty="0">
                <a:latin typeface="微软雅黑" panose="020B0503020204020204" charset="-122"/>
                <a:cs typeface="+mn-ea"/>
                <a:sym typeface="+mn-lt"/>
              </a:rPr>
              <a:t>撰写</a:t>
            </a:r>
            <a:endParaRPr lang="zh-CN" altLang="en-US" sz="1600" b="1" dirty="0"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1"/>
          <p:cNvSpPr txBox="1">
            <a:spLocks noChangeArrowheads="1"/>
          </p:cNvSpPr>
          <p:nvPr/>
        </p:nvSpPr>
        <p:spPr bwMode="auto">
          <a:xfrm>
            <a:off x="1237432" y="3440918"/>
            <a:ext cx="2442073" cy="830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charset="-122"/>
                <a:cs typeface="+mn-ea"/>
                <a:sym typeface="+mn-lt"/>
              </a:rPr>
              <a:t>完成了</a:t>
            </a:r>
            <a:r>
              <a:rPr lang="en-US" altLang="zh-CN" sz="1200" dirty="0">
                <a:latin typeface="微软雅黑" panose="020B0503020204020204" charset="-122"/>
                <a:cs typeface="+mn-ea"/>
                <a:sym typeface="+mn-lt"/>
              </a:rPr>
              <a:t>vision</a:t>
            </a:r>
            <a:r>
              <a:rPr lang="zh-CN" altLang="en-US" sz="1200" dirty="0">
                <a:latin typeface="微软雅黑" panose="020B0503020204020204" charset="-122"/>
                <a:cs typeface="+mn-ea"/>
                <a:sym typeface="+mn-lt"/>
              </a:rPr>
              <a:t>文档、软件需求规约的撰写，设计了部分用例模型，共同检查了各文档间的</a:t>
            </a:r>
            <a:r>
              <a:rPr lang="zh-CN" altLang="en-US" sz="1200" dirty="0">
                <a:latin typeface="微软雅黑" panose="020B0503020204020204" charset="-122"/>
                <a:cs typeface="+mn-ea"/>
                <a:sym typeface="+mn-lt"/>
              </a:rPr>
              <a:t>统一</a:t>
            </a:r>
            <a:endParaRPr lang="zh-CN" altLang="en-US" sz="1200" dirty="0"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2" name="1"/>
          <p:cNvSpPr txBox="1">
            <a:spLocks noChangeArrowheads="1"/>
          </p:cNvSpPr>
          <p:nvPr/>
        </p:nvSpPr>
        <p:spPr bwMode="auto">
          <a:xfrm>
            <a:off x="1311965" y="771690"/>
            <a:ext cx="151378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charset="-122"/>
                <a:cs typeface="+mn-ea"/>
                <a:sym typeface="+mn-lt"/>
              </a:rPr>
              <a:t>小组评估</a:t>
            </a:r>
            <a:endParaRPr lang="zh-CN" altLang="en-US" sz="2400" dirty="0">
              <a:latin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22284" y="750051"/>
            <a:ext cx="450936" cy="416503"/>
            <a:chOff x="925484" y="665018"/>
            <a:chExt cx="707997" cy="653935"/>
          </a:xfrm>
        </p:grpSpPr>
        <p:sp>
          <p:nvSpPr>
            <p:cNvPr id="24" name="椭圆 23"/>
            <p:cNvSpPr/>
            <p:nvPr/>
          </p:nvSpPr>
          <p:spPr>
            <a:xfrm>
              <a:off x="925484" y="665018"/>
              <a:ext cx="653935" cy="653935"/>
            </a:xfrm>
            <a:prstGeom prst="ellipse">
              <a:avLst/>
            </a:prstGeom>
            <a:solidFill>
              <a:srgbClr val="A2A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321937" y="723660"/>
              <a:ext cx="311544" cy="311544"/>
            </a:xfrm>
            <a:prstGeom prst="ellipse">
              <a:avLst/>
            </a:prstGeom>
            <a:solidFill>
              <a:srgbClr val="F3E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939"/>
            </a:avLst>
          </a:prstGeom>
          <a:solidFill>
            <a:srgbClr val="A2A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Freeform 30"/>
          <p:cNvSpPr/>
          <p:nvPr/>
        </p:nvSpPr>
        <p:spPr bwMode="auto">
          <a:xfrm>
            <a:off x="4464045" y="1665288"/>
            <a:ext cx="2669432" cy="2191129"/>
          </a:xfrm>
          <a:custGeom>
            <a:avLst/>
            <a:gdLst>
              <a:gd name="T0" fmla="*/ 1110 w 1120"/>
              <a:gd name="T1" fmla="*/ 617 h 919"/>
              <a:gd name="T2" fmla="*/ 892 w 1120"/>
              <a:gd name="T3" fmla="*/ 87 h 919"/>
              <a:gd name="T4" fmla="*/ 686 w 1120"/>
              <a:gd name="T5" fmla="*/ 0 h 919"/>
              <a:gd name="T6" fmla="*/ 367 w 1120"/>
              <a:gd name="T7" fmla="*/ 231 h 919"/>
              <a:gd name="T8" fmla="*/ 0 w 1120"/>
              <a:gd name="T9" fmla="*/ 866 h 919"/>
              <a:gd name="T10" fmla="*/ 157 w 1120"/>
              <a:gd name="T11" fmla="*/ 734 h 919"/>
              <a:gd name="T12" fmla="*/ 678 w 1120"/>
              <a:gd name="T13" fmla="*/ 548 h 919"/>
              <a:gd name="T14" fmla="*/ 742 w 1120"/>
              <a:gd name="T15" fmla="*/ 553 h 919"/>
              <a:gd name="T16" fmla="*/ 994 w 1120"/>
              <a:gd name="T17" fmla="*/ 688 h 919"/>
              <a:gd name="T18" fmla="*/ 1095 w 1120"/>
              <a:gd name="T19" fmla="*/ 919 h 919"/>
              <a:gd name="T20" fmla="*/ 1110 w 1120"/>
              <a:gd name="T21" fmla="*/ 617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20" h="919">
                <a:moveTo>
                  <a:pt x="1110" y="617"/>
                </a:moveTo>
                <a:cubicBezTo>
                  <a:pt x="1081" y="273"/>
                  <a:pt x="912" y="106"/>
                  <a:pt x="892" y="87"/>
                </a:cubicBezTo>
                <a:cubicBezTo>
                  <a:pt x="829" y="30"/>
                  <a:pt x="757" y="0"/>
                  <a:pt x="686" y="0"/>
                </a:cubicBezTo>
                <a:cubicBezTo>
                  <a:pt x="566" y="0"/>
                  <a:pt x="453" y="82"/>
                  <a:pt x="367" y="231"/>
                </a:cubicBezTo>
                <a:cubicBezTo>
                  <a:pt x="0" y="866"/>
                  <a:pt x="0" y="866"/>
                  <a:pt x="0" y="866"/>
                </a:cubicBezTo>
                <a:cubicBezTo>
                  <a:pt x="43" y="823"/>
                  <a:pt x="94" y="777"/>
                  <a:pt x="157" y="734"/>
                </a:cubicBezTo>
                <a:cubicBezTo>
                  <a:pt x="390" y="572"/>
                  <a:pt x="583" y="548"/>
                  <a:pt x="678" y="548"/>
                </a:cubicBezTo>
                <a:cubicBezTo>
                  <a:pt x="714" y="548"/>
                  <a:pt x="737" y="552"/>
                  <a:pt x="742" y="553"/>
                </a:cubicBezTo>
                <a:cubicBezTo>
                  <a:pt x="840" y="566"/>
                  <a:pt x="929" y="614"/>
                  <a:pt x="994" y="688"/>
                </a:cubicBezTo>
                <a:cubicBezTo>
                  <a:pt x="1051" y="753"/>
                  <a:pt x="1086" y="834"/>
                  <a:pt x="1095" y="919"/>
                </a:cubicBezTo>
                <a:cubicBezTo>
                  <a:pt x="1111" y="839"/>
                  <a:pt x="1120" y="738"/>
                  <a:pt x="1110" y="617"/>
                </a:cubicBezTo>
                <a:close/>
              </a:path>
            </a:pathLst>
          </a:custGeom>
          <a:solidFill>
            <a:srgbClr val="A2A1A7"/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</a:endParaRPr>
          </a:p>
        </p:txBody>
      </p:sp>
      <p:sp>
        <p:nvSpPr>
          <p:cNvPr id="7" name="Freeform 31"/>
          <p:cNvSpPr/>
          <p:nvPr/>
        </p:nvSpPr>
        <p:spPr bwMode="auto">
          <a:xfrm>
            <a:off x="4006888" y="3155578"/>
            <a:ext cx="2723808" cy="2326060"/>
          </a:xfrm>
          <a:custGeom>
            <a:avLst/>
            <a:gdLst>
              <a:gd name="T0" fmla="*/ 500 w 1143"/>
              <a:gd name="T1" fmla="*/ 494 h 976"/>
              <a:gd name="T2" fmla="*/ 468 w 1143"/>
              <a:gd name="T3" fmla="*/ 334 h 976"/>
              <a:gd name="T4" fmla="*/ 640 w 1143"/>
              <a:gd name="T5" fmla="*/ 0 h 976"/>
              <a:gd name="T6" fmla="*/ 370 w 1143"/>
              <a:gd name="T7" fmla="*/ 139 h 976"/>
              <a:gd name="T8" fmla="*/ 82 w 1143"/>
              <a:gd name="T9" fmla="*/ 444 h 976"/>
              <a:gd name="T10" fmla="*/ 19 w 1143"/>
              <a:gd name="T11" fmla="*/ 594 h 976"/>
              <a:gd name="T12" fmla="*/ 17 w 1143"/>
              <a:gd name="T13" fmla="*/ 606 h 976"/>
              <a:gd name="T14" fmla="*/ 71 w 1143"/>
              <a:gd name="T15" fmla="*/ 849 h 976"/>
              <a:gd name="T16" fmla="*/ 406 w 1143"/>
              <a:gd name="T17" fmla="*/ 976 h 976"/>
              <a:gd name="T18" fmla="*/ 1143 w 1143"/>
              <a:gd name="T19" fmla="*/ 976 h 976"/>
              <a:gd name="T20" fmla="*/ 948 w 1143"/>
              <a:gd name="T21" fmla="*/ 905 h 976"/>
              <a:gd name="T22" fmla="*/ 500 w 1143"/>
              <a:gd name="T23" fmla="*/ 494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43" h="976">
                <a:moveTo>
                  <a:pt x="500" y="494"/>
                </a:moveTo>
                <a:cubicBezTo>
                  <a:pt x="479" y="444"/>
                  <a:pt x="468" y="390"/>
                  <a:pt x="468" y="334"/>
                </a:cubicBezTo>
                <a:cubicBezTo>
                  <a:pt x="468" y="197"/>
                  <a:pt x="536" y="75"/>
                  <a:pt x="640" y="0"/>
                </a:cubicBezTo>
                <a:cubicBezTo>
                  <a:pt x="561" y="27"/>
                  <a:pt x="469" y="70"/>
                  <a:pt x="370" y="139"/>
                </a:cubicBezTo>
                <a:cubicBezTo>
                  <a:pt x="215" y="246"/>
                  <a:pt x="128" y="364"/>
                  <a:pt x="82" y="444"/>
                </a:cubicBezTo>
                <a:cubicBezTo>
                  <a:pt x="33" y="531"/>
                  <a:pt x="19" y="594"/>
                  <a:pt x="19" y="594"/>
                </a:cubicBezTo>
                <a:cubicBezTo>
                  <a:pt x="17" y="606"/>
                  <a:pt x="17" y="606"/>
                  <a:pt x="17" y="606"/>
                </a:cubicBezTo>
                <a:cubicBezTo>
                  <a:pt x="0" y="701"/>
                  <a:pt x="19" y="785"/>
                  <a:pt x="71" y="849"/>
                </a:cubicBezTo>
                <a:cubicBezTo>
                  <a:pt x="138" y="931"/>
                  <a:pt x="257" y="976"/>
                  <a:pt x="406" y="976"/>
                </a:cubicBezTo>
                <a:cubicBezTo>
                  <a:pt x="1143" y="976"/>
                  <a:pt x="1143" y="976"/>
                  <a:pt x="1143" y="976"/>
                </a:cubicBezTo>
                <a:cubicBezTo>
                  <a:pt x="1078" y="959"/>
                  <a:pt x="1012" y="936"/>
                  <a:pt x="948" y="905"/>
                </a:cubicBezTo>
                <a:cubicBezTo>
                  <a:pt x="615" y="748"/>
                  <a:pt x="517" y="536"/>
                  <a:pt x="500" y="49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</a:endParaRPr>
          </a:p>
        </p:txBody>
      </p:sp>
      <p:sp>
        <p:nvSpPr>
          <p:cNvPr id="8" name="Freeform 32"/>
          <p:cNvSpPr/>
          <p:nvPr/>
        </p:nvSpPr>
        <p:spPr bwMode="auto">
          <a:xfrm>
            <a:off x="5694541" y="2648074"/>
            <a:ext cx="2518389" cy="2817453"/>
          </a:xfrm>
          <a:custGeom>
            <a:avLst/>
            <a:gdLst>
              <a:gd name="T0" fmla="*/ 0 w 1057"/>
              <a:gd name="T1" fmla="*/ 921 h 1182"/>
              <a:gd name="T2" fmla="*/ 255 w 1057"/>
              <a:gd name="T3" fmla="*/ 1086 h 1182"/>
              <a:gd name="T4" fmla="*/ 659 w 1057"/>
              <a:gd name="T5" fmla="*/ 1182 h 1182"/>
              <a:gd name="T6" fmla="*/ 825 w 1057"/>
              <a:gd name="T7" fmla="*/ 1161 h 1182"/>
              <a:gd name="T8" fmla="*/ 846 w 1057"/>
              <a:gd name="T9" fmla="*/ 1154 h 1182"/>
              <a:gd name="T10" fmla="*/ 1019 w 1057"/>
              <a:gd name="T11" fmla="*/ 990 h 1182"/>
              <a:gd name="T12" fmla="*/ 961 w 1057"/>
              <a:gd name="T13" fmla="*/ 636 h 1182"/>
              <a:gd name="T14" fmla="*/ 594 w 1057"/>
              <a:gd name="T15" fmla="*/ 0 h 1182"/>
              <a:gd name="T16" fmla="*/ 630 w 1057"/>
              <a:gd name="T17" fmla="*/ 202 h 1182"/>
              <a:gd name="T18" fmla="*/ 494 w 1057"/>
              <a:gd name="T19" fmla="*/ 800 h 1182"/>
              <a:gd name="T20" fmla="*/ 170 w 1057"/>
              <a:gd name="T21" fmla="*/ 958 h 1182"/>
              <a:gd name="T22" fmla="*/ 0 w 1057"/>
              <a:gd name="T23" fmla="*/ 921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57" h="1182">
                <a:moveTo>
                  <a:pt x="0" y="921"/>
                </a:moveTo>
                <a:cubicBezTo>
                  <a:pt x="62" y="976"/>
                  <a:pt x="145" y="1034"/>
                  <a:pt x="255" y="1086"/>
                </a:cubicBezTo>
                <a:cubicBezTo>
                  <a:pt x="423" y="1165"/>
                  <a:pt x="568" y="1182"/>
                  <a:pt x="659" y="1182"/>
                </a:cubicBezTo>
                <a:cubicBezTo>
                  <a:pt x="762" y="1182"/>
                  <a:pt x="824" y="1162"/>
                  <a:pt x="825" y="1161"/>
                </a:cubicBezTo>
                <a:cubicBezTo>
                  <a:pt x="846" y="1154"/>
                  <a:pt x="846" y="1154"/>
                  <a:pt x="846" y="1154"/>
                </a:cubicBezTo>
                <a:cubicBezTo>
                  <a:pt x="931" y="1121"/>
                  <a:pt x="991" y="1064"/>
                  <a:pt x="1019" y="990"/>
                </a:cubicBezTo>
                <a:cubicBezTo>
                  <a:pt x="1057" y="891"/>
                  <a:pt x="1036" y="765"/>
                  <a:pt x="961" y="636"/>
                </a:cubicBezTo>
                <a:cubicBezTo>
                  <a:pt x="594" y="0"/>
                  <a:pt x="594" y="0"/>
                  <a:pt x="594" y="0"/>
                </a:cubicBezTo>
                <a:cubicBezTo>
                  <a:pt x="611" y="59"/>
                  <a:pt x="624" y="127"/>
                  <a:pt x="630" y="202"/>
                </a:cubicBezTo>
                <a:cubicBezTo>
                  <a:pt x="662" y="596"/>
                  <a:pt x="504" y="787"/>
                  <a:pt x="494" y="800"/>
                </a:cubicBezTo>
                <a:cubicBezTo>
                  <a:pt x="415" y="900"/>
                  <a:pt x="297" y="958"/>
                  <a:pt x="170" y="958"/>
                </a:cubicBezTo>
                <a:cubicBezTo>
                  <a:pt x="110" y="958"/>
                  <a:pt x="52" y="945"/>
                  <a:pt x="0" y="921"/>
                </a:cubicBezTo>
                <a:close/>
              </a:path>
            </a:pathLst>
          </a:custGeom>
          <a:solidFill>
            <a:srgbClr val="A2A1A7"/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</a:endParaRPr>
          </a:p>
        </p:txBody>
      </p:sp>
      <p:sp>
        <p:nvSpPr>
          <p:cNvPr id="11" name="Freeform 19"/>
          <p:cNvSpPr>
            <a:spLocks noEditPoints="1"/>
          </p:cNvSpPr>
          <p:nvPr/>
        </p:nvSpPr>
        <p:spPr bwMode="auto">
          <a:xfrm>
            <a:off x="4375383" y="4592082"/>
            <a:ext cx="731575" cy="380577"/>
          </a:xfrm>
          <a:custGeom>
            <a:avLst/>
            <a:gdLst>
              <a:gd name="T0" fmla="*/ 2147483646 w 150"/>
              <a:gd name="T1" fmla="*/ 2147483646 h 78"/>
              <a:gd name="T2" fmla="*/ 2147483646 w 150"/>
              <a:gd name="T3" fmla="*/ 2147483646 h 78"/>
              <a:gd name="T4" fmla="*/ 2147483646 w 150"/>
              <a:gd name="T5" fmla="*/ 2147483646 h 78"/>
              <a:gd name="T6" fmla="*/ 2147483646 w 150"/>
              <a:gd name="T7" fmla="*/ 2147483646 h 78"/>
              <a:gd name="T8" fmla="*/ 2147483646 w 150"/>
              <a:gd name="T9" fmla="*/ 2147483646 h 78"/>
              <a:gd name="T10" fmla="*/ 2147483646 w 150"/>
              <a:gd name="T11" fmla="*/ 2147483646 h 78"/>
              <a:gd name="T12" fmla="*/ 2147483646 w 150"/>
              <a:gd name="T13" fmla="*/ 2147483646 h 78"/>
              <a:gd name="T14" fmla="*/ 2147483646 w 150"/>
              <a:gd name="T15" fmla="*/ 2147483646 h 78"/>
              <a:gd name="T16" fmla="*/ 2147483646 w 150"/>
              <a:gd name="T17" fmla="*/ 2147483646 h 78"/>
              <a:gd name="T18" fmla="*/ 2147483646 w 150"/>
              <a:gd name="T19" fmla="*/ 1049212210 h 78"/>
              <a:gd name="T20" fmla="*/ 2147483646 w 150"/>
              <a:gd name="T21" fmla="*/ 0 h 78"/>
              <a:gd name="T22" fmla="*/ 2147483646 w 150"/>
              <a:gd name="T23" fmla="*/ 0 h 78"/>
              <a:gd name="T24" fmla="*/ 2147483646 w 150"/>
              <a:gd name="T25" fmla="*/ 0 h 78"/>
              <a:gd name="T26" fmla="*/ 2147483646 w 150"/>
              <a:gd name="T27" fmla="*/ 1049212210 h 78"/>
              <a:gd name="T28" fmla="*/ 2147483646 w 150"/>
              <a:gd name="T29" fmla="*/ 2147483646 h 78"/>
              <a:gd name="T30" fmla="*/ 2147483646 w 150"/>
              <a:gd name="T31" fmla="*/ 2147483646 h 78"/>
              <a:gd name="T32" fmla="*/ 2147483646 w 150"/>
              <a:gd name="T33" fmla="*/ 2147483646 h 78"/>
              <a:gd name="T34" fmla="*/ 2147483646 w 150"/>
              <a:gd name="T35" fmla="*/ 2147483646 h 78"/>
              <a:gd name="T36" fmla="*/ 2147483646 w 150"/>
              <a:gd name="T37" fmla="*/ 2147483646 h 78"/>
              <a:gd name="T38" fmla="*/ 2147483646 w 150"/>
              <a:gd name="T39" fmla="*/ 2147483646 h 78"/>
              <a:gd name="T40" fmla="*/ 2147483646 w 150"/>
              <a:gd name="T41" fmla="*/ 2147483646 h 78"/>
              <a:gd name="T42" fmla="*/ 2147483646 w 150"/>
              <a:gd name="T43" fmla="*/ 2147483646 h 78"/>
              <a:gd name="T44" fmla="*/ 2147483646 w 150"/>
              <a:gd name="T45" fmla="*/ 2147483646 h 78"/>
              <a:gd name="T46" fmla="*/ 2147483646 w 150"/>
              <a:gd name="T47" fmla="*/ 2147483646 h 78"/>
              <a:gd name="T48" fmla="*/ 2147483646 w 150"/>
              <a:gd name="T49" fmla="*/ 1481234297 h 78"/>
              <a:gd name="T50" fmla="*/ 2147483646 w 150"/>
              <a:gd name="T51" fmla="*/ 1419516856 h 78"/>
              <a:gd name="T52" fmla="*/ 2147483646 w 150"/>
              <a:gd name="T53" fmla="*/ 1481234297 h 78"/>
              <a:gd name="T54" fmla="*/ 2147483646 w 150"/>
              <a:gd name="T55" fmla="*/ 2147483646 h 78"/>
              <a:gd name="T56" fmla="*/ 2147483646 w 150"/>
              <a:gd name="T57" fmla="*/ 2147483646 h 78"/>
              <a:gd name="T58" fmla="*/ 2147483646 w 150"/>
              <a:gd name="T59" fmla="*/ 2147483646 h 78"/>
              <a:gd name="T60" fmla="*/ 2147483646 w 150"/>
              <a:gd name="T61" fmla="*/ 2147483646 h 78"/>
              <a:gd name="T62" fmla="*/ 2147483646 w 150"/>
              <a:gd name="T63" fmla="*/ 2147483646 h 78"/>
              <a:gd name="T64" fmla="*/ 2147483646 w 150"/>
              <a:gd name="T65" fmla="*/ 2147483646 h 78"/>
              <a:gd name="T66" fmla="*/ 2147483646 w 150"/>
              <a:gd name="T67" fmla="*/ 2147483646 h 78"/>
              <a:gd name="T68" fmla="*/ 2147483646 w 150"/>
              <a:gd name="T69" fmla="*/ 2147483646 h 78"/>
              <a:gd name="T70" fmla="*/ 2147483646 w 150"/>
              <a:gd name="T71" fmla="*/ 2147483646 h 78"/>
              <a:gd name="T72" fmla="*/ 2147483646 w 150"/>
              <a:gd name="T73" fmla="*/ 2147483646 h 78"/>
              <a:gd name="T74" fmla="*/ 2147483646 w 150"/>
              <a:gd name="T75" fmla="*/ 2147483646 h 78"/>
              <a:gd name="T76" fmla="*/ 2147483646 w 150"/>
              <a:gd name="T77" fmla="*/ 2147483646 h 78"/>
              <a:gd name="T78" fmla="*/ 2147483646 w 150"/>
              <a:gd name="T79" fmla="*/ 2147483646 h 78"/>
              <a:gd name="T80" fmla="*/ 2147483646 w 150"/>
              <a:gd name="T81" fmla="*/ 2147483646 h 78"/>
              <a:gd name="T82" fmla="*/ 2147483646 w 150"/>
              <a:gd name="T83" fmla="*/ 2147483646 h 78"/>
              <a:gd name="T84" fmla="*/ 2147483646 w 150"/>
              <a:gd name="T85" fmla="*/ 2147483646 h 78"/>
              <a:gd name="T86" fmla="*/ 2147483646 w 150"/>
              <a:gd name="T87" fmla="*/ 2147483646 h 78"/>
              <a:gd name="T88" fmla="*/ 2147483646 w 150"/>
              <a:gd name="T89" fmla="*/ 1913264240 h 78"/>
              <a:gd name="T90" fmla="*/ 2035014641 w 150"/>
              <a:gd name="T91" fmla="*/ 1110929651 h 78"/>
              <a:gd name="T92" fmla="*/ 1788341441 w 150"/>
              <a:gd name="T93" fmla="*/ 1110929651 h 78"/>
              <a:gd name="T94" fmla="*/ 1541676093 w 150"/>
              <a:gd name="T95" fmla="*/ 1110929651 h 78"/>
              <a:gd name="T96" fmla="*/ 863340497 w 150"/>
              <a:gd name="T97" fmla="*/ 1913264240 h 78"/>
              <a:gd name="T98" fmla="*/ 1295010745 w 150"/>
              <a:gd name="T99" fmla="*/ 2147483646 h 78"/>
              <a:gd name="T100" fmla="*/ 1171674145 w 150"/>
              <a:gd name="T101" fmla="*/ 2147483646 h 78"/>
              <a:gd name="T102" fmla="*/ 801672197 w 150"/>
              <a:gd name="T103" fmla="*/ 2147483646 h 78"/>
              <a:gd name="T104" fmla="*/ 185004901 w 150"/>
              <a:gd name="T105" fmla="*/ 2147483646 h 78"/>
              <a:gd name="T106" fmla="*/ 308333648 w 150"/>
              <a:gd name="T107" fmla="*/ 2147483646 h 78"/>
              <a:gd name="T108" fmla="*/ 616667296 w 150"/>
              <a:gd name="T109" fmla="*/ 2147483646 h 78"/>
              <a:gd name="T110" fmla="*/ 1788341441 w 150"/>
              <a:gd name="T111" fmla="*/ 2147483646 h 78"/>
              <a:gd name="T112" fmla="*/ 2147483646 w 150"/>
              <a:gd name="T113" fmla="*/ 2147483646 h 78"/>
              <a:gd name="T114" fmla="*/ 2147483646 w 150"/>
              <a:gd name="T115" fmla="*/ 2147483646 h 78"/>
              <a:gd name="T116" fmla="*/ 2147483646 w 150"/>
              <a:gd name="T117" fmla="*/ 2147483646 h 7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50" h="78">
                <a:moveTo>
                  <a:pt x="108" y="73"/>
                </a:moveTo>
                <a:cubicBezTo>
                  <a:pt x="106" y="74"/>
                  <a:pt x="104" y="75"/>
                  <a:pt x="101" y="75"/>
                </a:cubicBezTo>
                <a:cubicBezTo>
                  <a:pt x="94" y="77"/>
                  <a:pt x="86" y="78"/>
                  <a:pt x="77" y="78"/>
                </a:cubicBezTo>
                <a:cubicBezTo>
                  <a:pt x="67" y="78"/>
                  <a:pt x="60" y="77"/>
                  <a:pt x="52" y="75"/>
                </a:cubicBezTo>
                <a:cubicBezTo>
                  <a:pt x="50" y="75"/>
                  <a:pt x="48" y="74"/>
                  <a:pt x="45" y="73"/>
                </a:cubicBezTo>
                <a:cubicBezTo>
                  <a:pt x="39" y="70"/>
                  <a:pt x="39" y="65"/>
                  <a:pt x="43" y="61"/>
                </a:cubicBezTo>
                <a:cubicBezTo>
                  <a:pt x="47" y="57"/>
                  <a:pt x="51" y="55"/>
                  <a:pt x="56" y="52"/>
                </a:cubicBezTo>
                <a:cubicBezTo>
                  <a:pt x="59" y="51"/>
                  <a:pt x="61" y="50"/>
                  <a:pt x="63" y="49"/>
                </a:cubicBezTo>
                <a:cubicBezTo>
                  <a:pt x="68" y="48"/>
                  <a:pt x="69" y="43"/>
                  <a:pt x="66" y="40"/>
                </a:cubicBezTo>
                <a:cubicBezTo>
                  <a:pt x="59" y="33"/>
                  <a:pt x="57" y="26"/>
                  <a:pt x="57" y="17"/>
                </a:cubicBezTo>
                <a:cubicBezTo>
                  <a:pt x="57" y="7"/>
                  <a:pt x="63" y="3"/>
                  <a:pt x="71" y="0"/>
                </a:cubicBezTo>
                <a:cubicBezTo>
                  <a:pt x="73" y="0"/>
                  <a:pt x="75" y="0"/>
                  <a:pt x="77" y="0"/>
                </a:cubicBezTo>
                <a:cubicBezTo>
                  <a:pt x="79" y="0"/>
                  <a:pt x="80" y="0"/>
                  <a:pt x="82" y="0"/>
                </a:cubicBezTo>
                <a:cubicBezTo>
                  <a:pt x="91" y="3"/>
                  <a:pt x="96" y="7"/>
                  <a:pt x="97" y="17"/>
                </a:cubicBezTo>
                <a:cubicBezTo>
                  <a:pt x="97" y="26"/>
                  <a:pt x="94" y="34"/>
                  <a:pt x="88" y="40"/>
                </a:cubicBezTo>
                <a:cubicBezTo>
                  <a:pt x="85" y="43"/>
                  <a:pt x="86" y="48"/>
                  <a:pt x="90" y="49"/>
                </a:cubicBezTo>
                <a:cubicBezTo>
                  <a:pt x="93" y="50"/>
                  <a:pt x="95" y="51"/>
                  <a:pt x="97" y="52"/>
                </a:cubicBezTo>
                <a:cubicBezTo>
                  <a:pt x="102" y="55"/>
                  <a:pt x="107" y="57"/>
                  <a:pt x="111" y="61"/>
                </a:cubicBezTo>
                <a:cubicBezTo>
                  <a:pt x="114" y="64"/>
                  <a:pt x="115" y="70"/>
                  <a:pt x="108" y="73"/>
                </a:cubicBezTo>
                <a:close/>
                <a:moveTo>
                  <a:pt x="147" y="66"/>
                </a:moveTo>
                <a:cubicBezTo>
                  <a:pt x="145" y="64"/>
                  <a:pt x="141" y="62"/>
                  <a:pt x="138" y="60"/>
                </a:cubicBezTo>
                <a:cubicBezTo>
                  <a:pt x="136" y="59"/>
                  <a:pt x="135" y="59"/>
                  <a:pt x="133" y="58"/>
                </a:cubicBezTo>
                <a:cubicBezTo>
                  <a:pt x="130" y="57"/>
                  <a:pt x="129" y="54"/>
                  <a:pt x="131" y="51"/>
                </a:cubicBezTo>
                <a:cubicBezTo>
                  <a:pt x="136" y="47"/>
                  <a:pt x="138" y="41"/>
                  <a:pt x="137" y="35"/>
                </a:cubicBezTo>
                <a:cubicBezTo>
                  <a:pt x="137" y="29"/>
                  <a:pt x="133" y="25"/>
                  <a:pt x="127" y="24"/>
                </a:cubicBezTo>
                <a:cubicBezTo>
                  <a:pt x="126" y="24"/>
                  <a:pt x="125" y="23"/>
                  <a:pt x="124" y="23"/>
                </a:cubicBezTo>
                <a:cubicBezTo>
                  <a:pt x="122" y="23"/>
                  <a:pt x="121" y="24"/>
                  <a:pt x="120" y="24"/>
                </a:cubicBezTo>
                <a:cubicBezTo>
                  <a:pt x="114" y="25"/>
                  <a:pt x="110" y="29"/>
                  <a:pt x="110" y="35"/>
                </a:cubicBezTo>
                <a:cubicBezTo>
                  <a:pt x="110" y="41"/>
                  <a:pt x="111" y="47"/>
                  <a:pt x="116" y="51"/>
                </a:cubicBezTo>
                <a:cubicBezTo>
                  <a:pt x="118" y="54"/>
                  <a:pt x="117" y="57"/>
                  <a:pt x="114" y="58"/>
                </a:cubicBezTo>
                <a:cubicBezTo>
                  <a:pt x="114" y="58"/>
                  <a:pt x="114" y="58"/>
                  <a:pt x="114" y="58"/>
                </a:cubicBezTo>
                <a:cubicBezTo>
                  <a:pt x="114" y="59"/>
                  <a:pt x="115" y="59"/>
                  <a:pt x="115" y="59"/>
                </a:cubicBezTo>
                <a:cubicBezTo>
                  <a:pt x="117" y="61"/>
                  <a:pt x="118" y="65"/>
                  <a:pt x="118" y="68"/>
                </a:cubicBezTo>
                <a:cubicBezTo>
                  <a:pt x="117" y="71"/>
                  <a:pt x="115" y="74"/>
                  <a:pt x="112" y="76"/>
                </a:cubicBezTo>
                <a:cubicBezTo>
                  <a:pt x="111" y="76"/>
                  <a:pt x="110" y="76"/>
                  <a:pt x="109" y="77"/>
                </a:cubicBezTo>
                <a:cubicBezTo>
                  <a:pt x="113" y="77"/>
                  <a:pt x="118" y="78"/>
                  <a:pt x="124" y="78"/>
                </a:cubicBezTo>
                <a:cubicBezTo>
                  <a:pt x="130" y="78"/>
                  <a:pt x="136" y="77"/>
                  <a:pt x="141" y="76"/>
                </a:cubicBezTo>
                <a:cubicBezTo>
                  <a:pt x="142" y="76"/>
                  <a:pt x="144" y="75"/>
                  <a:pt x="145" y="75"/>
                </a:cubicBezTo>
                <a:cubicBezTo>
                  <a:pt x="150" y="72"/>
                  <a:pt x="149" y="68"/>
                  <a:pt x="147" y="66"/>
                </a:cubicBezTo>
                <a:close/>
                <a:moveTo>
                  <a:pt x="35" y="68"/>
                </a:moveTo>
                <a:cubicBezTo>
                  <a:pt x="35" y="65"/>
                  <a:pt x="36" y="62"/>
                  <a:pt x="38" y="59"/>
                </a:cubicBezTo>
                <a:cubicBezTo>
                  <a:pt x="39" y="58"/>
                  <a:pt x="40" y="58"/>
                  <a:pt x="41" y="57"/>
                </a:cubicBezTo>
                <a:cubicBezTo>
                  <a:pt x="41" y="56"/>
                  <a:pt x="40" y="56"/>
                  <a:pt x="40" y="56"/>
                </a:cubicBezTo>
                <a:cubicBezTo>
                  <a:pt x="36" y="55"/>
                  <a:pt x="35" y="51"/>
                  <a:pt x="38" y="49"/>
                </a:cubicBezTo>
                <a:cubicBezTo>
                  <a:pt x="43" y="44"/>
                  <a:pt x="45" y="38"/>
                  <a:pt x="44" y="31"/>
                </a:cubicBezTo>
                <a:cubicBezTo>
                  <a:pt x="44" y="24"/>
                  <a:pt x="40" y="20"/>
                  <a:pt x="33" y="18"/>
                </a:cubicBezTo>
                <a:cubicBezTo>
                  <a:pt x="32" y="18"/>
                  <a:pt x="31" y="18"/>
                  <a:pt x="29" y="18"/>
                </a:cubicBezTo>
                <a:cubicBezTo>
                  <a:pt x="28" y="18"/>
                  <a:pt x="26" y="18"/>
                  <a:pt x="25" y="18"/>
                </a:cubicBezTo>
                <a:cubicBezTo>
                  <a:pt x="18" y="20"/>
                  <a:pt x="14" y="24"/>
                  <a:pt x="14" y="31"/>
                </a:cubicBezTo>
                <a:cubicBezTo>
                  <a:pt x="14" y="38"/>
                  <a:pt x="16" y="44"/>
                  <a:pt x="21" y="49"/>
                </a:cubicBezTo>
                <a:cubicBezTo>
                  <a:pt x="23" y="51"/>
                  <a:pt x="22" y="55"/>
                  <a:pt x="19" y="56"/>
                </a:cubicBezTo>
                <a:cubicBezTo>
                  <a:pt x="17" y="57"/>
                  <a:pt x="15" y="57"/>
                  <a:pt x="13" y="58"/>
                </a:cubicBezTo>
                <a:cubicBezTo>
                  <a:pt x="10" y="60"/>
                  <a:pt x="6" y="62"/>
                  <a:pt x="3" y="65"/>
                </a:cubicBezTo>
                <a:cubicBezTo>
                  <a:pt x="0" y="68"/>
                  <a:pt x="0" y="72"/>
                  <a:pt x="5" y="74"/>
                </a:cubicBezTo>
                <a:cubicBezTo>
                  <a:pt x="7" y="75"/>
                  <a:pt x="8" y="76"/>
                  <a:pt x="10" y="76"/>
                </a:cubicBezTo>
                <a:cubicBezTo>
                  <a:pt x="16" y="77"/>
                  <a:pt x="22" y="78"/>
                  <a:pt x="29" y="78"/>
                </a:cubicBezTo>
                <a:cubicBezTo>
                  <a:pt x="35" y="78"/>
                  <a:pt x="40" y="77"/>
                  <a:pt x="45" y="77"/>
                </a:cubicBezTo>
                <a:cubicBezTo>
                  <a:pt x="44" y="76"/>
                  <a:pt x="43" y="76"/>
                  <a:pt x="42" y="76"/>
                </a:cubicBezTo>
                <a:cubicBezTo>
                  <a:pt x="38" y="74"/>
                  <a:pt x="36" y="71"/>
                  <a:pt x="35" y="6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" name="1"/>
          <p:cNvSpPr txBox="1">
            <a:spLocks noChangeArrowheads="1"/>
          </p:cNvSpPr>
          <p:nvPr/>
        </p:nvSpPr>
        <p:spPr bwMode="auto">
          <a:xfrm>
            <a:off x="1237432" y="3177688"/>
            <a:ext cx="995084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latin typeface="微软雅黑" panose="020B0503020204020204" charset="-122"/>
                <a:cs typeface="+mn-ea"/>
                <a:sym typeface="+mn-lt"/>
              </a:rPr>
              <a:t>不足</a:t>
            </a:r>
            <a:endParaRPr lang="zh-CN" altLang="en-US" sz="1600" b="1" dirty="0"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1"/>
          <p:cNvSpPr txBox="1">
            <a:spLocks noChangeArrowheads="1"/>
          </p:cNvSpPr>
          <p:nvPr/>
        </p:nvSpPr>
        <p:spPr bwMode="auto">
          <a:xfrm>
            <a:off x="1237432" y="3440918"/>
            <a:ext cx="2442073" cy="110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charset="-122"/>
                <a:cs typeface="+mn-ea"/>
                <a:sym typeface="+mn-lt"/>
              </a:rPr>
              <a:t>对游戏内需求有了较为完善的考虑，但对游戏性能例如</a:t>
            </a:r>
            <a:r>
              <a:rPr lang="en-US" altLang="zh-CN" sz="1200" dirty="0">
                <a:latin typeface="微软雅黑" panose="020B0503020204020204" charset="-122"/>
                <a:cs typeface="+mn-ea"/>
                <a:sym typeface="+mn-lt"/>
              </a:rPr>
              <a:t>app</a:t>
            </a:r>
            <a:r>
              <a:rPr lang="zh-CN" altLang="en-US" sz="1200" dirty="0">
                <a:latin typeface="微软雅黑" panose="020B0503020204020204" charset="-122"/>
                <a:cs typeface="+mn-ea"/>
                <a:sym typeface="+mn-lt"/>
              </a:rPr>
              <a:t>支持平台、并发数、响应时间、兼容性等考虑还不够细致、</a:t>
            </a:r>
            <a:r>
              <a:rPr lang="zh-CN" altLang="en-US" sz="1200" dirty="0">
                <a:latin typeface="微软雅黑" panose="020B0503020204020204" charset="-122"/>
                <a:cs typeface="+mn-ea"/>
                <a:sym typeface="+mn-lt"/>
              </a:rPr>
              <a:t>专业</a:t>
            </a:r>
            <a:endParaRPr lang="zh-CN" altLang="en-US" sz="1200" dirty="0"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2" name="1"/>
          <p:cNvSpPr txBox="1">
            <a:spLocks noChangeArrowheads="1"/>
          </p:cNvSpPr>
          <p:nvPr/>
        </p:nvSpPr>
        <p:spPr bwMode="auto">
          <a:xfrm>
            <a:off x="1311965" y="771690"/>
            <a:ext cx="151378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charset="-122"/>
                <a:cs typeface="+mn-ea"/>
                <a:sym typeface="+mn-lt"/>
              </a:rPr>
              <a:t>小组评估</a:t>
            </a:r>
            <a:endParaRPr lang="zh-CN" altLang="en-US" sz="2400" dirty="0">
              <a:latin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22284" y="750051"/>
            <a:ext cx="450936" cy="416503"/>
            <a:chOff x="925484" y="665018"/>
            <a:chExt cx="707997" cy="653935"/>
          </a:xfrm>
        </p:grpSpPr>
        <p:sp>
          <p:nvSpPr>
            <p:cNvPr id="24" name="椭圆 23"/>
            <p:cNvSpPr/>
            <p:nvPr/>
          </p:nvSpPr>
          <p:spPr>
            <a:xfrm>
              <a:off x="925484" y="665018"/>
              <a:ext cx="653935" cy="653935"/>
            </a:xfrm>
            <a:prstGeom prst="ellipse">
              <a:avLst/>
            </a:prstGeom>
            <a:solidFill>
              <a:srgbClr val="A2A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321937" y="723660"/>
              <a:ext cx="311544" cy="311544"/>
            </a:xfrm>
            <a:prstGeom prst="ellipse">
              <a:avLst/>
            </a:prstGeom>
            <a:solidFill>
              <a:srgbClr val="F3E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939"/>
            </a:avLst>
          </a:prstGeom>
          <a:solidFill>
            <a:srgbClr val="A2A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Freeform 30"/>
          <p:cNvSpPr/>
          <p:nvPr/>
        </p:nvSpPr>
        <p:spPr bwMode="auto">
          <a:xfrm>
            <a:off x="4464045" y="1665288"/>
            <a:ext cx="2669432" cy="2191129"/>
          </a:xfrm>
          <a:custGeom>
            <a:avLst/>
            <a:gdLst>
              <a:gd name="T0" fmla="*/ 1110 w 1120"/>
              <a:gd name="T1" fmla="*/ 617 h 919"/>
              <a:gd name="T2" fmla="*/ 892 w 1120"/>
              <a:gd name="T3" fmla="*/ 87 h 919"/>
              <a:gd name="T4" fmla="*/ 686 w 1120"/>
              <a:gd name="T5" fmla="*/ 0 h 919"/>
              <a:gd name="T6" fmla="*/ 367 w 1120"/>
              <a:gd name="T7" fmla="*/ 231 h 919"/>
              <a:gd name="T8" fmla="*/ 0 w 1120"/>
              <a:gd name="T9" fmla="*/ 866 h 919"/>
              <a:gd name="T10" fmla="*/ 157 w 1120"/>
              <a:gd name="T11" fmla="*/ 734 h 919"/>
              <a:gd name="T12" fmla="*/ 678 w 1120"/>
              <a:gd name="T13" fmla="*/ 548 h 919"/>
              <a:gd name="T14" fmla="*/ 742 w 1120"/>
              <a:gd name="T15" fmla="*/ 553 h 919"/>
              <a:gd name="T16" fmla="*/ 994 w 1120"/>
              <a:gd name="T17" fmla="*/ 688 h 919"/>
              <a:gd name="T18" fmla="*/ 1095 w 1120"/>
              <a:gd name="T19" fmla="*/ 919 h 919"/>
              <a:gd name="T20" fmla="*/ 1110 w 1120"/>
              <a:gd name="T21" fmla="*/ 617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20" h="919">
                <a:moveTo>
                  <a:pt x="1110" y="617"/>
                </a:moveTo>
                <a:cubicBezTo>
                  <a:pt x="1081" y="273"/>
                  <a:pt x="912" y="106"/>
                  <a:pt x="892" y="87"/>
                </a:cubicBezTo>
                <a:cubicBezTo>
                  <a:pt x="829" y="30"/>
                  <a:pt x="757" y="0"/>
                  <a:pt x="686" y="0"/>
                </a:cubicBezTo>
                <a:cubicBezTo>
                  <a:pt x="566" y="0"/>
                  <a:pt x="453" y="82"/>
                  <a:pt x="367" y="231"/>
                </a:cubicBezTo>
                <a:cubicBezTo>
                  <a:pt x="0" y="866"/>
                  <a:pt x="0" y="866"/>
                  <a:pt x="0" y="866"/>
                </a:cubicBezTo>
                <a:cubicBezTo>
                  <a:pt x="43" y="823"/>
                  <a:pt x="94" y="777"/>
                  <a:pt x="157" y="734"/>
                </a:cubicBezTo>
                <a:cubicBezTo>
                  <a:pt x="390" y="572"/>
                  <a:pt x="583" y="548"/>
                  <a:pt x="678" y="548"/>
                </a:cubicBezTo>
                <a:cubicBezTo>
                  <a:pt x="714" y="548"/>
                  <a:pt x="737" y="552"/>
                  <a:pt x="742" y="553"/>
                </a:cubicBezTo>
                <a:cubicBezTo>
                  <a:pt x="840" y="566"/>
                  <a:pt x="929" y="614"/>
                  <a:pt x="994" y="688"/>
                </a:cubicBezTo>
                <a:cubicBezTo>
                  <a:pt x="1051" y="753"/>
                  <a:pt x="1086" y="834"/>
                  <a:pt x="1095" y="919"/>
                </a:cubicBezTo>
                <a:cubicBezTo>
                  <a:pt x="1111" y="839"/>
                  <a:pt x="1120" y="738"/>
                  <a:pt x="1110" y="61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</a:endParaRPr>
          </a:p>
        </p:txBody>
      </p:sp>
      <p:sp>
        <p:nvSpPr>
          <p:cNvPr id="7" name="Freeform 31"/>
          <p:cNvSpPr/>
          <p:nvPr/>
        </p:nvSpPr>
        <p:spPr bwMode="auto">
          <a:xfrm>
            <a:off x="4006888" y="3155578"/>
            <a:ext cx="2723808" cy="2326060"/>
          </a:xfrm>
          <a:custGeom>
            <a:avLst/>
            <a:gdLst>
              <a:gd name="T0" fmla="*/ 500 w 1143"/>
              <a:gd name="T1" fmla="*/ 494 h 976"/>
              <a:gd name="T2" fmla="*/ 468 w 1143"/>
              <a:gd name="T3" fmla="*/ 334 h 976"/>
              <a:gd name="T4" fmla="*/ 640 w 1143"/>
              <a:gd name="T5" fmla="*/ 0 h 976"/>
              <a:gd name="T6" fmla="*/ 370 w 1143"/>
              <a:gd name="T7" fmla="*/ 139 h 976"/>
              <a:gd name="T8" fmla="*/ 82 w 1143"/>
              <a:gd name="T9" fmla="*/ 444 h 976"/>
              <a:gd name="T10" fmla="*/ 19 w 1143"/>
              <a:gd name="T11" fmla="*/ 594 h 976"/>
              <a:gd name="T12" fmla="*/ 17 w 1143"/>
              <a:gd name="T13" fmla="*/ 606 h 976"/>
              <a:gd name="T14" fmla="*/ 71 w 1143"/>
              <a:gd name="T15" fmla="*/ 849 h 976"/>
              <a:gd name="T16" fmla="*/ 406 w 1143"/>
              <a:gd name="T17" fmla="*/ 976 h 976"/>
              <a:gd name="T18" fmla="*/ 1143 w 1143"/>
              <a:gd name="T19" fmla="*/ 976 h 976"/>
              <a:gd name="T20" fmla="*/ 948 w 1143"/>
              <a:gd name="T21" fmla="*/ 905 h 976"/>
              <a:gd name="T22" fmla="*/ 500 w 1143"/>
              <a:gd name="T23" fmla="*/ 494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43" h="976">
                <a:moveTo>
                  <a:pt x="500" y="494"/>
                </a:moveTo>
                <a:cubicBezTo>
                  <a:pt x="479" y="444"/>
                  <a:pt x="468" y="390"/>
                  <a:pt x="468" y="334"/>
                </a:cubicBezTo>
                <a:cubicBezTo>
                  <a:pt x="468" y="197"/>
                  <a:pt x="536" y="75"/>
                  <a:pt x="640" y="0"/>
                </a:cubicBezTo>
                <a:cubicBezTo>
                  <a:pt x="561" y="27"/>
                  <a:pt x="469" y="70"/>
                  <a:pt x="370" y="139"/>
                </a:cubicBezTo>
                <a:cubicBezTo>
                  <a:pt x="215" y="246"/>
                  <a:pt x="128" y="364"/>
                  <a:pt x="82" y="444"/>
                </a:cubicBezTo>
                <a:cubicBezTo>
                  <a:pt x="33" y="531"/>
                  <a:pt x="19" y="594"/>
                  <a:pt x="19" y="594"/>
                </a:cubicBezTo>
                <a:cubicBezTo>
                  <a:pt x="17" y="606"/>
                  <a:pt x="17" y="606"/>
                  <a:pt x="17" y="606"/>
                </a:cubicBezTo>
                <a:cubicBezTo>
                  <a:pt x="0" y="701"/>
                  <a:pt x="19" y="785"/>
                  <a:pt x="71" y="849"/>
                </a:cubicBezTo>
                <a:cubicBezTo>
                  <a:pt x="138" y="931"/>
                  <a:pt x="257" y="976"/>
                  <a:pt x="406" y="976"/>
                </a:cubicBezTo>
                <a:cubicBezTo>
                  <a:pt x="1143" y="976"/>
                  <a:pt x="1143" y="976"/>
                  <a:pt x="1143" y="976"/>
                </a:cubicBezTo>
                <a:cubicBezTo>
                  <a:pt x="1078" y="959"/>
                  <a:pt x="1012" y="936"/>
                  <a:pt x="948" y="905"/>
                </a:cubicBezTo>
                <a:cubicBezTo>
                  <a:pt x="615" y="748"/>
                  <a:pt x="517" y="536"/>
                  <a:pt x="500" y="49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</a:endParaRPr>
          </a:p>
        </p:txBody>
      </p:sp>
      <p:sp>
        <p:nvSpPr>
          <p:cNvPr id="8" name="Freeform 32"/>
          <p:cNvSpPr/>
          <p:nvPr/>
        </p:nvSpPr>
        <p:spPr bwMode="auto">
          <a:xfrm>
            <a:off x="5694541" y="2648074"/>
            <a:ext cx="2518389" cy="2817453"/>
          </a:xfrm>
          <a:custGeom>
            <a:avLst/>
            <a:gdLst>
              <a:gd name="T0" fmla="*/ 0 w 1057"/>
              <a:gd name="T1" fmla="*/ 921 h 1182"/>
              <a:gd name="T2" fmla="*/ 255 w 1057"/>
              <a:gd name="T3" fmla="*/ 1086 h 1182"/>
              <a:gd name="T4" fmla="*/ 659 w 1057"/>
              <a:gd name="T5" fmla="*/ 1182 h 1182"/>
              <a:gd name="T6" fmla="*/ 825 w 1057"/>
              <a:gd name="T7" fmla="*/ 1161 h 1182"/>
              <a:gd name="T8" fmla="*/ 846 w 1057"/>
              <a:gd name="T9" fmla="*/ 1154 h 1182"/>
              <a:gd name="T10" fmla="*/ 1019 w 1057"/>
              <a:gd name="T11" fmla="*/ 990 h 1182"/>
              <a:gd name="T12" fmla="*/ 961 w 1057"/>
              <a:gd name="T13" fmla="*/ 636 h 1182"/>
              <a:gd name="T14" fmla="*/ 594 w 1057"/>
              <a:gd name="T15" fmla="*/ 0 h 1182"/>
              <a:gd name="T16" fmla="*/ 630 w 1057"/>
              <a:gd name="T17" fmla="*/ 202 h 1182"/>
              <a:gd name="T18" fmla="*/ 494 w 1057"/>
              <a:gd name="T19" fmla="*/ 800 h 1182"/>
              <a:gd name="T20" fmla="*/ 170 w 1057"/>
              <a:gd name="T21" fmla="*/ 958 h 1182"/>
              <a:gd name="T22" fmla="*/ 0 w 1057"/>
              <a:gd name="T23" fmla="*/ 921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57" h="1182">
                <a:moveTo>
                  <a:pt x="0" y="921"/>
                </a:moveTo>
                <a:cubicBezTo>
                  <a:pt x="62" y="976"/>
                  <a:pt x="145" y="1034"/>
                  <a:pt x="255" y="1086"/>
                </a:cubicBezTo>
                <a:cubicBezTo>
                  <a:pt x="423" y="1165"/>
                  <a:pt x="568" y="1182"/>
                  <a:pt x="659" y="1182"/>
                </a:cubicBezTo>
                <a:cubicBezTo>
                  <a:pt x="762" y="1182"/>
                  <a:pt x="824" y="1162"/>
                  <a:pt x="825" y="1161"/>
                </a:cubicBezTo>
                <a:cubicBezTo>
                  <a:pt x="846" y="1154"/>
                  <a:pt x="846" y="1154"/>
                  <a:pt x="846" y="1154"/>
                </a:cubicBezTo>
                <a:cubicBezTo>
                  <a:pt x="931" y="1121"/>
                  <a:pt x="991" y="1064"/>
                  <a:pt x="1019" y="990"/>
                </a:cubicBezTo>
                <a:cubicBezTo>
                  <a:pt x="1057" y="891"/>
                  <a:pt x="1036" y="765"/>
                  <a:pt x="961" y="636"/>
                </a:cubicBezTo>
                <a:cubicBezTo>
                  <a:pt x="594" y="0"/>
                  <a:pt x="594" y="0"/>
                  <a:pt x="594" y="0"/>
                </a:cubicBezTo>
                <a:cubicBezTo>
                  <a:pt x="611" y="59"/>
                  <a:pt x="624" y="127"/>
                  <a:pt x="630" y="202"/>
                </a:cubicBezTo>
                <a:cubicBezTo>
                  <a:pt x="662" y="596"/>
                  <a:pt x="504" y="787"/>
                  <a:pt x="494" y="800"/>
                </a:cubicBezTo>
                <a:cubicBezTo>
                  <a:pt x="415" y="900"/>
                  <a:pt x="297" y="958"/>
                  <a:pt x="170" y="958"/>
                </a:cubicBezTo>
                <a:cubicBezTo>
                  <a:pt x="110" y="958"/>
                  <a:pt x="52" y="945"/>
                  <a:pt x="0" y="921"/>
                </a:cubicBezTo>
                <a:close/>
              </a:path>
            </a:pathLst>
          </a:custGeom>
          <a:solidFill>
            <a:srgbClr val="A2A1A7"/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</a:endParaRPr>
          </a:p>
        </p:txBody>
      </p:sp>
      <p:sp>
        <p:nvSpPr>
          <p:cNvPr id="11" name="Freeform 19"/>
          <p:cNvSpPr>
            <a:spLocks noEditPoints="1"/>
          </p:cNvSpPr>
          <p:nvPr/>
        </p:nvSpPr>
        <p:spPr bwMode="auto">
          <a:xfrm>
            <a:off x="4375383" y="4592082"/>
            <a:ext cx="731575" cy="380577"/>
          </a:xfrm>
          <a:custGeom>
            <a:avLst/>
            <a:gdLst>
              <a:gd name="T0" fmla="*/ 2147483646 w 150"/>
              <a:gd name="T1" fmla="*/ 2147483646 h 78"/>
              <a:gd name="T2" fmla="*/ 2147483646 w 150"/>
              <a:gd name="T3" fmla="*/ 2147483646 h 78"/>
              <a:gd name="T4" fmla="*/ 2147483646 w 150"/>
              <a:gd name="T5" fmla="*/ 2147483646 h 78"/>
              <a:gd name="T6" fmla="*/ 2147483646 w 150"/>
              <a:gd name="T7" fmla="*/ 2147483646 h 78"/>
              <a:gd name="T8" fmla="*/ 2147483646 w 150"/>
              <a:gd name="T9" fmla="*/ 2147483646 h 78"/>
              <a:gd name="T10" fmla="*/ 2147483646 w 150"/>
              <a:gd name="T11" fmla="*/ 2147483646 h 78"/>
              <a:gd name="T12" fmla="*/ 2147483646 w 150"/>
              <a:gd name="T13" fmla="*/ 2147483646 h 78"/>
              <a:gd name="T14" fmla="*/ 2147483646 w 150"/>
              <a:gd name="T15" fmla="*/ 2147483646 h 78"/>
              <a:gd name="T16" fmla="*/ 2147483646 w 150"/>
              <a:gd name="T17" fmla="*/ 2147483646 h 78"/>
              <a:gd name="T18" fmla="*/ 2147483646 w 150"/>
              <a:gd name="T19" fmla="*/ 1049212210 h 78"/>
              <a:gd name="T20" fmla="*/ 2147483646 w 150"/>
              <a:gd name="T21" fmla="*/ 0 h 78"/>
              <a:gd name="T22" fmla="*/ 2147483646 w 150"/>
              <a:gd name="T23" fmla="*/ 0 h 78"/>
              <a:gd name="T24" fmla="*/ 2147483646 w 150"/>
              <a:gd name="T25" fmla="*/ 0 h 78"/>
              <a:gd name="T26" fmla="*/ 2147483646 w 150"/>
              <a:gd name="T27" fmla="*/ 1049212210 h 78"/>
              <a:gd name="T28" fmla="*/ 2147483646 w 150"/>
              <a:gd name="T29" fmla="*/ 2147483646 h 78"/>
              <a:gd name="T30" fmla="*/ 2147483646 w 150"/>
              <a:gd name="T31" fmla="*/ 2147483646 h 78"/>
              <a:gd name="T32" fmla="*/ 2147483646 w 150"/>
              <a:gd name="T33" fmla="*/ 2147483646 h 78"/>
              <a:gd name="T34" fmla="*/ 2147483646 w 150"/>
              <a:gd name="T35" fmla="*/ 2147483646 h 78"/>
              <a:gd name="T36" fmla="*/ 2147483646 w 150"/>
              <a:gd name="T37" fmla="*/ 2147483646 h 78"/>
              <a:gd name="T38" fmla="*/ 2147483646 w 150"/>
              <a:gd name="T39" fmla="*/ 2147483646 h 78"/>
              <a:gd name="T40" fmla="*/ 2147483646 w 150"/>
              <a:gd name="T41" fmla="*/ 2147483646 h 78"/>
              <a:gd name="T42" fmla="*/ 2147483646 w 150"/>
              <a:gd name="T43" fmla="*/ 2147483646 h 78"/>
              <a:gd name="T44" fmla="*/ 2147483646 w 150"/>
              <a:gd name="T45" fmla="*/ 2147483646 h 78"/>
              <a:gd name="T46" fmla="*/ 2147483646 w 150"/>
              <a:gd name="T47" fmla="*/ 2147483646 h 78"/>
              <a:gd name="T48" fmla="*/ 2147483646 w 150"/>
              <a:gd name="T49" fmla="*/ 1481234297 h 78"/>
              <a:gd name="T50" fmla="*/ 2147483646 w 150"/>
              <a:gd name="T51" fmla="*/ 1419516856 h 78"/>
              <a:gd name="T52" fmla="*/ 2147483646 w 150"/>
              <a:gd name="T53" fmla="*/ 1481234297 h 78"/>
              <a:gd name="T54" fmla="*/ 2147483646 w 150"/>
              <a:gd name="T55" fmla="*/ 2147483646 h 78"/>
              <a:gd name="T56" fmla="*/ 2147483646 w 150"/>
              <a:gd name="T57" fmla="*/ 2147483646 h 78"/>
              <a:gd name="T58" fmla="*/ 2147483646 w 150"/>
              <a:gd name="T59" fmla="*/ 2147483646 h 78"/>
              <a:gd name="T60" fmla="*/ 2147483646 w 150"/>
              <a:gd name="T61" fmla="*/ 2147483646 h 78"/>
              <a:gd name="T62" fmla="*/ 2147483646 w 150"/>
              <a:gd name="T63" fmla="*/ 2147483646 h 78"/>
              <a:gd name="T64" fmla="*/ 2147483646 w 150"/>
              <a:gd name="T65" fmla="*/ 2147483646 h 78"/>
              <a:gd name="T66" fmla="*/ 2147483646 w 150"/>
              <a:gd name="T67" fmla="*/ 2147483646 h 78"/>
              <a:gd name="T68" fmla="*/ 2147483646 w 150"/>
              <a:gd name="T69" fmla="*/ 2147483646 h 78"/>
              <a:gd name="T70" fmla="*/ 2147483646 w 150"/>
              <a:gd name="T71" fmla="*/ 2147483646 h 78"/>
              <a:gd name="T72" fmla="*/ 2147483646 w 150"/>
              <a:gd name="T73" fmla="*/ 2147483646 h 78"/>
              <a:gd name="T74" fmla="*/ 2147483646 w 150"/>
              <a:gd name="T75" fmla="*/ 2147483646 h 78"/>
              <a:gd name="T76" fmla="*/ 2147483646 w 150"/>
              <a:gd name="T77" fmla="*/ 2147483646 h 78"/>
              <a:gd name="T78" fmla="*/ 2147483646 w 150"/>
              <a:gd name="T79" fmla="*/ 2147483646 h 78"/>
              <a:gd name="T80" fmla="*/ 2147483646 w 150"/>
              <a:gd name="T81" fmla="*/ 2147483646 h 78"/>
              <a:gd name="T82" fmla="*/ 2147483646 w 150"/>
              <a:gd name="T83" fmla="*/ 2147483646 h 78"/>
              <a:gd name="T84" fmla="*/ 2147483646 w 150"/>
              <a:gd name="T85" fmla="*/ 2147483646 h 78"/>
              <a:gd name="T86" fmla="*/ 2147483646 w 150"/>
              <a:gd name="T87" fmla="*/ 2147483646 h 78"/>
              <a:gd name="T88" fmla="*/ 2147483646 w 150"/>
              <a:gd name="T89" fmla="*/ 1913264240 h 78"/>
              <a:gd name="T90" fmla="*/ 2035014641 w 150"/>
              <a:gd name="T91" fmla="*/ 1110929651 h 78"/>
              <a:gd name="T92" fmla="*/ 1788341441 w 150"/>
              <a:gd name="T93" fmla="*/ 1110929651 h 78"/>
              <a:gd name="T94" fmla="*/ 1541676093 w 150"/>
              <a:gd name="T95" fmla="*/ 1110929651 h 78"/>
              <a:gd name="T96" fmla="*/ 863340497 w 150"/>
              <a:gd name="T97" fmla="*/ 1913264240 h 78"/>
              <a:gd name="T98" fmla="*/ 1295010745 w 150"/>
              <a:gd name="T99" fmla="*/ 2147483646 h 78"/>
              <a:gd name="T100" fmla="*/ 1171674145 w 150"/>
              <a:gd name="T101" fmla="*/ 2147483646 h 78"/>
              <a:gd name="T102" fmla="*/ 801672197 w 150"/>
              <a:gd name="T103" fmla="*/ 2147483646 h 78"/>
              <a:gd name="T104" fmla="*/ 185004901 w 150"/>
              <a:gd name="T105" fmla="*/ 2147483646 h 78"/>
              <a:gd name="T106" fmla="*/ 308333648 w 150"/>
              <a:gd name="T107" fmla="*/ 2147483646 h 78"/>
              <a:gd name="T108" fmla="*/ 616667296 w 150"/>
              <a:gd name="T109" fmla="*/ 2147483646 h 78"/>
              <a:gd name="T110" fmla="*/ 1788341441 w 150"/>
              <a:gd name="T111" fmla="*/ 2147483646 h 78"/>
              <a:gd name="T112" fmla="*/ 2147483646 w 150"/>
              <a:gd name="T113" fmla="*/ 2147483646 h 78"/>
              <a:gd name="T114" fmla="*/ 2147483646 w 150"/>
              <a:gd name="T115" fmla="*/ 2147483646 h 78"/>
              <a:gd name="T116" fmla="*/ 2147483646 w 150"/>
              <a:gd name="T117" fmla="*/ 2147483646 h 7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50" h="78">
                <a:moveTo>
                  <a:pt x="108" y="73"/>
                </a:moveTo>
                <a:cubicBezTo>
                  <a:pt x="106" y="74"/>
                  <a:pt x="104" y="75"/>
                  <a:pt x="101" y="75"/>
                </a:cubicBezTo>
                <a:cubicBezTo>
                  <a:pt x="94" y="77"/>
                  <a:pt x="86" y="78"/>
                  <a:pt x="77" y="78"/>
                </a:cubicBezTo>
                <a:cubicBezTo>
                  <a:pt x="67" y="78"/>
                  <a:pt x="60" y="77"/>
                  <a:pt x="52" y="75"/>
                </a:cubicBezTo>
                <a:cubicBezTo>
                  <a:pt x="50" y="75"/>
                  <a:pt x="48" y="74"/>
                  <a:pt x="45" y="73"/>
                </a:cubicBezTo>
                <a:cubicBezTo>
                  <a:pt x="39" y="70"/>
                  <a:pt x="39" y="65"/>
                  <a:pt x="43" y="61"/>
                </a:cubicBezTo>
                <a:cubicBezTo>
                  <a:pt x="47" y="57"/>
                  <a:pt x="51" y="55"/>
                  <a:pt x="56" y="52"/>
                </a:cubicBezTo>
                <a:cubicBezTo>
                  <a:pt x="59" y="51"/>
                  <a:pt x="61" y="50"/>
                  <a:pt x="63" y="49"/>
                </a:cubicBezTo>
                <a:cubicBezTo>
                  <a:pt x="68" y="48"/>
                  <a:pt x="69" y="43"/>
                  <a:pt x="66" y="40"/>
                </a:cubicBezTo>
                <a:cubicBezTo>
                  <a:pt x="59" y="33"/>
                  <a:pt x="57" y="26"/>
                  <a:pt x="57" y="17"/>
                </a:cubicBezTo>
                <a:cubicBezTo>
                  <a:pt x="57" y="7"/>
                  <a:pt x="63" y="3"/>
                  <a:pt x="71" y="0"/>
                </a:cubicBezTo>
                <a:cubicBezTo>
                  <a:pt x="73" y="0"/>
                  <a:pt x="75" y="0"/>
                  <a:pt x="77" y="0"/>
                </a:cubicBezTo>
                <a:cubicBezTo>
                  <a:pt x="79" y="0"/>
                  <a:pt x="80" y="0"/>
                  <a:pt x="82" y="0"/>
                </a:cubicBezTo>
                <a:cubicBezTo>
                  <a:pt x="91" y="3"/>
                  <a:pt x="96" y="7"/>
                  <a:pt x="97" y="17"/>
                </a:cubicBezTo>
                <a:cubicBezTo>
                  <a:pt x="97" y="26"/>
                  <a:pt x="94" y="34"/>
                  <a:pt x="88" y="40"/>
                </a:cubicBezTo>
                <a:cubicBezTo>
                  <a:pt x="85" y="43"/>
                  <a:pt x="86" y="48"/>
                  <a:pt x="90" y="49"/>
                </a:cubicBezTo>
                <a:cubicBezTo>
                  <a:pt x="93" y="50"/>
                  <a:pt x="95" y="51"/>
                  <a:pt x="97" y="52"/>
                </a:cubicBezTo>
                <a:cubicBezTo>
                  <a:pt x="102" y="55"/>
                  <a:pt x="107" y="57"/>
                  <a:pt x="111" y="61"/>
                </a:cubicBezTo>
                <a:cubicBezTo>
                  <a:pt x="114" y="64"/>
                  <a:pt x="115" y="70"/>
                  <a:pt x="108" y="73"/>
                </a:cubicBezTo>
                <a:close/>
                <a:moveTo>
                  <a:pt x="147" y="66"/>
                </a:moveTo>
                <a:cubicBezTo>
                  <a:pt x="145" y="64"/>
                  <a:pt x="141" y="62"/>
                  <a:pt x="138" y="60"/>
                </a:cubicBezTo>
                <a:cubicBezTo>
                  <a:pt x="136" y="59"/>
                  <a:pt x="135" y="59"/>
                  <a:pt x="133" y="58"/>
                </a:cubicBezTo>
                <a:cubicBezTo>
                  <a:pt x="130" y="57"/>
                  <a:pt x="129" y="54"/>
                  <a:pt x="131" y="51"/>
                </a:cubicBezTo>
                <a:cubicBezTo>
                  <a:pt x="136" y="47"/>
                  <a:pt x="138" y="41"/>
                  <a:pt x="137" y="35"/>
                </a:cubicBezTo>
                <a:cubicBezTo>
                  <a:pt x="137" y="29"/>
                  <a:pt x="133" y="25"/>
                  <a:pt x="127" y="24"/>
                </a:cubicBezTo>
                <a:cubicBezTo>
                  <a:pt x="126" y="24"/>
                  <a:pt x="125" y="23"/>
                  <a:pt x="124" y="23"/>
                </a:cubicBezTo>
                <a:cubicBezTo>
                  <a:pt x="122" y="23"/>
                  <a:pt x="121" y="24"/>
                  <a:pt x="120" y="24"/>
                </a:cubicBezTo>
                <a:cubicBezTo>
                  <a:pt x="114" y="25"/>
                  <a:pt x="110" y="29"/>
                  <a:pt x="110" y="35"/>
                </a:cubicBezTo>
                <a:cubicBezTo>
                  <a:pt x="110" y="41"/>
                  <a:pt x="111" y="47"/>
                  <a:pt x="116" y="51"/>
                </a:cubicBezTo>
                <a:cubicBezTo>
                  <a:pt x="118" y="54"/>
                  <a:pt x="117" y="57"/>
                  <a:pt x="114" y="58"/>
                </a:cubicBezTo>
                <a:cubicBezTo>
                  <a:pt x="114" y="58"/>
                  <a:pt x="114" y="58"/>
                  <a:pt x="114" y="58"/>
                </a:cubicBezTo>
                <a:cubicBezTo>
                  <a:pt x="114" y="59"/>
                  <a:pt x="115" y="59"/>
                  <a:pt x="115" y="59"/>
                </a:cubicBezTo>
                <a:cubicBezTo>
                  <a:pt x="117" y="61"/>
                  <a:pt x="118" y="65"/>
                  <a:pt x="118" y="68"/>
                </a:cubicBezTo>
                <a:cubicBezTo>
                  <a:pt x="117" y="71"/>
                  <a:pt x="115" y="74"/>
                  <a:pt x="112" y="76"/>
                </a:cubicBezTo>
                <a:cubicBezTo>
                  <a:pt x="111" y="76"/>
                  <a:pt x="110" y="76"/>
                  <a:pt x="109" y="77"/>
                </a:cubicBezTo>
                <a:cubicBezTo>
                  <a:pt x="113" y="77"/>
                  <a:pt x="118" y="78"/>
                  <a:pt x="124" y="78"/>
                </a:cubicBezTo>
                <a:cubicBezTo>
                  <a:pt x="130" y="78"/>
                  <a:pt x="136" y="77"/>
                  <a:pt x="141" y="76"/>
                </a:cubicBezTo>
                <a:cubicBezTo>
                  <a:pt x="142" y="76"/>
                  <a:pt x="144" y="75"/>
                  <a:pt x="145" y="75"/>
                </a:cubicBezTo>
                <a:cubicBezTo>
                  <a:pt x="150" y="72"/>
                  <a:pt x="149" y="68"/>
                  <a:pt x="147" y="66"/>
                </a:cubicBezTo>
                <a:close/>
                <a:moveTo>
                  <a:pt x="35" y="68"/>
                </a:moveTo>
                <a:cubicBezTo>
                  <a:pt x="35" y="65"/>
                  <a:pt x="36" y="62"/>
                  <a:pt x="38" y="59"/>
                </a:cubicBezTo>
                <a:cubicBezTo>
                  <a:pt x="39" y="58"/>
                  <a:pt x="40" y="58"/>
                  <a:pt x="41" y="57"/>
                </a:cubicBezTo>
                <a:cubicBezTo>
                  <a:pt x="41" y="56"/>
                  <a:pt x="40" y="56"/>
                  <a:pt x="40" y="56"/>
                </a:cubicBezTo>
                <a:cubicBezTo>
                  <a:pt x="36" y="55"/>
                  <a:pt x="35" y="51"/>
                  <a:pt x="38" y="49"/>
                </a:cubicBezTo>
                <a:cubicBezTo>
                  <a:pt x="43" y="44"/>
                  <a:pt x="45" y="38"/>
                  <a:pt x="44" y="31"/>
                </a:cubicBezTo>
                <a:cubicBezTo>
                  <a:pt x="44" y="24"/>
                  <a:pt x="40" y="20"/>
                  <a:pt x="33" y="18"/>
                </a:cubicBezTo>
                <a:cubicBezTo>
                  <a:pt x="32" y="18"/>
                  <a:pt x="31" y="18"/>
                  <a:pt x="29" y="18"/>
                </a:cubicBezTo>
                <a:cubicBezTo>
                  <a:pt x="28" y="18"/>
                  <a:pt x="26" y="18"/>
                  <a:pt x="25" y="18"/>
                </a:cubicBezTo>
                <a:cubicBezTo>
                  <a:pt x="18" y="20"/>
                  <a:pt x="14" y="24"/>
                  <a:pt x="14" y="31"/>
                </a:cubicBezTo>
                <a:cubicBezTo>
                  <a:pt x="14" y="38"/>
                  <a:pt x="16" y="44"/>
                  <a:pt x="21" y="49"/>
                </a:cubicBezTo>
                <a:cubicBezTo>
                  <a:pt x="23" y="51"/>
                  <a:pt x="22" y="55"/>
                  <a:pt x="19" y="56"/>
                </a:cubicBezTo>
                <a:cubicBezTo>
                  <a:pt x="17" y="57"/>
                  <a:pt x="15" y="57"/>
                  <a:pt x="13" y="58"/>
                </a:cubicBezTo>
                <a:cubicBezTo>
                  <a:pt x="10" y="60"/>
                  <a:pt x="6" y="62"/>
                  <a:pt x="3" y="65"/>
                </a:cubicBezTo>
                <a:cubicBezTo>
                  <a:pt x="0" y="68"/>
                  <a:pt x="0" y="72"/>
                  <a:pt x="5" y="74"/>
                </a:cubicBezTo>
                <a:cubicBezTo>
                  <a:pt x="7" y="75"/>
                  <a:pt x="8" y="76"/>
                  <a:pt x="10" y="76"/>
                </a:cubicBezTo>
                <a:cubicBezTo>
                  <a:pt x="16" y="77"/>
                  <a:pt x="22" y="78"/>
                  <a:pt x="29" y="78"/>
                </a:cubicBezTo>
                <a:cubicBezTo>
                  <a:pt x="35" y="78"/>
                  <a:pt x="40" y="77"/>
                  <a:pt x="45" y="77"/>
                </a:cubicBezTo>
                <a:cubicBezTo>
                  <a:pt x="44" y="76"/>
                  <a:pt x="43" y="76"/>
                  <a:pt x="42" y="76"/>
                </a:cubicBezTo>
                <a:cubicBezTo>
                  <a:pt x="38" y="74"/>
                  <a:pt x="36" y="71"/>
                  <a:pt x="35" y="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1"/>
          <p:cNvSpPr txBox="1">
            <a:spLocks noChangeArrowheads="1"/>
          </p:cNvSpPr>
          <p:nvPr/>
        </p:nvSpPr>
        <p:spPr bwMode="auto">
          <a:xfrm>
            <a:off x="8204754" y="2032288"/>
            <a:ext cx="995084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latin typeface="微软雅黑" panose="020B0503020204020204" charset="-122"/>
                <a:cs typeface="+mn-ea"/>
                <a:sym typeface="+mn-lt"/>
              </a:rPr>
              <a:t>界面原型</a:t>
            </a:r>
            <a:endParaRPr lang="zh-CN" altLang="en-US" sz="1600" b="1" dirty="0"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>
            <a:spLocks noChangeArrowheads="1"/>
          </p:cNvSpPr>
          <p:nvPr/>
        </p:nvSpPr>
        <p:spPr bwMode="auto">
          <a:xfrm>
            <a:off x="8204754" y="2295518"/>
            <a:ext cx="2442073" cy="830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charset="-122"/>
                <a:cs typeface="+mn-ea"/>
                <a:sym typeface="+mn-lt"/>
              </a:rPr>
              <a:t>利用摹客</a:t>
            </a:r>
            <a:r>
              <a:rPr lang="en-US" altLang="zh-CN" sz="1200" dirty="0">
                <a:latin typeface="微软雅黑" panose="020B0503020204020204" charset="-122"/>
                <a:cs typeface="+mn-ea"/>
                <a:sym typeface="+mn-lt"/>
              </a:rPr>
              <a:t>RP</a:t>
            </a:r>
            <a:r>
              <a:rPr lang="zh-CN" altLang="en-US" sz="1200" dirty="0">
                <a:latin typeface="微软雅黑" panose="020B0503020204020204" charset="-122"/>
                <a:cs typeface="+mn-ea"/>
                <a:sym typeface="+mn-lt"/>
              </a:rPr>
              <a:t>在线平台完成了大部分界面原型的设计，主要界面的原型全部完成了面板设计以及交互逻辑</a:t>
            </a:r>
            <a:r>
              <a:rPr lang="zh-CN" altLang="en-US" sz="1200" dirty="0">
                <a:latin typeface="微软雅黑" panose="020B0503020204020204" charset="-122"/>
                <a:cs typeface="+mn-ea"/>
                <a:sym typeface="+mn-lt"/>
              </a:rPr>
              <a:t>设计</a:t>
            </a:r>
            <a:endParaRPr lang="zh-CN" altLang="en-US" sz="1200" dirty="0"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2" name="1"/>
          <p:cNvSpPr txBox="1">
            <a:spLocks noChangeArrowheads="1"/>
          </p:cNvSpPr>
          <p:nvPr/>
        </p:nvSpPr>
        <p:spPr bwMode="auto">
          <a:xfrm>
            <a:off x="1311965" y="771690"/>
            <a:ext cx="151378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charset="-122"/>
                <a:cs typeface="+mn-ea"/>
                <a:sym typeface="+mn-lt"/>
              </a:rPr>
              <a:t>小组评估</a:t>
            </a:r>
            <a:endParaRPr lang="zh-CN" altLang="en-US" sz="2400" dirty="0">
              <a:latin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22284" y="750051"/>
            <a:ext cx="450936" cy="416503"/>
            <a:chOff x="925484" y="665018"/>
            <a:chExt cx="707997" cy="653935"/>
          </a:xfrm>
        </p:grpSpPr>
        <p:sp>
          <p:nvSpPr>
            <p:cNvPr id="24" name="椭圆 23"/>
            <p:cNvSpPr/>
            <p:nvPr/>
          </p:nvSpPr>
          <p:spPr>
            <a:xfrm>
              <a:off x="925484" y="665018"/>
              <a:ext cx="653935" cy="653935"/>
            </a:xfrm>
            <a:prstGeom prst="ellipse">
              <a:avLst/>
            </a:prstGeom>
            <a:solidFill>
              <a:srgbClr val="A2A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321937" y="723660"/>
              <a:ext cx="311544" cy="311544"/>
            </a:xfrm>
            <a:prstGeom prst="ellipse">
              <a:avLst/>
            </a:prstGeom>
            <a:solidFill>
              <a:srgbClr val="F3E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32313534343433313b32313534343432393bb5f7c9abb0e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9750" y="2032000"/>
            <a:ext cx="792480" cy="7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939"/>
            </a:avLst>
          </a:prstGeom>
          <a:solidFill>
            <a:srgbClr val="A2A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Freeform 30"/>
          <p:cNvSpPr/>
          <p:nvPr/>
        </p:nvSpPr>
        <p:spPr bwMode="auto">
          <a:xfrm>
            <a:off x="4464045" y="1665288"/>
            <a:ext cx="2669432" cy="2191129"/>
          </a:xfrm>
          <a:custGeom>
            <a:avLst/>
            <a:gdLst>
              <a:gd name="T0" fmla="*/ 1110 w 1120"/>
              <a:gd name="T1" fmla="*/ 617 h 919"/>
              <a:gd name="T2" fmla="*/ 892 w 1120"/>
              <a:gd name="T3" fmla="*/ 87 h 919"/>
              <a:gd name="T4" fmla="*/ 686 w 1120"/>
              <a:gd name="T5" fmla="*/ 0 h 919"/>
              <a:gd name="T6" fmla="*/ 367 w 1120"/>
              <a:gd name="T7" fmla="*/ 231 h 919"/>
              <a:gd name="T8" fmla="*/ 0 w 1120"/>
              <a:gd name="T9" fmla="*/ 866 h 919"/>
              <a:gd name="T10" fmla="*/ 157 w 1120"/>
              <a:gd name="T11" fmla="*/ 734 h 919"/>
              <a:gd name="T12" fmla="*/ 678 w 1120"/>
              <a:gd name="T13" fmla="*/ 548 h 919"/>
              <a:gd name="T14" fmla="*/ 742 w 1120"/>
              <a:gd name="T15" fmla="*/ 553 h 919"/>
              <a:gd name="T16" fmla="*/ 994 w 1120"/>
              <a:gd name="T17" fmla="*/ 688 h 919"/>
              <a:gd name="T18" fmla="*/ 1095 w 1120"/>
              <a:gd name="T19" fmla="*/ 919 h 919"/>
              <a:gd name="T20" fmla="*/ 1110 w 1120"/>
              <a:gd name="T21" fmla="*/ 617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20" h="919">
                <a:moveTo>
                  <a:pt x="1110" y="617"/>
                </a:moveTo>
                <a:cubicBezTo>
                  <a:pt x="1081" y="273"/>
                  <a:pt x="912" y="106"/>
                  <a:pt x="892" y="87"/>
                </a:cubicBezTo>
                <a:cubicBezTo>
                  <a:pt x="829" y="30"/>
                  <a:pt x="757" y="0"/>
                  <a:pt x="686" y="0"/>
                </a:cubicBezTo>
                <a:cubicBezTo>
                  <a:pt x="566" y="0"/>
                  <a:pt x="453" y="82"/>
                  <a:pt x="367" y="231"/>
                </a:cubicBezTo>
                <a:cubicBezTo>
                  <a:pt x="0" y="866"/>
                  <a:pt x="0" y="866"/>
                  <a:pt x="0" y="866"/>
                </a:cubicBezTo>
                <a:cubicBezTo>
                  <a:pt x="43" y="823"/>
                  <a:pt x="94" y="777"/>
                  <a:pt x="157" y="734"/>
                </a:cubicBezTo>
                <a:cubicBezTo>
                  <a:pt x="390" y="572"/>
                  <a:pt x="583" y="548"/>
                  <a:pt x="678" y="548"/>
                </a:cubicBezTo>
                <a:cubicBezTo>
                  <a:pt x="714" y="548"/>
                  <a:pt x="737" y="552"/>
                  <a:pt x="742" y="553"/>
                </a:cubicBezTo>
                <a:cubicBezTo>
                  <a:pt x="840" y="566"/>
                  <a:pt x="929" y="614"/>
                  <a:pt x="994" y="688"/>
                </a:cubicBezTo>
                <a:cubicBezTo>
                  <a:pt x="1051" y="753"/>
                  <a:pt x="1086" y="834"/>
                  <a:pt x="1095" y="919"/>
                </a:cubicBezTo>
                <a:cubicBezTo>
                  <a:pt x="1111" y="839"/>
                  <a:pt x="1120" y="738"/>
                  <a:pt x="1110" y="61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</a:endParaRPr>
          </a:p>
        </p:txBody>
      </p:sp>
      <p:sp>
        <p:nvSpPr>
          <p:cNvPr id="7" name="Freeform 31"/>
          <p:cNvSpPr/>
          <p:nvPr/>
        </p:nvSpPr>
        <p:spPr bwMode="auto">
          <a:xfrm>
            <a:off x="4006888" y="3155578"/>
            <a:ext cx="2723808" cy="2326060"/>
          </a:xfrm>
          <a:custGeom>
            <a:avLst/>
            <a:gdLst>
              <a:gd name="T0" fmla="*/ 500 w 1143"/>
              <a:gd name="T1" fmla="*/ 494 h 976"/>
              <a:gd name="T2" fmla="*/ 468 w 1143"/>
              <a:gd name="T3" fmla="*/ 334 h 976"/>
              <a:gd name="T4" fmla="*/ 640 w 1143"/>
              <a:gd name="T5" fmla="*/ 0 h 976"/>
              <a:gd name="T6" fmla="*/ 370 w 1143"/>
              <a:gd name="T7" fmla="*/ 139 h 976"/>
              <a:gd name="T8" fmla="*/ 82 w 1143"/>
              <a:gd name="T9" fmla="*/ 444 h 976"/>
              <a:gd name="T10" fmla="*/ 19 w 1143"/>
              <a:gd name="T11" fmla="*/ 594 h 976"/>
              <a:gd name="T12" fmla="*/ 17 w 1143"/>
              <a:gd name="T13" fmla="*/ 606 h 976"/>
              <a:gd name="T14" fmla="*/ 71 w 1143"/>
              <a:gd name="T15" fmla="*/ 849 h 976"/>
              <a:gd name="T16" fmla="*/ 406 w 1143"/>
              <a:gd name="T17" fmla="*/ 976 h 976"/>
              <a:gd name="T18" fmla="*/ 1143 w 1143"/>
              <a:gd name="T19" fmla="*/ 976 h 976"/>
              <a:gd name="T20" fmla="*/ 948 w 1143"/>
              <a:gd name="T21" fmla="*/ 905 h 976"/>
              <a:gd name="T22" fmla="*/ 500 w 1143"/>
              <a:gd name="T23" fmla="*/ 494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43" h="976">
                <a:moveTo>
                  <a:pt x="500" y="494"/>
                </a:moveTo>
                <a:cubicBezTo>
                  <a:pt x="479" y="444"/>
                  <a:pt x="468" y="390"/>
                  <a:pt x="468" y="334"/>
                </a:cubicBezTo>
                <a:cubicBezTo>
                  <a:pt x="468" y="197"/>
                  <a:pt x="536" y="75"/>
                  <a:pt x="640" y="0"/>
                </a:cubicBezTo>
                <a:cubicBezTo>
                  <a:pt x="561" y="27"/>
                  <a:pt x="469" y="70"/>
                  <a:pt x="370" y="139"/>
                </a:cubicBezTo>
                <a:cubicBezTo>
                  <a:pt x="215" y="246"/>
                  <a:pt x="128" y="364"/>
                  <a:pt x="82" y="444"/>
                </a:cubicBezTo>
                <a:cubicBezTo>
                  <a:pt x="33" y="531"/>
                  <a:pt x="19" y="594"/>
                  <a:pt x="19" y="594"/>
                </a:cubicBezTo>
                <a:cubicBezTo>
                  <a:pt x="17" y="606"/>
                  <a:pt x="17" y="606"/>
                  <a:pt x="17" y="606"/>
                </a:cubicBezTo>
                <a:cubicBezTo>
                  <a:pt x="0" y="701"/>
                  <a:pt x="19" y="785"/>
                  <a:pt x="71" y="849"/>
                </a:cubicBezTo>
                <a:cubicBezTo>
                  <a:pt x="138" y="931"/>
                  <a:pt x="257" y="976"/>
                  <a:pt x="406" y="976"/>
                </a:cubicBezTo>
                <a:cubicBezTo>
                  <a:pt x="1143" y="976"/>
                  <a:pt x="1143" y="976"/>
                  <a:pt x="1143" y="976"/>
                </a:cubicBezTo>
                <a:cubicBezTo>
                  <a:pt x="1078" y="959"/>
                  <a:pt x="1012" y="936"/>
                  <a:pt x="948" y="905"/>
                </a:cubicBezTo>
                <a:cubicBezTo>
                  <a:pt x="615" y="748"/>
                  <a:pt x="517" y="536"/>
                  <a:pt x="500" y="49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</a:endParaRPr>
          </a:p>
        </p:txBody>
      </p:sp>
      <p:sp>
        <p:nvSpPr>
          <p:cNvPr id="8" name="Freeform 32"/>
          <p:cNvSpPr/>
          <p:nvPr/>
        </p:nvSpPr>
        <p:spPr bwMode="auto">
          <a:xfrm>
            <a:off x="5694541" y="2648074"/>
            <a:ext cx="2518389" cy="2817453"/>
          </a:xfrm>
          <a:custGeom>
            <a:avLst/>
            <a:gdLst>
              <a:gd name="T0" fmla="*/ 0 w 1057"/>
              <a:gd name="T1" fmla="*/ 921 h 1182"/>
              <a:gd name="T2" fmla="*/ 255 w 1057"/>
              <a:gd name="T3" fmla="*/ 1086 h 1182"/>
              <a:gd name="T4" fmla="*/ 659 w 1057"/>
              <a:gd name="T5" fmla="*/ 1182 h 1182"/>
              <a:gd name="T6" fmla="*/ 825 w 1057"/>
              <a:gd name="T7" fmla="*/ 1161 h 1182"/>
              <a:gd name="T8" fmla="*/ 846 w 1057"/>
              <a:gd name="T9" fmla="*/ 1154 h 1182"/>
              <a:gd name="T10" fmla="*/ 1019 w 1057"/>
              <a:gd name="T11" fmla="*/ 990 h 1182"/>
              <a:gd name="T12" fmla="*/ 961 w 1057"/>
              <a:gd name="T13" fmla="*/ 636 h 1182"/>
              <a:gd name="T14" fmla="*/ 594 w 1057"/>
              <a:gd name="T15" fmla="*/ 0 h 1182"/>
              <a:gd name="T16" fmla="*/ 630 w 1057"/>
              <a:gd name="T17" fmla="*/ 202 h 1182"/>
              <a:gd name="T18" fmla="*/ 494 w 1057"/>
              <a:gd name="T19" fmla="*/ 800 h 1182"/>
              <a:gd name="T20" fmla="*/ 170 w 1057"/>
              <a:gd name="T21" fmla="*/ 958 h 1182"/>
              <a:gd name="T22" fmla="*/ 0 w 1057"/>
              <a:gd name="T23" fmla="*/ 921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57" h="1182">
                <a:moveTo>
                  <a:pt x="0" y="921"/>
                </a:moveTo>
                <a:cubicBezTo>
                  <a:pt x="62" y="976"/>
                  <a:pt x="145" y="1034"/>
                  <a:pt x="255" y="1086"/>
                </a:cubicBezTo>
                <a:cubicBezTo>
                  <a:pt x="423" y="1165"/>
                  <a:pt x="568" y="1182"/>
                  <a:pt x="659" y="1182"/>
                </a:cubicBezTo>
                <a:cubicBezTo>
                  <a:pt x="762" y="1182"/>
                  <a:pt x="824" y="1162"/>
                  <a:pt x="825" y="1161"/>
                </a:cubicBezTo>
                <a:cubicBezTo>
                  <a:pt x="846" y="1154"/>
                  <a:pt x="846" y="1154"/>
                  <a:pt x="846" y="1154"/>
                </a:cubicBezTo>
                <a:cubicBezTo>
                  <a:pt x="931" y="1121"/>
                  <a:pt x="991" y="1064"/>
                  <a:pt x="1019" y="990"/>
                </a:cubicBezTo>
                <a:cubicBezTo>
                  <a:pt x="1057" y="891"/>
                  <a:pt x="1036" y="765"/>
                  <a:pt x="961" y="636"/>
                </a:cubicBezTo>
                <a:cubicBezTo>
                  <a:pt x="594" y="0"/>
                  <a:pt x="594" y="0"/>
                  <a:pt x="594" y="0"/>
                </a:cubicBezTo>
                <a:cubicBezTo>
                  <a:pt x="611" y="59"/>
                  <a:pt x="624" y="127"/>
                  <a:pt x="630" y="202"/>
                </a:cubicBezTo>
                <a:cubicBezTo>
                  <a:pt x="662" y="596"/>
                  <a:pt x="504" y="787"/>
                  <a:pt x="494" y="800"/>
                </a:cubicBezTo>
                <a:cubicBezTo>
                  <a:pt x="415" y="900"/>
                  <a:pt x="297" y="958"/>
                  <a:pt x="170" y="958"/>
                </a:cubicBezTo>
                <a:cubicBezTo>
                  <a:pt x="110" y="958"/>
                  <a:pt x="52" y="945"/>
                  <a:pt x="0" y="921"/>
                </a:cubicBezTo>
                <a:close/>
              </a:path>
            </a:pathLst>
          </a:custGeom>
          <a:solidFill>
            <a:srgbClr val="A2A1A7"/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</a:endParaRPr>
          </a:p>
        </p:txBody>
      </p:sp>
      <p:sp>
        <p:nvSpPr>
          <p:cNvPr id="11" name="Freeform 19"/>
          <p:cNvSpPr>
            <a:spLocks noEditPoints="1"/>
          </p:cNvSpPr>
          <p:nvPr/>
        </p:nvSpPr>
        <p:spPr bwMode="auto">
          <a:xfrm>
            <a:off x="4375383" y="4592082"/>
            <a:ext cx="731575" cy="380577"/>
          </a:xfrm>
          <a:custGeom>
            <a:avLst/>
            <a:gdLst>
              <a:gd name="T0" fmla="*/ 2147483646 w 150"/>
              <a:gd name="T1" fmla="*/ 2147483646 h 78"/>
              <a:gd name="T2" fmla="*/ 2147483646 w 150"/>
              <a:gd name="T3" fmla="*/ 2147483646 h 78"/>
              <a:gd name="T4" fmla="*/ 2147483646 w 150"/>
              <a:gd name="T5" fmla="*/ 2147483646 h 78"/>
              <a:gd name="T6" fmla="*/ 2147483646 w 150"/>
              <a:gd name="T7" fmla="*/ 2147483646 h 78"/>
              <a:gd name="T8" fmla="*/ 2147483646 w 150"/>
              <a:gd name="T9" fmla="*/ 2147483646 h 78"/>
              <a:gd name="T10" fmla="*/ 2147483646 w 150"/>
              <a:gd name="T11" fmla="*/ 2147483646 h 78"/>
              <a:gd name="T12" fmla="*/ 2147483646 w 150"/>
              <a:gd name="T13" fmla="*/ 2147483646 h 78"/>
              <a:gd name="T14" fmla="*/ 2147483646 w 150"/>
              <a:gd name="T15" fmla="*/ 2147483646 h 78"/>
              <a:gd name="T16" fmla="*/ 2147483646 w 150"/>
              <a:gd name="T17" fmla="*/ 2147483646 h 78"/>
              <a:gd name="T18" fmla="*/ 2147483646 w 150"/>
              <a:gd name="T19" fmla="*/ 1049212210 h 78"/>
              <a:gd name="T20" fmla="*/ 2147483646 w 150"/>
              <a:gd name="T21" fmla="*/ 0 h 78"/>
              <a:gd name="T22" fmla="*/ 2147483646 w 150"/>
              <a:gd name="T23" fmla="*/ 0 h 78"/>
              <a:gd name="T24" fmla="*/ 2147483646 w 150"/>
              <a:gd name="T25" fmla="*/ 0 h 78"/>
              <a:gd name="T26" fmla="*/ 2147483646 w 150"/>
              <a:gd name="T27" fmla="*/ 1049212210 h 78"/>
              <a:gd name="T28" fmla="*/ 2147483646 w 150"/>
              <a:gd name="T29" fmla="*/ 2147483646 h 78"/>
              <a:gd name="T30" fmla="*/ 2147483646 w 150"/>
              <a:gd name="T31" fmla="*/ 2147483646 h 78"/>
              <a:gd name="T32" fmla="*/ 2147483646 w 150"/>
              <a:gd name="T33" fmla="*/ 2147483646 h 78"/>
              <a:gd name="T34" fmla="*/ 2147483646 w 150"/>
              <a:gd name="T35" fmla="*/ 2147483646 h 78"/>
              <a:gd name="T36" fmla="*/ 2147483646 w 150"/>
              <a:gd name="T37" fmla="*/ 2147483646 h 78"/>
              <a:gd name="T38" fmla="*/ 2147483646 w 150"/>
              <a:gd name="T39" fmla="*/ 2147483646 h 78"/>
              <a:gd name="T40" fmla="*/ 2147483646 w 150"/>
              <a:gd name="T41" fmla="*/ 2147483646 h 78"/>
              <a:gd name="T42" fmla="*/ 2147483646 w 150"/>
              <a:gd name="T43" fmla="*/ 2147483646 h 78"/>
              <a:gd name="T44" fmla="*/ 2147483646 w 150"/>
              <a:gd name="T45" fmla="*/ 2147483646 h 78"/>
              <a:gd name="T46" fmla="*/ 2147483646 w 150"/>
              <a:gd name="T47" fmla="*/ 2147483646 h 78"/>
              <a:gd name="T48" fmla="*/ 2147483646 w 150"/>
              <a:gd name="T49" fmla="*/ 1481234297 h 78"/>
              <a:gd name="T50" fmla="*/ 2147483646 w 150"/>
              <a:gd name="T51" fmla="*/ 1419516856 h 78"/>
              <a:gd name="T52" fmla="*/ 2147483646 w 150"/>
              <a:gd name="T53" fmla="*/ 1481234297 h 78"/>
              <a:gd name="T54" fmla="*/ 2147483646 w 150"/>
              <a:gd name="T55" fmla="*/ 2147483646 h 78"/>
              <a:gd name="T56" fmla="*/ 2147483646 w 150"/>
              <a:gd name="T57" fmla="*/ 2147483646 h 78"/>
              <a:gd name="T58" fmla="*/ 2147483646 w 150"/>
              <a:gd name="T59" fmla="*/ 2147483646 h 78"/>
              <a:gd name="T60" fmla="*/ 2147483646 w 150"/>
              <a:gd name="T61" fmla="*/ 2147483646 h 78"/>
              <a:gd name="T62" fmla="*/ 2147483646 w 150"/>
              <a:gd name="T63" fmla="*/ 2147483646 h 78"/>
              <a:gd name="T64" fmla="*/ 2147483646 w 150"/>
              <a:gd name="T65" fmla="*/ 2147483646 h 78"/>
              <a:gd name="T66" fmla="*/ 2147483646 w 150"/>
              <a:gd name="T67" fmla="*/ 2147483646 h 78"/>
              <a:gd name="T68" fmla="*/ 2147483646 w 150"/>
              <a:gd name="T69" fmla="*/ 2147483646 h 78"/>
              <a:gd name="T70" fmla="*/ 2147483646 w 150"/>
              <a:gd name="T71" fmla="*/ 2147483646 h 78"/>
              <a:gd name="T72" fmla="*/ 2147483646 w 150"/>
              <a:gd name="T73" fmla="*/ 2147483646 h 78"/>
              <a:gd name="T74" fmla="*/ 2147483646 w 150"/>
              <a:gd name="T75" fmla="*/ 2147483646 h 78"/>
              <a:gd name="T76" fmla="*/ 2147483646 w 150"/>
              <a:gd name="T77" fmla="*/ 2147483646 h 78"/>
              <a:gd name="T78" fmla="*/ 2147483646 w 150"/>
              <a:gd name="T79" fmla="*/ 2147483646 h 78"/>
              <a:gd name="T80" fmla="*/ 2147483646 w 150"/>
              <a:gd name="T81" fmla="*/ 2147483646 h 78"/>
              <a:gd name="T82" fmla="*/ 2147483646 w 150"/>
              <a:gd name="T83" fmla="*/ 2147483646 h 78"/>
              <a:gd name="T84" fmla="*/ 2147483646 w 150"/>
              <a:gd name="T85" fmla="*/ 2147483646 h 78"/>
              <a:gd name="T86" fmla="*/ 2147483646 w 150"/>
              <a:gd name="T87" fmla="*/ 2147483646 h 78"/>
              <a:gd name="T88" fmla="*/ 2147483646 w 150"/>
              <a:gd name="T89" fmla="*/ 1913264240 h 78"/>
              <a:gd name="T90" fmla="*/ 2035014641 w 150"/>
              <a:gd name="T91" fmla="*/ 1110929651 h 78"/>
              <a:gd name="T92" fmla="*/ 1788341441 w 150"/>
              <a:gd name="T93" fmla="*/ 1110929651 h 78"/>
              <a:gd name="T94" fmla="*/ 1541676093 w 150"/>
              <a:gd name="T95" fmla="*/ 1110929651 h 78"/>
              <a:gd name="T96" fmla="*/ 863340497 w 150"/>
              <a:gd name="T97" fmla="*/ 1913264240 h 78"/>
              <a:gd name="T98" fmla="*/ 1295010745 w 150"/>
              <a:gd name="T99" fmla="*/ 2147483646 h 78"/>
              <a:gd name="T100" fmla="*/ 1171674145 w 150"/>
              <a:gd name="T101" fmla="*/ 2147483646 h 78"/>
              <a:gd name="T102" fmla="*/ 801672197 w 150"/>
              <a:gd name="T103" fmla="*/ 2147483646 h 78"/>
              <a:gd name="T104" fmla="*/ 185004901 w 150"/>
              <a:gd name="T105" fmla="*/ 2147483646 h 78"/>
              <a:gd name="T106" fmla="*/ 308333648 w 150"/>
              <a:gd name="T107" fmla="*/ 2147483646 h 78"/>
              <a:gd name="T108" fmla="*/ 616667296 w 150"/>
              <a:gd name="T109" fmla="*/ 2147483646 h 78"/>
              <a:gd name="T110" fmla="*/ 1788341441 w 150"/>
              <a:gd name="T111" fmla="*/ 2147483646 h 78"/>
              <a:gd name="T112" fmla="*/ 2147483646 w 150"/>
              <a:gd name="T113" fmla="*/ 2147483646 h 78"/>
              <a:gd name="T114" fmla="*/ 2147483646 w 150"/>
              <a:gd name="T115" fmla="*/ 2147483646 h 78"/>
              <a:gd name="T116" fmla="*/ 2147483646 w 150"/>
              <a:gd name="T117" fmla="*/ 2147483646 h 7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50" h="78">
                <a:moveTo>
                  <a:pt x="108" y="73"/>
                </a:moveTo>
                <a:cubicBezTo>
                  <a:pt x="106" y="74"/>
                  <a:pt x="104" y="75"/>
                  <a:pt x="101" y="75"/>
                </a:cubicBezTo>
                <a:cubicBezTo>
                  <a:pt x="94" y="77"/>
                  <a:pt x="86" y="78"/>
                  <a:pt x="77" y="78"/>
                </a:cubicBezTo>
                <a:cubicBezTo>
                  <a:pt x="67" y="78"/>
                  <a:pt x="60" y="77"/>
                  <a:pt x="52" y="75"/>
                </a:cubicBezTo>
                <a:cubicBezTo>
                  <a:pt x="50" y="75"/>
                  <a:pt x="48" y="74"/>
                  <a:pt x="45" y="73"/>
                </a:cubicBezTo>
                <a:cubicBezTo>
                  <a:pt x="39" y="70"/>
                  <a:pt x="39" y="65"/>
                  <a:pt x="43" y="61"/>
                </a:cubicBezTo>
                <a:cubicBezTo>
                  <a:pt x="47" y="57"/>
                  <a:pt x="51" y="55"/>
                  <a:pt x="56" y="52"/>
                </a:cubicBezTo>
                <a:cubicBezTo>
                  <a:pt x="59" y="51"/>
                  <a:pt x="61" y="50"/>
                  <a:pt x="63" y="49"/>
                </a:cubicBezTo>
                <a:cubicBezTo>
                  <a:pt x="68" y="48"/>
                  <a:pt x="69" y="43"/>
                  <a:pt x="66" y="40"/>
                </a:cubicBezTo>
                <a:cubicBezTo>
                  <a:pt x="59" y="33"/>
                  <a:pt x="57" y="26"/>
                  <a:pt x="57" y="17"/>
                </a:cubicBezTo>
                <a:cubicBezTo>
                  <a:pt x="57" y="7"/>
                  <a:pt x="63" y="3"/>
                  <a:pt x="71" y="0"/>
                </a:cubicBezTo>
                <a:cubicBezTo>
                  <a:pt x="73" y="0"/>
                  <a:pt x="75" y="0"/>
                  <a:pt x="77" y="0"/>
                </a:cubicBezTo>
                <a:cubicBezTo>
                  <a:pt x="79" y="0"/>
                  <a:pt x="80" y="0"/>
                  <a:pt x="82" y="0"/>
                </a:cubicBezTo>
                <a:cubicBezTo>
                  <a:pt x="91" y="3"/>
                  <a:pt x="96" y="7"/>
                  <a:pt x="97" y="17"/>
                </a:cubicBezTo>
                <a:cubicBezTo>
                  <a:pt x="97" y="26"/>
                  <a:pt x="94" y="34"/>
                  <a:pt x="88" y="40"/>
                </a:cubicBezTo>
                <a:cubicBezTo>
                  <a:pt x="85" y="43"/>
                  <a:pt x="86" y="48"/>
                  <a:pt x="90" y="49"/>
                </a:cubicBezTo>
                <a:cubicBezTo>
                  <a:pt x="93" y="50"/>
                  <a:pt x="95" y="51"/>
                  <a:pt x="97" y="52"/>
                </a:cubicBezTo>
                <a:cubicBezTo>
                  <a:pt x="102" y="55"/>
                  <a:pt x="107" y="57"/>
                  <a:pt x="111" y="61"/>
                </a:cubicBezTo>
                <a:cubicBezTo>
                  <a:pt x="114" y="64"/>
                  <a:pt x="115" y="70"/>
                  <a:pt x="108" y="73"/>
                </a:cubicBezTo>
                <a:close/>
                <a:moveTo>
                  <a:pt x="147" y="66"/>
                </a:moveTo>
                <a:cubicBezTo>
                  <a:pt x="145" y="64"/>
                  <a:pt x="141" y="62"/>
                  <a:pt x="138" y="60"/>
                </a:cubicBezTo>
                <a:cubicBezTo>
                  <a:pt x="136" y="59"/>
                  <a:pt x="135" y="59"/>
                  <a:pt x="133" y="58"/>
                </a:cubicBezTo>
                <a:cubicBezTo>
                  <a:pt x="130" y="57"/>
                  <a:pt x="129" y="54"/>
                  <a:pt x="131" y="51"/>
                </a:cubicBezTo>
                <a:cubicBezTo>
                  <a:pt x="136" y="47"/>
                  <a:pt x="138" y="41"/>
                  <a:pt x="137" y="35"/>
                </a:cubicBezTo>
                <a:cubicBezTo>
                  <a:pt x="137" y="29"/>
                  <a:pt x="133" y="25"/>
                  <a:pt x="127" y="24"/>
                </a:cubicBezTo>
                <a:cubicBezTo>
                  <a:pt x="126" y="24"/>
                  <a:pt x="125" y="23"/>
                  <a:pt x="124" y="23"/>
                </a:cubicBezTo>
                <a:cubicBezTo>
                  <a:pt x="122" y="23"/>
                  <a:pt x="121" y="24"/>
                  <a:pt x="120" y="24"/>
                </a:cubicBezTo>
                <a:cubicBezTo>
                  <a:pt x="114" y="25"/>
                  <a:pt x="110" y="29"/>
                  <a:pt x="110" y="35"/>
                </a:cubicBezTo>
                <a:cubicBezTo>
                  <a:pt x="110" y="41"/>
                  <a:pt x="111" y="47"/>
                  <a:pt x="116" y="51"/>
                </a:cubicBezTo>
                <a:cubicBezTo>
                  <a:pt x="118" y="54"/>
                  <a:pt x="117" y="57"/>
                  <a:pt x="114" y="58"/>
                </a:cubicBezTo>
                <a:cubicBezTo>
                  <a:pt x="114" y="58"/>
                  <a:pt x="114" y="58"/>
                  <a:pt x="114" y="58"/>
                </a:cubicBezTo>
                <a:cubicBezTo>
                  <a:pt x="114" y="59"/>
                  <a:pt x="115" y="59"/>
                  <a:pt x="115" y="59"/>
                </a:cubicBezTo>
                <a:cubicBezTo>
                  <a:pt x="117" y="61"/>
                  <a:pt x="118" y="65"/>
                  <a:pt x="118" y="68"/>
                </a:cubicBezTo>
                <a:cubicBezTo>
                  <a:pt x="117" y="71"/>
                  <a:pt x="115" y="74"/>
                  <a:pt x="112" y="76"/>
                </a:cubicBezTo>
                <a:cubicBezTo>
                  <a:pt x="111" y="76"/>
                  <a:pt x="110" y="76"/>
                  <a:pt x="109" y="77"/>
                </a:cubicBezTo>
                <a:cubicBezTo>
                  <a:pt x="113" y="77"/>
                  <a:pt x="118" y="78"/>
                  <a:pt x="124" y="78"/>
                </a:cubicBezTo>
                <a:cubicBezTo>
                  <a:pt x="130" y="78"/>
                  <a:pt x="136" y="77"/>
                  <a:pt x="141" y="76"/>
                </a:cubicBezTo>
                <a:cubicBezTo>
                  <a:pt x="142" y="76"/>
                  <a:pt x="144" y="75"/>
                  <a:pt x="145" y="75"/>
                </a:cubicBezTo>
                <a:cubicBezTo>
                  <a:pt x="150" y="72"/>
                  <a:pt x="149" y="68"/>
                  <a:pt x="147" y="66"/>
                </a:cubicBezTo>
                <a:close/>
                <a:moveTo>
                  <a:pt x="35" y="68"/>
                </a:moveTo>
                <a:cubicBezTo>
                  <a:pt x="35" y="65"/>
                  <a:pt x="36" y="62"/>
                  <a:pt x="38" y="59"/>
                </a:cubicBezTo>
                <a:cubicBezTo>
                  <a:pt x="39" y="58"/>
                  <a:pt x="40" y="58"/>
                  <a:pt x="41" y="57"/>
                </a:cubicBezTo>
                <a:cubicBezTo>
                  <a:pt x="41" y="56"/>
                  <a:pt x="40" y="56"/>
                  <a:pt x="40" y="56"/>
                </a:cubicBezTo>
                <a:cubicBezTo>
                  <a:pt x="36" y="55"/>
                  <a:pt x="35" y="51"/>
                  <a:pt x="38" y="49"/>
                </a:cubicBezTo>
                <a:cubicBezTo>
                  <a:pt x="43" y="44"/>
                  <a:pt x="45" y="38"/>
                  <a:pt x="44" y="31"/>
                </a:cubicBezTo>
                <a:cubicBezTo>
                  <a:pt x="44" y="24"/>
                  <a:pt x="40" y="20"/>
                  <a:pt x="33" y="18"/>
                </a:cubicBezTo>
                <a:cubicBezTo>
                  <a:pt x="32" y="18"/>
                  <a:pt x="31" y="18"/>
                  <a:pt x="29" y="18"/>
                </a:cubicBezTo>
                <a:cubicBezTo>
                  <a:pt x="28" y="18"/>
                  <a:pt x="26" y="18"/>
                  <a:pt x="25" y="18"/>
                </a:cubicBezTo>
                <a:cubicBezTo>
                  <a:pt x="18" y="20"/>
                  <a:pt x="14" y="24"/>
                  <a:pt x="14" y="31"/>
                </a:cubicBezTo>
                <a:cubicBezTo>
                  <a:pt x="14" y="38"/>
                  <a:pt x="16" y="44"/>
                  <a:pt x="21" y="49"/>
                </a:cubicBezTo>
                <a:cubicBezTo>
                  <a:pt x="23" y="51"/>
                  <a:pt x="22" y="55"/>
                  <a:pt x="19" y="56"/>
                </a:cubicBezTo>
                <a:cubicBezTo>
                  <a:pt x="17" y="57"/>
                  <a:pt x="15" y="57"/>
                  <a:pt x="13" y="58"/>
                </a:cubicBezTo>
                <a:cubicBezTo>
                  <a:pt x="10" y="60"/>
                  <a:pt x="6" y="62"/>
                  <a:pt x="3" y="65"/>
                </a:cubicBezTo>
                <a:cubicBezTo>
                  <a:pt x="0" y="68"/>
                  <a:pt x="0" y="72"/>
                  <a:pt x="5" y="74"/>
                </a:cubicBezTo>
                <a:cubicBezTo>
                  <a:pt x="7" y="75"/>
                  <a:pt x="8" y="76"/>
                  <a:pt x="10" y="76"/>
                </a:cubicBezTo>
                <a:cubicBezTo>
                  <a:pt x="16" y="77"/>
                  <a:pt x="22" y="78"/>
                  <a:pt x="29" y="78"/>
                </a:cubicBezTo>
                <a:cubicBezTo>
                  <a:pt x="35" y="78"/>
                  <a:pt x="40" y="77"/>
                  <a:pt x="45" y="77"/>
                </a:cubicBezTo>
                <a:cubicBezTo>
                  <a:pt x="44" y="76"/>
                  <a:pt x="43" y="76"/>
                  <a:pt x="42" y="76"/>
                </a:cubicBezTo>
                <a:cubicBezTo>
                  <a:pt x="38" y="74"/>
                  <a:pt x="36" y="71"/>
                  <a:pt x="35" y="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1"/>
          <p:cNvSpPr txBox="1">
            <a:spLocks noChangeArrowheads="1"/>
          </p:cNvSpPr>
          <p:nvPr/>
        </p:nvSpPr>
        <p:spPr bwMode="auto">
          <a:xfrm>
            <a:off x="8204754" y="2032288"/>
            <a:ext cx="995084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latin typeface="微软雅黑" panose="020B0503020204020204" charset="-122"/>
                <a:cs typeface="+mn-ea"/>
                <a:sym typeface="+mn-lt"/>
              </a:rPr>
              <a:t>不足</a:t>
            </a:r>
            <a:endParaRPr lang="zh-CN" altLang="en-US" sz="1600" b="1" dirty="0"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>
            <a:spLocks noChangeArrowheads="1"/>
          </p:cNvSpPr>
          <p:nvPr/>
        </p:nvSpPr>
        <p:spPr bwMode="auto">
          <a:xfrm>
            <a:off x="8204754" y="2295518"/>
            <a:ext cx="2442073" cy="830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charset="-122"/>
                <a:cs typeface="+mn-ea"/>
                <a:sym typeface="+mn-lt"/>
              </a:rPr>
              <a:t>因为设计过程中更改了部分需求，使得界面原型仍然需要改进优化，按钮的详细布局也可以再加</a:t>
            </a:r>
            <a:r>
              <a:rPr lang="zh-CN" altLang="en-US" sz="1200" dirty="0">
                <a:latin typeface="微软雅黑" panose="020B0503020204020204" charset="-122"/>
                <a:cs typeface="+mn-ea"/>
                <a:sym typeface="+mn-lt"/>
              </a:rPr>
              <a:t>优化</a:t>
            </a:r>
            <a:endParaRPr lang="zh-CN" altLang="en-US" sz="1200" dirty="0"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2" name="1"/>
          <p:cNvSpPr txBox="1">
            <a:spLocks noChangeArrowheads="1"/>
          </p:cNvSpPr>
          <p:nvPr/>
        </p:nvSpPr>
        <p:spPr bwMode="auto">
          <a:xfrm>
            <a:off x="1311965" y="771690"/>
            <a:ext cx="151378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charset="-122"/>
                <a:cs typeface="+mn-ea"/>
                <a:sym typeface="+mn-lt"/>
              </a:rPr>
              <a:t>小组评估</a:t>
            </a:r>
            <a:endParaRPr lang="zh-CN" altLang="en-US" sz="2400" dirty="0">
              <a:latin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22284" y="750051"/>
            <a:ext cx="450936" cy="416503"/>
            <a:chOff x="925484" y="665018"/>
            <a:chExt cx="707997" cy="653935"/>
          </a:xfrm>
        </p:grpSpPr>
        <p:sp>
          <p:nvSpPr>
            <p:cNvPr id="24" name="椭圆 23"/>
            <p:cNvSpPr/>
            <p:nvPr/>
          </p:nvSpPr>
          <p:spPr>
            <a:xfrm>
              <a:off x="925484" y="665018"/>
              <a:ext cx="653935" cy="653935"/>
            </a:xfrm>
            <a:prstGeom prst="ellipse">
              <a:avLst/>
            </a:prstGeom>
            <a:solidFill>
              <a:srgbClr val="A2A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321937" y="723660"/>
              <a:ext cx="311544" cy="311544"/>
            </a:xfrm>
            <a:prstGeom prst="ellipse">
              <a:avLst/>
            </a:prstGeom>
            <a:solidFill>
              <a:srgbClr val="F3E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32313534343433313b32313534343432393bb5f7c9abb0e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9750" y="2032000"/>
            <a:ext cx="792480" cy="7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939"/>
            </a:avLst>
          </a:prstGeom>
          <a:solidFill>
            <a:srgbClr val="A2A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Freeform 30"/>
          <p:cNvSpPr/>
          <p:nvPr/>
        </p:nvSpPr>
        <p:spPr bwMode="auto">
          <a:xfrm>
            <a:off x="4464045" y="1665288"/>
            <a:ext cx="2669432" cy="2191129"/>
          </a:xfrm>
          <a:custGeom>
            <a:avLst/>
            <a:gdLst>
              <a:gd name="T0" fmla="*/ 1110 w 1120"/>
              <a:gd name="T1" fmla="*/ 617 h 919"/>
              <a:gd name="T2" fmla="*/ 892 w 1120"/>
              <a:gd name="T3" fmla="*/ 87 h 919"/>
              <a:gd name="T4" fmla="*/ 686 w 1120"/>
              <a:gd name="T5" fmla="*/ 0 h 919"/>
              <a:gd name="T6" fmla="*/ 367 w 1120"/>
              <a:gd name="T7" fmla="*/ 231 h 919"/>
              <a:gd name="T8" fmla="*/ 0 w 1120"/>
              <a:gd name="T9" fmla="*/ 866 h 919"/>
              <a:gd name="T10" fmla="*/ 157 w 1120"/>
              <a:gd name="T11" fmla="*/ 734 h 919"/>
              <a:gd name="T12" fmla="*/ 678 w 1120"/>
              <a:gd name="T13" fmla="*/ 548 h 919"/>
              <a:gd name="T14" fmla="*/ 742 w 1120"/>
              <a:gd name="T15" fmla="*/ 553 h 919"/>
              <a:gd name="T16" fmla="*/ 994 w 1120"/>
              <a:gd name="T17" fmla="*/ 688 h 919"/>
              <a:gd name="T18" fmla="*/ 1095 w 1120"/>
              <a:gd name="T19" fmla="*/ 919 h 919"/>
              <a:gd name="T20" fmla="*/ 1110 w 1120"/>
              <a:gd name="T21" fmla="*/ 617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20" h="919">
                <a:moveTo>
                  <a:pt x="1110" y="617"/>
                </a:moveTo>
                <a:cubicBezTo>
                  <a:pt x="1081" y="273"/>
                  <a:pt x="912" y="106"/>
                  <a:pt x="892" y="87"/>
                </a:cubicBezTo>
                <a:cubicBezTo>
                  <a:pt x="829" y="30"/>
                  <a:pt x="757" y="0"/>
                  <a:pt x="686" y="0"/>
                </a:cubicBezTo>
                <a:cubicBezTo>
                  <a:pt x="566" y="0"/>
                  <a:pt x="453" y="82"/>
                  <a:pt x="367" y="231"/>
                </a:cubicBezTo>
                <a:cubicBezTo>
                  <a:pt x="0" y="866"/>
                  <a:pt x="0" y="866"/>
                  <a:pt x="0" y="866"/>
                </a:cubicBezTo>
                <a:cubicBezTo>
                  <a:pt x="43" y="823"/>
                  <a:pt x="94" y="777"/>
                  <a:pt x="157" y="734"/>
                </a:cubicBezTo>
                <a:cubicBezTo>
                  <a:pt x="390" y="572"/>
                  <a:pt x="583" y="548"/>
                  <a:pt x="678" y="548"/>
                </a:cubicBezTo>
                <a:cubicBezTo>
                  <a:pt x="714" y="548"/>
                  <a:pt x="737" y="552"/>
                  <a:pt x="742" y="553"/>
                </a:cubicBezTo>
                <a:cubicBezTo>
                  <a:pt x="840" y="566"/>
                  <a:pt x="929" y="614"/>
                  <a:pt x="994" y="688"/>
                </a:cubicBezTo>
                <a:cubicBezTo>
                  <a:pt x="1051" y="753"/>
                  <a:pt x="1086" y="834"/>
                  <a:pt x="1095" y="919"/>
                </a:cubicBezTo>
                <a:cubicBezTo>
                  <a:pt x="1111" y="839"/>
                  <a:pt x="1120" y="738"/>
                  <a:pt x="1110" y="61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</a:endParaRPr>
          </a:p>
        </p:txBody>
      </p:sp>
      <p:sp>
        <p:nvSpPr>
          <p:cNvPr id="7" name="Freeform 31"/>
          <p:cNvSpPr/>
          <p:nvPr/>
        </p:nvSpPr>
        <p:spPr bwMode="auto">
          <a:xfrm>
            <a:off x="4006888" y="3155578"/>
            <a:ext cx="2723808" cy="2326060"/>
          </a:xfrm>
          <a:custGeom>
            <a:avLst/>
            <a:gdLst>
              <a:gd name="T0" fmla="*/ 500 w 1143"/>
              <a:gd name="T1" fmla="*/ 494 h 976"/>
              <a:gd name="T2" fmla="*/ 468 w 1143"/>
              <a:gd name="T3" fmla="*/ 334 h 976"/>
              <a:gd name="T4" fmla="*/ 640 w 1143"/>
              <a:gd name="T5" fmla="*/ 0 h 976"/>
              <a:gd name="T6" fmla="*/ 370 w 1143"/>
              <a:gd name="T7" fmla="*/ 139 h 976"/>
              <a:gd name="T8" fmla="*/ 82 w 1143"/>
              <a:gd name="T9" fmla="*/ 444 h 976"/>
              <a:gd name="T10" fmla="*/ 19 w 1143"/>
              <a:gd name="T11" fmla="*/ 594 h 976"/>
              <a:gd name="T12" fmla="*/ 17 w 1143"/>
              <a:gd name="T13" fmla="*/ 606 h 976"/>
              <a:gd name="T14" fmla="*/ 71 w 1143"/>
              <a:gd name="T15" fmla="*/ 849 h 976"/>
              <a:gd name="T16" fmla="*/ 406 w 1143"/>
              <a:gd name="T17" fmla="*/ 976 h 976"/>
              <a:gd name="T18" fmla="*/ 1143 w 1143"/>
              <a:gd name="T19" fmla="*/ 976 h 976"/>
              <a:gd name="T20" fmla="*/ 948 w 1143"/>
              <a:gd name="T21" fmla="*/ 905 h 976"/>
              <a:gd name="T22" fmla="*/ 500 w 1143"/>
              <a:gd name="T23" fmla="*/ 494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43" h="976">
                <a:moveTo>
                  <a:pt x="500" y="494"/>
                </a:moveTo>
                <a:cubicBezTo>
                  <a:pt x="479" y="444"/>
                  <a:pt x="468" y="390"/>
                  <a:pt x="468" y="334"/>
                </a:cubicBezTo>
                <a:cubicBezTo>
                  <a:pt x="468" y="197"/>
                  <a:pt x="536" y="75"/>
                  <a:pt x="640" y="0"/>
                </a:cubicBezTo>
                <a:cubicBezTo>
                  <a:pt x="561" y="27"/>
                  <a:pt x="469" y="70"/>
                  <a:pt x="370" y="139"/>
                </a:cubicBezTo>
                <a:cubicBezTo>
                  <a:pt x="215" y="246"/>
                  <a:pt x="128" y="364"/>
                  <a:pt x="82" y="444"/>
                </a:cubicBezTo>
                <a:cubicBezTo>
                  <a:pt x="33" y="531"/>
                  <a:pt x="19" y="594"/>
                  <a:pt x="19" y="594"/>
                </a:cubicBezTo>
                <a:cubicBezTo>
                  <a:pt x="17" y="606"/>
                  <a:pt x="17" y="606"/>
                  <a:pt x="17" y="606"/>
                </a:cubicBezTo>
                <a:cubicBezTo>
                  <a:pt x="0" y="701"/>
                  <a:pt x="19" y="785"/>
                  <a:pt x="71" y="849"/>
                </a:cubicBezTo>
                <a:cubicBezTo>
                  <a:pt x="138" y="931"/>
                  <a:pt x="257" y="976"/>
                  <a:pt x="406" y="976"/>
                </a:cubicBezTo>
                <a:cubicBezTo>
                  <a:pt x="1143" y="976"/>
                  <a:pt x="1143" y="976"/>
                  <a:pt x="1143" y="976"/>
                </a:cubicBezTo>
                <a:cubicBezTo>
                  <a:pt x="1078" y="959"/>
                  <a:pt x="1012" y="936"/>
                  <a:pt x="948" y="905"/>
                </a:cubicBezTo>
                <a:cubicBezTo>
                  <a:pt x="615" y="748"/>
                  <a:pt x="517" y="536"/>
                  <a:pt x="500" y="49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</a:endParaRPr>
          </a:p>
        </p:txBody>
      </p:sp>
      <p:sp>
        <p:nvSpPr>
          <p:cNvPr id="8" name="Freeform 32"/>
          <p:cNvSpPr/>
          <p:nvPr/>
        </p:nvSpPr>
        <p:spPr bwMode="auto">
          <a:xfrm>
            <a:off x="5694541" y="2648074"/>
            <a:ext cx="2518389" cy="2817453"/>
          </a:xfrm>
          <a:custGeom>
            <a:avLst/>
            <a:gdLst>
              <a:gd name="T0" fmla="*/ 0 w 1057"/>
              <a:gd name="T1" fmla="*/ 921 h 1182"/>
              <a:gd name="T2" fmla="*/ 255 w 1057"/>
              <a:gd name="T3" fmla="*/ 1086 h 1182"/>
              <a:gd name="T4" fmla="*/ 659 w 1057"/>
              <a:gd name="T5" fmla="*/ 1182 h 1182"/>
              <a:gd name="T6" fmla="*/ 825 w 1057"/>
              <a:gd name="T7" fmla="*/ 1161 h 1182"/>
              <a:gd name="T8" fmla="*/ 846 w 1057"/>
              <a:gd name="T9" fmla="*/ 1154 h 1182"/>
              <a:gd name="T10" fmla="*/ 1019 w 1057"/>
              <a:gd name="T11" fmla="*/ 990 h 1182"/>
              <a:gd name="T12" fmla="*/ 961 w 1057"/>
              <a:gd name="T13" fmla="*/ 636 h 1182"/>
              <a:gd name="T14" fmla="*/ 594 w 1057"/>
              <a:gd name="T15" fmla="*/ 0 h 1182"/>
              <a:gd name="T16" fmla="*/ 630 w 1057"/>
              <a:gd name="T17" fmla="*/ 202 h 1182"/>
              <a:gd name="T18" fmla="*/ 494 w 1057"/>
              <a:gd name="T19" fmla="*/ 800 h 1182"/>
              <a:gd name="T20" fmla="*/ 170 w 1057"/>
              <a:gd name="T21" fmla="*/ 958 h 1182"/>
              <a:gd name="T22" fmla="*/ 0 w 1057"/>
              <a:gd name="T23" fmla="*/ 921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57" h="1182">
                <a:moveTo>
                  <a:pt x="0" y="921"/>
                </a:moveTo>
                <a:cubicBezTo>
                  <a:pt x="62" y="976"/>
                  <a:pt x="145" y="1034"/>
                  <a:pt x="255" y="1086"/>
                </a:cubicBezTo>
                <a:cubicBezTo>
                  <a:pt x="423" y="1165"/>
                  <a:pt x="568" y="1182"/>
                  <a:pt x="659" y="1182"/>
                </a:cubicBezTo>
                <a:cubicBezTo>
                  <a:pt x="762" y="1182"/>
                  <a:pt x="824" y="1162"/>
                  <a:pt x="825" y="1161"/>
                </a:cubicBezTo>
                <a:cubicBezTo>
                  <a:pt x="846" y="1154"/>
                  <a:pt x="846" y="1154"/>
                  <a:pt x="846" y="1154"/>
                </a:cubicBezTo>
                <a:cubicBezTo>
                  <a:pt x="931" y="1121"/>
                  <a:pt x="991" y="1064"/>
                  <a:pt x="1019" y="990"/>
                </a:cubicBezTo>
                <a:cubicBezTo>
                  <a:pt x="1057" y="891"/>
                  <a:pt x="1036" y="765"/>
                  <a:pt x="961" y="636"/>
                </a:cubicBezTo>
                <a:cubicBezTo>
                  <a:pt x="594" y="0"/>
                  <a:pt x="594" y="0"/>
                  <a:pt x="594" y="0"/>
                </a:cubicBezTo>
                <a:cubicBezTo>
                  <a:pt x="611" y="59"/>
                  <a:pt x="624" y="127"/>
                  <a:pt x="630" y="202"/>
                </a:cubicBezTo>
                <a:cubicBezTo>
                  <a:pt x="662" y="596"/>
                  <a:pt x="504" y="787"/>
                  <a:pt x="494" y="800"/>
                </a:cubicBezTo>
                <a:cubicBezTo>
                  <a:pt x="415" y="900"/>
                  <a:pt x="297" y="958"/>
                  <a:pt x="170" y="958"/>
                </a:cubicBezTo>
                <a:cubicBezTo>
                  <a:pt x="110" y="958"/>
                  <a:pt x="52" y="945"/>
                  <a:pt x="0" y="92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</a:endParaRPr>
          </a:p>
        </p:txBody>
      </p:sp>
      <p:sp>
        <p:nvSpPr>
          <p:cNvPr id="11" name="Freeform 19"/>
          <p:cNvSpPr>
            <a:spLocks noEditPoints="1"/>
          </p:cNvSpPr>
          <p:nvPr/>
        </p:nvSpPr>
        <p:spPr bwMode="auto">
          <a:xfrm>
            <a:off x="4375383" y="4592082"/>
            <a:ext cx="731575" cy="380577"/>
          </a:xfrm>
          <a:custGeom>
            <a:avLst/>
            <a:gdLst>
              <a:gd name="T0" fmla="*/ 2147483646 w 150"/>
              <a:gd name="T1" fmla="*/ 2147483646 h 78"/>
              <a:gd name="T2" fmla="*/ 2147483646 w 150"/>
              <a:gd name="T3" fmla="*/ 2147483646 h 78"/>
              <a:gd name="T4" fmla="*/ 2147483646 w 150"/>
              <a:gd name="T5" fmla="*/ 2147483646 h 78"/>
              <a:gd name="T6" fmla="*/ 2147483646 w 150"/>
              <a:gd name="T7" fmla="*/ 2147483646 h 78"/>
              <a:gd name="T8" fmla="*/ 2147483646 w 150"/>
              <a:gd name="T9" fmla="*/ 2147483646 h 78"/>
              <a:gd name="T10" fmla="*/ 2147483646 w 150"/>
              <a:gd name="T11" fmla="*/ 2147483646 h 78"/>
              <a:gd name="T12" fmla="*/ 2147483646 w 150"/>
              <a:gd name="T13" fmla="*/ 2147483646 h 78"/>
              <a:gd name="T14" fmla="*/ 2147483646 w 150"/>
              <a:gd name="T15" fmla="*/ 2147483646 h 78"/>
              <a:gd name="T16" fmla="*/ 2147483646 w 150"/>
              <a:gd name="T17" fmla="*/ 2147483646 h 78"/>
              <a:gd name="T18" fmla="*/ 2147483646 w 150"/>
              <a:gd name="T19" fmla="*/ 1049212210 h 78"/>
              <a:gd name="T20" fmla="*/ 2147483646 w 150"/>
              <a:gd name="T21" fmla="*/ 0 h 78"/>
              <a:gd name="T22" fmla="*/ 2147483646 w 150"/>
              <a:gd name="T23" fmla="*/ 0 h 78"/>
              <a:gd name="T24" fmla="*/ 2147483646 w 150"/>
              <a:gd name="T25" fmla="*/ 0 h 78"/>
              <a:gd name="T26" fmla="*/ 2147483646 w 150"/>
              <a:gd name="T27" fmla="*/ 1049212210 h 78"/>
              <a:gd name="T28" fmla="*/ 2147483646 w 150"/>
              <a:gd name="T29" fmla="*/ 2147483646 h 78"/>
              <a:gd name="T30" fmla="*/ 2147483646 w 150"/>
              <a:gd name="T31" fmla="*/ 2147483646 h 78"/>
              <a:gd name="T32" fmla="*/ 2147483646 w 150"/>
              <a:gd name="T33" fmla="*/ 2147483646 h 78"/>
              <a:gd name="T34" fmla="*/ 2147483646 w 150"/>
              <a:gd name="T35" fmla="*/ 2147483646 h 78"/>
              <a:gd name="T36" fmla="*/ 2147483646 w 150"/>
              <a:gd name="T37" fmla="*/ 2147483646 h 78"/>
              <a:gd name="T38" fmla="*/ 2147483646 w 150"/>
              <a:gd name="T39" fmla="*/ 2147483646 h 78"/>
              <a:gd name="T40" fmla="*/ 2147483646 w 150"/>
              <a:gd name="T41" fmla="*/ 2147483646 h 78"/>
              <a:gd name="T42" fmla="*/ 2147483646 w 150"/>
              <a:gd name="T43" fmla="*/ 2147483646 h 78"/>
              <a:gd name="T44" fmla="*/ 2147483646 w 150"/>
              <a:gd name="T45" fmla="*/ 2147483646 h 78"/>
              <a:gd name="T46" fmla="*/ 2147483646 w 150"/>
              <a:gd name="T47" fmla="*/ 2147483646 h 78"/>
              <a:gd name="T48" fmla="*/ 2147483646 w 150"/>
              <a:gd name="T49" fmla="*/ 1481234297 h 78"/>
              <a:gd name="T50" fmla="*/ 2147483646 w 150"/>
              <a:gd name="T51" fmla="*/ 1419516856 h 78"/>
              <a:gd name="T52" fmla="*/ 2147483646 w 150"/>
              <a:gd name="T53" fmla="*/ 1481234297 h 78"/>
              <a:gd name="T54" fmla="*/ 2147483646 w 150"/>
              <a:gd name="T55" fmla="*/ 2147483646 h 78"/>
              <a:gd name="T56" fmla="*/ 2147483646 w 150"/>
              <a:gd name="T57" fmla="*/ 2147483646 h 78"/>
              <a:gd name="T58" fmla="*/ 2147483646 w 150"/>
              <a:gd name="T59" fmla="*/ 2147483646 h 78"/>
              <a:gd name="T60" fmla="*/ 2147483646 w 150"/>
              <a:gd name="T61" fmla="*/ 2147483646 h 78"/>
              <a:gd name="T62" fmla="*/ 2147483646 w 150"/>
              <a:gd name="T63" fmla="*/ 2147483646 h 78"/>
              <a:gd name="T64" fmla="*/ 2147483646 w 150"/>
              <a:gd name="T65" fmla="*/ 2147483646 h 78"/>
              <a:gd name="T66" fmla="*/ 2147483646 w 150"/>
              <a:gd name="T67" fmla="*/ 2147483646 h 78"/>
              <a:gd name="T68" fmla="*/ 2147483646 w 150"/>
              <a:gd name="T69" fmla="*/ 2147483646 h 78"/>
              <a:gd name="T70" fmla="*/ 2147483646 w 150"/>
              <a:gd name="T71" fmla="*/ 2147483646 h 78"/>
              <a:gd name="T72" fmla="*/ 2147483646 w 150"/>
              <a:gd name="T73" fmla="*/ 2147483646 h 78"/>
              <a:gd name="T74" fmla="*/ 2147483646 w 150"/>
              <a:gd name="T75" fmla="*/ 2147483646 h 78"/>
              <a:gd name="T76" fmla="*/ 2147483646 w 150"/>
              <a:gd name="T77" fmla="*/ 2147483646 h 78"/>
              <a:gd name="T78" fmla="*/ 2147483646 w 150"/>
              <a:gd name="T79" fmla="*/ 2147483646 h 78"/>
              <a:gd name="T80" fmla="*/ 2147483646 w 150"/>
              <a:gd name="T81" fmla="*/ 2147483646 h 78"/>
              <a:gd name="T82" fmla="*/ 2147483646 w 150"/>
              <a:gd name="T83" fmla="*/ 2147483646 h 78"/>
              <a:gd name="T84" fmla="*/ 2147483646 w 150"/>
              <a:gd name="T85" fmla="*/ 2147483646 h 78"/>
              <a:gd name="T86" fmla="*/ 2147483646 w 150"/>
              <a:gd name="T87" fmla="*/ 2147483646 h 78"/>
              <a:gd name="T88" fmla="*/ 2147483646 w 150"/>
              <a:gd name="T89" fmla="*/ 1913264240 h 78"/>
              <a:gd name="T90" fmla="*/ 2035014641 w 150"/>
              <a:gd name="T91" fmla="*/ 1110929651 h 78"/>
              <a:gd name="T92" fmla="*/ 1788341441 w 150"/>
              <a:gd name="T93" fmla="*/ 1110929651 h 78"/>
              <a:gd name="T94" fmla="*/ 1541676093 w 150"/>
              <a:gd name="T95" fmla="*/ 1110929651 h 78"/>
              <a:gd name="T96" fmla="*/ 863340497 w 150"/>
              <a:gd name="T97" fmla="*/ 1913264240 h 78"/>
              <a:gd name="T98" fmla="*/ 1295010745 w 150"/>
              <a:gd name="T99" fmla="*/ 2147483646 h 78"/>
              <a:gd name="T100" fmla="*/ 1171674145 w 150"/>
              <a:gd name="T101" fmla="*/ 2147483646 h 78"/>
              <a:gd name="T102" fmla="*/ 801672197 w 150"/>
              <a:gd name="T103" fmla="*/ 2147483646 h 78"/>
              <a:gd name="T104" fmla="*/ 185004901 w 150"/>
              <a:gd name="T105" fmla="*/ 2147483646 h 78"/>
              <a:gd name="T106" fmla="*/ 308333648 w 150"/>
              <a:gd name="T107" fmla="*/ 2147483646 h 78"/>
              <a:gd name="T108" fmla="*/ 616667296 w 150"/>
              <a:gd name="T109" fmla="*/ 2147483646 h 78"/>
              <a:gd name="T110" fmla="*/ 1788341441 w 150"/>
              <a:gd name="T111" fmla="*/ 2147483646 h 78"/>
              <a:gd name="T112" fmla="*/ 2147483646 w 150"/>
              <a:gd name="T113" fmla="*/ 2147483646 h 78"/>
              <a:gd name="T114" fmla="*/ 2147483646 w 150"/>
              <a:gd name="T115" fmla="*/ 2147483646 h 78"/>
              <a:gd name="T116" fmla="*/ 2147483646 w 150"/>
              <a:gd name="T117" fmla="*/ 2147483646 h 7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50" h="78">
                <a:moveTo>
                  <a:pt x="108" y="73"/>
                </a:moveTo>
                <a:cubicBezTo>
                  <a:pt x="106" y="74"/>
                  <a:pt x="104" y="75"/>
                  <a:pt x="101" y="75"/>
                </a:cubicBezTo>
                <a:cubicBezTo>
                  <a:pt x="94" y="77"/>
                  <a:pt x="86" y="78"/>
                  <a:pt x="77" y="78"/>
                </a:cubicBezTo>
                <a:cubicBezTo>
                  <a:pt x="67" y="78"/>
                  <a:pt x="60" y="77"/>
                  <a:pt x="52" y="75"/>
                </a:cubicBezTo>
                <a:cubicBezTo>
                  <a:pt x="50" y="75"/>
                  <a:pt x="48" y="74"/>
                  <a:pt x="45" y="73"/>
                </a:cubicBezTo>
                <a:cubicBezTo>
                  <a:pt x="39" y="70"/>
                  <a:pt x="39" y="65"/>
                  <a:pt x="43" y="61"/>
                </a:cubicBezTo>
                <a:cubicBezTo>
                  <a:pt x="47" y="57"/>
                  <a:pt x="51" y="55"/>
                  <a:pt x="56" y="52"/>
                </a:cubicBezTo>
                <a:cubicBezTo>
                  <a:pt x="59" y="51"/>
                  <a:pt x="61" y="50"/>
                  <a:pt x="63" y="49"/>
                </a:cubicBezTo>
                <a:cubicBezTo>
                  <a:pt x="68" y="48"/>
                  <a:pt x="69" y="43"/>
                  <a:pt x="66" y="40"/>
                </a:cubicBezTo>
                <a:cubicBezTo>
                  <a:pt x="59" y="33"/>
                  <a:pt x="57" y="26"/>
                  <a:pt x="57" y="17"/>
                </a:cubicBezTo>
                <a:cubicBezTo>
                  <a:pt x="57" y="7"/>
                  <a:pt x="63" y="3"/>
                  <a:pt x="71" y="0"/>
                </a:cubicBezTo>
                <a:cubicBezTo>
                  <a:pt x="73" y="0"/>
                  <a:pt x="75" y="0"/>
                  <a:pt x="77" y="0"/>
                </a:cubicBezTo>
                <a:cubicBezTo>
                  <a:pt x="79" y="0"/>
                  <a:pt x="80" y="0"/>
                  <a:pt x="82" y="0"/>
                </a:cubicBezTo>
                <a:cubicBezTo>
                  <a:pt x="91" y="3"/>
                  <a:pt x="96" y="7"/>
                  <a:pt x="97" y="17"/>
                </a:cubicBezTo>
                <a:cubicBezTo>
                  <a:pt x="97" y="26"/>
                  <a:pt x="94" y="34"/>
                  <a:pt x="88" y="40"/>
                </a:cubicBezTo>
                <a:cubicBezTo>
                  <a:pt x="85" y="43"/>
                  <a:pt x="86" y="48"/>
                  <a:pt x="90" y="49"/>
                </a:cubicBezTo>
                <a:cubicBezTo>
                  <a:pt x="93" y="50"/>
                  <a:pt x="95" y="51"/>
                  <a:pt x="97" y="52"/>
                </a:cubicBezTo>
                <a:cubicBezTo>
                  <a:pt x="102" y="55"/>
                  <a:pt x="107" y="57"/>
                  <a:pt x="111" y="61"/>
                </a:cubicBezTo>
                <a:cubicBezTo>
                  <a:pt x="114" y="64"/>
                  <a:pt x="115" y="70"/>
                  <a:pt x="108" y="73"/>
                </a:cubicBezTo>
                <a:close/>
                <a:moveTo>
                  <a:pt x="147" y="66"/>
                </a:moveTo>
                <a:cubicBezTo>
                  <a:pt x="145" y="64"/>
                  <a:pt x="141" y="62"/>
                  <a:pt x="138" y="60"/>
                </a:cubicBezTo>
                <a:cubicBezTo>
                  <a:pt x="136" y="59"/>
                  <a:pt x="135" y="59"/>
                  <a:pt x="133" y="58"/>
                </a:cubicBezTo>
                <a:cubicBezTo>
                  <a:pt x="130" y="57"/>
                  <a:pt x="129" y="54"/>
                  <a:pt x="131" y="51"/>
                </a:cubicBezTo>
                <a:cubicBezTo>
                  <a:pt x="136" y="47"/>
                  <a:pt x="138" y="41"/>
                  <a:pt x="137" y="35"/>
                </a:cubicBezTo>
                <a:cubicBezTo>
                  <a:pt x="137" y="29"/>
                  <a:pt x="133" y="25"/>
                  <a:pt x="127" y="24"/>
                </a:cubicBezTo>
                <a:cubicBezTo>
                  <a:pt x="126" y="24"/>
                  <a:pt x="125" y="23"/>
                  <a:pt x="124" y="23"/>
                </a:cubicBezTo>
                <a:cubicBezTo>
                  <a:pt x="122" y="23"/>
                  <a:pt x="121" y="24"/>
                  <a:pt x="120" y="24"/>
                </a:cubicBezTo>
                <a:cubicBezTo>
                  <a:pt x="114" y="25"/>
                  <a:pt x="110" y="29"/>
                  <a:pt x="110" y="35"/>
                </a:cubicBezTo>
                <a:cubicBezTo>
                  <a:pt x="110" y="41"/>
                  <a:pt x="111" y="47"/>
                  <a:pt x="116" y="51"/>
                </a:cubicBezTo>
                <a:cubicBezTo>
                  <a:pt x="118" y="54"/>
                  <a:pt x="117" y="57"/>
                  <a:pt x="114" y="58"/>
                </a:cubicBezTo>
                <a:cubicBezTo>
                  <a:pt x="114" y="58"/>
                  <a:pt x="114" y="58"/>
                  <a:pt x="114" y="58"/>
                </a:cubicBezTo>
                <a:cubicBezTo>
                  <a:pt x="114" y="59"/>
                  <a:pt x="115" y="59"/>
                  <a:pt x="115" y="59"/>
                </a:cubicBezTo>
                <a:cubicBezTo>
                  <a:pt x="117" y="61"/>
                  <a:pt x="118" y="65"/>
                  <a:pt x="118" y="68"/>
                </a:cubicBezTo>
                <a:cubicBezTo>
                  <a:pt x="117" y="71"/>
                  <a:pt x="115" y="74"/>
                  <a:pt x="112" y="76"/>
                </a:cubicBezTo>
                <a:cubicBezTo>
                  <a:pt x="111" y="76"/>
                  <a:pt x="110" y="76"/>
                  <a:pt x="109" y="77"/>
                </a:cubicBezTo>
                <a:cubicBezTo>
                  <a:pt x="113" y="77"/>
                  <a:pt x="118" y="78"/>
                  <a:pt x="124" y="78"/>
                </a:cubicBezTo>
                <a:cubicBezTo>
                  <a:pt x="130" y="78"/>
                  <a:pt x="136" y="77"/>
                  <a:pt x="141" y="76"/>
                </a:cubicBezTo>
                <a:cubicBezTo>
                  <a:pt x="142" y="76"/>
                  <a:pt x="144" y="75"/>
                  <a:pt x="145" y="75"/>
                </a:cubicBezTo>
                <a:cubicBezTo>
                  <a:pt x="150" y="72"/>
                  <a:pt x="149" y="68"/>
                  <a:pt x="147" y="66"/>
                </a:cubicBezTo>
                <a:close/>
                <a:moveTo>
                  <a:pt x="35" y="68"/>
                </a:moveTo>
                <a:cubicBezTo>
                  <a:pt x="35" y="65"/>
                  <a:pt x="36" y="62"/>
                  <a:pt x="38" y="59"/>
                </a:cubicBezTo>
                <a:cubicBezTo>
                  <a:pt x="39" y="58"/>
                  <a:pt x="40" y="58"/>
                  <a:pt x="41" y="57"/>
                </a:cubicBezTo>
                <a:cubicBezTo>
                  <a:pt x="41" y="56"/>
                  <a:pt x="40" y="56"/>
                  <a:pt x="40" y="56"/>
                </a:cubicBezTo>
                <a:cubicBezTo>
                  <a:pt x="36" y="55"/>
                  <a:pt x="35" y="51"/>
                  <a:pt x="38" y="49"/>
                </a:cubicBezTo>
                <a:cubicBezTo>
                  <a:pt x="43" y="44"/>
                  <a:pt x="45" y="38"/>
                  <a:pt x="44" y="31"/>
                </a:cubicBezTo>
                <a:cubicBezTo>
                  <a:pt x="44" y="24"/>
                  <a:pt x="40" y="20"/>
                  <a:pt x="33" y="18"/>
                </a:cubicBezTo>
                <a:cubicBezTo>
                  <a:pt x="32" y="18"/>
                  <a:pt x="31" y="18"/>
                  <a:pt x="29" y="18"/>
                </a:cubicBezTo>
                <a:cubicBezTo>
                  <a:pt x="28" y="18"/>
                  <a:pt x="26" y="18"/>
                  <a:pt x="25" y="18"/>
                </a:cubicBezTo>
                <a:cubicBezTo>
                  <a:pt x="18" y="20"/>
                  <a:pt x="14" y="24"/>
                  <a:pt x="14" y="31"/>
                </a:cubicBezTo>
                <a:cubicBezTo>
                  <a:pt x="14" y="38"/>
                  <a:pt x="16" y="44"/>
                  <a:pt x="21" y="49"/>
                </a:cubicBezTo>
                <a:cubicBezTo>
                  <a:pt x="23" y="51"/>
                  <a:pt x="22" y="55"/>
                  <a:pt x="19" y="56"/>
                </a:cubicBezTo>
                <a:cubicBezTo>
                  <a:pt x="17" y="57"/>
                  <a:pt x="15" y="57"/>
                  <a:pt x="13" y="58"/>
                </a:cubicBezTo>
                <a:cubicBezTo>
                  <a:pt x="10" y="60"/>
                  <a:pt x="6" y="62"/>
                  <a:pt x="3" y="65"/>
                </a:cubicBezTo>
                <a:cubicBezTo>
                  <a:pt x="0" y="68"/>
                  <a:pt x="0" y="72"/>
                  <a:pt x="5" y="74"/>
                </a:cubicBezTo>
                <a:cubicBezTo>
                  <a:pt x="7" y="75"/>
                  <a:pt x="8" y="76"/>
                  <a:pt x="10" y="76"/>
                </a:cubicBezTo>
                <a:cubicBezTo>
                  <a:pt x="16" y="77"/>
                  <a:pt x="22" y="78"/>
                  <a:pt x="29" y="78"/>
                </a:cubicBezTo>
                <a:cubicBezTo>
                  <a:pt x="35" y="78"/>
                  <a:pt x="40" y="77"/>
                  <a:pt x="45" y="77"/>
                </a:cubicBezTo>
                <a:cubicBezTo>
                  <a:pt x="44" y="76"/>
                  <a:pt x="43" y="76"/>
                  <a:pt x="42" y="76"/>
                </a:cubicBezTo>
                <a:cubicBezTo>
                  <a:pt x="38" y="74"/>
                  <a:pt x="36" y="71"/>
                  <a:pt x="35" y="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" name="1"/>
          <p:cNvSpPr txBox="1">
            <a:spLocks noChangeArrowheads="1"/>
          </p:cNvSpPr>
          <p:nvPr/>
        </p:nvSpPr>
        <p:spPr bwMode="auto">
          <a:xfrm>
            <a:off x="8775049" y="4057736"/>
            <a:ext cx="995084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latin typeface="微软雅黑" panose="020B0503020204020204" charset="-122"/>
                <a:cs typeface="+mn-ea"/>
                <a:sym typeface="+mn-lt"/>
              </a:rPr>
              <a:t>小组</a:t>
            </a:r>
            <a:r>
              <a:rPr lang="zh-CN" altLang="en-US" sz="1600" b="1" dirty="0">
                <a:latin typeface="微软雅黑" panose="020B0503020204020204" charset="-122"/>
                <a:cs typeface="+mn-ea"/>
                <a:sym typeface="+mn-lt"/>
              </a:rPr>
              <a:t>分工</a:t>
            </a:r>
            <a:endParaRPr lang="zh-CN" altLang="en-US" sz="1600" b="1" dirty="0"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1"/>
          <p:cNvSpPr txBox="1">
            <a:spLocks noChangeArrowheads="1"/>
          </p:cNvSpPr>
          <p:nvPr/>
        </p:nvSpPr>
        <p:spPr bwMode="auto">
          <a:xfrm>
            <a:off x="8775049" y="4320966"/>
            <a:ext cx="2442073" cy="138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charset="-122"/>
                <a:cs typeface="+mn-ea"/>
                <a:sym typeface="+mn-lt"/>
              </a:rPr>
              <a:t>为了保证风格的统一，界面原型、</a:t>
            </a:r>
            <a:r>
              <a:rPr lang="en-US" altLang="zh-CN" sz="1200" dirty="0">
                <a:latin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latin typeface="微软雅黑" panose="020B0503020204020204" charset="-122"/>
                <a:cs typeface="+mn-ea"/>
                <a:sym typeface="+mn-lt"/>
              </a:rPr>
              <a:t>由小组成员单独完成。小组共同讨论了软件的基本需求、高阶需求，分配任务撰写文档，最后共同进行各文档的统一和迭代</a:t>
            </a:r>
            <a:r>
              <a:rPr lang="zh-CN" altLang="en-US" sz="1200" dirty="0">
                <a:latin typeface="微软雅黑" panose="020B0503020204020204" charset="-122"/>
                <a:cs typeface="+mn-ea"/>
                <a:sym typeface="+mn-lt"/>
              </a:rPr>
              <a:t>评估。</a:t>
            </a:r>
            <a:endParaRPr lang="zh-CN" altLang="en-US" sz="1200" dirty="0"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2" name="1"/>
          <p:cNvSpPr txBox="1">
            <a:spLocks noChangeArrowheads="1"/>
          </p:cNvSpPr>
          <p:nvPr/>
        </p:nvSpPr>
        <p:spPr bwMode="auto">
          <a:xfrm>
            <a:off x="1311965" y="771690"/>
            <a:ext cx="151378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charset="-122"/>
                <a:cs typeface="+mn-ea"/>
                <a:sym typeface="+mn-lt"/>
              </a:rPr>
              <a:t>小组评估</a:t>
            </a:r>
            <a:endParaRPr lang="zh-CN" altLang="en-US" sz="2400" dirty="0">
              <a:latin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22284" y="750051"/>
            <a:ext cx="450936" cy="416503"/>
            <a:chOff x="925484" y="665018"/>
            <a:chExt cx="707997" cy="653935"/>
          </a:xfrm>
        </p:grpSpPr>
        <p:sp>
          <p:nvSpPr>
            <p:cNvPr id="24" name="椭圆 23"/>
            <p:cNvSpPr/>
            <p:nvPr/>
          </p:nvSpPr>
          <p:spPr>
            <a:xfrm>
              <a:off x="925484" y="665018"/>
              <a:ext cx="653935" cy="653935"/>
            </a:xfrm>
            <a:prstGeom prst="ellipse">
              <a:avLst/>
            </a:prstGeom>
            <a:solidFill>
              <a:srgbClr val="A2A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321937" y="723660"/>
              <a:ext cx="311544" cy="311544"/>
            </a:xfrm>
            <a:prstGeom prst="ellipse">
              <a:avLst/>
            </a:prstGeom>
            <a:solidFill>
              <a:srgbClr val="F3E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32313534343433313b32313534343432393bb5f7c9abb0e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9750" y="2032000"/>
            <a:ext cx="792480" cy="792480"/>
          </a:xfrm>
          <a:prstGeom prst="rect">
            <a:avLst/>
          </a:prstGeom>
        </p:spPr>
      </p:pic>
      <p:pic>
        <p:nvPicPr>
          <p:cNvPr id="3" name="图片 2" descr="343435383234323b333633323432363bc8cb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3590" y="4222750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939"/>
            </a:avLst>
          </a:prstGeom>
          <a:solidFill>
            <a:srgbClr val="A2A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Freeform 30"/>
          <p:cNvSpPr/>
          <p:nvPr/>
        </p:nvSpPr>
        <p:spPr bwMode="auto">
          <a:xfrm>
            <a:off x="4464045" y="1665288"/>
            <a:ext cx="2669432" cy="2191129"/>
          </a:xfrm>
          <a:custGeom>
            <a:avLst/>
            <a:gdLst>
              <a:gd name="T0" fmla="*/ 1110 w 1120"/>
              <a:gd name="T1" fmla="*/ 617 h 919"/>
              <a:gd name="T2" fmla="*/ 892 w 1120"/>
              <a:gd name="T3" fmla="*/ 87 h 919"/>
              <a:gd name="T4" fmla="*/ 686 w 1120"/>
              <a:gd name="T5" fmla="*/ 0 h 919"/>
              <a:gd name="T6" fmla="*/ 367 w 1120"/>
              <a:gd name="T7" fmla="*/ 231 h 919"/>
              <a:gd name="T8" fmla="*/ 0 w 1120"/>
              <a:gd name="T9" fmla="*/ 866 h 919"/>
              <a:gd name="T10" fmla="*/ 157 w 1120"/>
              <a:gd name="T11" fmla="*/ 734 h 919"/>
              <a:gd name="T12" fmla="*/ 678 w 1120"/>
              <a:gd name="T13" fmla="*/ 548 h 919"/>
              <a:gd name="T14" fmla="*/ 742 w 1120"/>
              <a:gd name="T15" fmla="*/ 553 h 919"/>
              <a:gd name="T16" fmla="*/ 994 w 1120"/>
              <a:gd name="T17" fmla="*/ 688 h 919"/>
              <a:gd name="T18" fmla="*/ 1095 w 1120"/>
              <a:gd name="T19" fmla="*/ 919 h 919"/>
              <a:gd name="T20" fmla="*/ 1110 w 1120"/>
              <a:gd name="T21" fmla="*/ 617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20" h="919">
                <a:moveTo>
                  <a:pt x="1110" y="617"/>
                </a:moveTo>
                <a:cubicBezTo>
                  <a:pt x="1081" y="273"/>
                  <a:pt x="912" y="106"/>
                  <a:pt x="892" y="87"/>
                </a:cubicBezTo>
                <a:cubicBezTo>
                  <a:pt x="829" y="30"/>
                  <a:pt x="757" y="0"/>
                  <a:pt x="686" y="0"/>
                </a:cubicBezTo>
                <a:cubicBezTo>
                  <a:pt x="566" y="0"/>
                  <a:pt x="453" y="82"/>
                  <a:pt x="367" y="231"/>
                </a:cubicBezTo>
                <a:cubicBezTo>
                  <a:pt x="0" y="866"/>
                  <a:pt x="0" y="866"/>
                  <a:pt x="0" y="866"/>
                </a:cubicBezTo>
                <a:cubicBezTo>
                  <a:pt x="43" y="823"/>
                  <a:pt x="94" y="777"/>
                  <a:pt x="157" y="734"/>
                </a:cubicBezTo>
                <a:cubicBezTo>
                  <a:pt x="390" y="572"/>
                  <a:pt x="583" y="548"/>
                  <a:pt x="678" y="548"/>
                </a:cubicBezTo>
                <a:cubicBezTo>
                  <a:pt x="714" y="548"/>
                  <a:pt x="737" y="552"/>
                  <a:pt x="742" y="553"/>
                </a:cubicBezTo>
                <a:cubicBezTo>
                  <a:pt x="840" y="566"/>
                  <a:pt x="929" y="614"/>
                  <a:pt x="994" y="688"/>
                </a:cubicBezTo>
                <a:cubicBezTo>
                  <a:pt x="1051" y="753"/>
                  <a:pt x="1086" y="834"/>
                  <a:pt x="1095" y="919"/>
                </a:cubicBezTo>
                <a:cubicBezTo>
                  <a:pt x="1111" y="839"/>
                  <a:pt x="1120" y="738"/>
                  <a:pt x="1110" y="61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</a:endParaRPr>
          </a:p>
        </p:txBody>
      </p:sp>
      <p:sp>
        <p:nvSpPr>
          <p:cNvPr id="7" name="Freeform 31"/>
          <p:cNvSpPr/>
          <p:nvPr/>
        </p:nvSpPr>
        <p:spPr bwMode="auto">
          <a:xfrm>
            <a:off x="4006888" y="3155578"/>
            <a:ext cx="2723808" cy="2326060"/>
          </a:xfrm>
          <a:custGeom>
            <a:avLst/>
            <a:gdLst>
              <a:gd name="T0" fmla="*/ 500 w 1143"/>
              <a:gd name="T1" fmla="*/ 494 h 976"/>
              <a:gd name="T2" fmla="*/ 468 w 1143"/>
              <a:gd name="T3" fmla="*/ 334 h 976"/>
              <a:gd name="T4" fmla="*/ 640 w 1143"/>
              <a:gd name="T5" fmla="*/ 0 h 976"/>
              <a:gd name="T6" fmla="*/ 370 w 1143"/>
              <a:gd name="T7" fmla="*/ 139 h 976"/>
              <a:gd name="T8" fmla="*/ 82 w 1143"/>
              <a:gd name="T9" fmla="*/ 444 h 976"/>
              <a:gd name="T10" fmla="*/ 19 w 1143"/>
              <a:gd name="T11" fmla="*/ 594 h 976"/>
              <a:gd name="T12" fmla="*/ 17 w 1143"/>
              <a:gd name="T13" fmla="*/ 606 h 976"/>
              <a:gd name="T14" fmla="*/ 71 w 1143"/>
              <a:gd name="T15" fmla="*/ 849 h 976"/>
              <a:gd name="T16" fmla="*/ 406 w 1143"/>
              <a:gd name="T17" fmla="*/ 976 h 976"/>
              <a:gd name="T18" fmla="*/ 1143 w 1143"/>
              <a:gd name="T19" fmla="*/ 976 h 976"/>
              <a:gd name="T20" fmla="*/ 948 w 1143"/>
              <a:gd name="T21" fmla="*/ 905 h 976"/>
              <a:gd name="T22" fmla="*/ 500 w 1143"/>
              <a:gd name="T23" fmla="*/ 494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43" h="976">
                <a:moveTo>
                  <a:pt x="500" y="494"/>
                </a:moveTo>
                <a:cubicBezTo>
                  <a:pt x="479" y="444"/>
                  <a:pt x="468" y="390"/>
                  <a:pt x="468" y="334"/>
                </a:cubicBezTo>
                <a:cubicBezTo>
                  <a:pt x="468" y="197"/>
                  <a:pt x="536" y="75"/>
                  <a:pt x="640" y="0"/>
                </a:cubicBezTo>
                <a:cubicBezTo>
                  <a:pt x="561" y="27"/>
                  <a:pt x="469" y="70"/>
                  <a:pt x="370" y="139"/>
                </a:cubicBezTo>
                <a:cubicBezTo>
                  <a:pt x="215" y="246"/>
                  <a:pt x="128" y="364"/>
                  <a:pt x="82" y="444"/>
                </a:cubicBezTo>
                <a:cubicBezTo>
                  <a:pt x="33" y="531"/>
                  <a:pt x="19" y="594"/>
                  <a:pt x="19" y="594"/>
                </a:cubicBezTo>
                <a:cubicBezTo>
                  <a:pt x="17" y="606"/>
                  <a:pt x="17" y="606"/>
                  <a:pt x="17" y="606"/>
                </a:cubicBezTo>
                <a:cubicBezTo>
                  <a:pt x="0" y="701"/>
                  <a:pt x="19" y="785"/>
                  <a:pt x="71" y="849"/>
                </a:cubicBezTo>
                <a:cubicBezTo>
                  <a:pt x="138" y="931"/>
                  <a:pt x="257" y="976"/>
                  <a:pt x="406" y="976"/>
                </a:cubicBezTo>
                <a:cubicBezTo>
                  <a:pt x="1143" y="976"/>
                  <a:pt x="1143" y="976"/>
                  <a:pt x="1143" y="976"/>
                </a:cubicBezTo>
                <a:cubicBezTo>
                  <a:pt x="1078" y="959"/>
                  <a:pt x="1012" y="936"/>
                  <a:pt x="948" y="905"/>
                </a:cubicBezTo>
                <a:cubicBezTo>
                  <a:pt x="615" y="748"/>
                  <a:pt x="517" y="536"/>
                  <a:pt x="500" y="49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</a:endParaRPr>
          </a:p>
        </p:txBody>
      </p:sp>
      <p:sp>
        <p:nvSpPr>
          <p:cNvPr id="8" name="Freeform 32"/>
          <p:cNvSpPr/>
          <p:nvPr/>
        </p:nvSpPr>
        <p:spPr bwMode="auto">
          <a:xfrm>
            <a:off x="5694541" y="2648074"/>
            <a:ext cx="2518389" cy="2817453"/>
          </a:xfrm>
          <a:custGeom>
            <a:avLst/>
            <a:gdLst>
              <a:gd name="T0" fmla="*/ 0 w 1057"/>
              <a:gd name="T1" fmla="*/ 921 h 1182"/>
              <a:gd name="T2" fmla="*/ 255 w 1057"/>
              <a:gd name="T3" fmla="*/ 1086 h 1182"/>
              <a:gd name="T4" fmla="*/ 659 w 1057"/>
              <a:gd name="T5" fmla="*/ 1182 h 1182"/>
              <a:gd name="T6" fmla="*/ 825 w 1057"/>
              <a:gd name="T7" fmla="*/ 1161 h 1182"/>
              <a:gd name="T8" fmla="*/ 846 w 1057"/>
              <a:gd name="T9" fmla="*/ 1154 h 1182"/>
              <a:gd name="T10" fmla="*/ 1019 w 1057"/>
              <a:gd name="T11" fmla="*/ 990 h 1182"/>
              <a:gd name="T12" fmla="*/ 961 w 1057"/>
              <a:gd name="T13" fmla="*/ 636 h 1182"/>
              <a:gd name="T14" fmla="*/ 594 w 1057"/>
              <a:gd name="T15" fmla="*/ 0 h 1182"/>
              <a:gd name="T16" fmla="*/ 630 w 1057"/>
              <a:gd name="T17" fmla="*/ 202 h 1182"/>
              <a:gd name="T18" fmla="*/ 494 w 1057"/>
              <a:gd name="T19" fmla="*/ 800 h 1182"/>
              <a:gd name="T20" fmla="*/ 170 w 1057"/>
              <a:gd name="T21" fmla="*/ 958 h 1182"/>
              <a:gd name="T22" fmla="*/ 0 w 1057"/>
              <a:gd name="T23" fmla="*/ 921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57" h="1182">
                <a:moveTo>
                  <a:pt x="0" y="921"/>
                </a:moveTo>
                <a:cubicBezTo>
                  <a:pt x="62" y="976"/>
                  <a:pt x="145" y="1034"/>
                  <a:pt x="255" y="1086"/>
                </a:cubicBezTo>
                <a:cubicBezTo>
                  <a:pt x="423" y="1165"/>
                  <a:pt x="568" y="1182"/>
                  <a:pt x="659" y="1182"/>
                </a:cubicBezTo>
                <a:cubicBezTo>
                  <a:pt x="762" y="1182"/>
                  <a:pt x="824" y="1162"/>
                  <a:pt x="825" y="1161"/>
                </a:cubicBezTo>
                <a:cubicBezTo>
                  <a:pt x="846" y="1154"/>
                  <a:pt x="846" y="1154"/>
                  <a:pt x="846" y="1154"/>
                </a:cubicBezTo>
                <a:cubicBezTo>
                  <a:pt x="931" y="1121"/>
                  <a:pt x="991" y="1064"/>
                  <a:pt x="1019" y="990"/>
                </a:cubicBezTo>
                <a:cubicBezTo>
                  <a:pt x="1057" y="891"/>
                  <a:pt x="1036" y="765"/>
                  <a:pt x="961" y="636"/>
                </a:cubicBezTo>
                <a:cubicBezTo>
                  <a:pt x="594" y="0"/>
                  <a:pt x="594" y="0"/>
                  <a:pt x="594" y="0"/>
                </a:cubicBezTo>
                <a:cubicBezTo>
                  <a:pt x="611" y="59"/>
                  <a:pt x="624" y="127"/>
                  <a:pt x="630" y="202"/>
                </a:cubicBezTo>
                <a:cubicBezTo>
                  <a:pt x="662" y="596"/>
                  <a:pt x="504" y="787"/>
                  <a:pt x="494" y="800"/>
                </a:cubicBezTo>
                <a:cubicBezTo>
                  <a:pt x="415" y="900"/>
                  <a:pt x="297" y="958"/>
                  <a:pt x="170" y="958"/>
                </a:cubicBezTo>
                <a:cubicBezTo>
                  <a:pt x="110" y="958"/>
                  <a:pt x="52" y="945"/>
                  <a:pt x="0" y="92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</a:endParaRPr>
          </a:p>
        </p:txBody>
      </p:sp>
      <p:sp>
        <p:nvSpPr>
          <p:cNvPr id="11" name="Freeform 19"/>
          <p:cNvSpPr>
            <a:spLocks noEditPoints="1"/>
          </p:cNvSpPr>
          <p:nvPr/>
        </p:nvSpPr>
        <p:spPr bwMode="auto">
          <a:xfrm>
            <a:off x="4375383" y="4592082"/>
            <a:ext cx="731575" cy="380577"/>
          </a:xfrm>
          <a:custGeom>
            <a:avLst/>
            <a:gdLst>
              <a:gd name="T0" fmla="*/ 2147483646 w 150"/>
              <a:gd name="T1" fmla="*/ 2147483646 h 78"/>
              <a:gd name="T2" fmla="*/ 2147483646 w 150"/>
              <a:gd name="T3" fmla="*/ 2147483646 h 78"/>
              <a:gd name="T4" fmla="*/ 2147483646 w 150"/>
              <a:gd name="T5" fmla="*/ 2147483646 h 78"/>
              <a:gd name="T6" fmla="*/ 2147483646 w 150"/>
              <a:gd name="T7" fmla="*/ 2147483646 h 78"/>
              <a:gd name="T8" fmla="*/ 2147483646 w 150"/>
              <a:gd name="T9" fmla="*/ 2147483646 h 78"/>
              <a:gd name="T10" fmla="*/ 2147483646 w 150"/>
              <a:gd name="T11" fmla="*/ 2147483646 h 78"/>
              <a:gd name="T12" fmla="*/ 2147483646 w 150"/>
              <a:gd name="T13" fmla="*/ 2147483646 h 78"/>
              <a:gd name="T14" fmla="*/ 2147483646 w 150"/>
              <a:gd name="T15" fmla="*/ 2147483646 h 78"/>
              <a:gd name="T16" fmla="*/ 2147483646 w 150"/>
              <a:gd name="T17" fmla="*/ 2147483646 h 78"/>
              <a:gd name="T18" fmla="*/ 2147483646 w 150"/>
              <a:gd name="T19" fmla="*/ 1049212210 h 78"/>
              <a:gd name="T20" fmla="*/ 2147483646 w 150"/>
              <a:gd name="T21" fmla="*/ 0 h 78"/>
              <a:gd name="T22" fmla="*/ 2147483646 w 150"/>
              <a:gd name="T23" fmla="*/ 0 h 78"/>
              <a:gd name="T24" fmla="*/ 2147483646 w 150"/>
              <a:gd name="T25" fmla="*/ 0 h 78"/>
              <a:gd name="T26" fmla="*/ 2147483646 w 150"/>
              <a:gd name="T27" fmla="*/ 1049212210 h 78"/>
              <a:gd name="T28" fmla="*/ 2147483646 w 150"/>
              <a:gd name="T29" fmla="*/ 2147483646 h 78"/>
              <a:gd name="T30" fmla="*/ 2147483646 w 150"/>
              <a:gd name="T31" fmla="*/ 2147483646 h 78"/>
              <a:gd name="T32" fmla="*/ 2147483646 w 150"/>
              <a:gd name="T33" fmla="*/ 2147483646 h 78"/>
              <a:gd name="T34" fmla="*/ 2147483646 w 150"/>
              <a:gd name="T35" fmla="*/ 2147483646 h 78"/>
              <a:gd name="T36" fmla="*/ 2147483646 w 150"/>
              <a:gd name="T37" fmla="*/ 2147483646 h 78"/>
              <a:gd name="T38" fmla="*/ 2147483646 w 150"/>
              <a:gd name="T39" fmla="*/ 2147483646 h 78"/>
              <a:gd name="T40" fmla="*/ 2147483646 w 150"/>
              <a:gd name="T41" fmla="*/ 2147483646 h 78"/>
              <a:gd name="T42" fmla="*/ 2147483646 w 150"/>
              <a:gd name="T43" fmla="*/ 2147483646 h 78"/>
              <a:gd name="T44" fmla="*/ 2147483646 w 150"/>
              <a:gd name="T45" fmla="*/ 2147483646 h 78"/>
              <a:gd name="T46" fmla="*/ 2147483646 w 150"/>
              <a:gd name="T47" fmla="*/ 2147483646 h 78"/>
              <a:gd name="T48" fmla="*/ 2147483646 w 150"/>
              <a:gd name="T49" fmla="*/ 1481234297 h 78"/>
              <a:gd name="T50" fmla="*/ 2147483646 w 150"/>
              <a:gd name="T51" fmla="*/ 1419516856 h 78"/>
              <a:gd name="T52" fmla="*/ 2147483646 w 150"/>
              <a:gd name="T53" fmla="*/ 1481234297 h 78"/>
              <a:gd name="T54" fmla="*/ 2147483646 w 150"/>
              <a:gd name="T55" fmla="*/ 2147483646 h 78"/>
              <a:gd name="T56" fmla="*/ 2147483646 w 150"/>
              <a:gd name="T57" fmla="*/ 2147483646 h 78"/>
              <a:gd name="T58" fmla="*/ 2147483646 w 150"/>
              <a:gd name="T59" fmla="*/ 2147483646 h 78"/>
              <a:gd name="T60" fmla="*/ 2147483646 w 150"/>
              <a:gd name="T61" fmla="*/ 2147483646 h 78"/>
              <a:gd name="T62" fmla="*/ 2147483646 w 150"/>
              <a:gd name="T63" fmla="*/ 2147483646 h 78"/>
              <a:gd name="T64" fmla="*/ 2147483646 w 150"/>
              <a:gd name="T65" fmla="*/ 2147483646 h 78"/>
              <a:gd name="T66" fmla="*/ 2147483646 w 150"/>
              <a:gd name="T67" fmla="*/ 2147483646 h 78"/>
              <a:gd name="T68" fmla="*/ 2147483646 w 150"/>
              <a:gd name="T69" fmla="*/ 2147483646 h 78"/>
              <a:gd name="T70" fmla="*/ 2147483646 w 150"/>
              <a:gd name="T71" fmla="*/ 2147483646 h 78"/>
              <a:gd name="T72" fmla="*/ 2147483646 w 150"/>
              <a:gd name="T73" fmla="*/ 2147483646 h 78"/>
              <a:gd name="T74" fmla="*/ 2147483646 w 150"/>
              <a:gd name="T75" fmla="*/ 2147483646 h 78"/>
              <a:gd name="T76" fmla="*/ 2147483646 w 150"/>
              <a:gd name="T77" fmla="*/ 2147483646 h 78"/>
              <a:gd name="T78" fmla="*/ 2147483646 w 150"/>
              <a:gd name="T79" fmla="*/ 2147483646 h 78"/>
              <a:gd name="T80" fmla="*/ 2147483646 w 150"/>
              <a:gd name="T81" fmla="*/ 2147483646 h 78"/>
              <a:gd name="T82" fmla="*/ 2147483646 w 150"/>
              <a:gd name="T83" fmla="*/ 2147483646 h 78"/>
              <a:gd name="T84" fmla="*/ 2147483646 w 150"/>
              <a:gd name="T85" fmla="*/ 2147483646 h 78"/>
              <a:gd name="T86" fmla="*/ 2147483646 w 150"/>
              <a:gd name="T87" fmla="*/ 2147483646 h 78"/>
              <a:gd name="T88" fmla="*/ 2147483646 w 150"/>
              <a:gd name="T89" fmla="*/ 1913264240 h 78"/>
              <a:gd name="T90" fmla="*/ 2035014641 w 150"/>
              <a:gd name="T91" fmla="*/ 1110929651 h 78"/>
              <a:gd name="T92" fmla="*/ 1788341441 w 150"/>
              <a:gd name="T93" fmla="*/ 1110929651 h 78"/>
              <a:gd name="T94" fmla="*/ 1541676093 w 150"/>
              <a:gd name="T95" fmla="*/ 1110929651 h 78"/>
              <a:gd name="T96" fmla="*/ 863340497 w 150"/>
              <a:gd name="T97" fmla="*/ 1913264240 h 78"/>
              <a:gd name="T98" fmla="*/ 1295010745 w 150"/>
              <a:gd name="T99" fmla="*/ 2147483646 h 78"/>
              <a:gd name="T100" fmla="*/ 1171674145 w 150"/>
              <a:gd name="T101" fmla="*/ 2147483646 h 78"/>
              <a:gd name="T102" fmla="*/ 801672197 w 150"/>
              <a:gd name="T103" fmla="*/ 2147483646 h 78"/>
              <a:gd name="T104" fmla="*/ 185004901 w 150"/>
              <a:gd name="T105" fmla="*/ 2147483646 h 78"/>
              <a:gd name="T106" fmla="*/ 308333648 w 150"/>
              <a:gd name="T107" fmla="*/ 2147483646 h 78"/>
              <a:gd name="T108" fmla="*/ 616667296 w 150"/>
              <a:gd name="T109" fmla="*/ 2147483646 h 78"/>
              <a:gd name="T110" fmla="*/ 1788341441 w 150"/>
              <a:gd name="T111" fmla="*/ 2147483646 h 78"/>
              <a:gd name="T112" fmla="*/ 2147483646 w 150"/>
              <a:gd name="T113" fmla="*/ 2147483646 h 78"/>
              <a:gd name="T114" fmla="*/ 2147483646 w 150"/>
              <a:gd name="T115" fmla="*/ 2147483646 h 78"/>
              <a:gd name="T116" fmla="*/ 2147483646 w 150"/>
              <a:gd name="T117" fmla="*/ 2147483646 h 7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50" h="78">
                <a:moveTo>
                  <a:pt x="108" y="73"/>
                </a:moveTo>
                <a:cubicBezTo>
                  <a:pt x="106" y="74"/>
                  <a:pt x="104" y="75"/>
                  <a:pt x="101" y="75"/>
                </a:cubicBezTo>
                <a:cubicBezTo>
                  <a:pt x="94" y="77"/>
                  <a:pt x="86" y="78"/>
                  <a:pt x="77" y="78"/>
                </a:cubicBezTo>
                <a:cubicBezTo>
                  <a:pt x="67" y="78"/>
                  <a:pt x="60" y="77"/>
                  <a:pt x="52" y="75"/>
                </a:cubicBezTo>
                <a:cubicBezTo>
                  <a:pt x="50" y="75"/>
                  <a:pt x="48" y="74"/>
                  <a:pt x="45" y="73"/>
                </a:cubicBezTo>
                <a:cubicBezTo>
                  <a:pt x="39" y="70"/>
                  <a:pt x="39" y="65"/>
                  <a:pt x="43" y="61"/>
                </a:cubicBezTo>
                <a:cubicBezTo>
                  <a:pt x="47" y="57"/>
                  <a:pt x="51" y="55"/>
                  <a:pt x="56" y="52"/>
                </a:cubicBezTo>
                <a:cubicBezTo>
                  <a:pt x="59" y="51"/>
                  <a:pt x="61" y="50"/>
                  <a:pt x="63" y="49"/>
                </a:cubicBezTo>
                <a:cubicBezTo>
                  <a:pt x="68" y="48"/>
                  <a:pt x="69" y="43"/>
                  <a:pt x="66" y="40"/>
                </a:cubicBezTo>
                <a:cubicBezTo>
                  <a:pt x="59" y="33"/>
                  <a:pt x="57" y="26"/>
                  <a:pt x="57" y="17"/>
                </a:cubicBezTo>
                <a:cubicBezTo>
                  <a:pt x="57" y="7"/>
                  <a:pt x="63" y="3"/>
                  <a:pt x="71" y="0"/>
                </a:cubicBezTo>
                <a:cubicBezTo>
                  <a:pt x="73" y="0"/>
                  <a:pt x="75" y="0"/>
                  <a:pt x="77" y="0"/>
                </a:cubicBezTo>
                <a:cubicBezTo>
                  <a:pt x="79" y="0"/>
                  <a:pt x="80" y="0"/>
                  <a:pt x="82" y="0"/>
                </a:cubicBezTo>
                <a:cubicBezTo>
                  <a:pt x="91" y="3"/>
                  <a:pt x="96" y="7"/>
                  <a:pt x="97" y="17"/>
                </a:cubicBezTo>
                <a:cubicBezTo>
                  <a:pt x="97" y="26"/>
                  <a:pt x="94" y="34"/>
                  <a:pt x="88" y="40"/>
                </a:cubicBezTo>
                <a:cubicBezTo>
                  <a:pt x="85" y="43"/>
                  <a:pt x="86" y="48"/>
                  <a:pt x="90" y="49"/>
                </a:cubicBezTo>
                <a:cubicBezTo>
                  <a:pt x="93" y="50"/>
                  <a:pt x="95" y="51"/>
                  <a:pt x="97" y="52"/>
                </a:cubicBezTo>
                <a:cubicBezTo>
                  <a:pt x="102" y="55"/>
                  <a:pt x="107" y="57"/>
                  <a:pt x="111" y="61"/>
                </a:cubicBezTo>
                <a:cubicBezTo>
                  <a:pt x="114" y="64"/>
                  <a:pt x="115" y="70"/>
                  <a:pt x="108" y="73"/>
                </a:cubicBezTo>
                <a:close/>
                <a:moveTo>
                  <a:pt x="147" y="66"/>
                </a:moveTo>
                <a:cubicBezTo>
                  <a:pt x="145" y="64"/>
                  <a:pt x="141" y="62"/>
                  <a:pt x="138" y="60"/>
                </a:cubicBezTo>
                <a:cubicBezTo>
                  <a:pt x="136" y="59"/>
                  <a:pt x="135" y="59"/>
                  <a:pt x="133" y="58"/>
                </a:cubicBezTo>
                <a:cubicBezTo>
                  <a:pt x="130" y="57"/>
                  <a:pt x="129" y="54"/>
                  <a:pt x="131" y="51"/>
                </a:cubicBezTo>
                <a:cubicBezTo>
                  <a:pt x="136" y="47"/>
                  <a:pt x="138" y="41"/>
                  <a:pt x="137" y="35"/>
                </a:cubicBezTo>
                <a:cubicBezTo>
                  <a:pt x="137" y="29"/>
                  <a:pt x="133" y="25"/>
                  <a:pt x="127" y="24"/>
                </a:cubicBezTo>
                <a:cubicBezTo>
                  <a:pt x="126" y="24"/>
                  <a:pt x="125" y="23"/>
                  <a:pt x="124" y="23"/>
                </a:cubicBezTo>
                <a:cubicBezTo>
                  <a:pt x="122" y="23"/>
                  <a:pt x="121" y="24"/>
                  <a:pt x="120" y="24"/>
                </a:cubicBezTo>
                <a:cubicBezTo>
                  <a:pt x="114" y="25"/>
                  <a:pt x="110" y="29"/>
                  <a:pt x="110" y="35"/>
                </a:cubicBezTo>
                <a:cubicBezTo>
                  <a:pt x="110" y="41"/>
                  <a:pt x="111" y="47"/>
                  <a:pt x="116" y="51"/>
                </a:cubicBezTo>
                <a:cubicBezTo>
                  <a:pt x="118" y="54"/>
                  <a:pt x="117" y="57"/>
                  <a:pt x="114" y="58"/>
                </a:cubicBezTo>
                <a:cubicBezTo>
                  <a:pt x="114" y="58"/>
                  <a:pt x="114" y="58"/>
                  <a:pt x="114" y="58"/>
                </a:cubicBezTo>
                <a:cubicBezTo>
                  <a:pt x="114" y="59"/>
                  <a:pt x="115" y="59"/>
                  <a:pt x="115" y="59"/>
                </a:cubicBezTo>
                <a:cubicBezTo>
                  <a:pt x="117" y="61"/>
                  <a:pt x="118" y="65"/>
                  <a:pt x="118" y="68"/>
                </a:cubicBezTo>
                <a:cubicBezTo>
                  <a:pt x="117" y="71"/>
                  <a:pt x="115" y="74"/>
                  <a:pt x="112" y="76"/>
                </a:cubicBezTo>
                <a:cubicBezTo>
                  <a:pt x="111" y="76"/>
                  <a:pt x="110" y="76"/>
                  <a:pt x="109" y="77"/>
                </a:cubicBezTo>
                <a:cubicBezTo>
                  <a:pt x="113" y="77"/>
                  <a:pt x="118" y="78"/>
                  <a:pt x="124" y="78"/>
                </a:cubicBezTo>
                <a:cubicBezTo>
                  <a:pt x="130" y="78"/>
                  <a:pt x="136" y="77"/>
                  <a:pt x="141" y="76"/>
                </a:cubicBezTo>
                <a:cubicBezTo>
                  <a:pt x="142" y="76"/>
                  <a:pt x="144" y="75"/>
                  <a:pt x="145" y="75"/>
                </a:cubicBezTo>
                <a:cubicBezTo>
                  <a:pt x="150" y="72"/>
                  <a:pt x="149" y="68"/>
                  <a:pt x="147" y="66"/>
                </a:cubicBezTo>
                <a:close/>
                <a:moveTo>
                  <a:pt x="35" y="68"/>
                </a:moveTo>
                <a:cubicBezTo>
                  <a:pt x="35" y="65"/>
                  <a:pt x="36" y="62"/>
                  <a:pt x="38" y="59"/>
                </a:cubicBezTo>
                <a:cubicBezTo>
                  <a:pt x="39" y="58"/>
                  <a:pt x="40" y="58"/>
                  <a:pt x="41" y="57"/>
                </a:cubicBezTo>
                <a:cubicBezTo>
                  <a:pt x="41" y="56"/>
                  <a:pt x="40" y="56"/>
                  <a:pt x="40" y="56"/>
                </a:cubicBezTo>
                <a:cubicBezTo>
                  <a:pt x="36" y="55"/>
                  <a:pt x="35" y="51"/>
                  <a:pt x="38" y="49"/>
                </a:cubicBezTo>
                <a:cubicBezTo>
                  <a:pt x="43" y="44"/>
                  <a:pt x="45" y="38"/>
                  <a:pt x="44" y="31"/>
                </a:cubicBezTo>
                <a:cubicBezTo>
                  <a:pt x="44" y="24"/>
                  <a:pt x="40" y="20"/>
                  <a:pt x="33" y="18"/>
                </a:cubicBezTo>
                <a:cubicBezTo>
                  <a:pt x="32" y="18"/>
                  <a:pt x="31" y="18"/>
                  <a:pt x="29" y="18"/>
                </a:cubicBezTo>
                <a:cubicBezTo>
                  <a:pt x="28" y="18"/>
                  <a:pt x="26" y="18"/>
                  <a:pt x="25" y="18"/>
                </a:cubicBezTo>
                <a:cubicBezTo>
                  <a:pt x="18" y="20"/>
                  <a:pt x="14" y="24"/>
                  <a:pt x="14" y="31"/>
                </a:cubicBezTo>
                <a:cubicBezTo>
                  <a:pt x="14" y="38"/>
                  <a:pt x="16" y="44"/>
                  <a:pt x="21" y="49"/>
                </a:cubicBezTo>
                <a:cubicBezTo>
                  <a:pt x="23" y="51"/>
                  <a:pt x="22" y="55"/>
                  <a:pt x="19" y="56"/>
                </a:cubicBezTo>
                <a:cubicBezTo>
                  <a:pt x="17" y="57"/>
                  <a:pt x="15" y="57"/>
                  <a:pt x="13" y="58"/>
                </a:cubicBezTo>
                <a:cubicBezTo>
                  <a:pt x="10" y="60"/>
                  <a:pt x="6" y="62"/>
                  <a:pt x="3" y="65"/>
                </a:cubicBezTo>
                <a:cubicBezTo>
                  <a:pt x="0" y="68"/>
                  <a:pt x="0" y="72"/>
                  <a:pt x="5" y="74"/>
                </a:cubicBezTo>
                <a:cubicBezTo>
                  <a:pt x="7" y="75"/>
                  <a:pt x="8" y="76"/>
                  <a:pt x="10" y="76"/>
                </a:cubicBezTo>
                <a:cubicBezTo>
                  <a:pt x="16" y="77"/>
                  <a:pt x="22" y="78"/>
                  <a:pt x="29" y="78"/>
                </a:cubicBezTo>
                <a:cubicBezTo>
                  <a:pt x="35" y="78"/>
                  <a:pt x="40" y="77"/>
                  <a:pt x="45" y="77"/>
                </a:cubicBezTo>
                <a:cubicBezTo>
                  <a:pt x="44" y="76"/>
                  <a:pt x="43" y="76"/>
                  <a:pt x="42" y="76"/>
                </a:cubicBezTo>
                <a:cubicBezTo>
                  <a:pt x="38" y="74"/>
                  <a:pt x="36" y="71"/>
                  <a:pt x="35" y="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" name="1"/>
          <p:cNvSpPr txBox="1">
            <a:spLocks noChangeArrowheads="1"/>
          </p:cNvSpPr>
          <p:nvPr/>
        </p:nvSpPr>
        <p:spPr bwMode="auto">
          <a:xfrm>
            <a:off x="8775049" y="4057736"/>
            <a:ext cx="995084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latin typeface="微软雅黑" panose="020B0503020204020204" charset="-122"/>
                <a:cs typeface="+mn-ea"/>
                <a:sym typeface="+mn-lt"/>
              </a:rPr>
              <a:t>不足</a:t>
            </a:r>
            <a:endParaRPr lang="zh-CN" altLang="en-US" sz="1600" b="1" dirty="0"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1"/>
          <p:cNvSpPr txBox="1">
            <a:spLocks noChangeArrowheads="1"/>
          </p:cNvSpPr>
          <p:nvPr/>
        </p:nvSpPr>
        <p:spPr bwMode="auto">
          <a:xfrm>
            <a:off x="8775049" y="4320966"/>
            <a:ext cx="2442073" cy="110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charset="-122"/>
                <a:cs typeface="+mn-ea"/>
                <a:sym typeface="+mn-lt"/>
              </a:rPr>
              <a:t>没能在最开始很好地确定需求，导致对各文档、界面原型进行了多次更改。小组成员任务分配粗糙，没能很好发挥各成员</a:t>
            </a:r>
            <a:r>
              <a:rPr lang="zh-CN" altLang="en-US" sz="1200" dirty="0">
                <a:latin typeface="微软雅黑" panose="020B0503020204020204" charset="-122"/>
                <a:cs typeface="+mn-ea"/>
                <a:sym typeface="+mn-lt"/>
              </a:rPr>
              <a:t>优点。</a:t>
            </a:r>
            <a:endParaRPr lang="zh-CN" altLang="en-US" sz="1200" dirty="0"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2" name="1"/>
          <p:cNvSpPr txBox="1">
            <a:spLocks noChangeArrowheads="1"/>
          </p:cNvSpPr>
          <p:nvPr/>
        </p:nvSpPr>
        <p:spPr bwMode="auto">
          <a:xfrm>
            <a:off x="1311965" y="771690"/>
            <a:ext cx="151378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charset="-122"/>
                <a:cs typeface="+mn-ea"/>
                <a:sym typeface="+mn-lt"/>
              </a:rPr>
              <a:t>小组评估</a:t>
            </a:r>
            <a:endParaRPr lang="zh-CN" altLang="en-US" sz="2400" dirty="0">
              <a:latin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22284" y="750051"/>
            <a:ext cx="450936" cy="416503"/>
            <a:chOff x="925484" y="665018"/>
            <a:chExt cx="707997" cy="653935"/>
          </a:xfrm>
        </p:grpSpPr>
        <p:sp>
          <p:nvSpPr>
            <p:cNvPr id="24" name="椭圆 23"/>
            <p:cNvSpPr/>
            <p:nvPr/>
          </p:nvSpPr>
          <p:spPr>
            <a:xfrm>
              <a:off x="925484" y="665018"/>
              <a:ext cx="653935" cy="653935"/>
            </a:xfrm>
            <a:prstGeom prst="ellipse">
              <a:avLst/>
            </a:prstGeom>
            <a:solidFill>
              <a:srgbClr val="A2A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321937" y="723660"/>
              <a:ext cx="311544" cy="311544"/>
            </a:xfrm>
            <a:prstGeom prst="ellipse">
              <a:avLst/>
            </a:prstGeom>
            <a:solidFill>
              <a:srgbClr val="F3E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32313534343433313b32313534343432393bb5f7c9abb0e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9750" y="2032000"/>
            <a:ext cx="792480" cy="792480"/>
          </a:xfrm>
          <a:prstGeom prst="rect">
            <a:avLst/>
          </a:prstGeom>
        </p:spPr>
      </p:pic>
      <p:pic>
        <p:nvPicPr>
          <p:cNvPr id="3" name="图片 2" descr="343435383234323b333633323432363bc8cb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3590" y="4222750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939"/>
            </a:avLst>
          </a:prstGeom>
          <a:solidFill>
            <a:srgbClr val="A2A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Freeform 30"/>
          <p:cNvSpPr/>
          <p:nvPr/>
        </p:nvSpPr>
        <p:spPr bwMode="auto">
          <a:xfrm>
            <a:off x="4761225" y="749618"/>
            <a:ext cx="2669432" cy="2191129"/>
          </a:xfrm>
          <a:custGeom>
            <a:avLst/>
            <a:gdLst>
              <a:gd name="T0" fmla="*/ 1110 w 1120"/>
              <a:gd name="T1" fmla="*/ 617 h 919"/>
              <a:gd name="T2" fmla="*/ 892 w 1120"/>
              <a:gd name="T3" fmla="*/ 87 h 919"/>
              <a:gd name="T4" fmla="*/ 686 w 1120"/>
              <a:gd name="T5" fmla="*/ 0 h 919"/>
              <a:gd name="T6" fmla="*/ 367 w 1120"/>
              <a:gd name="T7" fmla="*/ 231 h 919"/>
              <a:gd name="T8" fmla="*/ 0 w 1120"/>
              <a:gd name="T9" fmla="*/ 866 h 919"/>
              <a:gd name="T10" fmla="*/ 157 w 1120"/>
              <a:gd name="T11" fmla="*/ 734 h 919"/>
              <a:gd name="T12" fmla="*/ 678 w 1120"/>
              <a:gd name="T13" fmla="*/ 548 h 919"/>
              <a:gd name="T14" fmla="*/ 742 w 1120"/>
              <a:gd name="T15" fmla="*/ 553 h 919"/>
              <a:gd name="T16" fmla="*/ 994 w 1120"/>
              <a:gd name="T17" fmla="*/ 688 h 919"/>
              <a:gd name="T18" fmla="*/ 1095 w 1120"/>
              <a:gd name="T19" fmla="*/ 919 h 919"/>
              <a:gd name="T20" fmla="*/ 1110 w 1120"/>
              <a:gd name="T21" fmla="*/ 617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20" h="919">
                <a:moveTo>
                  <a:pt x="1110" y="617"/>
                </a:moveTo>
                <a:cubicBezTo>
                  <a:pt x="1081" y="273"/>
                  <a:pt x="912" y="106"/>
                  <a:pt x="892" y="87"/>
                </a:cubicBezTo>
                <a:cubicBezTo>
                  <a:pt x="829" y="30"/>
                  <a:pt x="757" y="0"/>
                  <a:pt x="686" y="0"/>
                </a:cubicBezTo>
                <a:cubicBezTo>
                  <a:pt x="566" y="0"/>
                  <a:pt x="453" y="82"/>
                  <a:pt x="367" y="231"/>
                </a:cubicBezTo>
                <a:cubicBezTo>
                  <a:pt x="0" y="866"/>
                  <a:pt x="0" y="866"/>
                  <a:pt x="0" y="866"/>
                </a:cubicBezTo>
                <a:cubicBezTo>
                  <a:pt x="43" y="823"/>
                  <a:pt x="94" y="777"/>
                  <a:pt x="157" y="734"/>
                </a:cubicBezTo>
                <a:cubicBezTo>
                  <a:pt x="390" y="572"/>
                  <a:pt x="583" y="548"/>
                  <a:pt x="678" y="548"/>
                </a:cubicBezTo>
                <a:cubicBezTo>
                  <a:pt x="714" y="548"/>
                  <a:pt x="737" y="552"/>
                  <a:pt x="742" y="553"/>
                </a:cubicBezTo>
                <a:cubicBezTo>
                  <a:pt x="840" y="566"/>
                  <a:pt x="929" y="614"/>
                  <a:pt x="994" y="688"/>
                </a:cubicBezTo>
                <a:cubicBezTo>
                  <a:pt x="1051" y="753"/>
                  <a:pt x="1086" y="834"/>
                  <a:pt x="1095" y="919"/>
                </a:cubicBezTo>
                <a:cubicBezTo>
                  <a:pt x="1111" y="839"/>
                  <a:pt x="1120" y="738"/>
                  <a:pt x="1110" y="61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</a:endParaRPr>
          </a:p>
        </p:txBody>
      </p:sp>
      <p:sp>
        <p:nvSpPr>
          <p:cNvPr id="7" name="Freeform 31"/>
          <p:cNvSpPr/>
          <p:nvPr/>
        </p:nvSpPr>
        <p:spPr bwMode="auto">
          <a:xfrm>
            <a:off x="2181263" y="3139703"/>
            <a:ext cx="2723808" cy="2326060"/>
          </a:xfrm>
          <a:custGeom>
            <a:avLst/>
            <a:gdLst>
              <a:gd name="T0" fmla="*/ 500 w 1143"/>
              <a:gd name="T1" fmla="*/ 494 h 976"/>
              <a:gd name="T2" fmla="*/ 468 w 1143"/>
              <a:gd name="T3" fmla="*/ 334 h 976"/>
              <a:gd name="T4" fmla="*/ 640 w 1143"/>
              <a:gd name="T5" fmla="*/ 0 h 976"/>
              <a:gd name="T6" fmla="*/ 370 w 1143"/>
              <a:gd name="T7" fmla="*/ 139 h 976"/>
              <a:gd name="T8" fmla="*/ 82 w 1143"/>
              <a:gd name="T9" fmla="*/ 444 h 976"/>
              <a:gd name="T10" fmla="*/ 19 w 1143"/>
              <a:gd name="T11" fmla="*/ 594 h 976"/>
              <a:gd name="T12" fmla="*/ 17 w 1143"/>
              <a:gd name="T13" fmla="*/ 606 h 976"/>
              <a:gd name="T14" fmla="*/ 71 w 1143"/>
              <a:gd name="T15" fmla="*/ 849 h 976"/>
              <a:gd name="T16" fmla="*/ 406 w 1143"/>
              <a:gd name="T17" fmla="*/ 976 h 976"/>
              <a:gd name="T18" fmla="*/ 1143 w 1143"/>
              <a:gd name="T19" fmla="*/ 976 h 976"/>
              <a:gd name="T20" fmla="*/ 948 w 1143"/>
              <a:gd name="T21" fmla="*/ 905 h 976"/>
              <a:gd name="T22" fmla="*/ 500 w 1143"/>
              <a:gd name="T23" fmla="*/ 494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43" h="976">
                <a:moveTo>
                  <a:pt x="500" y="494"/>
                </a:moveTo>
                <a:cubicBezTo>
                  <a:pt x="479" y="444"/>
                  <a:pt x="468" y="390"/>
                  <a:pt x="468" y="334"/>
                </a:cubicBezTo>
                <a:cubicBezTo>
                  <a:pt x="468" y="197"/>
                  <a:pt x="536" y="75"/>
                  <a:pt x="640" y="0"/>
                </a:cubicBezTo>
                <a:cubicBezTo>
                  <a:pt x="561" y="27"/>
                  <a:pt x="469" y="70"/>
                  <a:pt x="370" y="139"/>
                </a:cubicBezTo>
                <a:cubicBezTo>
                  <a:pt x="215" y="246"/>
                  <a:pt x="128" y="364"/>
                  <a:pt x="82" y="444"/>
                </a:cubicBezTo>
                <a:cubicBezTo>
                  <a:pt x="33" y="531"/>
                  <a:pt x="19" y="594"/>
                  <a:pt x="19" y="594"/>
                </a:cubicBezTo>
                <a:cubicBezTo>
                  <a:pt x="17" y="606"/>
                  <a:pt x="17" y="606"/>
                  <a:pt x="17" y="606"/>
                </a:cubicBezTo>
                <a:cubicBezTo>
                  <a:pt x="0" y="701"/>
                  <a:pt x="19" y="785"/>
                  <a:pt x="71" y="849"/>
                </a:cubicBezTo>
                <a:cubicBezTo>
                  <a:pt x="138" y="931"/>
                  <a:pt x="257" y="976"/>
                  <a:pt x="406" y="976"/>
                </a:cubicBezTo>
                <a:cubicBezTo>
                  <a:pt x="1143" y="976"/>
                  <a:pt x="1143" y="976"/>
                  <a:pt x="1143" y="976"/>
                </a:cubicBezTo>
                <a:cubicBezTo>
                  <a:pt x="1078" y="959"/>
                  <a:pt x="1012" y="936"/>
                  <a:pt x="948" y="905"/>
                </a:cubicBezTo>
                <a:cubicBezTo>
                  <a:pt x="615" y="748"/>
                  <a:pt x="517" y="536"/>
                  <a:pt x="500" y="494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</a:endParaRPr>
          </a:p>
        </p:txBody>
      </p:sp>
      <p:sp>
        <p:nvSpPr>
          <p:cNvPr id="8" name="Freeform 32"/>
          <p:cNvSpPr/>
          <p:nvPr/>
        </p:nvSpPr>
        <p:spPr bwMode="auto">
          <a:xfrm>
            <a:off x="7976731" y="2648709"/>
            <a:ext cx="2518389" cy="2817453"/>
          </a:xfrm>
          <a:custGeom>
            <a:avLst/>
            <a:gdLst>
              <a:gd name="T0" fmla="*/ 0 w 1057"/>
              <a:gd name="T1" fmla="*/ 921 h 1182"/>
              <a:gd name="T2" fmla="*/ 255 w 1057"/>
              <a:gd name="T3" fmla="*/ 1086 h 1182"/>
              <a:gd name="T4" fmla="*/ 659 w 1057"/>
              <a:gd name="T5" fmla="*/ 1182 h 1182"/>
              <a:gd name="T6" fmla="*/ 825 w 1057"/>
              <a:gd name="T7" fmla="*/ 1161 h 1182"/>
              <a:gd name="T8" fmla="*/ 846 w 1057"/>
              <a:gd name="T9" fmla="*/ 1154 h 1182"/>
              <a:gd name="T10" fmla="*/ 1019 w 1057"/>
              <a:gd name="T11" fmla="*/ 990 h 1182"/>
              <a:gd name="T12" fmla="*/ 961 w 1057"/>
              <a:gd name="T13" fmla="*/ 636 h 1182"/>
              <a:gd name="T14" fmla="*/ 594 w 1057"/>
              <a:gd name="T15" fmla="*/ 0 h 1182"/>
              <a:gd name="T16" fmla="*/ 630 w 1057"/>
              <a:gd name="T17" fmla="*/ 202 h 1182"/>
              <a:gd name="T18" fmla="*/ 494 w 1057"/>
              <a:gd name="T19" fmla="*/ 800 h 1182"/>
              <a:gd name="T20" fmla="*/ 170 w 1057"/>
              <a:gd name="T21" fmla="*/ 958 h 1182"/>
              <a:gd name="T22" fmla="*/ 0 w 1057"/>
              <a:gd name="T23" fmla="*/ 921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57" h="1182">
                <a:moveTo>
                  <a:pt x="0" y="921"/>
                </a:moveTo>
                <a:cubicBezTo>
                  <a:pt x="62" y="976"/>
                  <a:pt x="145" y="1034"/>
                  <a:pt x="255" y="1086"/>
                </a:cubicBezTo>
                <a:cubicBezTo>
                  <a:pt x="423" y="1165"/>
                  <a:pt x="568" y="1182"/>
                  <a:pt x="659" y="1182"/>
                </a:cubicBezTo>
                <a:cubicBezTo>
                  <a:pt x="762" y="1182"/>
                  <a:pt x="824" y="1162"/>
                  <a:pt x="825" y="1161"/>
                </a:cubicBezTo>
                <a:cubicBezTo>
                  <a:pt x="846" y="1154"/>
                  <a:pt x="846" y="1154"/>
                  <a:pt x="846" y="1154"/>
                </a:cubicBezTo>
                <a:cubicBezTo>
                  <a:pt x="931" y="1121"/>
                  <a:pt x="991" y="1064"/>
                  <a:pt x="1019" y="990"/>
                </a:cubicBezTo>
                <a:cubicBezTo>
                  <a:pt x="1057" y="891"/>
                  <a:pt x="1036" y="765"/>
                  <a:pt x="961" y="636"/>
                </a:cubicBezTo>
                <a:cubicBezTo>
                  <a:pt x="594" y="0"/>
                  <a:pt x="594" y="0"/>
                  <a:pt x="594" y="0"/>
                </a:cubicBezTo>
                <a:cubicBezTo>
                  <a:pt x="611" y="59"/>
                  <a:pt x="624" y="127"/>
                  <a:pt x="630" y="202"/>
                </a:cubicBezTo>
                <a:cubicBezTo>
                  <a:pt x="662" y="596"/>
                  <a:pt x="504" y="787"/>
                  <a:pt x="494" y="800"/>
                </a:cubicBezTo>
                <a:cubicBezTo>
                  <a:pt x="415" y="900"/>
                  <a:pt x="297" y="958"/>
                  <a:pt x="170" y="958"/>
                </a:cubicBezTo>
                <a:cubicBezTo>
                  <a:pt x="110" y="958"/>
                  <a:pt x="52" y="945"/>
                  <a:pt x="0" y="92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</a:endParaRPr>
          </a:p>
        </p:txBody>
      </p:sp>
      <p:sp>
        <p:nvSpPr>
          <p:cNvPr id="22" name="1"/>
          <p:cNvSpPr txBox="1">
            <a:spLocks noChangeArrowheads="1"/>
          </p:cNvSpPr>
          <p:nvPr/>
        </p:nvSpPr>
        <p:spPr bwMode="auto">
          <a:xfrm>
            <a:off x="1311965" y="771690"/>
            <a:ext cx="151378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charset="-122"/>
                <a:cs typeface="+mn-ea"/>
                <a:sym typeface="+mn-lt"/>
              </a:rPr>
              <a:t>小组评估</a:t>
            </a:r>
            <a:endParaRPr lang="zh-CN" altLang="en-US" sz="2400" dirty="0">
              <a:latin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22284" y="750051"/>
            <a:ext cx="450936" cy="416503"/>
            <a:chOff x="925484" y="665018"/>
            <a:chExt cx="707997" cy="653935"/>
          </a:xfrm>
        </p:grpSpPr>
        <p:sp>
          <p:nvSpPr>
            <p:cNvPr id="24" name="椭圆 23"/>
            <p:cNvSpPr/>
            <p:nvPr/>
          </p:nvSpPr>
          <p:spPr>
            <a:xfrm>
              <a:off x="925484" y="665018"/>
              <a:ext cx="653935" cy="653935"/>
            </a:xfrm>
            <a:prstGeom prst="ellipse">
              <a:avLst/>
            </a:prstGeom>
            <a:solidFill>
              <a:srgbClr val="A2A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321937" y="723660"/>
              <a:ext cx="311544" cy="311544"/>
            </a:xfrm>
            <a:prstGeom prst="ellipse">
              <a:avLst/>
            </a:prstGeom>
            <a:solidFill>
              <a:srgbClr val="F3E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32313534343433313b32313534343432393bb5f7c9abb0e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3445" y="1068705"/>
            <a:ext cx="792480" cy="792480"/>
          </a:xfrm>
          <a:prstGeom prst="rect">
            <a:avLst/>
          </a:prstGeom>
        </p:spPr>
      </p:pic>
      <p:pic>
        <p:nvPicPr>
          <p:cNvPr id="3" name="图片 2" descr="343435383234323b333633323432363bc8cb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34500" y="4222750"/>
            <a:ext cx="914400" cy="914400"/>
          </a:xfrm>
          <a:prstGeom prst="rect">
            <a:avLst/>
          </a:prstGeom>
        </p:spPr>
      </p:pic>
      <p:sp>
        <p:nvSpPr>
          <p:cNvPr id="10" name="Freeform 19"/>
          <p:cNvSpPr>
            <a:spLocks noEditPoints="1"/>
          </p:cNvSpPr>
          <p:nvPr/>
        </p:nvSpPr>
        <p:spPr bwMode="auto">
          <a:xfrm>
            <a:off x="2590398" y="4489847"/>
            <a:ext cx="731575" cy="380577"/>
          </a:xfrm>
          <a:custGeom>
            <a:avLst/>
            <a:gdLst>
              <a:gd name="T0" fmla="*/ 2147483646 w 150"/>
              <a:gd name="T1" fmla="*/ 2147483646 h 78"/>
              <a:gd name="T2" fmla="*/ 2147483646 w 150"/>
              <a:gd name="T3" fmla="*/ 2147483646 h 78"/>
              <a:gd name="T4" fmla="*/ 2147483646 w 150"/>
              <a:gd name="T5" fmla="*/ 2147483646 h 78"/>
              <a:gd name="T6" fmla="*/ 2147483646 w 150"/>
              <a:gd name="T7" fmla="*/ 2147483646 h 78"/>
              <a:gd name="T8" fmla="*/ 2147483646 w 150"/>
              <a:gd name="T9" fmla="*/ 2147483646 h 78"/>
              <a:gd name="T10" fmla="*/ 2147483646 w 150"/>
              <a:gd name="T11" fmla="*/ 2147483646 h 78"/>
              <a:gd name="T12" fmla="*/ 2147483646 w 150"/>
              <a:gd name="T13" fmla="*/ 2147483646 h 78"/>
              <a:gd name="T14" fmla="*/ 2147483646 w 150"/>
              <a:gd name="T15" fmla="*/ 2147483646 h 78"/>
              <a:gd name="T16" fmla="*/ 2147483646 w 150"/>
              <a:gd name="T17" fmla="*/ 2147483646 h 78"/>
              <a:gd name="T18" fmla="*/ 2147483646 w 150"/>
              <a:gd name="T19" fmla="*/ 1049212210 h 78"/>
              <a:gd name="T20" fmla="*/ 2147483646 w 150"/>
              <a:gd name="T21" fmla="*/ 0 h 78"/>
              <a:gd name="T22" fmla="*/ 2147483646 w 150"/>
              <a:gd name="T23" fmla="*/ 0 h 78"/>
              <a:gd name="T24" fmla="*/ 2147483646 w 150"/>
              <a:gd name="T25" fmla="*/ 0 h 78"/>
              <a:gd name="T26" fmla="*/ 2147483646 w 150"/>
              <a:gd name="T27" fmla="*/ 1049212210 h 78"/>
              <a:gd name="T28" fmla="*/ 2147483646 w 150"/>
              <a:gd name="T29" fmla="*/ 2147483646 h 78"/>
              <a:gd name="T30" fmla="*/ 2147483646 w 150"/>
              <a:gd name="T31" fmla="*/ 2147483646 h 78"/>
              <a:gd name="T32" fmla="*/ 2147483646 w 150"/>
              <a:gd name="T33" fmla="*/ 2147483646 h 78"/>
              <a:gd name="T34" fmla="*/ 2147483646 w 150"/>
              <a:gd name="T35" fmla="*/ 2147483646 h 78"/>
              <a:gd name="T36" fmla="*/ 2147483646 w 150"/>
              <a:gd name="T37" fmla="*/ 2147483646 h 78"/>
              <a:gd name="T38" fmla="*/ 2147483646 w 150"/>
              <a:gd name="T39" fmla="*/ 2147483646 h 78"/>
              <a:gd name="T40" fmla="*/ 2147483646 w 150"/>
              <a:gd name="T41" fmla="*/ 2147483646 h 78"/>
              <a:gd name="T42" fmla="*/ 2147483646 w 150"/>
              <a:gd name="T43" fmla="*/ 2147483646 h 78"/>
              <a:gd name="T44" fmla="*/ 2147483646 w 150"/>
              <a:gd name="T45" fmla="*/ 2147483646 h 78"/>
              <a:gd name="T46" fmla="*/ 2147483646 w 150"/>
              <a:gd name="T47" fmla="*/ 2147483646 h 78"/>
              <a:gd name="T48" fmla="*/ 2147483646 w 150"/>
              <a:gd name="T49" fmla="*/ 1481234297 h 78"/>
              <a:gd name="T50" fmla="*/ 2147483646 w 150"/>
              <a:gd name="T51" fmla="*/ 1419516856 h 78"/>
              <a:gd name="T52" fmla="*/ 2147483646 w 150"/>
              <a:gd name="T53" fmla="*/ 1481234297 h 78"/>
              <a:gd name="T54" fmla="*/ 2147483646 w 150"/>
              <a:gd name="T55" fmla="*/ 2147483646 h 78"/>
              <a:gd name="T56" fmla="*/ 2147483646 w 150"/>
              <a:gd name="T57" fmla="*/ 2147483646 h 78"/>
              <a:gd name="T58" fmla="*/ 2147483646 w 150"/>
              <a:gd name="T59" fmla="*/ 2147483646 h 78"/>
              <a:gd name="T60" fmla="*/ 2147483646 w 150"/>
              <a:gd name="T61" fmla="*/ 2147483646 h 78"/>
              <a:gd name="T62" fmla="*/ 2147483646 w 150"/>
              <a:gd name="T63" fmla="*/ 2147483646 h 78"/>
              <a:gd name="T64" fmla="*/ 2147483646 w 150"/>
              <a:gd name="T65" fmla="*/ 2147483646 h 78"/>
              <a:gd name="T66" fmla="*/ 2147483646 w 150"/>
              <a:gd name="T67" fmla="*/ 2147483646 h 78"/>
              <a:gd name="T68" fmla="*/ 2147483646 w 150"/>
              <a:gd name="T69" fmla="*/ 2147483646 h 78"/>
              <a:gd name="T70" fmla="*/ 2147483646 w 150"/>
              <a:gd name="T71" fmla="*/ 2147483646 h 78"/>
              <a:gd name="T72" fmla="*/ 2147483646 w 150"/>
              <a:gd name="T73" fmla="*/ 2147483646 h 78"/>
              <a:gd name="T74" fmla="*/ 2147483646 w 150"/>
              <a:gd name="T75" fmla="*/ 2147483646 h 78"/>
              <a:gd name="T76" fmla="*/ 2147483646 w 150"/>
              <a:gd name="T77" fmla="*/ 2147483646 h 78"/>
              <a:gd name="T78" fmla="*/ 2147483646 w 150"/>
              <a:gd name="T79" fmla="*/ 2147483646 h 78"/>
              <a:gd name="T80" fmla="*/ 2147483646 w 150"/>
              <a:gd name="T81" fmla="*/ 2147483646 h 78"/>
              <a:gd name="T82" fmla="*/ 2147483646 w 150"/>
              <a:gd name="T83" fmla="*/ 2147483646 h 78"/>
              <a:gd name="T84" fmla="*/ 2147483646 w 150"/>
              <a:gd name="T85" fmla="*/ 2147483646 h 78"/>
              <a:gd name="T86" fmla="*/ 2147483646 w 150"/>
              <a:gd name="T87" fmla="*/ 2147483646 h 78"/>
              <a:gd name="T88" fmla="*/ 2147483646 w 150"/>
              <a:gd name="T89" fmla="*/ 1913264240 h 78"/>
              <a:gd name="T90" fmla="*/ 2035014641 w 150"/>
              <a:gd name="T91" fmla="*/ 1110929651 h 78"/>
              <a:gd name="T92" fmla="*/ 1788341441 w 150"/>
              <a:gd name="T93" fmla="*/ 1110929651 h 78"/>
              <a:gd name="T94" fmla="*/ 1541676093 w 150"/>
              <a:gd name="T95" fmla="*/ 1110929651 h 78"/>
              <a:gd name="T96" fmla="*/ 863340497 w 150"/>
              <a:gd name="T97" fmla="*/ 1913264240 h 78"/>
              <a:gd name="T98" fmla="*/ 1295010745 w 150"/>
              <a:gd name="T99" fmla="*/ 2147483646 h 78"/>
              <a:gd name="T100" fmla="*/ 1171674145 w 150"/>
              <a:gd name="T101" fmla="*/ 2147483646 h 78"/>
              <a:gd name="T102" fmla="*/ 801672197 w 150"/>
              <a:gd name="T103" fmla="*/ 2147483646 h 78"/>
              <a:gd name="T104" fmla="*/ 185004901 w 150"/>
              <a:gd name="T105" fmla="*/ 2147483646 h 78"/>
              <a:gd name="T106" fmla="*/ 308333648 w 150"/>
              <a:gd name="T107" fmla="*/ 2147483646 h 78"/>
              <a:gd name="T108" fmla="*/ 616667296 w 150"/>
              <a:gd name="T109" fmla="*/ 2147483646 h 78"/>
              <a:gd name="T110" fmla="*/ 1788341441 w 150"/>
              <a:gd name="T111" fmla="*/ 2147483646 h 78"/>
              <a:gd name="T112" fmla="*/ 2147483646 w 150"/>
              <a:gd name="T113" fmla="*/ 2147483646 h 78"/>
              <a:gd name="T114" fmla="*/ 2147483646 w 150"/>
              <a:gd name="T115" fmla="*/ 2147483646 h 78"/>
              <a:gd name="T116" fmla="*/ 2147483646 w 150"/>
              <a:gd name="T117" fmla="*/ 2147483646 h 7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50" h="78">
                <a:moveTo>
                  <a:pt x="108" y="73"/>
                </a:moveTo>
                <a:cubicBezTo>
                  <a:pt x="106" y="74"/>
                  <a:pt x="104" y="75"/>
                  <a:pt x="101" y="75"/>
                </a:cubicBezTo>
                <a:cubicBezTo>
                  <a:pt x="94" y="77"/>
                  <a:pt x="86" y="78"/>
                  <a:pt x="77" y="78"/>
                </a:cubicBezTo>
                <a:cubicBezTo>
                  <a:pt x="67" y="78"/>
                  <a:pt x="60" y="77"/>
                  <a:pt x="52" y="75"/>
                </a:cubicBezTo>
                <a:cubicBezTo>
                  <a:pt x="50" y="75"/>
                  <a:pt x="48" y="74"/>
                  <a:pt x="45" y="73"/>
                </a:cubicBezTo>
                <a:cubicBezTo>
                  <a:pt x="39" y="70"/>
                  <a:pt x="39" y="65"/>
                  <a:pt x="43" y="61"/>
                </a:cubicBezTo>
                <a:cubicBezTo>
                  <a:pt x="47" y="57"/>
                  <a:pt x="51" y="55"/>
                  <a:pt x="56" y="52"/>
                </a:cubicBezTo>
                <a:cubicBezTo>
                  <a:pt x="59" y="51"/>
                  <a:pt x="61" y="50"/>
                  <a:pt x="63" y="49"/>
                </a:cubicBezTo>
                <a:cubicBezTo>
                  <a:pt x="68" y="48"/>
                  <a:pt x="69" y="43"/>
                  <a:pt x="66" y="40"/>
                </a:cubicBezTo>
                <a:cubicBezTo>
                  <a:pt x="59" y="33"/>
                  <a:pt x="57" y="26"/>
                  <a:pt x="57" y="17"/>
                </a:cubicBezTo>
                <a:cubicBezTo>
                  <a:pt x="57" y="7"/>
                  <a:pt x="63" y="3"/>
                  <a:pt x="71" y="0"/>
                </a:cubicBezTo>
                <a:cubicBezTo>
                  <a:pt x="73" y="0"/>
                  <a:pt x="75" y="0"/>
                  <a:pt x="77" y="0"/>
                </a:cubicBezTo>
                <a:cubicBezTo>
                  <a:pt x="79" y="0"/>
                  <a:pt x="80" y="0"/>
                  <a:pt x="82" y="0"/>
                </a:cubicBezTo>
                <a:cubicBezTo>
                  <a:pt x="91" y="3"/>
                  <a:pt x="96" y="7"/>
                  <a:pt x="97" y="17"/>
                </a:cubicBezTo>
                <a:cubicBezTo>
                  <a:pt x="97" y="26"/>
                  <a:pt x="94" y="34"/>
                  <a:pt x="88" y="40"/>
                </a:cubicBezTo>
                <a:cubicBezTo>
                  <a:pt x="85" y="43"/>
                  <a:pt x="86" y="48"/>
                  <a:pt x="90" y="49"/>
                </a:cubicBezTo>
                <a:cubicBezTo>
                  <a:pt x="93" y="50"/>
                  <a:pt x="95" y="51"/>
                  <a:pt x="97" y="52"/>
                </a:cubicBezTo>
                <a:cubicBezTo>
                  <a:pt x="102" y="55"/>
                  <a:pt x="107" y="57"/>
                  <a:pt x="111" y="61"/>
                </a:cubicBezTo>
                <a:cubicBezTo>
                  <a:pt x="114" y="64"/>
                  <a:pt x="115" y="70"/>
                  <a:pt x="108" y="73"/>
                </a:cubicBezTo>
                <a:close/>
                <a:moveTo>
                  <a:pt x="147" y="66"/>
                </a:moveTo>
                <a:cubicBezTo>
                  <a:pt x="145" y="64"/>
                  <a:pt x="141" y="62"/>
                  <a:pt x="138" y="60"/>
                </a:cubicBezTo>
                <a:cubicBezTo>
                  <a:pt x="136" y="59"/>
                  <a:pt x="135" y="59"/>
                  <a:pt x="133" y="58"/>
                </a:cubicBezTo>
                <a:cubicBezTo>
                  <a:pt x="130" y="57"/>
                  <a:pt x="129" y="54"/>
                  <a:pt x="131" y="51"/>
                </a:cubicBezTo>
                <a:cubicBezTo>
                  <a:pt x="136" y="47"/>
                  <a:pt x="138" y="41"/>
                  <a:pt x="137" y="35"/>
                </a:cubicBezTo>
                <a:cubicBezTo>
                  <a:pt x="137" y="29"/>
                  <a:pt x="133" y="25"/>
                  <a:pt x="127" y="24"/>
                </a:cubicBezTo>
                <a:cubicBezTo>
                  <a:pt x="126" y="24"/>
                  <a:pt x="125" y="23"/>
                  <a:pt x="124" y="23"/>
                </a:cubicBezTo>
                <a:cubicBezTo>
                  <a:pt x="122" y="23"/>
                  <a:pt x="121" y="24"/>
                  <a:pt x="120" y="24"/>
                </a:cubicBezTo>
                <a:cubicBezTo>
                  <a:pt x="114" y="25"/>
                  <a:pt x="110" y="29"/>
                  <a:pt x="110" y="35"/>
                </a:cubicBezTo>
                <a:cubicBezTo>
                  <a:pt x="110" y="41"/>
                  <a:pt x="111" y="47"/>
                  <a:pt x="116" y="51"/>
                </a:cubicBezTo>
                <a:cubicBezTo>
                  <a:pt x="118" y="54"/>
                  <a:pt x="117" y="57"/>
                  <a:pt x="114" y="58"/>
                </a:cubicBezTo>
                <a:cubicBezTo>
                  <a:pt x="114" y="58"/>
                  <a:pt x="114" y="58"/>
                  <a:pt x="114" y="58"/>
                </a:cubicBezTo>
                <a:cubicBezTo>
                  <a:pt x="114" y="59"/>
                  <a:pt x="115" y="59"/>
                  <a:pt x="115" y="59"/>
                </a:cubicBezTo>
                <a:cubicBezTo>
                  <a:pt x="117" y="61"/>
                  <a:pt x="118" y="65"/>
                  <a:pt x="118" y="68"/>
                </a:cubicBezTo>
                <a:cubicBezTo>
                  <a:pt x="117" y="71"/>
                  <a:pt x="115" y="74"/>
                  <a:pt x="112" y="76"/>
                </a:cubicBezTo>
                <a:cubicBezTo>
                  <a:pt x="111" y="76"/>
                  <a:pt x="110" y="76"/>
                  <a:pt x="109" y="77"/>
                </a:cubicBezTo>
                <a:cubicBezTo>
                  <a:pt x="113" y="77"/>
                  <a:pt x="118" y="78"/>
                  <a:pt x="124" y="78"/>
                </a:cubicBezTo>
                <a:cubicBezTo>
                  <a:pt x="130" y="78"/>
                  <a:pt x="136" y="77"/>
                  <a:pt x="141" y="76"/>
                </a:cubicBezTo>
                <a:cubicBezTo>
                  <a:pt x="142" y="76"/>
                  <a:pt x="144" y="75"/>
                  <a:pt x="145" y="75"/>
                </a:cubicBezTo>
                <a:cubicBezTo>
                  <a:pt x="150" y="72"/>
                  <a:pt x="149" y="68"/>
                  <a:pt x="147" y="66"/>
                </a:cubicBezTo>
                <a:close/>
                <a:moveTo>
                  <a:pt x="35" y="68"/>
                </a:moveTo>
                <a:cubicBezTo>
                  <a:pt x="35" y="65"/>
                  <a:pt x="36" y="62"/>
                  <a:pt x="38" y="59"/>
                </a:cubicBezTo>
                <a:cubicBezTo>
                  <a:pt x="39" y="58"/>
                  <a:pt x="40" y="58"/>
                  <a:pt x="41" y="57"/>
                </a:cubicBezTo>
                <a:cubicBezTo>
                  <a:pt x="41" y="56"/>
                  <a:pt x="40" y="56"/>
                  <a:pt x="40" y="56"/>
                </a:cubicBezTo>
                <a:cubicBezTo>
                  <a:pt x="36" y="55"/>
                  <a:pt x="35" y="51"/>
                  <a:pt x="38" y="49"/>
                </a:cubicBezTo>
                <a:cubicBezTo>
                  <a:pt x="43" y="44"/>
                  <a:pt x="45" y="38"/>
                  <a:pt x="44" y="31"/>
                </a:cubicBezTo>
                <a:cubicBezTo>
                  <a:pt x="44" y="24"/>
                  <a:pt x="40" y="20"/>
                  <a:pt x="33" y="18"/>
                </a:cubicBezTo>
                <a:cubicBezTo>
                  <a:pt x="32" y="18"/>
                  <a:pt x="31" y="18"/>
                  <a:pt x="29" y="18"/>
                </a:cubicBezTo>
                <a:cubicBezTo>
                  <a:pt x="28" y="18"/>
                  <a:pt x="26" y="18"/>
                  <a:pt x="25" y="18"/>
                </a:cubicBezTo>
                <a:cubicBezTo>
                  <a:pt x="18" y="20"/>
                  <a:pt x="14" y="24"/>
                  <a:pt x="14" y="31"/>
                </a:cubicBezTo>
                <a:cubicBezTo>
                  <a:pt x="14" y="38"/>
                  <a:pt x="16" y="44"/>
                  <a:pt x="21" y="49"/>
                </a:cubicBezTo>
                <a:cubicBezTo>
                  <a:pt x="23" y="51"/>
                  <a:pt x="22" y="55"/>
                  <a:pt x="19" y="56"/>
                </a:cubicBezTo>
                <a:cubicBezTo>
                  <a:pt x="17" y="57"/>
                  <a:pt x="15" y="57"/>
                  <a:pt x="13" y="58"/>
                </a:cubicBezTo>
                <a:cubicBezTo>
                  <a:pt x="10" y="60"/>
                  <a:pt x="6" y="62"/>
                  <a:pt x="3" y="65"/>
                </a:cubicBezTo>
                <a:cubicBezTo>
                  <a:pt x="0" y="68"/>
                  <a:pt x="0" y="72"/>
                  <a:pt x="5" y="74"/>
                </a:cubicBezTo>
                <a:cubicBezTo>
                  <a:pt x="7" y="75"/>
                  <a:pt x="8" y="76"/>
                  <a:pt x="10" y="76"/>
                </a:cubicBezTo>
                <a:cubicBezTo>
                  <a:pt x="16" y="77"/>
                  <a:pt x="22" y="78"/>
                  <a:pt x="29" y="78"/>
                </a:cubicBezTo>
                <a:cubicBezTo>
                  <a:pt x="35" y="78"/>
                  <a:pt x="40" y="77"/>
                  <a:pt x="45" y="77"/>
                </a:cubicBezTo>
                <a:cubicBezTo>
                  <a:pt x="44" y="76"/>
                  <a:pt x="43" y="76"/>
                  <a:pt x="42" y="76"/>
                </a:cubicBezTo>
                <a:cubicBezTo>
                  <a:pt x="38" y="74"/>
                  <a:pt x="36" y="71"/>
                  <a:pt x="35" y="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4" name="文本框 13"/>
          <p:cNvSpPr txBox="1"/>
          <p:nvPr/>
        </p:nvSpPr>
        <p:spPr>
          <a:xfrm>
            <a:off x="4735830" y="3058160"/>
            <a:ext cx="31845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经验和教训：</a:t>
            </a:r>
            <a:endParaRPr lang="zh-CN" altLang="en-US"/>
          </a:p>
          <a:p>
            <a:r>
              <a:rPr lang="zh-CN" altLang="en-US"/>
              <a:t>要制定详实的计划，有计划地进行项目推进。</a:t>
            </a:r>
            <a:endParaRPr lang="zh-CN" altLang="en-US"/>
          </a:p>
          <a:p>
            <a:r>
              <a:rPr lang="zh-CN" altLang="en-US"/>
              <a:t>要加强小组内成员的交流与合作，共同推进项目。</a:t>
            </a:r>
            <a:endParaRPr lang="zh-CN" altLang="en-US"/>
          </a:p>
          <a:p>
            <a:r>
              <a:rPr lang="zh-CN" altLang="en-US"/>
              <a:t>要多讨论，多查阅资料，尽量一步到位，避免不必要的二次返工。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2A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14880" y="1129394"/>
            <a:ext cx="10287000" cy="4953000"/>
          </a:xfrm>
          <a:prstGeom prst="rect">
            <a:avLst/>
          </a:prstGeom>
          <a:solidFill>
            <a:srgbClr val="F3E26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829131" y="849087"/>
            <a:ext cx="10287000" cy="4947557"/>
            <a:chOff x="952500" y="957942"/>
            <a:chExt cx="10287000" cy="4947557"/>
          </a:xfrm>
        </p:grpSpPr>
        <p:sp>
          <p:nvSpPr>
            <p:cNvPr id="12" name="剪去单角的矩形 11"/>
            <p:cNvSpPr/>
            <p:nvPr/>
          </p:nvSpPr>
          <p:spPr>
            <a:xfrm flipV="1">
              <a:off x="952500" y="957942"/>
              <a:ext cx="10287000" cy="4947557"/>
            </a:xfrm>
            <a:prstGeom prst="snip1Rect">
              <a:avLst/>
            </a:prstGeom>
            <a:blipFill dpi="0" rotWithShape="1">
              <a:blip r:embed="rId1"/>
              <a:srcRect/>
              <a:stretch>
                <a:fillRect t="-7000" b="-3000"/>
              </a:stretch>
            </a:blip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/>
          </p:nvSpPr>
          <p:spPr>
            <a:xfrm rot="5400000">
              <a:off x="10420712" y="5086714"/>
              <a:ext cx="803908" cy="803908"/>
            </a:xfrm>
            <a:prstGeom prst="rtTriangle">
              <a:avLst/>
            </a:prstGeom>
            <a:solidFill>
              <a:srgbClr val="A2A1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070430" y="4933667"/>
            <a:ext cx="1656898" cy="628650"/>
            <a:chOff x="2416629" y="1828800"/>
            <a:chExt cx="4489301" cy="1703303"/>
          </a:xfrm>
        </p:grpSpPr>
        <p:sp>
          <p:nvSpPr>
            <p:cNvPr id="16" name="椭圆 15"/>
            <p:cNvSpPr/>
            <p:nvPr/>
          </p:nvSpPr>
          <p:spPr>
            <a:xfrm>
              <a:off x="2416629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880115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343602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807088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270574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734060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197547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661033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416629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2880115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3343602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807088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270574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4734060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5197547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661033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416629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2880115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3343602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3807088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4270574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734060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197547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661033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6124519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6588005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6124519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6588005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124519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6588005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2416629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2880115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343602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3807088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270574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4734060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5197547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5661033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6124519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588005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3" name="PA_文本框 2"/>
          <p:cNvSpPr txBox="1"/>
          <p:nvPr>
            <p:custDataLst>
              <p:tags r:id="rId2"/>
            </p:custDataLst>
          </p:nvPr>
        </p:nvSpPr>
        <p:spPr>
          <a:xfrm>
            <a:off x="3322528" y="2458122"/>
            <a:ext cx="5574778" cy="130937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6600" dirty="0">
                <a:ln w="25400">
                  <a:solidFill>
                    <a:schemeClr val="tx1"/>
                  </a:solidFill>
                </a:ln>
                <a:solidFill>
                  <a:srgbClr val="F3E26E"/>
                </a:solidFill>
                <a:latin typeface="微软雅黑" panose="020B0503020204020204" charset="-122"/>
                <a:ea typeface="微软雅黑" panose="020B0503020204020204" charset="-122"/>
              </a:rPr>
              <a:t>产品</a:t>
            </a:r>
            <a:r>
              <a:rPr lang="zh-CN" altLang="en-US" sz="6600" dirty="0">
                <a:ln w="25400">
                  <a:solidFill>
                    <a:schemeClr val="tx1"/>
                  </a:solidFill>
                </a:ln>
                <a:solidFill>
                  <a:srgbClr val="F3E26E"/>
                </a:solidFill>
                <a:latin typeface="微软雅黑" panose="020B0503020204020204" charset="-122"/>
                <a:ea typeface="微软雅黑" panose="020B0503020204020204" charset="-122"/>
              </a:rPr>
              <a:t>特色</a:t>
            </a:r>
            <a:endParaRPr lang="zh-CN" altLang="en-US" sz="6600" dirty="0">
              <a:ln w="25400">
                <a:solidFill>
                  <a:schemeClr val="tx1"/>
                </a:solidFill>
              </a:ln>
              <a:solidFill>
                <a:srgbClr val="F3E2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5" name="组合 104"/>
          <p:cNvGrpSpPr/>
          <p:nvPr/>
        </p:nvGrpSpPr>
        <p:grpSpPr>
          <a:xfrm rot="5400000">
            <a:off x="9790113" y="1556373"/>
            <a:ext cx="1656898" cy="628650"/>
            <a:chOff x="2416629" y="1828800"/>
            <a:chExt cx="4489301" cy="1703303"/>
          </a:xfrm>
        </p:grpSpPr>
        <p:sp>
          <p:nvSpPr>
            <p:cNvPr id="106" name="椭圆 105"/>
            <p:cNvSpPr/>
            <p:nvPr/>
          </p:nvSpPr>
          <p:spPr>
            <a:xfrm>
              <a:off x="2416629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2880115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3343602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3807088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4270574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4734060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5197547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5661033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2416629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80115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3343602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3807088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4270574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4734060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5197547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5661033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2416629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2880115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343602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807088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4270574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4734060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5197547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5661033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6124519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6588005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6124519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6588005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6124519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6588005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2416629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2880115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3343602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3807088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4270574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4734060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5197547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5661033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6124519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>
              <a:off x="6588005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2A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14880" y="1129394"/>
            <a:ext cx="10287000" cy="4953000"/>
          </a:xfrm>
          <a:prstGeom prst="rect">
            <a:avLst/>
          </a:prstGeom>
          <a:solidFill>
            <a:srgbClr val="F3E26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829131" y="849087"/>
            <a:ext cx="10287000" cy="4947557"/>
            <a:chOff x="952500" y="957942"/>
            <a:chExt cx="10287000" cy="4947557"/>
          </a:xfrm>
        </p:grpSpPr>
        <p:sp>
          <p:nvSpPr>
            <p:cNvPr id="12" name="剪去单角的矩形 11"/>
            <p:cNvSpPr/>
            <p:nvPr/>
          </p:nvSpPr>
          <p:spPr>
            <a:xfrm flipV="1">
              <a:off x="952500" y="957942"/>
              <a:ext cx="10287000" cy="4947557"/>
            </a:xfrm>
            <a:prstGeom prst="snip1Rect">
              <a:avLst/>
            </a:prstGeom>
            <a:blipFill dpi="0" rotWithShape="1">
              <a:blip r:embed="rId1"/>
              <a:srcRect/>
              <a:stretch>
                <a:fillRect t="-7000" b="-3000"/>
              </a:stretch>
            </a:blip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/>
          </p:nvSpPr>
          <p:spPr>
            <a:xfrm rot="5400000">
              <a:off x="10420712" y="5086714"/>
              <a:ext cx="803908" cy="803908"/>
            </a:xfrm>
            <a:prstGeom prst="rtTriangle">
              <a:avLst/>
            </a:prstGeom>
            <a:solidFill>
              <a:srgbClr val="A2A1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070430" y="4933667"/>
            <a:ext cx="1656898" cy="628650"/>
            <a:chOff x="2416629" y="1828800"/>
            <a:chExt cx="4489301" cy="1703303"/>
          </a:xfrm>
        </p:grpSpPr>
        <p:sp>
          <p:nvSpPr>
            <p:cNvPr id="16" name="椭圆 15"/>
            <p:cNvSpPr/>
            <p:nvPr/>
          </p:nvSpPr>
          <p:spPr>
            <a:xfrm>
              <a:off x="2416629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880115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343602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807088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270574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734060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197547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661033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416629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2880115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3343602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807088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270574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4734060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5197547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661033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416629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2880115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3343602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3807088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4270574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734060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197547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661033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6124519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6588005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6124519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6588005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124519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6588005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2416629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2880115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343602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3807088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270574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4734060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5197547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5661033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6124519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588005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3" name="PA_文本框 2"/>
          <p:cNvSpPr txBox="1"/>
          <p:nvPr>
            <p:custDataLst>
              <p:tags r:id="rId2"/>
            </p:custDataLst>
          </p:nvPr>
        </p:nvSpPr>
        <p:spPr>
          <a:xfrm>
            <a:off x="2239186" y="2406675"/>
            <a:ext cx="7737668" cy="13092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7200" dirty="0">
                <a:ln w="25400">
                  <a:solidFill>
                    <a:schemeClr val="tx1"/>
                  </a:solidFill>
                </a:ln>
                <a:solidFill>
                  <a:srgbClr val="A2A1A7"/>
                </a:solidFill>
                <a:latin typeface="微软雅黑" panose="020B0503020204020204" charset="-122"/>
                <a:ea typeface="微软雅黑" panose="020B0503020204020204" charset="-122"/>
              </a:rPr>
              <a:t>汇</a:t>
            </a:r>
            <a:r>
              <a:rPr lang="zh-CN" altLang="en-US" sz="7200" dirty="0" smtClean="0">
                <a:ln w="25400">
                  <a:solidFill>
                    <a:schemeClr val="tx1"/>
                  </a:solidFill>
                </a:ln>
                <a:solidFill>
                  <a:srgbClr val="A2A1A7"/>
                </a:solidFill>
                <a:latin typeface="微软雅黑" panose="020B0503020204020204" charset="-122"/>
                <a:ea typeface="微软雅黑" panose="020B0503020204020204" charset="-122"/>
              </a:rPr>
              <a:t>报完毕</a:t>
            </a:r>
            <a:r>
              <a:rPr lang="zh-CN" altLang="en-US" sz="7200" dirty="0" smtClean="0">
                <a:ln w="25400">
                  <a:solidFill>
                    <a:schemeClr val="tx1"/>
                  </a:solidFill>
                </a:ln>
                <a:solidFill>
                  <a:srgbClr val="F3E26E"/>
                </a:solidFill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zh-CN" altLang="en-US" sz="7200" dirty="0">
              <a:ln w="25400">
                <a:solidFill>
                  <a:schemeClr val="tx1"/>
                </a:solidFill>
              </a:ln>
              <a:solidFill>
                <a:srgbClr val="A2A1A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2370984" y="3812822"/>
            <a:ext cx="7477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END-YEAR WORK REPORT TEMPLATE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5" name="组合 104"/>
          <p:cNvGrpSpPr/>
          <p:nvPr/>
        </p:nvGrpSpPr>
        <p:grpSpPr>
          <a:xfrm rot="5400000">
            <a:off x="9790113" y="1556373"/>
            <a:ext cx="1656898" cy="628650"/>
            <a:chOff x="2416629" y="1828800"/>
            <a:chExt cx="4489301" cy="1703303"/>
          </a:xfrm>
        </p:grpSpPr>
        <p:sp>
          <p:nvSpPr>
            <p:cNvPr id="106" name="椭圆 105"/>
            <p:cNvSpPr/>
            <p:nvPr/>
          </p:nvSpPr>
          <p:spPr>
            <a:xfrm>
              <a:off x="2416629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2880115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3343602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3807088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4270574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4734060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5197547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5661033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2416629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80115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3343602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3807088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4270574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4734060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5197547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5661033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2416629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2880115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343602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807088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4270574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4734060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5197547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5661033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6124519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6588005" y="1828800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6124519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6588005" y="2289514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6124519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6588005" y="2751846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2416629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2880115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3343602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3807088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4270574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4734060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5197547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5661033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6124519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>
              <a:off x="6588005" y="3214178"/>
              <a:ext cx="317925" cy="317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939"/>
            </a:avLst>
          </a:prstGeom>
          <a:solidFill>
            <a:srgbClr val="A2A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3672189" y="4227548"/>
            <a:ext cx="1829166" cy="93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86%</a:t>
            </a:r>
            <a:endParaRPr kumimoji="0" lang="en-US" altLang="zh-CN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1"/>
          <p:cNvSpPr txBox="1">
            <a:spLocks noChangeArrowheads="1"/>
          </p:cNvSpPr>
          <p:nvPr/>
        </p:nvSpPr>
        <p:spPr bwMode="auto">
          <a:xfrm>
            <a:off x="1311965" y="771690"/>
            <a:ext cx="151378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charset="-122"/>
                <a:cs typeface="+mn-ea"/>
                <a:sym typeface="+mn-lt"/>
              </a:rPr>
              <a:t>需求分析</a:t>
            </a:r>
            <a:endParaRPr lang="zh-CN" altLang="en-US" sz="2400" dirty="0">
              <a:latin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22284" y="750051"/>
            <a:ext cx="450936" cy="416503"/>
            <a:chOff x="925484" y="665018"/>
            <a:chExt cx="707997" cy="653935"/>
          </a:xfrm>
        </p:grpSpPr>
        <p:sp>
          <p:nvSpPr>
            <p:cNvPr id="17" name="椭圆 16"/>
            <p:cNvSpPr/>
            <p:nvPr/>
          </p:nvSpPr>
          <p:spPr>
            <a:xfrm>
              <a:off x="925484" y="665018"/>
              <a:ext cx="653935" cy="653935"/>
            </a:xfrm>
            <a:prstGeom prst="ellipse">
              <a:avLst/>
            </a:prstGeom>
            <a:solidFill>
              <a:srgbClr val="A2A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321937" y="723660"/>
              <a:ext cx="311544" cy="311544"/>
            </a:xfrm>
            <a:prstGeom prst="ellipse">
              <a:avLst/>
            </a:prstGeom>
            <a:solidFill>
              <a:srgbClr val="F3E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MH_SubTitle_1"/>
          <p:cNvSpPr/>
          <p:nvPr>
            <p:custDataLst>
              <p:tags r:id="rId2"/>
            </p:custDataLst>
          </p:nvPr>
        </p:nvSpPr>
        <p:spPr>
          <a:xfrm>
            <a:off x="1311965" y="3053624"/>
            <a:ext cx="2180503" cy="984675"/>
          </a:xfrm>
          <a:custGeom>
            <a:avLst/>
            <a:gdLst>
              <a:gd name="connsiteX0" fmla="*/ 425985 w 1460502"/>
              <a:gd name="connsiteY0" fmla="*/ 0 h 725082"/>
              <a:gd name="connsiteX1" fmla="*/ 608543 w 1460502"/>
              <a:gd name="connsiteY1" fmla="*/ 246110 h 725082"/>
              <a:gd name="connsiteX2" fmla="*/ 1380672 w 1460502"/>
              <a:gd name="connsiteY2" fmla="*/ 246110 h 725082"/>
              <a:gd name="connsiteX3" fmla="*/ 1460502 w 1460502"/>
              <a:gd name="connsiteY3" fmla="*/ 325940 h 725082"/>
              <a:gd name="connsiteX4" fmla="*/ 1460502 w 1460502"/>
              <a:gd name="connsiteY4" fmla="*/ 445682 h 725082"/>
              <a:gd name="connsiteX5" fmla="*/ 1460502 w 1460502"/>
              <a:gd name="connsiteY5" fmla="*/ 645252 h 725082"/>
              <a:gd name="connsiteX6" fmla="*/ 1380672 w 1460502"/>
              <a:gd name="connsiteY6" fmla="*/ 725082 h 725082"/>
              <a:gd name="connsiteX7" fmla="*/ 608543 w 1460502"/>
              <a:gd name="connsiteY7" fmla="*/ 725082 h 725082"/>
              <a:gd name="connsiteX8" fmla="*/ 243417 w 1460502"/>
              <a:gd name="connsiteY8" fmla="*/ 725082 h 725082"/>
              <a:gd name="connsiteX9" fmla="*/ 79830 w 1460502"/>
              <a:gd name="connsiteY9" fmla="*/ 725082 h 725082"/>
              <a:gd name="connsiteX10" fmla="*/ 0 w 1460502"/>
              <a:gd name="connsiteY10" fmla="*/ 645252 h 725082"/>
              <a:gd name="connsiteX11" fmla="*/ 0 w 1460502"/>
              <a:gd name="connsiteY11" fmla="*/ 445682 h 725082"/>
              <a:gd name="connsiteX12" fmla="*/ 0 w 1460502"/>
              <a:gd name="connsiteY12" fmla="*/ 325940 h 725082"/>
              <a:gd name="connsiteX13" fmla="*/ 79830 w 1460502"/>
              <a:gd name="connsiteY13" fmla="*/ 246110 h 725082"/>
              <a:gd name="connsiteX14" fmla="*/ 243417 w 1460502"/>
              <a:gd name="connsiteY14" fmla="*/ 246110 h 72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0502" h="725082">
                <a:moveTo>
                  <a:pt x="425985" y="0"/>
                </a:moveTo>
                <a:lnTo>
                  <a:pt x="608543" y="246110"/>
                </a:lnTo>
                <a:lnTo>
                  <a:pt x="1380672" y="246110"/>
                </a:lnTo>
                <a:cubicBezTo>
                  <a:pt x="1424761" y="246110"/>
                  <a:pt x="1460502" y="281851"/>
                  <a:pt x="1460502" y="325940"/>
                </a:cubicBezTo>
                <a:lnTo>
                  <a:pt x="1460502" y="445682"/>
                </a:lnTo>
                <a:lnTo>
                  <a:pt x="1460502" y="645252"/>
                </a:lnTo>
                <a:cubicBezTo>
                  <a:pt x="1460502" y="689341"/>
                  <a:pt x="1424761" y="725082"/>
                  <a:pt x="1380672" y="725082"/>
                </a:cubicBezTo>
                <a:lnTo>
                  <a:pt x="608543" y="725082"/>
                </a:lnTo>
                <a:lnTo>
                  <a:pt x="243417" y="725082"/>
                </a:lnTo>
                <a:lnTo>
                  <a:pt x="79830" y="725082"/>
                </a:lnTo>
                <a:cubicBezTo>
                  <a:pt x="35741" y="725082"/>
                  <a:pt x="0" y="689341"/>
                  <a:pt x="0" y="645252"/>
                </a:cubicBezTo>
                <a:lnTo>
                  <a:pt x="0" y="445682"/>
                </a:lnTo>
                <a:lnTo>
                  <a:pt x="0" y="325940"/>
                </a:lnTo>
                <a:cubicBezTo>
                  <a:pt x="0" y="281851"/>
                  <a:pt x="35741" y="246110"/>
                  <a:pt x="79830" y="246110"/>
                </a:cubicBezTo>
                <a:lnTo>
                  <a:pt x="243417" y="246110"/>
                </a:lnTo>
                <a:close/>
              </a:path>
            </a:pathLst>
          </a:custGeom>
          <a:solidFill>
            <a:srgbClr val="A2A1A7"/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zh-CN" altLang="en-US" sz="2400" dirty="0"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66875" y="3455035"/>
            <a:ext cx="1825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趣味性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939"/>
            </a:avLst>
          </a:prstGeom>
          <a:solidFill>
            <a:srgbClr val="A2A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3672189" y="4227548"/>
            <a:ext cx="1829166" cy="93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86%</a:t>
            </a:r>
            <a:endParaRPr kumimoji="0" lang="en-US" altLang="zh-CN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1"/>
          <p:cNvSpPr txBox="1">
            <a:spLocks noChangeArrowheads="1"/>
          </p:cNvSpPr>
          <p:nvPr/>
        </p:nvSpPr>
        <p:spPr bwMode="auto">
          <a:xfrm>
            <a:off x="1311965" y="771690"/>
            <a:ext cx="151378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charset="-122"/>
                <a:cs typeface="+mn-ea"/>
                <a:sym typeface="+mn-lt"/>
              </a:rPr>
              <a:t>需求分析</a:t>
            </a:r>
            <a:endParaRPr lang="zh-CN" altLang="en-US" sz="2400" dirty="0">
              <a:latin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22284" y="750051"/>
            <a:ext cx="450936" cy="416503"/>
            <a:chOff x="925484" y="665018"/>
            <a:chExt cx="707997" cy="653935"/>
          </a:xfrm>
        </p:grpSpPr>
        <p:sp>
          <p:nvSpPr>
            <p:cNvPr id="17" name="椭圆 16"/>
            <p:cNvSpPr/>
            <p:nvPr/>
          </p:nvSpPr>
          <p:spPr>
            <a:xfrm>
              <a:off x="925484" y="665018"/>
              <a:ext cx="653935" cy="653935"/>
            </a:xfrm>
            <a:prstGeom prst="ellipse">
              <a:avLst/>
            </a:prstGeom>
            <a:solidFill>
              <a:srgbClr val="A2A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321937" y="723660"/>
              <a:ext cx="311544" cy="311544"/>
            </a:xfrm>
            <a:prstGeom prst="ellipse">
              <a:avLst/>
            </a:prstGeom>
            <a:solidFill>
              <a:srgbClr val="F3E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MH_SubTitle_1"/>
          <p:cNvSpPr/>
          <p:nvPr>
            <p:custDataLst>
              <p:tags r:id="rId2"/>
            </p:custDataLst>
          </p:nvPr>
        </p:nvSpPr>
        <p:spPr>
          <a:xfrm>
            <a:off x="1311965" y="3053624"/>
            <a:ext cx="2180503" cy="984675"/>
          </a:xfrm>
          <a:custGeom>
            <a:avLst/>
            <a:gdLst>
              <a:gd name="connsiteX0" fmla="*/ 425985 w 1460502"/>
              <a:gd name="connsiteY0" fmla="*/ 0 h 725082"/>
              <a:gd name="connsiteX1" fmla="*/ 608543 w 1460502"/>
              <a:gd name="connsiteY1" fmla="*/ 246110 h 725082"/>
              <a:gd name="connsiteX2" fmla="*/ 1380672 w 1460502"/>
              <a:gd name="connsiteY2" fmla="*/ 246110 h 725082"/>
              <a:gd name="connsiteX3" fmla="*/ 1460502 w 1460502"/>
              <a:gd name="connsiteY3" fmla="*/ 325940 h 725082"/>
              <a:gd name="connsiteX4" fmla="*/ 1460502 w 1460502"/>
              <a:gd name="connsiteY4" fmla="*/ 445682 h 725082"/>
              <a:gd name="connsiteX5" fmla="*/ 1460502 w 1460502"/>
              <a:gd name="connsiteY5" fmla="*/ 645252 h 725082"/>
              <a:gd name="connsiteX6" fmla="*/ 1380672 w 1460502"/>
              <a:gd name="connsiteY6" fmla="*/ 725082 h 725082"/>
              <a:gd name="connsiteX7" fmla="*/ 608543 w 1460502"/>
              <a:gd name="connsiteY7" fmla="*/ 725082 h 725082"/>
              <a:gd name="connsiteX8" fmla="*/ 243417 w 1460502"/>
              <a:gd name="connsiteY8" fmla="*/ 725082 h 725082"/>
              <a:gd name="connsiteX9" fmla="*/ 79830 w 1460502"/>
              <a:gd name="connsiteY9" fmla="*/ 725082 h 725082"/>
              <a:gd name="connsiteX10" fmla="*/ 0 w 1460502"/>
              <a:gd name="connsiteY10" fmla="*/ 645252 h 725082"/>
              <a:gd name="connsiteX11" fmla="*/ 0 w 1460502"/>
              <a:gd name="connsiteY11" fmla="*/ 445682 h 725082"/>
              <a:gd name="connsiteX12" fmla="*/ 0 w 1460502"/>
              <a:gd name="connsiteY12" fmla="*/ 325940 h 725082"/>
              <a:gd name="connsiteX13" fmla="*/ 79830 w 1460502"/>
              <a:gd name="connsiteY13" fmla="*/ 246110 h 725082"/>
              <a:gd name="connsiteX14" fmla="*/ 243417 w 1460502"/>
              <a:gd name="connsiteY14" fmla="*/ 246110 h 72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0502" h="725082">
                <a:moveTo>
                  <a:pt x="425985" y="0"/>
                </a:moveTo>
                <a:lnTo>
                  <a:pt x="608543" y="246110"/>
                </a:lnTo>
                <a:lnTo>
                  <a:pt x="1380672" y="246110"/>
                </a:lnTo>
                <a:cubicBezTo>
                  <a:pt x="1424761" y="246110"/>
                  <a:pt x="1460502" y="281851"/>
                  <a:pt x="1460502" y="325940"/>
                </a:cubicBezTo>
                <a:lnTo>
                  <a:pt x="1460502" y="445682"/>
                </a:lnTo>
                <a:lnTo>
                  <a:pt x="1460502" y="645252"/>
                </a:lnTo>
                <a:cubicBezTo>
                  <a:pt x="1460502" y="689341"/>
                  <a:pt x="1424761" y="725082"/>
                  <a:pt x="1380672" y="725082"/>
                </a:cubicBezTo>
                <a:lnTo>
                  <a:pt x="608543" y="725082"/>
                </a:lnTo>
                <a:lnTo>
                  <a:pt x="243417" y="725082"/>
                </a:lnTo>
                <a:lnTo>
                  <a:pt x="79830" y="725082"/>
                </a:lnTo>
                <a:cubicBezTo>
                  <a:pt x="35741" y="725082"/>
                  <a:pt x="0" y="689341"/>
                  <a:pt x="0" y="645252"/>
                </a:cubicBezTo>
                <a:lnTo>
                  <a:pt x="0" y="445682"/>
                </a:lnTo>
                <a:lnTo>
                  <a:pt x="0" y="325940"/>
                </a:lnTo>
                <a:cubicBezTo>
                  <a:pt x="0" y="281851"/>
                  <a:pt x="35741" y="246110"/>
                  <a:pt x="79830" y="246110"/>
                </a:cubicBezTo>
                <a:lnTo>
                  <a:pt x="243417" y="246110"/>
                </a:lnTo>
                <a:close/>
              </a:path>
            </a:pathLst>
          </a:custGeom>
          <a:solidFill>
            <a:srgbClr val="A2A1A7"/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zh-CN" altLang="en-US" sz="2400" dirty="0"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66875" y="3455035"/>
            <a:ext cx="1825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趣味性</a:t>
            </a:r>
            <a:endParaRPr lang="zh-CN" altLang="en-US" sz="3200">
              <a:solidFill>
                <a:schemeClr val="bg1"/>
              </a:solidFill>
            </a:endParaRPr>
          </a:p>
        </p:txBody>
      </p:sp>
      <p:pic>
        <p:nvPicPr>
          <p:cNvPr id="12" name="图片 11" descr="32313539343735343b32313539343736303bb1a6bda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25750" y="1510665"/>
            <a:ext cx="565150" cy="56515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1946910" y="2297430"/>
            <a:ext cx="588010" cy="62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072765" y="1810385"/>
            <a:ext cx="20085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合理的</a:t>
            </a:r>
            <a:r>
              <a:rPr lang="en-US" altLang="zh-CN"/>
              <a:t>PVP</a:t>
            </a:r>
            <a:r>
              <a:rPr lang="zh-CN" altLang="en-US"/>
              <a:t>体验</a:t>
            </a:r>
            <a:endParaRPr lang="zh-CN" altLang="en-US"/>
          </a:p>
          <a:p>
            <a:r>
              <a:rPr lang="en-US" altLang="zh-CN"/>
              <a:t>  </a:t>
            </a:r>
            <a:r>
              <a:rPr lang="zh-CN" altLang="en-US"/>
              <a:t>多样的</a:t>
            </a:r>
            <a:r>
              <a:rPr lang="zh-CN" altLang="en-US"/>
              <a:t>题目类型</a:t>
            </a:r>
            <a:endParaRPr lang="zh-CN" altLang="en-US"/>
          </a:p>
          <a:p>
            <a:r>
              <a:rPr lang="en-US" altLang="zh-CN"/>
              <a:t>  </a:t>
            </a:r>
            <a:r>
              <a:rPr lang="zh-CN" altLang="en-US"/>
              <a:t>丰富的</a:t>
            </a:r>
            <a:r>
              <a:rPr lang="zh-CN" altLang="en-US"/>
              <a:t>游戏系统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939"/>
            </a:avLst>
          </a:prstGeom>
          <a:solidFill>
            <a:srgbClr val="A2A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3672189" y="4227548"/>
            <a:ext cx="1829166" cy="93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86%</a:t>
            </a:r>
            <a:endParaRPr kumimoji="0" lang="en-US" altLang="zh-CN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1"/>
          <p:cNvSpPr txBox="1">
            <a:spLocks noChangeArrowheads="1"/>
          </p:cNvSpPr>
          <p:nvPr/>
        </p:nvSpPr>
        <p:spPr bwMode="auto">
          <a:xfrm>
            <a:off x="1311965" y="771690"/>
            <a:ext cx="151378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charset="-122"/>
                <a:cs typeface="+mn-ea"/>
                <a:sym typeface="+mn-lt"/>
              </a:rPr>
              <a:t>需求分析</a:t>
            </a:r>
            <a:endParaRPr lang="zh-CN" altLang="en-US" sz="2400" dirty="0">
              <a:latin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22284" y="750051"/>
            <a:ext cx="450936" cy="416503"/>
            <a:chOff x="925484" y="665018"/>
            <a:chExt cx="707997" cy="653935"/>
          </a:xfrm>
        </p:grpSpPr>
        <p:sp>
          <p:nvSpPr>
            <p:cNvPr id="17" name="椭圆 16"/>
            <p:cNvSpPr/>
            <p:nvPr/>
          </p:nvSpPr>
          <p:spPr>
            <a:xfrm>
              <a:off x="925484" y="665018"/>
              <a:ext cx="653935" cy="653935"/>
            </a:xfrm>
            <a:prstGeom prst="ellipse">
              <a:avLst/>
            </a:prstGeom>
            <a:solidFill>
              <a:srgbClr val="A2A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321937" y="723660"/>
              <a:ext cx="311544" cy="311544"/>
            </a:xfrm>
            <a:prstGeom prst="ellipse">
              <a:avLst/>
            </a:prstGeom>
            <a:solidFill>
              <a:srgbClr val="F3E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MH_SubTitle_1"/>
          <p:cNvSpPr/>
          <p:nvPr>
            <p:custDataLst>
              <p:tags r:id="rId2"/>
            </p:custDataLst>
          </p:nvPr>
        </p:nvSpPr>
        <p:spPr>
          <a:xfrm>
            <a:off x="1311965" y="3053624"/>
            <a:ext cx="2180503" cy="984675"/>
          </a:xfrm>
          <a:custGeom>
            <a:avLst/>
            <a:gdLst>
              <a:gd name="connsiteX0" fmla="*/ 425985 w 1460502"/>
              <a:gd name="connsiteY0" fmla="*/ 0 h 725082"/>
              <a:gd name="connsiteX1" fmla="*/ 608543 w 1460502"/>
              <a:gd name="connsiteY1" fmla="*/ 246110 h 725082"/>
              <a:gd name="connsiteX2" fmla="*/ 1380672 w 1460502"/>
              <a:gd name="connsiteY2" fmla="*/ 246110 h 725082"/>
              <a:gd name="connsiteX3" fmla="*/ 1460502 w 1460502"/>
              <a:gd name="connsiteY3" fmla="*/ 325940 h 725082"/>
              <a:gd name="connsiteX4" fmla="*/ 1460502 w 1460502"/>
              <a:gd name="connsiteY4" fmla="*/ 445682 h 725082"/>
              <a:gd name="connsiteX5" fmla="*/ 1460502 w 1460502"/>
              <a:gd name="connsiteY5" fmla="*/ 645252 h 725082"/>
              <a:gd name="connsiteX6" fmla="*/ 1380672 w 1460502"/>
              <a:gd name="connsiteY6" fmla="*/ 725082 h 725082"/>
              <a:gd name="connsiteX7" fmla="*/ 608543 w 1460502"/>
              <a:gd name="connsiteY7" fmla="*/ 725082 h 725082"/>
              <a:gd name="connsiteX8" fmla="*/ 243417 w 1460502"/>
              <a:gd name="connsiteY8" fmla="*/ 725082 h 725082"/>
              <a:gd name="connsiteX9" fmla="*/ 79830 w 1460502"/>
              <a:gd name="connsiteY9" fmla="*/ 725082 h 725082"/>
              <a:gd name="connsiteX10" fmla="*/ 0 w 1460502"/>
              <a:gd name="connsiteY10" fmla="*/ 645252 h 725082"/>
              <a:gd name="connsiteX11" fmla="*/ 0 w 1460502"/>
              <a:gd name="connsiteY11" fmla="*/ 445682 h 725082"/>
              <a:gd name="connsiteX12" fmla="*/ 0 w 1460502"/>
              <a:gd name="connsiteY12" fmla="*/ 325940 h 725082"/>
              <a:gd name="connsiteX13" fmla="*/ 79830 w 1460502"/>
              <a:gd name="connsiteY13" fmla="*/ 246110 h 725082"/>
              <a:gd name="connsiteX14" fmla="*/ 243417 w 1460502"/>
              <a:gd name="connsiteY14" fmla="*/ 246110 h 72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0502" h="725082">
                <a:moveTo>
                  <a:pt x="425985" y="0"/>
                </a:moveTo>
                <a:lnTo>
                  <a:pt x="608543" y="246110"/>
                </a:lnTo>
                <a:lnTo>
                  <a:pt x="1380672" y="246110"/>
                </a:lnTo>
                <a:cubicBezTo>
                  <a:pt x="1424761" y="246110"/>
                  <a:pt x="1460502" y="281851"/>
                  <a:pt x="1460502" y="325940"/>
                </a:cubicBezTo>
                <a:lnTo>
                  <a:pt x="1460502" y="445682"/>
                </a:lnTo>
                <a:lnTo>
                  <a:pt x="1460502" y="645252"/>
                </a:lnTo>
                <a:cubicBezTo>
                  <a:pt x="1460502" y="689341"/>
                  <a:pt x="1424761" y="725082"/>
                  <a:pt x="1380672" y="725082"/>
                </a:cubicBezTo>
                <a:lnTo>
                  <a:pt x="608543" y="725082"/>
                </a:lnTo>
                <a:lnTo>
                  <a:pt x="243417" y="725082"/>
                </a:lnTo>
                <a:lnTo>
                  <a:pt x="79830" y="725082"/>
                </a:lnTo>
                <a:cubicBezTo>
                  <a:pt x="35741" y="725082"/>
                  <a:pt x="0" y="689341"/>
                  <a:pt x="0" y="645252"/>
                </a:cubicBezTo>
                <a:lnTo>
                  <a:pt x="0" y="445682"/>
                </a:lnTo>
                <a:lnTo>
                  <a:pt x="0" y="325940"/>
                </a:lnTo>
                <a:cubicBezTo>
                  <a:pt x="0" y="281851"/>
                  <a:pt x="35741" y="246110"/>
                  <a:pt x="79830" y="246110"/>
                </a:cubicBezTo>
                <a:lnTo>
                  <a:pt x="243417" y="246110"/>
                </a:lnTo>
                <a:close/>
              </a:path>
            </a:pathLst>
          </a:custGeom>
          <a:solidFill>
            <a:srgbClr val="A2A1A7"/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zh-CN" altLang="en-US" sz="2400" dirty="0"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66875" y="3455035"/>
            <a:ext cx="1825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趣味性</a:t>
            </a:r>
            <a:endParaRPr lang="zh-CN" altLang="en-US" sz="3200">
              <a:solidFill>
                <a:schemeClr val="bg1"/>
              </a:solidFill>
            </a:endParaRPr>
          </a:p>
        </p:txBody>
      </p:sp>
      <p:pic>
        <p:nvPicPr>
          <p:cNvPr id="12" name="图片 11" descr="32313539343735343b32313539343736303bb1a6bda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25750" y="1510665"/>
            <a:ext cx="565150" cy="56515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1946910" y="2297430"/>
            <a:ext cx="588010" cy="62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072765" y="1810385"/>
            <a:ext cx="20085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合理的</a:t>
            </a:r>
            <a:r>
              <a:rPr lang="en-US" altLang="zh-CN"/>
              <a:t>PVP</a:t>
            </a:r>
            <a:r>
              <a:rPr lang="zh-CN" altLang="en-US"/>
              <a:t>体验</a:t>
            </a:r>
            <a:endParaRPr lang="zh-CN" altLang="en-US"/>
          </a:p>
          <a:p>
            <a:r>
              <a:rPr lang="en-US" altLang="zh-CN"/>
              <a:t>  </a:t>
            </a:r>
            <a:r>
              <a:rPr lang="zh-CN" altLang="en-US"/>
              <a:t>多样的</a:t>
            </a:r>
            <a:r>
              <a:rPr lang="zh-CN" altLang="en-US"/>
              <a:t>题目类型</a:t>
            </a:r>
            <a:endParaRPr lang="zh-CN" altLang="en-US"/>
          </a:p>
          <a:p>
            <a:r>
              <a:rPr lang="en-US" altLang="zh-CN"/>
              <a:t>  </a:t>
            </a:r>
            <a:r>
              <a:rPr lang="zh-CN" altLang="en-US"/>
              <a:t>丰富的</a:t>
            </a:r>
            <a:r>
              <a:rPr lang="zh-CN" altLang="en-US"/>
              <a:t>游戏系统</a:t>
            </a:r>
            <a:endParaRPr lang="zh-CN" altLang="en-US"/>
          </a:p>
        </p:txBody>
      </p:sp>
      <p:sp>
        <p:nvSpPr>
          <p:cNvPr id="8" name="MH_SubTitle_2"/>
          <p:cNvSpPr/>
          <p:nvPr>
            <p:custDataLst>
              <p:tags r:id="rId5"/>
            </p:custDataLst>
          </p:nvPr>
        </p:nvSpPr>
        <p:spPr>
          <a:xfrm>
            <a:off x="3783322" y="3387595"/>
            <a:ext cx="2180503" cy="650702"/>
          </a:xfrm>
          <a:prstGeom prst="wedgeRoundRectCallout">
            <a:avLst>
              <a:gd name="adj1" fmla="val -20833"/>
              <a:gd name="adj2" fmla="val 101383"/>
              <a:gd name="adj3" fmla="val 16667"/>
            </a:avLst>
          </a:prstGeom>
          <a:solidFill>
            <a:srgbClr val="F3E26E"/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zh-CN" altLang="en-US" sz="2400" dirty="0">
              <a:cs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44290" y="3455035"/>
            <a:ext cx="2058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solidFill>
                  <a:schemeClr val="bg1"/>
                </a:solidFill>
              </a:rPr>
              <a:t>实用性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939"/>
            </a:avLst>
          </a:prstGeom>
          <a:solidFill>
            <a:srgbClr val="A2A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3672189" y="4227548"/>
            <a:ext cx="1829166" cy="93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86%</a:t>
            </a:r>
            <a:endParaRPr kumimoji="0" lang="en-US" altLang="zh-CN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1"/>
          <p:cNvSpPr txBox="1">
            <a:spLocks noChangeArrowheads="1"/>
          </p:cNvSpPr>
          <p:nvPr/>
        </p:nvSpPr>
        <p:spPr bwMode="auto">
          <a:xfrm>
            <a:off x="1311965" y="771690"/>
            <a:ext cx="151378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charset="-122"/>
                <a:cs typeface="+mn-ea"/>
                <a:sym typeface="+mn-lt"/>
              </a:rPr>
              <a:t>需求分析</a:t>
            </a:r>
            <a:endParaRPr lang="zh-CN" altLang="en-US" sz="2400" dirty="0">
              <a:latin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22284" y="750051"/>
            <a:ext cx="450936" cy="416503"/>
            <a:chOff x="925484" y="665018"/>
            <a:chExt cx="707997" cy="653935"/>
          </a:xfrm>
        </p:grpSpPr>
        <p:sp>
          <p:nvSpPr>
            <p:cNvPr id="17" name="椭圆 16"/>
            <p:cNvSpPr/>
            <p:nvPr/>
          </p:nvSpPr>
          <p:spPr>
            <a:xfrm>
              <a:off x="925484" y="665018"/>
              <a:ext cx="653935" cy="653935"/>
            </a:xfrm>
            <a:prstGeom prst="ellipse">
              <a:avLst/>
            </a:prstGeom>
            <a:solidFill>
              <a:srgbClr val="A2A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321937" y="723660"/>
              <a:ext cx="311544" cy="311544"/>
            </a:xfrm>
            <a:prstGeom prst="ellipse">
              <a:avLst/>
            </a:prstGeom>
            <a:solidFill>
              <a:srgbClr val="F3E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MH_SubTitle_1"/>
          <p:cNvSpPr/>
          <p:nvPr>
            <p:custDataLst>
              <p:tags r:id="rId2"/>
            </p:custDataLst>
          </p:nvPr>
        </p:nvSpPr>
        <p:spPr>
          <a:xfrm>
            <a:off x="1311965" y="3053624"/>
            <a:ext cx="2180503" cy="984675"/>
          </a:xfrm>
          <a:custGeom>
            <a:avLst/>
            <a:gdLst>
              <a:gd name="connsiteX0" fmla="*/ 425985 w 1460502"/>
              <a:gd name="connsiteY0" fmla="*/ 0 h 725082"/>
              <a:gd name="connsiteX1" fmla="*/ 608543 w 1460502"/>
              <a:gd name="connsiteY1" fmla="*/ 246110 h 725082"/>
              <a:gd name="connsiteX2" fmla="*/ 1380672 w 1460502"/>
              <a:gd name="connsiteY2" fmla="*/ 246110 h 725082"/>
              <a:gd name="connsiteX3" fmla="*/ 1460502 w 1460502"/>
              <a:gd name="connsiteY3" fmla="*/ 325940 h 725082"/>
              <a:gd name="connsiteX4" fmla="*/ 1460502 w 1460502"/>
              <a:gd name="connsiteY4" fmla="*/ 445682 h 725082"/>
              <a:gd name="connsiteX5" fmla="*/ 1460502 w 1460502"/>
              <a:gd name="connsiteY5" fmla="*/ 645252 h 725082"/>
              <a:gd name="connsiteX6" fmla="*/ 1380672 w 1460502"/>
              <a:gd name="connsiteY6" fmla="*/ 725082 h 725082"/>
              <a:gd name="connsiteX7" fmla="*/ 608543 w 1460502"/>
              <a:gd name="connsiteY7" fmla="*/ 725082 h 725082"/>
              <a:gd name="connsiteX8" fmla="*/ 243417 w 1460502"/>
              <a:gd name="connsiteY8" fmla="*/ 725082 h 725082"/>
              <a:gd name="connsiteX9" fmla="*/ 79830 w 1460502"/>
              <a:gd name="connsiteY9" fmla="*/ 725082 h 725082"/>
              <a:gd name="connsiteX10" fmla="*/ 0 w 1460502"/>
              <a:gd name="connsiteY10" fmla="*/ 645252 h 725082"/>
              <a:gd name="connsiteX11" fmla="*/ 0 w 1460502"/>
              <a:gd name="connsiteY11" fmla="*/ 445682 h 725082"/>
              <a:gd name="connsiteX12" fmla="*/ 0 w 1460502"/>
              <a:gd name="connsiteY12" fmla="*/ 325940 h 725082"/>
              <a:gd name="connsiteX13" fmla="*/ 79830 w 1460502"/>
              <a:gd name="connsiteY13" fmla="*/ 246110 h 725082"/>
              <a:gd name="connsiteX14" fmla="*/ 243417 w 1460502"/>
              <a:gd name="connsiteY14" fmla="*/ 246110 h 72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0502" h="725082">
                <a:moveTo>
                  <a:pt x="425985" y="0"/>
                </a:moveTo>
                <a:lnTo>
                  <a:pt x="608543" y="246110"/>
                </a:lnTo>
                <a:lnTo>
                  <a:pt x="1380672" y="246110"/>
                </a:lnTo>
                <a:cubicBezTo>
                  <a:pt x="1424761" y="246110"/>
                  <a:pt x="1460502" y="281851"/>
                  <a:pt x="1460502" y="325940"/>
                </a:cubicBezTo>
                <a:lnTo>
                  <a:pt x="1460502" y="445682"/>
                </a:lnTo>
                <a:lnTo>
                  <a:pt x="1460502" y="645252"/>
                </a:lnTo>
                <a:cubicBezTo>
                  <a:pt x="1460502" y="689341"/>
                  <a:pt x="1424761" y="725082"/>
                  <a:pt x="1380672" y="725082"/>
                </a:cubicBezTo>
                <a:lnTo>
                  <a:pt x="608543" y="725082"/>
                </a:lnTo>
                <a:lnTo>
                  <a:pt x="243417" y="725082"/>
                </a:lnTo>
                <a:lnTo>
                  <a:pt x="79830" y="725082"/>
                </a:lnTo>
                <a:cubicBezTo>
                  <a:pt x="35741" y="725082"/>
                  <a:pt x="0" y="689341"/>
                  <a:pt x="0" y="645252"/>
                </a:cubicBezTo>
                <a:lnTo>
                  <a:pt x="0" y="445682"/>
                </a:lnTo>
                <a:lnTo>
                  <a:pt x="0" y="325940"/>
                </a:lnTo>
                <a:cubicBezTo>
                  <a:pt x="0" y="281851"/>
                  <a:pt x="35741" y="246110"/>
                  <a:pt x="79830" y="246110"/>
                </a:cubicBezTo>
                <a:lnTo>
                  <a:pt x="243417" y="246110"/>
                </a:lnTo>
                <a:close/>
              </a:path>
            </a:pathLst>
          </a:custGeom>
          <a:solidFill>
            <a:srgbClr val="A2A1A7"/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zh-CN" altLang="en-US" sz="2400" dirty="0"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66875" y="3455035"/>
            <a:ext cx="1825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趣味性</a:t>
            </a:r>
            <a:endParaRPr lang="zh-CN" altLang="en-US" sz="3200">
              <a:solidFill>
                <a:schemeClr val="bg1"/>
              </a:solidFill>
            </a:endParaRPr>
          </a:p>
        </p:txBody>
      </p:sp>
      <p:pic>
        <p:nvPicPr>
          <p:cNvPr id="12" name="图片 11" descr="32313539343735343b32313539343736303bb1a6bda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25750" y="1510665"/>
            <a:ext cx="565150" cy="56515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1946910" y="2297430"/>
            <a:ext cx="588010" cy="62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072765" y="1810385"/>
            <a:ext cx="20085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合理的</a:t>
            </a:r>
            <a:r>
              <a:rPr lang="en-US" altLang="zh-CN"/>
              <a:t>PVP</a:t>
            </a:r>
            <a:r>
              <a:rPr lang="zh-CN" altLang="en-US"/>
              <a:t>体验</a:t>
            </a:r>
            <a:endParaRPr lang="zh-CN" altLang="en-US"/>
          </a:p>
          <a:p>
            <a:r>
              <a:rPr lang="en-US" altLang="zh-CN"/>
              <a:t>  </a:t>
            </a:r>
            <a:r>
              <a:rPr lang="zh-CN" altLang="en-US"/>
              <a:t>多样的</a:t>
            </a:r>
            <a:r>
              <a:rPr lang="zh-CN" altLang="en-US"/>
              <a:t>题目类型</a:t>
            </a:r>
            <a:endParaRPr lang="zh-CN" altLang="en-US"/>
          </a:p>
          <a:p>
            <a:r>
              <a:rPr lang="en-US" altLang="zh-CN"/>
              <a:t>  </a:t>
            </a:r>
            <a:r>
              <a:rPr lang="zh-CN" altLang="en-US"/>
              <a:t>丰富的</a:t>
            </a:r>
            <a:r>
              <a:rPr lang="zh-CN" altLang="en-US"/>
              <a:t>游戏系统</a:t>
            </a:r>
            <a:endParaRPr lang="zh-CN" altLang="en-US"/>
          </a:p>
        </p:txBody>
      </p:sp>
      <p:sp>
        <p:nvSpPr>
          <p:cNvPr id="8" name="MH_SubTitle_2"/>
          <p:cNvSpPr/>
          <p:nvPr>
            <p:custDataLst>
              <p:tags r:id="rId5"/>
            </p:custDataLst>
          </p:nvPr>
        </p:nvSpPr>
        <p:spPr>
          <a:xfrm>
            <a:off x="3783322" y="3387595"/>
            <a:ext cx="2180503" cy="650702"/>
          </a:xfrm>
          <a:prstGeom prst="wedgeRoundRectCallout">
            <a:avLst>
              <a:gd name="adj1" fmla="val -20833"/>
              <a:gd name="adj2" fmla="val 101383"/>
              <a:gd name="adj3" fmla="val 16667"/>
            </a:avLst>
          </a:prstGeom>
          <a:solidFill>
            <a:srgbClr val="F3E26E"/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zh-CN" altLang="en-US" sz="2400" dirty="0">
              <a:cs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44290" y="3455035"/>
            <a:ext cx="2058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solidFill>
                  <a:schemeClr val="bg1"/>
                </a:solidFill>
              </a:rPr>
              <a:t>实用性</a:t>
            </a:r>
            <a:endParaRPr lang="zh-CN" altLang="en-US" sz="3200">
              <a:solidFill>
                <a:schemeClr val="bg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4396105" y="4554220"/>
            <a:ext cx="603885" cy="664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32313539343735343b32313539343736373bc0f1b0fc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4235" y="5347970"/>
            <a:ext cx="557530" cy="55753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665730" y="5480050"/>
            <a:ext cx="19475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题目可以贴进生活，也可以丰富</a:t>
            </a:r>
            <a:r>
              <a:rPr lang="zh-CN" altLang="en-US"/>
              <a:t>知识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939"/>
            </a:avLst>
          </a:prstGeom>
          <a:solidFill>
            <a:srgbClr val="A2A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3672189" y="4227548"/>
            <a:ext cx="1829166" cy="93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86%</a:t>
            </a:r>
            <a:endParaRPr kumimoji="0" lang="en-US" altLang="zh-CN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1"/>
          <p:cNvSpPr txBox="1">
            <a:spLocks noChangeArrowheads="1"/>
          </p:cNvSpPr>
          <p:nvPr/>
        </p:nvSpPr>
        <p:spPr bwMode="auto">
          <a:xfrm>
            <a:off x="1311965" y="771690"/>
            <a:ext cx="151378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charset="-122"/>
                <a:cs typeface="+mn-ea"/>
                <a:sym typeface="+mn-lt"/>
              </a:rPr>
              <a:t>需求分析</a:t>
            </a:r>
            <a:endParaRPr lang="zh-CN" altLang="en-US" sz="2400" dirty="0">
              <a:latin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22284" y="750051"/>
            <a:ext cx="450936" cy="416503"/>
            <a:chOff x="925484" y="665018"/>
            <a:chExt cx="707997" cy="653935"/>
          </a:xfrm>
        </p:grpSpPr>
        <p:sp>
          <p:nvSpPr>
            <p:cNvPr id="17" name="椭圆 16"/>
            <p:cNvSpPr/>
            <p:nvPr/>
          </p:nvSpPr>
          <p:spPr>
            <a:xfrm>
              <a:off x="925484" y="665018"/>
              <a:ext cx="653935" cy="653935"/>
            </a:xfrm>
            <a:prstGeom prst="ellipse">
              <a:avLst/>
            </a:prstGeom>
            <a:solidFill>
              <a:srgbClr val="A2A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321937" y="723660"/>
              <a:ext cx="311544" cy="311544"/>
            </a:xfrm>
            <a:prstGeom prst="ellipse">
              <a:avLst/>
            </a:prstGeom>
            <a:solidFill>
              <a:srgbClr val="F3E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MH_SubTitle_1"/>
          <p:cNvSpPr/>
          <p:nvPr>
            <p:custDataLst>
              <p:tags r:id="rId2"/>
            </p:custDataLst>
          </p:nvPr>
        </p:nvSpPr>
        <p:spPr>
          <a:xfrm>
            <a:off x="1311965" y="3053624"/>
            <a:ext cx="2180503" cy="984675"/>
          </a:xfrm>
          <a:custGeom>
            <a:avLst/>
            <a:gdLst>
              <a:gd name="connsiteX0" fmla="*/ 425985 w 1460502"/>
              <a:gd name="connsiteY0" fmla="*/ 0 h 725082"/>
              <a:gd name="connsiteX1" fmla="*/ 608543 w 1460502"/>
              <a:gd name="connsiteY1" fmla="*/ 246110 h 725082"/>
              <a:gd name="connsiteX2" fmla="*/ 1380672 w 1460502"/>
              <a:gd name="connsiteY2" fmla="*/ 246110 h 725082"/>
              <a:gd name="connsiteX3" fmla="*/ 1460502 w 1460502"/>
              <a:gd name="connsiteY3" fmla="*/ 325940 h 725082"/>
              <a:gd name="connsiteX4" fmla="*/ 1460502 w 1460502"/>
              <a:gd name="connsiteY4" fmla="*/ 445682 h 725082"/>
              <a:gd name="connsiteX5" fmla="*/ 1460502 w 1460502"/>
              <a:gd name="connsiteY5" fmla="*/ 645252 h 725082"/>
              <a:gd name="connsiteX6" fmla="*/ 1380672 w 1460502"/>
              <a:gd name="connsiteY6" fmla="*/ 725082 h 725082"/>
              <a:gd name="connsiteX7" fmla="*/ 608543 w 1460502"/>
              <a:gd name="connsiteY7" fmla="*/ 725082 h 725082"/>
              <a:gd name="connsiteX8" fmla="*/ 243417 w 1460502"/>
              <a:gd name="connsiteY8" fmla="*/ 725082 h 725082"/>
              <a:gd name="connsiteX9" fmla="*/ 79830 w 1460502"/>
              <a:gd name="connsiteY9" fmla="*/ 725082 h 725082"/>
              <a:gd name="connsiteX10" fmla="*/ 0 w 1460502"/>
              <a:gd name="connsiteY10" fmla="*/ 645252 h 725082"/>
              <a:gd name="connsiteX11" fmla="*/ 0 w 1460502"/>
              <a:gd name="connsiteY11" fmla="*/ 445682 h 725082"/>
              <a:gd name="connsiteX12" fmla="*/ 0 w 1460502"/>
              <a:gd name="connsiteY12" fmla="*/ 325940 h 725082"/>
              <a:gd name="connsiteX13" fmla="*/ 79830 w 1460502"/>
              <a:gd name="connsiteY13" fmla="*/ 246110 h 725082"/>
              <a:gd name="connsiteX14" fmla="*/ 243417 w 1460502"/>
              <a:gd name="connsiteY14" fmla="*/ 246110 h 72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0502" h="725082">
                <a:moveTo>
                  <a:pt x="425985" y="0"/>
                </a:moveTo>
                <a:lnTo>
                  <a:pt x="608543" y="246110"/>
                </a:lnTo>
                <a:lnTo>
                  <a:pt x="1380672" y="246110"/>
                </a:lnTo>
                <a:cubicBezTo>
                  <a:pt x="1424761" y="246110"/>
                  <a:pt x="1460502" y="281851"/>
                  <a:pt x="1460502" y="325940"/>
                </a:cubicBezTo>
                <a:lnTo>
                  <a:pt x="1460502" y="445682"/>
                </a:lnTo>
                <a:lnTo>
                  <a:pt x="1460502" y="645252"/>
                </a:lnTo>
                <a:cubicBezTo>
                  <a:pt x="1460502" y="689341"/>
                  <a:pt x="1424761" y="725082"/>
                  <a:pt x="1380672" y="725082"/>
                </a:cubicBezTo>
                <a:lnTo>
                  <a:pt x="608543" y="725082"/>
                </a:lnTo>
                <a:lnTo>
                  <a:pt x="243417" y="725082"/>
                </a:lnTo>
                <a:lnTo>
                  <a:pt x="79830" y="725082"/>
                </a:lnTo>
                <a:cubicBezTo>
                  <a:pt x="35741" y="725082"/>
                  <a:pt x="0" y="689341"/>
                  <a:pt x="0" y="645252"/>
                </a:cubicBezTo>
                <a:lnTo>
                  <a:pt x="0" y="445682"/>
                </a:lnTo>
                <a:lnTo>
                  <a:pt x="0" y="325940"/>
                </a:lnTo>
                <a:cubicBezTo>
                  <a:pt x="0" y="281851"/>
                  <a:pt x="35741" y="246110"/>
                  <a:pt x="79830" y="246110"/>
                </a:cubicBezTo>
                <a:lnTo>
                  <a:pt x="243417" y="246110"/>
                </a:lnTo>
                <a:close/>
              </a:path>
            </a:pathLst>
          </a:custGeom>
          <a:solidFill>
            <a:srgbClr val="A2A1A7"/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zh-CN" altLang="en-US" sz="2400" dirty="0"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66875" y="3455035"/>
            <a:ext cx="1825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趣味性</a:t>
            </a:r>
            <a:endParaRPr lang="zh-CN" altLang="en-US" sz="3200">
              <a:solidFill>
                <a:schemeClr val="bg1"/>
              </a:solidFill>
            </a:endParaRPr>
          </a:p>
        </p:txBody>
      </p:sp>
      <p:pic>
        <p:nvPicPr>
          <p:cNvPr id="12" name="图片 11" descr="32313539343735343b32313539343736303bb1a6bda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25750" y="1510665"/>
            <a:ext cx="565150" cy="56515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1946910" y="2297430"/>
            <a:ext cx="588010" cy="62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072765" y="1810385"/>
            <a:ext cx="20085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合理的</a:t>
            </a:r>
            <a:r>
              <a:rPr lang="en-US" altLang="zh-CN"/>
              <a:t>PVP</a:t>
            </a:r>
            <a:r>
              <a:rPr lang="zh-CN" altLang="en-US"/>
              <a:t>体验</a:t>
            </a:r>
            <a:endParaRPr lang="zh-CN" altLang="en-US"/>
          </a:p>
          <a:p>
            <a:r>
              <a:rPr lang="en-US" altLang="zh-CN"/>
              <a:t>  </a:t>
            </a:r>
            <a:r>
              <a:rPr lang="zh-CN" altLang="en-US"/>
              <a:t>多样的</a:t>
            </a:r>
            <a:r>
              <a:rPr lang="zh-CN" altLang="en-US"/>
              <a:t>题目类型</a:t>
            </a:r>
            <a:endParaRPr lang="zh-CN" altLang="en-US"/>
          </a:p>
          <a:p>
            <a:r>
              <a:rPr lang="en-US" altLang="zh-CN"/>
              <a:t>  </a:t>
            </a:r>
            <a:r>
              <a:rPr lang="zh-CN" altLang="en-US"/>
              <a:t>丰富的</a:t>
            </a:r>
            <a:r>
              <a:rPr lang="zh-CN" altLang="en-US"/>
              <a:t>游戏系统</a:t>
            </a:r>
            <a:endParaRPr lang="zh-CN" altLang="en-US"/>
          </a:p>
        </p:txBody>
      </p:sp>
      <p:sp>
        <p:nvSpPr>
          <p:cNvPr id="8" name="MH_SubTitle_2"/>
          <p:cNvSpPr/>
          <p:nvPr>
            <p:custDataLst>
              <p:tags r:id="rId5"/>
            </p:custDataLst>
          </p:nvPr>
        </p:nvSpPr>
        <p:spPr>
          <a:xfrm>
            <a:off x="3783322" y="3387595"/>
            <a:ext cx="2180503" cy="650702"/>
          </a:xfrm>
          <a:prstGeom prst="wedgeRoundRectCallout">
            <a:avLst>
              <a:gd name="adj1" fmla="val -20833"/>
              <a:gd name="adj2" fmla="val 101383"/>
              <a:gd name="adj3" fmla="val 16667"/>
            </a:avLst>
          </a:prstGeom>
          <a:solidFill>
            <a:srgbClr val="F3E26E"/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zh-CN" altLang="en-US" sz="2400" dirty="0">
              <a:cs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44290" y="3455035"/>
            <a:ext cx="2058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solidFill>
                  <a:schemeClr val="bg1"/>
                </a:solidFill>
              </a:rPr>
              <a:t>实用性</a:t>
            </a:r>
            <a:endParaRPr lang="zh-CN" altLang="en-US" sz="3200">
              <a:solidFill>
                <a:schemeClr val="bg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4396105" y="4554220"/>
            <a:ext cx="603885" cy="664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32313539343735343b32313539343736373bc0f1b0fc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4235" y="5347970"/>
            <a:ext cx="557530" cy="55753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665730" y="5480050"/>
            <a:ext cx="19475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题目可以贴进生活，也可以丰富</a:t>
            </a:r>
            <a:r>
              <a:rPr lang="zh-CN" altLang="en-US"/>
              <a:t>知识</a:t>
            </a:r>
            <a:endParaRPr lang="zh-CN" altLang="en-US"/>
          </a:p>
        </p:txBody>
      </p:sp>
      <p:sp>
        <p:nvSpPr>
          <p:cNvPr id="14" name="MH_SubTitle_1"/>
          <p:cNvSpPr/>
          <p:nvPr>
            <p:custDataLst>
              <p:tags r:id="rId8"/>
            </p:custDataLst>
          </p:nvPr>
        </p:nvSpPr>
        <p:spPr>
          <a:xfrm>
            <a:off x="6254805" y="3053624"/>
            <a:ext cx="2180503" cy="984675"/>
          </a:xfrm>
          <a:custGeom>
            <a:avLst/>
            <a:gdLst>
              <a:gd name="connsiteX0" fmla="*/ 425985 w 1460502"/>
              <a:gd name="connsiteY0" fmla="*/ 0 h 725082"/>
              <a:gd name="connsiteX1" fmla="*/ 608543 w 1460502"/>
              <a:gd name="connsiteY1" fmla="*/ 246110 h 725082"/>
              <a:gd name="connsiteX2" fmla="*/ 1380672 w 1460502"/>
              <a:gd name="connsiteY2" fmla="*/ 246110 h 725082"/>
              <a:gd name="connsiteX3" fmla="*/ 1460502 w 1460502"/>
              <a:gd name="connsiteY3" fmla="*/ 325940 h 725082"/>
              <a:gd name="connsiteX4" fmla="*/ 1460502 w 1460502"/>
              <a:gd name="connsiteY4" fmla="*/ 445682 h 725082"/>
              <a:gd name="connsiteX5" fmla="*/ 1460502 w 1460502"/>
              <a:gd name="connsiteY5" fmla="*/ 645252 h 725082"/>
              <a:gd name="connsiteX6" fmla="*/ 1380672 w 1460502"/>
              <a:gd name="connsiteY6" fmla="*/ 725082 h 725082"/>
              <a:gd name="connsiteX7" fmla="*/ 608543 w 1460502"/>
              <a:gd name="connsiteY7" fmla="*/ 725082 h 725082"/>
              <a:gd name="connsiteX8" fmla="*/ 243417 w 1460502"/>
              <a:gd name="connsiteY8" fmla="*/ 725082 h 725082"/>
              <a:gd name="connsiteX9" fmla="*/ 79830 w 1460502"/>
              <a:gd name="connsiteY9" fmla="*/ 725082 h 725082"/>
              <a:gd name="connsiteX10" fmla="*/ 0 w 1460502"/>
              <a:gd name="connsiteY10" fmla="*/ 645252 h 725082"/>
              <a:gd name="connsiteX11" fmla="*/ 0 w 1460502"/>
              <a:gd name="connsiteY11" fmla="*/ 445682 h 725082"/>
              <a:gd name="connsiteX12" fmla="*/ 0 w 1460502"/>
              <a:gd name="connsiteY12" fmla="*/ 325940 h 725082"/>
              <a:gd name="connsiteX13" fmla="*/ 79830 w 1460502"/>
              <a:gd name="connsiteY13" fmla="*/ 246110 h 725082"/>
              <a:gd name="connsiteX14" fmla="*/ 243417 w 1460502"/>
              <a:gd name="connsiteY14" fmla="*/ 246110 h 72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0502" h="725082">
                <a:moveTo>
                  <a:pt x="425985" y="0"/>
                </a:moveTo>
                <a:lnTo>
                  <a:pt x="608543" y="246110"/>
                </a:lnTo>
                <a:lnTo>
                  <a:pt x="1380672" y="246110"/>
                </a:lnTo>
                <a:cubicBezTo>
                  <a:pt x="1424761" y="246110"/>
                  <a:pt x="1460502" y="281851"/>
                  <a:pt x="1460502" y="325940"/>
                </a:cubicBezTo>
                <a:lnTo>
                  <a:pt x="1460502" y="445682"/>
                </a:lnTo>
                <a:lnTo>
                  <a:pt x="1460502" y="645252"/>
                </a:lnTo>
                <a:cubicBezTo>
                  <a:pt x="1460502" y="689341"/>
                  <a:pt x="1424761" y="725082"/>
                  <a:pt x="1380672" y="725082"/>
                </a:cubicBezTo>
                <a:lnTo>
                  <a:pt x="608543" y="725082"/>
                </a:lnTo>
                <a:lnTo>
                  <a:pt x="243417" y="725082"/>
                </a:lnTo>
                <a:lnTo>
                  <a:pt x="79830" y="725082"/>
                </a:lnTo>
                <a:cubicBezTo>
                  <a:pt x="35741" y="725082"/>
                  <a:pt x="0" y="689341"/>
                  <a:pt x="0" y="645252"/>
                </a:cubicBezTo>
                <a:lnTo>
                  <a:pt x="0" y="445682"/>
                </a:lnTo>
                <a:lnTo>
                  <a:pt x="0" y="325940"/>
                </a:lnTo>
                <a:cubicBezTo>
                  <a:pt x="0" y="281851"/>
                  <a:pt x="35741" y="246110"/>
                  <a:pt x="79830" y="246110"/>
                </a:cubicBezTo>
                <a:lnTo>
                  <a:pt x="243417" y="246110"/>
                </a:lnTo>
                <a:close/>
              </a:path>
            </a:pathLst>
          </a:custGeom>
          <a:solidFill>
            <a:srgbClr val="A2A1A7"/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zh-CN" altLang="en-US" sz="2400" dirty="0">
              <a:cs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68440" y="3421380"/>
            <a:ext cx="19780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满足感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939"/>
            </a:avLst>
          </a:prstGeom>
          <a:solidFill>
            <a:srgbClr val="A2A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3672189" y="4227548"/>
            <a:ext cx="1829166" cy="93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86%</a:t>
            </a:r>
            <a:endParaRPr kumimoji="0" lang="en-US" altLang="zh-CN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1"/>
          <p:cNvSpPr txBox="1">
            <a:spLocks noChangeArrowheads="1"/>
          </p:cNvSpPr>
          <p:nvPr/>
        </p:nvSpPr>
        <p:spPr bwMode="auto">
          <a:xfrm>
            <a:off x="1311965" y="771690"/>
            <a:ext cx="151378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charset="-122"/>
                <a:cs typeface="+mn-ea"/>
                <a:sym typeface="+mn-lt"/>
              </a:rPr>
              <a:t>需求分析</a:t>
            </a:r>
            <a:endParaRPr lang="zh-CN" altLang="en-US" sz="2400" dirty="0">
              <a:latin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22284" y="750051"/>
            <a:ext cx="450936" cy="416503"/>
            <a:chOff x="925484" y="665018"/>
            <a:chExt cx="707997" cy="653935"/>
          </a:xfrm>
        </p:grpSpPr>
        <p:sp>
          <p:nvSpPr>
            <p:cNvPr id="17" name="椭圆 16"/>
            <p:cNvSpPr/>
            <p:nvPr/>
          </p:nvSpPr>
          <p:spPr>
            <a:xfrm>
              <a:off x="925484" y="665018"/>
              <a:ext cx="653935" cy="653935"/>
            </a:xfrm>
            <a:prstGeom prst="ellipse">
              <a:avLst/>
            </a:prstGeom>
            <a:solidFill>
              <a:srgbClr val="A2A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321937" y="723660"/>
              <a:ext cx="311544" cy="311544"/>
            </a:xfrm>
            <a:prstGeom prst="ellipse">
              <a:avLst/>
            </a:prstGeom>
            <a:solidFill>
              <a:srgbClr val="F3E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MH_SubTitle_1"/>
          <p:cNvSpPr/>
          <p:nvPr>
            <p:custDataLst>
              <p:tags r:id="rId2"/>
            </p:custDataLst>
          </p:nvPr>
        </p:nvSpPr>
        <p:spPr>
          <a:xfrm>
            <a:off x="1311965" y="3053624"/>
            <a:ext cx="2180503" cy="984675"/>
          </a:xfrm>
          <a:custGeom>
            <a:avLst/>
            <a:gdLst>
              <a:gd name="connsiteX0" fmla="*/ 425985 w 1460502"/>
              <a:gd name="connsiteY0" fmla="*/ 0 h 725082"/>
              <a:gd name="connsiteX1" fmla="*/ 608543 w 1460502"/>
              <a:gd name="connsiteY1" fmla="*/ 246110 h 725082"/>
              <a:gd name="connsiteX2" fmla="*/ 1380672 w 1460502"/>
              <a:gd name="connsiteY2" fmla="*/ 246110 h 725082"/>
              <a:gd name="connsiteX3" fmla="*/ 1460502 w 1460502"/>
              <a:gd name="connsiteY3" fmla="*/ 325940 h 725082"/>
              <a:gd name="connsiteX4" fmla="*/ 1460502 w 1460502"/>
              <a:gd name="connsiteY4" fmla="*/ 445682 h 725082"/>
              <a:gd name="connsiteX5" fmla="*/ 1460502 w 1460502"/>
              <a:gd name="connsiteY5" fmla="*/ 645252 h 725082"/>
              <a:gd name="connsiteX6" fmla="*/ 1380672 w 1460502"/>
              <a:gd name="connsiteY6" fmla="*/ 725082 h 725082"/>
              <a:gd name="connsiteX7" fmla="*/ 608543 w 1460502"/>
              <a:gd name="connsiteY7" fmla="*/ 725082 h 725082"/>
              <a:gd name="connsiteX8" fmla="*/ 243417 w 1460502"/>
              <a:gd name="connsiteY8" fmla="*/ 725082 h 725082"/>
              <a:gd name="connsiteX9" fmla="*/ 79830 w 1460502"/>
              <a:gd name="connsiteY9" fmla="*/ 725082 h 725082"/>
              <a:gd name="connsiteX10" fmla="*/ 0 w 1460502"/>
              <a:gd name="connsiteY10" fmla="*/ 645252 h 725082"/>
              <a:gd name="connsiteX11" fmla="*/ 0 w 1460502"/>
              <a:gd name="connsiteY11" fmla="*/ 445682 h 725082"/>
              <a:gd name="connsiteX12" fmla="*/ 0 w 1460502"/>
              <a:gd name="connsiteY12" fmla="*/ 325940 h 725082"/>
              <a:gd name="connsiteX13" fmla="*/ 79830 w 1460502"/>
              <a:gd name="connsiteY13" fmla="*/ 246110 h 725082"/>
              <a:gd name="connsiteX14" fmla="*/ 243417 w 1460502"/>
              <a:gd name="connsiteY14" fmla="*/ 246110 h 72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0502" h="725082">
                <a:moveTo>
                  <a:pt x="425985" y="0"/>
                </a:moveTo>
                <a:lnTo>
                  <a:pt x="608543" y="246110"/>
                </a:lnTo>
                <a:lnTo>
                  <a:pt x="1380672" y="246110"/>
                </a:lnTo>
                <a:cubicBezTo>
                  <a:pt x="1424761" y="246110"/>
                  <a:pt x="1460502" y="281851"/>
                  <a:pt x="1460502" y="325940"/>
                </a:cubicBezTo>
                <a:lnTo>
                  <a:pt x="1460502" y="445682"/>
                </a:lnTo>
                <a:lnTo>
                  <a:pt x="1460502" y="645252"/>
                </a:lnTo>
                <a:cubicBezTo>
                  <a:pt x="1460502" y="689341"/>
                  <a:pt x="1424761" y="725082"/>
                  <a:pt x="1380672" y="725082"/>
                </a:cubicBezTo>
                <a:lnTo>
                  <a:pt x="608543" y="725082"/>
                </a:lnTo>
                <a:lnTo>
                  <a:pt x="243417" y="725082"/>
                </a:lnTo>
                <a:lnTo>
                  <a:pt x="79830" y="725082"/>
                </a:lnTo>
                <a:cubicBezTo>
                  <a:pt x="35741" y="725082"/>
                  <a:pt x="0" y="689341"/>
                  <a:pt x="0" y="645252"/>
                </a:cubicBezTo>
                <a:lnTo>
                  <a:pt x="0" y="445682"/>
                </a:lnTo>
                <a:lnTo>
                  <a:pt x="0" y="325940"/>
                </a:lnTo>
                <a:cubicBezTo>
                  <a:pt x="0" y="281851"/>
                  <a:pt x="35741" y="246110"/>
                  <a:pt x="79830" y="246110"/>
                </a:cubicBezTo>
                <a:lnTo>
                  <a:pt x="243417" y="246110"/>
                </a:lnTo>
                <a:close/>
              </a:path>
            </a:pathLst>
          </a:custGeom>
          <a:solidFill>
            <a:srgbClr val="A2A1A7"/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zh-CN" altLang="en-US" sz="2400" dirty="0"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66875" y="3455035"/>
            <a:ext cx="1825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趣味性</a:t>
            </a:r>
            <a:endParaRPr lang="zh-CN" altLang="en-US" sz="3200">
              <a:solidFill>
                <a:schemeClr val="bg1"/>
              </a:solidFill>
            </a:endParaRPr>
          </a:p>
        </p:txBody>
      </p:sp>
      <p:pic>
        <p:nvPicPr>
          <p:cNvPr id="12" name="图片 11" descr="32313539343735343b32313539343736303bb1a6bda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0" y="1510665"/>
            <a:ext cx="565150" cy="56515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1946910" y="2297430"/>
            <a:ext cx="588010" cy="62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072765" y="1810385"/>
            <a:ext cx="20085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合理的</a:t>
            </a:r>
            <a:r>
              <a:rPr lang="en-US" altLang="zh-CN"/>
              <a:t>PVP</a:t>
            </a:r>
            <a:r>
              <a:rPr lang="zh-CN" altLang="en-US"/>
              <a:t>体验</a:t>
            </a:r>
            <a:endParaRPr lang="zh-CN" altLang="en-US"/>
          </a:p>
          <a:p>
            <a:r>
              <a:rPr lang="en-US" altLang="zh-CN"/>
              <a:t>  </a:t>
            </a:r>
            <a:r>
              <a:rPr lang="zh-CN" altLang="en-US"/>
              <a:t>多样的</a:t>
            </a:r>
            <a:r>
              <a:rPr lang="zh-CN" altLang="en-US"/>
              <a:t>题目类型</a:t>
            </a:r>
            <a:endParaRPr lang="zh-CN" altLang="en-US"/>
          </a:p>
          <a:p>
            <a:r>
              <a:rPr lang="en-US" altLang="zh-CN"/>
              <a:t>  </a:t>
            </a:r>
            <a:r>
              <a:rPr lang="zh-CN" altLang="en-US"/>
              <a:t>丰富的</a:t>
            </a:r>
            <a:r>
              <a:rPr lang="zh-CN" altLang="en-US"/>
              <a:t>游戏系统</a:t>
            </a:r>
            <a:endParaRPr lang="zh-CN" altLang="en-US"/>
          </a:p>
        </p:txBody>
      </p:sp>
      <p:sp>
        <p:nvSpPr>
          <p:cNvPr id="8" name="MH_SubTitle_2"/>
          <p:cNvSpPr/>
          <p:nvPr>
            <p:custDataLst>
              <p:tags r:id="rId4"/>
            </p:custDataLst>
          </p:nvPr>
        </p:nvSpPr>
        <p:spPr>
          <a:xfrm>
            <a:off x="3783322" y="3387595"/>
            <a:ext cx="2180503" cy="650702"/>
          </a:xfrm>
          <a:prstGeom prst="wedgeRoundRectCallout">
            <a:avLst>
              <a:gd name="adj1" fmla="val -20833"/>
              <a:gd name="adj2" fmla="val 101383"/>
              <a:gd name="adj3" fmla="val 16667"/>
            </a:avLst>
          </a:prstGeom>
          <a:solidFill>
            <a:srgbClr val="F3E26E"/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zh-CN" altLang="en-US" sz="2400" dirty="0">
              <a:cs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44290" y="3455035"/>
            <a:ext cx="2058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solidFill>
                  <a:schemeClr val="bg1"/>
                </a:solidFill>
              </a:rPr>
              <a:t>实用性</a:t>
            </a:r>
            <a:endParaRPr lang="zh-CN" altLang="en-US" sz="3200">
              <a:solidFill>
                <a:schemeClr val="bg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4396105" y="4554220"/>
            <a:ext cx="603885" cy="664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32313539343735343b32313539343736373bc0f1b0f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4235" y="5347970"/>
            <a:ext cx="557530" cy="55753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665730" y="5480050"/>
            <a:ext cx="19475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题目可以贴进生活，也可以丰富</a:t>
            </a:r>
            <a:r>
              <a:rPr lang="zh-CN" altLang="en-US"/>
              <a:t>知识</a:t>
            </a:r>
            <a:endParaRPr lang="zh-CN" altLang="en-US"/>
          </a:p>
        </p:txBody>
      </p:sp>
      <p:sp>
        <p:nvSpPr>
          <p:cNvPr id="14" name="MH_SubTitle_1"/>
          <p:cNvSpPr/>
          <p:nvPr>
            <p:custDataLst>
              <p:tags r:id="rId6"/>
            </p:custDataLst>
          </p:nvPr>
        </p:nvSpPr>
        <p:spPr>
          <a:xfrm>
            <a:off x="6254805" y="3053624"/>
            <a:ext cx="2180503" cy="984675"/>
          </a:xfrm>
          <a:custGeom>
            <a:avLst/>
            <a:gdLst>
              <a:gd name="connsiteX0" fmla="*/ 425985 w 1460502"/>
              <a:gd name="connsiteY0" fmla="*/ 0 h 725082"/>
              <a:gd name="connsiteX1" fmla="*/ 608543 w 1460502"/>
              <a:gd name="connsiteY1" fmla="*/ 246110 h 725082"/>
              <a:gd name="connsiteX2" fmla="*/ 1380672 w 1460502"/>
              <a:gd name="connsiteY2" fmla="*/ 246110 h 725082"/>
              <a:gd name="connsiteX3" fmla="*/ 1460502 w 1460502"/>
              <a:gd name="connsiteY3" fmla="*/ 325940 h 725082"/>
              <a:gd name="connsiteX4" fmla="*/ 1460502 w 1460502"/>
              <a:gd name="connsiteY4" fmla="*/ 445682 h 725082"/>
              <a:gd name="connsiteX5" fmla="*/ 1460502 w 1460502"/>
              <a:gd name="connsiteY5" fmla="*/ 645252 h 725082"/>
              <a:gd name="connsiteX6" fmla="*/ 1380672 w 1460502"/>
              <a:gd name="connsiteY6" fmla="*/ 725082 h 725082"/>
              <a:gd name="connsiteX7" fmla="*/ 608543 w 1460502"/>
              <a:gd name="connsiteY7" fmla="*/ 725082 h 725082"/>
              <a:gd name="connsiteX8" fmla="*/ 243417 w 1460502"/>
              <a:gd name="connsiteY8" fmla="*/ 725082 h 725082"/>
              <a:gd name="connsiteX9" fmla="*/ 79830 w 1460502"/>
              <a:gd name="connsiteY9" fmla="*/ 725082 h 725082"/>
              <a:gd name="connsiteX10" fmla="*/ 0 w 1460502"/>
              <a:gd name="connsiteY10" fmla="*/ 645252 h 725082"/>
              <a:gd name="connsiteX11" fmla="*/ 0 w 1460502"/>
              <a:gd name="connsiteY11" fmla="*/ 445682 h 725082"/>
              <a:gd name="connsiteX12" fmla="*/ 0 w 1460502"/>
              <a:gd name="connsiteY12" fmla="*/ 325940 h 725082"/>
              <a:gd name="connsiteX13" fmla="*/ 79830 w 1460502"/>
              <a:gd name="connsiteY13" fmla="*/ 246110 h 725082"/>
              <a:gd name="connsiteX14" fmla="*/ 243417 w 1460502"/>
              <a:gd name="connsiteY14" fmla="*/ 246110 h 72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0502" h="725082">
                <a:moveTo>
                  <a:pt x="425985" y="0"/>
                </a:moveTo>
                <a:lnTo>
                  <a:pt x="608543" y="246110"/>
                </a:lnTo>
                <a:lnTo>
                  <a:pt x="1380672" y="246110"/>
                </a:lnTo>
                <a:cubicBezTo>
                  <a:pt x="1424761" y="246110"/>
                  <a:pt x="1460502" y="281851"/>
                  <a:pt x="1460502" y="325940"/>
                </a:cubicBezTo>
                <a:lnTo>
                  <a:pt x="1460502" y="445682"/>
                </a:lnTo>
                <a:lnTo>
                  <a:pt x="1460502" y="645252"/>
                </a:lnTo>
                <a:cubicBezTo>
                  <a:pt x="1460502" y="689341"/>
                  <a:pt x="1424761" y="725082"/>
                  <a:pt x="1380672" y="725082"/>
                </a:cubicBezTo>
                <a:lnTo>
                  <a:pt x="608543" y="725082"/>
                </a:lnTo>
                <a:lnTo>
                  <a:pt x="243417" y="725082"/>
                </a:lnTo>
                <a:lnTo>
                  <a:pt x="79830" y="725082"/>
                </a:lnTo>
                <a:cubicBezTo>
                  <a:pt x="35741" y="725082"/>
                  <a:pt x="0" y="689341"/>
                  <a:pt x="0" y="645252"/>
                </a:cubicBezTo>
                <a:lnTo>
                  <a:pt x="0" y="445682"/>
                </a:lnTo>
                <a:lnTo>
                  <a:pt x="0" y="325940"/>
                </a:lnTo>
                <a:cubicBezTo>
                  <a:pt x="0" y="281851"/>
                  <a:pt x="35741" y="246110"/>
                  <a:pt x="79830" y="246110"/>
                </a:cubicBezTo>
                <a:lnTo>
                  <a:pt x="243417" y="246110"/>
                </a:lnTo>
                <a:close/>
              </a:path>
            </a:pathLst>
          </a:custGeom>
          <a:solidFill>
            <a:srgbClr val="A2A1A7"/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zh-CN" altLang="en-US" sz="2400" dirty="0">
              <a:cs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68440" y="3421380"/>
            <a:ext cx="19780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满足感</a:t>
            </a:r>
            <a:endParaRPr lang="zh-CN" altLang="en-US" sz="3200">
              <a:solidFill>
                <a:schemeClr val="bg1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6871970" y="2297430"/>
            <a:ext cx="588010" cy="62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 descr="32313538393035343b32313538383735353bc6b7c5c6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52385" y="1540510"/>
            <a:ext cx="535305" cy="53530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8225155" y="1951990"/>
            <a:ext cx="1886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胜利带来</a:t>
            </a:r>
            <a:r>
              <a:rPr lang="zh-CN" altLang="en-US"/>
              <a:t>正反馈</a:t>
            </a:r>
            <a:endParaRPr lang="zh-CN" altLang="en-US"/>
          </a:p>
          <a:p>
            <a:r>
              <a:rPr lang="zh-CN" altLang="en-US"/>
              <a:t>排名系统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MH" val="20151122105828"/>
  <p:tag name="MH_LIBRARY" val="GRAPHIC"/>
  <p:tag name="MH_TYPE" val="SubTitle"/>
  <p:tag name="MH_ORDER" val="1"/>
</p:tagLst>
</file>

<file path=ppt/tags/tag11.xml><?xml version="1.0" encoding="utf-8"?>
<p:tagLst xmlns:p="http://schemas.openxmlformats.org/presentationml/2006/main">
  <p:tag name="MH" val="20151122105828"/>
  <p:tag name="MH_LIBRARY" val="GRAPHIC"/>
  <p:tag name="MH_TYPE" val="SubTitle"/>
  <p:tag name="MH_ORDER" val="2"/>
</p:tagLst>
</file>

<file path=ppt/tags/tag12.xml><?xml version="1.0" encoding="utf-8"?>
<p:tagLst xmlns:p="http://schemas.openxmlformats.org/presentationml/2006/main">
  <p:tag name="MH" val="20151122105828"/>
  <p:tag name="MH_LIBRARY" val="GRAPHIC"/>
  <p:tag name="MH_TYPE" val="SubTitle"/>
  <p:tag name="MH_ORDER" val="1"/>
</p:tagLst>
</file>

<file path=ppt/tags/tag13.xml><?xml version="1.0" encoding="utf-8"?>
<p:tagLst xmlns:p="http://schemas.openxmlformats.org/presentationml/2006/main">
  <p:tag name="MH" val="20151122105828"/>
  <p:tag name="MH_LIBRARY" val="GRAPHIC"/>
  <p:tag name="MH_TYPE" val="SubTitle"/>
  <p:tag name="MH_ORDER" val="2"/>
</p:tagLst>
</file>

<file path=ppt/tags/tag14.xml><?xml version="1.0" encoding="utf-8"?>
<p:tagLst xmlns:p="http://schemas.openxmlformats.org/presentationml/2006/main">
  <p:tag name="MH" val="20151122105828"/>
  <p:tag name="MH_LIBRARY" val="GRAPHIC"/>
  <p:tag name="MH_TYPE" val="SubTitle"/>
  <p:tag name="MH_ORDER" val="1"/>
</p:tagLst>
</file>

<file path=ppt/tags/tag15.xml><?xml version="1.0" encoding="utf-8"?>
<p:tagLst xmlns:p="http://schemas.openxmlformats.org/presentationml/2006/main">
  <p:tag name="MH" val="20151122105828"/>
  <p:tag name="MH_LIBRARY" val="GRAPHIC"/>
  <p:tag name="MH_TYPE" val="SubTitle"/>
  <p:tag name="MH_ORDER" val="2"/>
</p:tagLst>
</file>

<file path=ppt/tags/tag16.xml><?xml version="1.0" encoding="utf-8"?>
<p:tagLst xmlns:p="http://schemas.openxmlformats.org/presentationml/2006/main">
  <p:tag name="MH" val="20151122105828"/>
  <p:tag name="MH_LIBRARY" val="GRAPHIC"/>
  <p:tag name="MH_TYPE" val="SubTitle"/>
  <p:tag name="MH_ORDER" val="1"/>
</p:tagLst>
</file>

<file path=ppt/tags/tag17.xml><?xml version="1.0" encoding="utf-8"?>
<p:tagLst xmlns:p="http://schemas.openxmlformats.org/presentationml/2006/main">
  <p:tag name="MH" val="20151122105828"/>
  <p:tag name="MH_LIBRARY" val="GRAPHIC"/>
  <p:tag name="MH_TYPE" val="SubTitle"/>
  <p:tag name="MH_ORDER" val="1"/>
</p:tagLst>
</file>

<file path=ppt/tags/tag18.xml><?xml version="1.0" encoding="utf-8"?>
<p:tagLst xmlns:p="http://schemas.openxmlformats.org/presentationml/2006/main">
  <p:tag name="MH" val="20151122105828"/>
  <p:tag name="MH_LIBRARY" val="GRAPHIC"/>
  <p:tag name="MH_TYPE" val="SubTitle"/>
  <p:tag name="MH_ORDER" val="2"/>
</p:tagLst>
</file>

<file path=ppt/tags/tag19.xml><?xml version="1.0" encoding="utf-8"?>
<p:tagLst xmlns:p="http://schemas.openxmlformats.org/presentationml/2006/main">
  <p:tag name="MH" val="20151122105828"/>
  <p:tag name="MH_LIBRARY" val="GRAPHIC"/>
  <p:tag name="MH_TYPE" val="SubTitle"/>
  <p:tag name="MH_ORDER" val="1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MH" val="20151122105828"/>
  <p:tag name="MH_LIBRARY" val="GRAPHIC"/>
  <p:tag name="MH_TYPE" val="SubTitle"/>
  <p:tag name="MH_ORDER" val="1"/>
</p:tagLst>
</file>

<file path=ppt/tags/tag21.xml><?xml version="1.0" encoding="utf-8"?>
<p:tagLst xmlns:p="http://schemas.openxmlformats.org/presentationml/2006/main">
  <p:tag name="MH" val="20151122105828"/>
  <p:tag name="MH_LIBRARY" val="GRAPHIC"/>
  <p:tag name="MH_TYPE" val="SubTitle"/>
  <p:tag name="MH_ORDER" val="2"/>
</p:tagLst>
</file>

<file path=ppt/tags/tag22.xml><?xml version="1.0" encoding="utf-8"?>
<p:tagLst xmlns:p="http://schemas.openxmlformats.org/presentationml/2006/main">
  <p:tag name="MH" val="20151122105828"/>
  <p:tag name="MH_LIBRARY" val="GRAPHIC"/>
  <p:tag name="MH_TYPE" val="SubTitle"/>
  <p:tag name="MH_ORDER" val="1"/>
</p:tagLst>
</file>

<file path=ppt/tags/tag23.xml><?xml version="1.0" encoding="utf-8"?>
<p:tagLst xmlns:p="http://schemas.openxmlformats.org/presentationml/2006/main">
  <p:tag name="MH" val="20151122105828"/>
  <p:tag name="MH_LIBRARY" val="GRAPHIC"/>
  <p:tag name="MH_TYPE" val="SubTitle"/>
  <p:tag name="MH_ORDER" val="2"/>
</p:tagLst>
</file>

<file path=ppt/tags/tag24.xml><?xml version="1.0" encoding="utf-8"?>
<p:tagLst xmlns:p="http://schemas.openxmlformats.org/presentationml/2006/main">
  <p:tag name="MH" val="20151122105828"/>
  <p:tag name="MH_LIBRARY" val="GRAPHIC"/>
  <p:tag name="MH_TYPE" val="SubTitle"/>
  <p:tag name="MH_ORDER" val="1"/>
</p:tagLst>
</file>

<file path=ppt/tags/tag25.xml><?xml version="1.0" encoding="utf-8"?>
<p:tagLst xmlns:p="http://schemas.openxmlformats.org/presentationml/2006/main">
  <p:tag name="MH" val="20151122105828"/>
  <p:tag name="MH_LIBRARY" val="GRAPHIC"/>
  <p:tag name="MH_TYPE" val="SubTitle"/>
  <p:tag name="MH_ORDER" val="2"/>
</p:tagLst>
</file>

<file path=ppt/tags/tag26.xml><?xml version="1.0" encoding="utf-8"?>
<p:tagLst xmlns:p="http://schemas.openxmlformats.org/presentationml/2006/main">
  <p:tag name="MH" val="20151122105828"/>
  <p:tag name="MH_LIBRARY" val="GRAPHIC"/>
  <p:tag name="MH_TYPE" val="SubTitle"/>
  <p:tag name="MH_ORDER" val="1"/>
</p:tagLst>
</file>

<file path=ppt/tags/tag27.xml><?xml version="1.0" encoding="utf-8"?>
<p:tagLst xmlns:p="http://schemas.openxmlformats.org/presentationml/2006/main">
  <p:tag name="MH" val="20151122105828"/>
  <p:tag name="MH_LIBRARY" val="GRAPHIC"/>
  <p:tag name="MH_TYPE" val="SubTitle"/>
  <p:tag name="MH_ORDER" val="2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4"/>
  <p:tag name="KSO_WM_UNIT_TYPE" val="l_i"/>
  <p:tag name="KSO_WM_UNIT_INDEX" val="1_1"/>
  <p:tag name="KSO_WM_UNIT_ID" val="diagram160044_4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4"/>
  <p:tag name="KSO_WM_UNIT_TYPE" val="l_i"/>
  <p:tag name="KSO_WM_UNIT_INDEX" val="1_2"/>
  <p:tag name="KSO_WM_UNIT_ID" val="diagram160044_4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4"/>
  <p:tag name="KSO_WM_UNIT_TYPE" val="l_h_f"/>
  <p:tag name="KSO_WM_UNIT_INDEX" val="1_1_1"/>
  <p:tag name="KSO_WM_UNIT_ID" val="diagram160044_4*l_h_f*1_1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l1-1"/>
  <p:tag name="KSO_WM_UNIT_PRESET_TEXT" val="LOREM IPSUM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4"/>
  <p:tag name="KSO_WM_UNIT_TYPE" val="l_i"/>
  <p:tag name="KSO_WM_UNIT_INDEX" val="1_3"/>
  <p:tag name="KSO_WM_UNIT_ID" val="diagram160044_4*l_i*1_3"/>
  <p:tag name="KSO_WM_UNIT_CLEAR" val="1"/>
  <p:tag name="KSO_WM_UNIT_LAYERLEVEL" val="1_1"/>
  <p:tag name="KSO_WM_DIAGRAM_GROUP_CODE" val="l1-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4"/>
  <p:tag name="KSO_WM_UNIT_TYPE" val="l_i"/>
  <p:tag name="KSO_WM_UNIT_INDEX" val="1_4"/>
  <p:tag name="KSO_WM_UNIT_ID" val="diagram160044_4*l_i*1_4"/>
  <p:tag name="KSO_WM_UNIT_CLEAR" val="1"/>
  <p:tag name="KSO_WM_UNIT_LAYERLEVEL" val="1_1"/>
  <p:tag name="KSO_WM_DIAGRAM_GROUP_CODE" val="l1-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4"/>
  <p:tag name="KSO_WM_UNIT_TYPE" val="l_h_f"/>
  <p:tag name="KSO_WM_UNIT_INDEX" val="1_2_1"/>
  <p:tag name="KSO_WM_UNIT_ID" val="diagram160044_4*l_h_f*1_2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l1-1"/>
  <p:tag name="KSO_WM_UNIT_PRESET_TEXT" val="LOREM IPSUM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4"/>
  <p:tag name="KSO_WM_UNIT_TYPE" val="l_h_f"/>
  <p:tag name="KSO_WM_UNIT_INDEX" val="1_3_1"/>
  <p:tag name="KSO_WM_UNIT_ID" val="diagram160044_4*l_h_f*1_3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l1-1"/>
  <p:tag name="KSO_WM_UNIT_PRESET_TEXT" val="LOREM IPSUM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4"/>
  <p:tag name="KSO_WM_UNIT_TYPE" val="g"/>
  <p:tag name="KSO_WM_UNIT_INDEX" val="1"/>
  <p:tag name="KSO_WM_UNIT_ID" val="diagram160044_4*g*1"/>
  <p:tag name="KSO_WM_UNIT_CLEAR" val="1"/>
  <p:tag name="KSO_WM_UNIT_LAYERLEVEL" val="1"/>
  <p:tag name="KSO_WM_UNIT_VALUE" val="25"/>
  <p:tag name="KSO_WM_UNIT_HIGHLIGHT" val="0"/>
  <p:tag name="KSO_WM_UNIT_COMPATIBLE" val="1"/>
  <p:tag name="KSO_WM_UNIT_RELATE_UNITID" val="diagram160044_4*l*1"/>
  <p:tag name="KSO_WM_UNIT_PRESET_TEXT_INDEX" val="3"/>
  <p:tag name="KSO_WM_UNIT_PRESET_TEXT_LEN" val="17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4"/>
  <p:tag name="KSO_WM_UNIT_TYPE" val="l_i"/>
  <p:tag name="KSO_WM_UNIT_INDEX" val="1_1"/>
  <p:tag name="KSO_WM_UNIT_ID" val="diagram160044_4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4"/>
  <p:tag name="KSO_WM_UNIT_TYPE" val="l_i"/>
  <p:tag name="KSO_WM_UNIT_INDEX" val="1_2"/>
  <p:tag name="KSO_WM_UNIT_ID" val="diagram160044_4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4"/>
  <p:tag name="KSO_WM_UNIT_TYPE" val="l_h_f"/>
  <p:tag name="KSO_WM_UNIT_INDEX" val="1_1_1"/>
  <p:tag name="KSO_WM_UNIT_ID" val="diagram160044_4*l_h_f*1_1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l1-1"/>
  <p:tag name="KSO_WM_UNIT_PRESET_TEXT" val="LOREM IPSUM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4"/>
  <p:tag name="KSO_WM_UNIT_TYPE" val="l_i"/>
  <p:tag name="KSO_WM_UNIT_INDEX" val="1_3"/>
  <p:tag name="KSO_WM_UNIT_ID" val="diagram160044_4*l_i*1_3"/>
  <p:tag name="KSO_WM_UNIT_CLEAR" val="1"/>
  <p:tag name="KSO_WM_UNIT_LAYERLEVEL" val="1_1"/>
  <p:tag name="KSO_WM_DIAGRAM_GROUP_CODE" val="l1-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4"/>
  <p:tag name="KSO_WM_UNIT_TYPE" val="l_i"/>
  <p:tag name="KSO_WM_UNIT_INDEX" val="1_4"/>
  <p:tag name="KSO_WM_UNIT_ID" val="diagram160044_4*l_i*1_4"/>
  <p:tag name="KSO_WM_UNIT_CLEAR" val="1"/>
  <p:tag name="KSO_WM_UNIT_LAYERLEVEL" val="1_1"/>
  <p:tag name="KSO_WM_DIAGRAM_GROUP_CODE" val="l1-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4"/>
  <p:tag name="KSO_WM_UNIT_TYPE" val="l_h_f"/>
  <p:tag name="KSO_WM_UNIT_INDEX" val="1_2_1"/>
  <p:tag name="KSO_WM_UNIT_ID" val="diagram160044_4*l_h_f*1_2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l1-1"/>
  <p:tag name="KSO_WM_UNIT_PRESET_TEXT" val="LOREM IPSUM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4"/>
  <p:tag name="KSO_WM_UNIT_TYPE" val="l_h_f"/>
  <p:tag name="KSO_WM_UNIT_INDEX" val="1_3_1"/>
  <p:tag name="KSO_WM_UNIT_ID" val="diagram160044_4*l_h_f*1_3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l1-1"/>
  <p:tag name="KSO_WM_UNIT_PRESET_TEXT" val="LOREM IPSUM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4"/>
  <p:tag name="KSO_WM_UNIT_TYPE" val="g"/>
  <p:tag name="KSO_WM_UNIT_INDEX" val="1"/>
  <p:tag name="KSO_WM_UNIT_ID" val="diagram160044_4*g*1"/>
  <p:tag name="KSO_WM_UNIT_CLEAR" val="1"/>
  <p:tag name="KSO_WM_UNIT_LAYERLEVEL" val="1"/>
  <p:tag name="KSO_WM_UNIT_VALUE" val="25"/>
  <p:tag name="KSO_WM_UNIT_HIGHLIGHT" val="0"/>
  <p:tag name="KSO_WM_UNIT_COMPATIBLE" val="1"/>
  <p:tag name="KSO_WM_UNIT_RELATE_UNITID" val="diagram160044_4*l*1"/>
  <p:tag name="KSO_WM_UNIT_PRESET_TEXT_INDEX" val="3"/>
  <p:tag name="KSO_WM_UNIT_PRESET_TEXT_LEN" val="17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4"/>
  <p:tag name="KSO_WM_UNIT_TYPE" val="l_i"/>
  <p:tag name="KSO_WM_UNIT_INDEX" val="1_1"/>
  <p:tag name="KSO_WM_UNIT_ID" val="diagram160044_4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4"/>
  <p:tag name="KSO_WM_UNIT_TYPE" val="l_i"/>
  <p:tag name="KSO_WM_UNIT_INDEX" val="1_2"/>
  <p:tag name="KSO_WM_UNIT_ID" val="diagram160044_4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4"/>
  <p:tag name="KSO_WM_UNIT_TYPE" val="l_h_f"/>
  <p:tag name="KSO_WM_UNIT_INDEX" val="1_1_1"/>
  <p:tag name="KSO_WM_UNIT_ID" val="diagram160044_4*l_h_f*1_1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l1-1"/>
  <p:tag name="KSO_WM_UNIT_PRESET_TEXT" val="LOREM IPSUM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4"/>
  <p:tag name="KSO_WM_UNIT_TYPE" val="l_i"/>
  <p:tag name="KSO_WM_UNIT_INDEX" val="1_3"/>
  <p:tag name="KSO_WM_UNIT_ID" val="diagram160044_4*l_i*1_3"/>
  <p:tag name="KSO_WM_UNIT_CLEAR" val="1"/>
  <p:tag name="KSO_WM_UNIT_LAYERLEVEL" val="1_1"/>
  <p:tag name="KSO_WM_DIAGRAM_GROUP_CODE" val="l1-1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4"/>
  <p:tag name="KSO_WM_UNIT_TYPE" val="l_i"/>
  <p:tag name="KSO_WM_UNIT_INDEX" val="1_4"/>
  <p:tag name="KSO_WM_UNIT_ID" val="diagram160044_4*l_i*1_4"/>
  <p:tag name="KSO_WM_UNIT_CLEAR" val="1"/>
  <p:tag name="KSO_WM_UNIT_LAYERLEVEL" val="1_1"/>
  <p:tag name="KSO_WM_DIAGRAM_GROUP_CODE" val="l1-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4"/>
  <p:tag name="KSO_WM_UNIT_TYPE" val="l_h_f"/>
  <p:tag name="KSO_WM_UNIT_INDEX" val="1_2_1"/>
  <p:tag name="KSO_WM_UNIT_ID" val="diagram160044_4*l_h_f*1_2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l1-1"/>
  <p:tag name="KSO_WM_UNIT_PRESET_TEXT" val="LOREM IPSUM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4"/>
  <p:tag name="KSO_WM_UNIT_TYPE" val="l_h_f"/>
  <p:tag name="KSO_WM_UNIT_INDEX" val="1_3_1"/>
  <p:tag name="KSO_WM_UNIT_ID" val="diagram160044_4*l_h_f*1_3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l1-1"/>
  <p:tag name="KSO_WM_UNIT_PRESET_TEXT" val="LOREM IPSUM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4"/>
  <p:tag name="KSO_WM_UNIT_TYPE" val="g"/>
  <p:tag name="KSO_WM_UNIT_INDEX" val="1"/>
  <p:tag name="KSO_WM_UNIT_ID" val="diagram160044_4*g*1"/>
  <p:tag name="KSO_WM_UNIT_CLEAR" val="1"/>
  <p:tag name="KSO_WM_UNIT_LAYERLEVEL" val="1"/>
  <p:tag name="KSO_WM_UNIT_VALUE" val="25"/>
  <p:tag name="KSO_WM_UNIT_HIGHLIGHT" val="0"/>
  <p:tag name="KSO_WM_UNIT_COMPATIBLE" val="1"/>
  <p:tag name="KSO_WM_UNIT_RELATE_UNITID" val="diagram160044_4*l*1"/>
  <p:tag name="KSO_WM_UNIT_PRESET_TEXT_INDEX" val="3"/>
  <p:tag name="KSO_WM_UNIT_PRESET_TEXT_LEN" val="17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4"/>
  <p:tag name="KSO_WM_UNIT_TYPE" val="l_i"/>
  <p:tag name="KSO_WM_UNIT_INDEX" val="1_1"/>
  <p:tag name="KSO_WM_UNIT_ID" val="diagram160044_4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4"/>
  <p:tag name="KSO_WM_UNIT_TYPE" val="l_i"/>
  <p:tag name="KSO_WM_UNIT_INDEX" val="1_2"/>
  <p:tag name="KSO_WM_UNIT_ID" val="diagram160044_4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4"/>
  <p:tag name="KSO_WM_UNIT_TYPE" val="l_h_f"/>
  <p:tag name="KSO_WM_UNIT_INDEX" val="1_1_1"/>
  <p:tag name="KSO_WM_UNIT_ID" val="diagram160044_4*l_h_f*1_1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l1-1"/>
  <p:tag name="KSO_WM_UNIT_PRESET_TEXT" val="LOREM IPSUM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4"/>
  <p:tag name="KSO_WM_UNIT_TYPE" val="l_i"/>
  <p:tag name="KSO_WM_UNIT_INDEX" val="1_1"/>
  <p:tag name="KSO_WM_UNIT_ID" val="diagram160044_4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4"/>
  <p:tag name="KSO_WM_UNIT_TYPE" val="l_i"/>
  <p:tag name="KSO_WM_UNIT_INDEX" val="1_2"/>
  <p:tag name="KSO_WM_UNIT_ID" val="diagram160044_4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4"/>
  <p:tag name="KSO_WM_UNIT_TYPE" val="l_h_f"/>
  <p:tag name="KSO_WM_UNIT_INDEX" val="1_1_1"/>
  <p:tag name="KSO_WM_UNIT_ID" val="diagram160044_4*l_h_f*1_1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l1-1"/>
  <p:tag name="KSO_WM_UNIT_PRESET_TEXT" val="LOREM IPSUM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4"/>
  <p:tag name="KSO_WM_UNIT_TYPE" val="l_i"/>
  <p:tag name="KSO_WM_UNIT_INDEX" val="1_3"/>
  <p:tag name="KSO_WM_UNIT_ID" val="diagram160044_4*l_i*1_3"/>
  <p:tag name="KSO_WM_UNIT_CLEAR" val="1"/>
  <p:tag name="KSO_WM_UNIT_LAYERLEVEL" val="1_1"/>
  <p:tag name="KSO_WM_DIAGRAM_GROUP_CODE" val="l1-1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4"/>
  <p:tag name="KSO_WM_UNIT_TYPE" val="l_i"/>
  <p:tag name="KSO_WM_UNIT_INDEX" val="1_4"/>
  <p:tag name="KSO_WM_UNIT_ID" val="diagram160044_4*l_i*1_4"/>
  <p:tag name="KSO_WM_UNIT_CLEAR" val="1"/>
  <p:tag name="KSO_WM_UNIT_LAYERLEVEL" val="1_1"/>
  <p:tag name="KSO_WM_DIAGRAM_GROUP_CODE" val="l1-1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4"/>
  <p:tag name="KSO_WM_UNIT_TYPE" val="l_h_f"/>
  <p:tag name="KSO_WM_UNIT_INDEX" val="1_2_1"/>
  <p:tag name="KSO_WM_UNIT_ID" val="diagram160044_4*l_h_f*1_2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l1-1"/>
  <p:tag name="KSO_WM_UNIT_PRESET_TEXT" val="LOREM IPSUM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4"/>
  <p:tag name="KSO_WM_UNIT_TYPE" val="l_h_f"/>
  <p:tag name="KSO_WM_UNIT_INDEX" val="1_3_1"/>
  <p:tag name="KSO_WM_UNIT_ID" val="diagram160044_4*l_h_f*1_3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l1-1"/>
  <p:tag name="KSO_WM_UNIT_PRESET_TEXT" val="LOREM IPSUM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44"/>
  <p:tag name="KSO_WM_UNIT_TYPE" val="g"/>
  <p:tag name="KSO_WM_UNIT_INDEX" val="1"/>
  <p:tag name="KSO_WM_UNIT_ID" val="diagram160044_4*g*1"/>
  <p:tag name="KSO_WM_UNIT_CLEAR" val="1"/>
  <p:tag name="KSO_WM_UNIT_LAYERLEVEL" val="1"/>
  <p:tag name="KSO_WM_UNIT_VALUE" val="25"/>
  <p:tag name="KSO_WM_UNIT_HIGHLIGHT" val="0"/>
  <p:tag name="KSO_WM_UNIT_COMPATIBLE" val="1"/>
  <p:tag name="KSO_WM_UNIT_RELATE_UNITID" val="diagram160044_4*l*1"/>
  <p:tag name="KSO_WM_UNIT_PRESET_TEXT_INDEX" val="3"/>
  <p:tag name="KSO_WM_UNIT_PRESET_TEXT_LEN" val="17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COMMONDATA" val="eyJjb3VudCI6MSwiaGRpZCI6IjQ4ZDE5MmQ2MTU2MDQxMjI1ZTQ5NTJkN2I1ZDk5MjhiIiwidXNlckNvdW50IjoxfQ==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MH" val="20151122105828"/>
  <p:tag name="MH_LIBRARY" val="GRAPHIC"/>
  <p:tag name="MH_TYPE" val="SubTitle"/>
  <p:tag name="MH_ORDER" val="1"/>
</p:tagLst>
</file>

<file path=ppt/tags/tag9.xml><?xml version="1.0" encoding="utf-8"?>
<p:tagLst xmlns:p="http://schemas.openxmlformats.org/presentationml/2006/main">
  <p:tag name="MH" val="20151122105828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1897</Words>
  <Application>WPS 演示</Application>
  <PresentationFormat>宽屏</PresentationFormat>
  <Paragraphs>346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Arial</vt:lpstr>
      <vt:lpstr>宋体</vt:lpstr>
      <vt:lpstr>Wingdings</vt:lpstr>
      <vt:lpstr>Arial</vt:lpstr>
      <vt:lpstr>微软雅黑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01</dc:creator>
  <cp:lastModifiedBy>WPS_875456604</cp:lastModifiedBy>
  <cp:revision>71</cp:revision>
  <dcterms:created xsi:type="dcterms:W3CDTF">2020-12-16T01:56:00Z</dcterms:created>
  <dcterms:modified xsi:type="dcterms:W3CDTF">2022-06-18T03:22:54Z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2052-11.1.0.11805</vt:lpwstr>
  </property>
  <property fmtid="{D5CDD505-2E9C-101B-9397-08002B2CF9AE}" pid="3" name="KSOTemplateUUID">
    <vt:lpwstr>v1.0_mb_KIsB2nxczhr4qvs3mCwDRg==</vt:lpwstr>
  </property>
  <property fmtid="{D5CDD505-2E9C-101B-9397-08002B2CF9AE}" pid="4" name="ICV">
    <vt:lpwstr>EA8D6F0A5E63459883A170B5C38368DC</vt:lpwstr>
  </property>
</Properties>
</file>