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AACC66-5EDF-4AA6-B9AE-AE46056F2748}">
  <a:tblStyle styleId="{46AACC66-5EDF-4AA6-B9AE-AE46056F2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2495ab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2495ab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12495ab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12495ab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2495ab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2495ab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2495ab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2495ab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12495ab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12495ab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12495ab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12495ab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2495ab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12495ab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2495abd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2495ab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2495abd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2495abd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2495abd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2495ab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174e69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174e69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12495abd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12495abd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12495abd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12495ab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12495abd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12495abd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12495abd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12495abd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174e69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174e69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174e69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174e69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2495ab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2495ab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2495ab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2495ab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2495ab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2495ab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2495ab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2495ab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2495ab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2495ab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en/teaching/course-unit-catalogue/course-unit/2021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upyter.org/" TargetMode="External"/><Relationship Id="rId4" Type="http://schemas.openxmlformats.org/officeDocument/2006/relationships/hyperlink" Target="https://comp-think.github.io/laboratory/chapter/01/" TargetMode="External"/><Relationship Id="rId5" Type="http://schemas.openxmlformats.org/officeDocument/2006/relationships/hyperlink" Target="https://www.youtube.com/watch?v=7wfPqAyYAD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mp-data.github.io/2021-20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mp-think.github.io/2021-2022/slides/04%20-%20Programming%20languages.html#/21" TargetMode="External"/><Relationship Id="rId4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realpython.com/python-testing/" TargetMode="Externa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en/teaching/course-unit-catalogue/course-unit/2021/46704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145/3188721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gettysburgcollege/3082146647/" TargetMode="External"/><Relationship Id="rId4" Type="http://schemas.openxmlformats.org/officeDocument/2006/relationships/hyperlink" Target="https://www.flickr.com/photos/adavey/40903187052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omp-data/2021-202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mp-data/2021-2022/" TargetMode="External"/><Relationship Id="rId4" Type="http://schemas.openxmlformats.org/officeDocument/2006/relationships/hyperlink" Target="mailto:silvio.peroni@unibo.it" TargetMode="External"/><Relationship Id="rId9" Type="http://schemas.openxmlformats.org/officeDocument/2006/relationships/hyperlink" Target="https://github.com/quinnanya/dh-jupyter" TargetMode="External"/><Relationship Id="rId5" Type="http://schemas.openxmlformats.org/officeDocument/2006/relationships/hyperlink" Target="https://comp-think.github.io" TargetMode="External"/><Relationship Id="rId6" Type="http://schemas.openxmlformats.org/officeDocument/2006/relationships/hyperlink" Target="https://www.digitalocean.com/community/books/digitalocean-ebook-how-to-code-in-python" TargetMode="External"/><Relationship Id="rId7" Type="http://schemas.openxmlformats.org/officeDocument/2006/relationships/hyperlink" Target="https://melaniewalsh.github.io/Intro-Cultural-Analytics/" TargetMode="External"/><Relationship Id="rId8" Type="http://schemas.openxmlformats.org/officeDocument/2006/relationships/hyperlink" Target="https://programminghistorian.org/e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ack.com" TargetMode="External"/><Relationship Id="rId4" Type="http://schemas.openxmlformats.org/officeDocument/2006/relationships/hyperlink" Target="https://en.wikipedia.org/wiki/Internet_Relay_Chat" TargetMode="External"/><Relationship Id="rId5" Type="http://schemas.openxmlformats.org/officeDocument/2006/relationships/hyperlink" Target="https://join.slack.com/t/essepuntato-uni/shared_invite/zt-11x0yju5e-mIRqjP_7dcew~yFDJ4G0v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-data/2021-2022/" TargetMode="External"/><Relationship Id="rId4" Type="http://schemas.openxmlformats.org/officeDocument/2006/relationships/hyperlink" Target="https://github.com/join" TargetMode="External"/><Relationship Id="rId5" Type="http://schemas.openxmlformats.org/officeDocument/2006/relationships/hyperlink" Target="https://docs.google.com/presentation/d/120U_qFLpHMWrC7BQE55pNZbU8lPqa_NDUoNFEpvF67Y/edit#slide=id.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Introduction to the course and </a:t>
            </a:r>
            <a:br>
              <a:rPr lang="en" sz="4200">
                <a:solidFill>
                  <a:srgbClr val="000000"/>
                </a:solidFill>
              </a:rPr>
            </a:br>
            <a:r>
              <a:rPr lang="en" sz="4200">
                <a:solidFill>
                  <a:srgbClr val="000000"/>
                </a:solidFill>
              </a:rPr>
              <a:t>final project specifications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calendar</a:t>
            </a:r>
            <a:endParaRPr/>
          </a:p>
        </p:txBody>
      </p:sp>
      <p:sp>
        <p:nvSpPr>
          <p:cNvPr id="187" name="Google Shape;18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6"/>
          <p:cNvGraphicFramePr/>
          <p:nvPr/>
        </p:nvGraphicFramePr>
        <p:xfrm>
          <a:off x="79050" y="169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{46AACC66-5EDF-4AA6-B9AE-AE46056F2748}</a:tableStyleId>
              </a:tblPr>
              <a:tblGrid>
                <a:gridCol w="883350"/>
                <a:gridCol w="351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02/02/2022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What is a datum and how it can be represented computationally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04/02/2022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Data formats and methods for storing data in Python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07/02/2022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Introduction to data modelling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09/02/2022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Implementation of data models via Python classes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Processing and querying the data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Introduction to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16/02/2022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Database Management Systems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89" name="Google Shape;189;p36"/>
          <p:cNvGraphicFramePr/>
          <p:nvPr/>
        </p:nvGraphicFramePr>
        <p:xfrm>
          <a:off x="4572000" y="169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{46AACC66-5EDF-4AA6-B9AE-AE46056F2748}</a:tableStyleId>
              </a:tblPr>
              <a:tblGrid>
                <a:gridCol w="894075"/>
                <a:gridCol w="350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Configuring and populating a relational database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SQL, a query language for relational databases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Configuring and populating a graph database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SPARQL, a query language for RDF databases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28/02/2022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Interacting with databases using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02/03/2022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Describing and visualising data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04/03/2022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Descriptive statistics and graphs about data using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311700" y="1152475"/>
            <a:ext cx="8520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lectures 12:30 - 14:30, </a:t>
            </a:r>
            <a:r>
              <a:rPr lang="en">
                <a:solidFill>
                  <a:srgbClr val="990000"/>
                </a:solidFill>
              </a:rPr>
              <a:t>lectures</a:t>
            </a:r>
            <a:r>
              <a:rPr lang="en">
                <a:solidFill>
                  <a:srgbClr val="990000"/>
                </a:solidFill>
              </a:rPr>
              <a:t> in red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</a:rPr>
              <a:t>hands-on in blue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 consists of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implementation of a project – yes, you have to write a software, and the specifications will be introduced today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 oral colloquium on the project implemented, for assessing the contribution of each 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be assigned maximum 16 points for the correctness of the project – I will run a series of tests aiming at assessing all the code developed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points above are assigned to all the students that have worked to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16 points (maximum) will be assigned to each individual student as result of the oral colloquium</a:t>
            </a:r>
            <a:endParaRPr/>
          </a:p>
        </p:txBody>
      </p:sp>
      <p:sp>
        <p:nvSpPr>
          <p:cNvPr id="197" name="Google Shape;197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organise in groups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people (not less, not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lang="en"/>
              <a:t>ou have to choose a name for the group (please, be creative)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the next lecture, I will post a link on Slack to </a:t>
            </a:r>
            <a:r>
              <a:rPr lang="en"/>
              <a:t>subscribe</a:t>
            </a:r>
            <a:r>
              <a:rPr lang="en"/>
              <a:t> your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working on the project, I would strongly suggest to split the work, so as to have a reasonable amount of code to implement</a:t>
            </a:r>
            <a:endParaRPr/>
          </a:p>
        </p:txBody>
      </p:sp>
      <p:sp>
        <p:nvSpPr>
          <p:cNvPr id="204" name="Google Shape;204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final grade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you know, this course is just a module of an Integrated Course (I. C.)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Management of Data (Integrated Course)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1: Computational Thinking and Programming</a:t>
            </a:r>
            <a:r>
              <a:rPr lang="en" sz="1600"/>
              <a:t> (first semester course, done)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2: Data Science </a:t>
            </a:r>
            <a:r>
              <a:rPr lang="en" sz="1600"/>
              <a:t>(this course!)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register only the final grade of the Integrated Course, which is computed as the average of the final scores of the two modules (max. 30L each module)</a:t>
            </a:r>
            <a:endParaRPr/>
          </a:p>
        </p:txBody>
      </p:sp>
      <p:sp>
        <p:nvSpPr>
          <p:cNvPr id="211" name="Google Shape;211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course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last lectures of the course, you will be asked to fill-up a questionnaire on the organisation of the course and related stuff - it is anonymous, of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Please, do it carefully and honestly, since it is one of the most important inputs I will have to understand what can be improved in the next year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the very first year for this course, and thus it is crucial to have your feedback in order to understand how to improve it for the next year</a:t>
            </a:r>
            <a:endParaRPr/>
          </a:p>
        </p:txBody>
      </p:sp>
      <p:sp>
        <p:nvSpPr>
          <p:cNvPr id="218" name="Google Shape;218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JupyterLab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JupyterLab</a:t>
            </a:r>
            <a:r>
              <a:rPr lang="en"/>
              <a:t> is a web-based interactive development environment for notebooks, code, and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need to have Python installed to running Jupyter – you can find instruction for installing Python in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first laboratory lecture</a:t>
            </a:r>
            <a:r>
              <a:rPr lang="en"/>
              <a:t> of the Computational Thinking and Programming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 JupyterLab, you can use 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/>
              <a:t>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ip install jupyterlab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be used for all the hands-on sessions, thus be sure to have it available on your computer, and the </a:t>
            </a:r>
            <a:r>
              <a:rPr lang="en"/>
              <a:t>website</a:t>
            </a:r>
            <a:r>
              <a:rPr lang="en"/>
              <a:t> includes a very good documentation, while a lot of tutorials are </a:t>
            </a:r>
            <a:r>
              <a:rPr lang="en" u="sng">
                <a:solidFill>
                  <a:schemeClr val="hlink"/>
                </a:solidFill>
                <a:hlinkClick r:id="rId5"/>
              </a:rPr>
              <a:t>available online</a:t>
            </a:r>
            <a:endParaRPr/>
          </a:p>
        </p:txBody>
      </p:sp>
      <p:sp>
        <p:nvSpPr>
          <p:cNvPr id="225" name="Google Shape;225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 of the project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software that enables one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process data stored in different formats and to upload them into two distinct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query these databases simultaneously according to predefined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software must be accompanied by a document (i.e. a Jupyter notebook) describing the data to process (their main characteristics and possible issues) and how the software has been organised (name of the files, where have been defined the </a:t>
            </a:r>
            <a:r>
              <a:rPr lang="en"/>
              <a:t>various</a:t>
            </a:r>
            <a:r>
              <a:rPr lang="en"/>
              <a:t> Python classes,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Information about the project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"/>
              <a:t> of the course (and will be updated in due course)</a:t>
            </a:r>
            <a:endParaRPr/>
          </a:p>
        </p:txBody>
      </p:sp>
      <p:sp>
        <p:nvSpPr>
          <p:cNvPr id="237" name="Google Shape;237;p4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43" name="Google Shape;243;p4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4"/>
          <p:cNvGrpSpPr/>
          <p:nvPr/>
        </p:nvGrpSpPr>
        <p:grpSpPr>
          <a:xfrm>
            <a:off x="539138" y="3906084"/>
            <a:ext cx="1401700" cy="764400"/>
            <a:chOff x="539150" y="3473334"/>
            <a:chExt cx="1401700" cy="764400"/>
          </a:xfrm>
        </p:grpSpPr>
        <p:pic>
          <p:nvPicPr>
            <p:cNvPr id="245" name="Google Shape;245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4650" y="3499275"/>
              <a:ext cx="656200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44"/>
            <p:cNvPicPr preferRelativeResize="0"/>
            <p:nvPr/>
          </p:nvPicPr>
          <p:blipFill rotWithShape="1">
            <a:blip r:embed="rId4">
              <a:alphaModFix/>
            </a:blip>
            <a:srcRect b="15757" l="14792" r="15031" t="12160"/>
            <a:stretch/>
          </p:blipFill>
          <p:spPr>
            <a:xfrm>
              <a:off x="539150" y="3473334"/>
              <a:ext cx="721400" cy="76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44"/>
          <p:cNvGrpSpPr/>
          <p:nvPr/>
        </p:nvGrpSpPr>
        <p:grpSpPr>
          <a:xfrm>
            <a:off x="6956475" y="3906084"/>
            <a:ext cx="1401700" cy="764400"/>
            <a:chOff x="539150" y="3473334"/>
            <a:chExt cx="1401700" cy="764400"/>
          </a:xfrm>
        </p:grpSpPr>
        <p:pic>
          <p:nvPicPr>
            <p:cNvPr id="248" name="Google Shape;24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4650" y="3499275"/>
              <a:ext cx="656200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44"/>
            <p:cNvPicPr preferRelativeResize="0"/>
            <p:nvPr/>
          </p:nvPicPr>
          <p:blipFill rotWithShape="1">
            <a:blip r:embed="rId4">
              <a:alphaModFix/>
            </a:blip>
            <a:srcRect b="15757" l="14792" r="15031" t="12160"/>
            <a:stretch/>
          </p:blipFill>
          <p:spPr>
            <a:xfrm>
              <a:off x="539150" y="3473334"/>
              <a:ext cx="721400" cy="76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44"/>
          <p:cNvGrpSpPr/>
          <p:nvPr/>
        </p:nvGrpSpPr>
        <p:grpSpPr>
          <a:xfrm>
            <a:off x="150838" y="2417475"/>
            <a:ext cx="2178300" cy="1514550"/>
            <a:chOff x="150838" y="2417475"/>
            <a:chExt cx="2178300" cy="1514550"/>
          </a:xfrm>
        </p:grpSpPr>
        <p:grpSp>
          <p:nvGrpSpPr>
            <p:cNvPr id="251" name="Google Shape;251;p44"/>
            <p:cNvGrpSpPr/>
            <p:nvPr/>
          </p:nvGrpSpPr>
          <p:grpSpPr>
            <a:xfrm>
              <a:off x="150838" y="2417475"/>
              <a:ext cx="2178300" cy="1238488"/>
              <a:chOff x="150838" y="2127038"/>
              <a:chExt cx="2178300" cy="1238488"/>
            </a:xfrm>
          </p:grpSpPr>
          <p:pic>
            <p:nvPicPr>
              <p:cNvPr id="252" name="Google Shape;252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44"/>
              <p:cNvSpPr txBox="1"/>
              <p:nvPr/>
            </p:nvSpPr>
            <p:spPr>
              <a:xfrm>
                <a:off x="150838" y="2965325"/>
                <a:ext cx="217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RelationalDataProcessor</a:t>
                </a:r>
                <a:endParaRPr/>
              </a:p>
            </p:txBody>
          </p:sp>
        </p:grpSp>
        <p:cxnSp>
          <p:nvCxnSpPr>
            <p:cNvPr id="254" name="Google Shape;254;p44"/>
            <p:cNvCxnSpPr>
              <a:stCxn id="246" idx="0"/>
              <a:endCxn id="253" idx="2"/>
            </p:cNvCxnSpPr>
            <p:nvPr/>
          </p:nvCxnSpPr>
          <p:spPr>
            <a:xfrm flipH="1" rot="10800000">
              <a:off x="899837" y="3655884"/>
              <a:ext cx="340200" cy="25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44"/>
            <p:cNvCxnSpPr>
              <a:stCxn id="245" idx="0"/>
              <a:endCxn id="253" idx="2"/>
            </p:cNvCxnSpPr>
            <p:nvPr/>
          </p:nvCxnSpPr>
          <p:spPr>
            <a:xfrm rot="10800000">
              <a:off x="1239838" y="3656025"/>
              <a:ext cx="372900" cy="27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6" name="Google Shape;256;p44"/>
          <p:cNvGrpSpPr/>
          <p:nvPr/>
        </p:nvGrpSpPr>
        <p:grpSpPr>
          <a:xfrm>
            <a:off x="741375" y="1170125"/>
            <a:ext cx="997250" cy="1247350"/>
            <a:chOff x="741375" y="1170125"/>
            <a:chExt cx="997250" cy="1247350"/>
          </a:xfrm>
        </p:grpSpPr>
        <p:pic>
          <p:nvPicPr>
            <p:cNvPr id="257" name="Google Shape;257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1375" y="1170125"/>
              <a:ext cx="997250" cy="997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44"/>
            <p:cNvCxnSpPr>
              <a:stCxn id="252" idx="0"/>
              <a:endCxn id="257" idx="2"/>
            </p:cNvCxnSpPr>
            <p:nvPr/>
          </p:nvCxnSpPr>
          <p:spPr>
            <a:xfrm rot="10800000">
              <a:off x="1239988" y="2167275"/>
              <a:ext cx="0" cy="25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44"/>
          <p:cNvGrpSpPr/>
          <p:nvPr/>
        </p:nvGrpSpPr>
        <p:grpSpPr>
          <a:xfrm>
            <a:off x="7158700" y="1170125"/>
            <a:ext cx="997250" cy="1247350"/>
            <a:chOff x="7158700" y="1170125"/>
            <a:chExt cx="997250" cy="1247350"/>
          </a:xfrm>
        </p:grpSpPr>
        <p:pic>
          <p:nvPicPr>
            <p:cNvPr id="260" name="Google Shape;260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58700" y="1170125"/>
              <a:ext cx="997250" cy="997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1" name="Google Shape;261;p44"/>
            <p:cNvCxnSpPr>
              <a:stCxn id="262" idx="0"/>
              <a:endCxn id="260" idx="2"/>
            </p:cNvCxnSpPr>
            <p:nvPr/>
          </p:nvCxnSpPr>
          <p:spPr>
            <a:xfrm rot="10800000">
              <a:off x="7657313" y="2167275"/>
              <a:ext cx="0" cy="25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" name="Google Shape;263;p44"/>
          <p:cNvGrpSpPr/>
          <p:nvPr/>
        </p:nvGrpSpPr>
        <p:grpSpPr>
          <a:xfrm>
            <a:off x="6568163" y="2417475"/>
            <a:ext cx="2178300" cy="1514550"/>
            <a:chOff x="6568163" y="2417475"/>
            <a:chExt cx="2178300" cy="1514550"/>
          </a:xfrm>
        </p:grpSpPr>
        <p:grpSp>
          <p:nvGrpSpPr>
            <p:cNvPr id="264" name="Google Shape;264;p44"/>
            <p:cNvGrpSpPr/>
            <p:nvPr/>
          </p:nvGrpSpPr>
          <p:grpSpPr>
            <a:xfrm>
              <a:off x="6568163" y="2417475"/>
              <a:ext cx="2178300" cy="1238488"/>
              <a:chOff x="150838" y="2127038"/>
              <a:chExt cx="2178300" cy="1238488"/>
            </a:xfrm>
          </p:grpSpPr>
          <p:pic>
            <p:nvPicPr>
              <p:cNvPr id="262" name="Google Shape;262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44"/>
              <p:cNvSpPr txBox="1"/>
              <p:nvPr/>
            </p:nvSpPr>
            <p:spPr>
              <a:xfrm>
                <a:off x="150838" y="2965325"/>
                <a:ext cx="217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Graph</a:t>
                </a:r>
                <a:r>
                  <a:rPr lang="en"/>
                  <a:t>DataProcessor</a:t>
                </a:r>
                <a:endParaRPr/>
              </a:p>
            </p:txBody>
          </p:sp>
        </p:grpSp>
        <p:cxnSp>
          <p:nvCxnSpPr>
            <p:cNvPr id="266" name="Google Shape;266;p44"/>
            <p:cNvCxnSpPr>
              <a:stCxn id="249" idx="0"/>
              <a:endCxn id="265" idx="2"/>
            </p:cNvCxnSpPr>
            <p:nvPr/>
          </p:nvCxnSpPr>
          <p:spPr>
            <a:xfrm flipH="1" rot="10800000">
              <a:off x="7317175" y="3655884"/>
              <a:ext cx="340200" cy="25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7" name="Google Shape;267;p44"/>
            <p:cNvCxnSpPr>
              <a:stCxn id="248" idx="0"/>
              <a:endCxn id="265" idx="2"/>
            </p:cNvCxnSpPr>
            <p:nvPr/>
          </p:nvCxnSpPr>
          <p:spPr>
            <a:xfrm rot="10800000">
              <a:off x="7657175" y="3656025"/>
              <a:ext cx="372900" cy="27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44"/>
          <p:cNvGrpSpPr/>
          <p:nvPr/>
        </p:nvGrpSpPr>
        <p:grpSpPr>
          <a:xfrm>
            <a:off x="1738625" y="1224040"/>
            <a:ext cx="2776163" cy="1238500"/>
            <a:chOff x="1738625" y="1224040"/>
            <a:chExt cx="2776163" cy="1238500"/>
          </a:xfrm>
        </p:grpSpPr>
        <p:grpSp>
          <p:nvGrpSpPr>
            <p:cNvPr id="269" name="Google Shape;269;p44"/>
            <p:cNvGrpSpPr/>
            <p:nvPr/>
          </p:nvGrpSpPr>
          <p:grpSpPr>
            <a:xfrm>
              <a:off x="2208688" y="1224040"/>
              <a:ext cx="2306100" cy="1238500"/>
              <a:chOff x="86938" y="2127038"/>
              <a:chExt cx="2306100" cy="1238500"/>
            </a:xfrm>
          </p:grpSpPr>
          <p:pic>
            <p:nvPicPr>
              <p:cNvPr id="270" name="Google Shape;270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44"/>
              <p:cNvSpPr txBox="1"/>
              <p:nvPr/>
            </p:nvSpPr>
            <p:spPr>
              <a:xfrm>
                <a:off x="86938" y="2965338"/>
                <a:ext cx="2306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RelationalQueryProcessor</a:t>
                </a:r>
                <a:endParaRPr/>
              </a:p>
            </p:txBody>
          </p:sp>
        </p:grpSp>
        <p:cxnSp>
          <p:nvCxnSpPr>
            <p:cNvPr id="272" name="Google Shape;272;p44"/>
            <p:cNvCxnSpPr>
              <a:stCxn id="257" idx="3"/>
              <a:endCxn id="270" idx="1"/>
            </p:cNvCxnSpPr>
            <p:nvPr/>
          </p:nvCxnSpPr>
          <p:spPr>
            <a:xfrm>
              <a:off x="1738625" y="1668750"/>
              <a:ext cx="11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" name="Google Shape;273;p44"/>
          <p:cNvGrpSpPr/>
          <p:nvPr/>
        </p:nvGrpSpPr>
        <p:grpSpPr>
          <a:xfrm>
            <a:off x="4756800" y="1224040"/>
            <a:ext cx="2401900" cy="1238487"/>
            <a:chOff x="4756800" y="1224040"/>
            <a:chExt cx="2401900" cy="1238487"/>
          </a:xfrm>
        </p:grpSpPr>
        <p:grpSp>
          <p:nvGrpSpPr>
            <p:cNvPr id="274" name="Google Shape;274;p44"/>
            <p:cNvGrpSpPr/>
            <p:nvPr/>
          </p:nvGrpSpPr>
          <p:grpSpPr>
            <a:xfrm>
              <a:off x="4756800" y="1224040"/>
              <a:ext cx="2178300" cy="1238487"/>
              <a:chOff x="150838" y="2127038"/>
              <a:chExt cx="2178300" cy="1238488"/>
            </a:xfrm>
          </p:grpSpPr>
          <p:pic>
            <p:nvPicPr>
              <p:cNvPr id="275" name="Google Shape;275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" name="Google Shape;276;p44"/>
              <p:cNvSpPr txBox="1"/>
              <p:nvPr/>
            </p:nvSpPr>
            <p:spPr>
              <a:xfrm>
                <a:off x="150838" y="2965325"/>
                <a:ext cx="217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GraphQueryProcessor</a:t>
                </a:r>
                <a:endParaRPr/>
              </a:p>
            </p:txBody>
          </p:sp>
        </p:grpSp>
        <p:cxnSp>
          <p:nvCxnSpPr>
            <p:cNvPr id="277" name="Google Shape;277;p44"/>
            <p:cNvCxnSpPr>
              <a:stCxn id="260" idx="1"/>
              <a:endCxn id="275" idx="3"/>
            </p:cNvCxnSpPr>
            <p:nvPr/>
          </p:nvCxnSpPr>
          <p:spPr>
            <a:xfrm rot="10800000">
              <a:off x="6290800" y="1668750"/>
              <a:ext cx="86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8" name="Google Shape;278;p44"/>
          <p:cNvGrpSpPr/>
          <p:nvPr/>
        </p:nvGrpSpPr>
        <p:grpSpPr>
          <a:xfrm>
            <a:off x="2713908" y="2462540"/>
            <a:ext cx="1303575" cy="1195822"/>
            <a:chOff x="2713908" y="2462540"/>
            <a:chExt cx="1303575" cy="1195822"/>
          </a:xfrm>
        </p:grpSpPr>
        <p:pic>
          <p:nvPicPr>
            <p:cNvPr id="279" name="Google Shape;279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13908" y="2706688"/>
              <a:ext cx="1303575" cy="951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0" name="Google Shape;280;p44"/>
            <p:cNvCxnSpPr>
              <a:stCxn id="271" idx="2"/>
              <a:endCxn id="279" idx="0"/>
            </p:cNvCxnSpPr>
            <p:nvPr/>
          </p:nvCxnSpPr>
          <p:spPr>
            <a:xfrm>
              <a:off x="3361738" y="2462540"/>
              <a:ext cx="3900" cy="2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" name="Google Shape;281;p44"/>
          <p:cNvGrpSpPr/>
          <p:nvPr/>
        </p:nvGrpSpPr>
        <p:grpSpPr>
          <a:xfrm>
            <a:off x="5194169" y="2462488"/>
            <a:ext cx="1303575" cy="1212675"/>
            <a:chOff x="5194169" y="2462488"/>
            <a:chExt cx="1303575" cy="1212675"/>
          </a:xfrm>
        </p:grpSpPr>
        <p:pic>
          <p:nvPicPr>
            <p:cNvPr id="282" name="Google Shape;282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94169" y="2723488"/>
              <a:ext cx="1303575" cy="951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Google Shape;283;p44"/>
            <p:cNvCxnSpPr>
              <a:endCxn id="282" idx="0"/>
            </p:cNvCxnSpPr>
            <p:nvPr/>
          </p:nvCxnSpPr>
          <p:spPr>
            <a:xfrm>
              <a:off x="5845957" y="2462488"/>
              <a:ext cx="0" cy="2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4" name="Google Shape;284;p44"/>
          <p:cNvGrpSpPr/>
          <p:nvPr/>
        </p:nvGrpSpPr>
        <p:grpSpPr>
          <a:xfrm>
            <a:off x="3418938" y="2898565"/>
            <a:ext cx="2306100" cy="1238500"/>
            <a:chOff x="3418938" y="2898565"/>
            <a:chExt cx="2306100" cy="1238500"/>
          </a:xfrm>
        </p:grpSpPr>
        <p:grpSp>
          <p:nvGrpSpPr>
            <p:cNvPr id="285" name="Google Shape;285;p44"/>
            <p:cNvGrpSpPr/>
            <p:nvPr/>
          </p:nvGrpSpPr>
          <p:grpSpPr>
            <a:xfrm>
              <a:off x="3418938" y="2898565"/>
              <a:ext cx="2306100" cy="1238500"/>
              <a:chOff x="86938" y="2127038"/>
              <a:chExt cx="2306100" cy="1238500"/>
            </a:xfrm>
          </p:grpSpPr>
          <p:pic>
            <p:nvPicPr>
              <p:cNvPr id="286" name="Google Shape;286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" name="Google Shape;287;p44"/>
              <p:cNvSpPr txBox="1"/>
              <p:nvPr/>
            </p:nvSpPr>
            <p:spPr>
              <a:xfrm>
                <a:off x="86938" y="2965338"/>
                <a:ext cx="2306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Generic</a:t>
                </a:r>
                <a:r>
                  <a:rPr lang="en"/>
                  <a:t>QueryProcessor</a:t>
                </a:r>
                <a:endParaRPr/>
              </a:p>
            </p:txBody>
          </p:sp>
        </p:grpSp>
        <p:cxnSp>
          <p:nvCxnSpPr>
            <p:cNvPr id="288" name="Google Shape;288;p44"/>
            <p:cNvCxnSpPr>
              <a:stCxn id="279" idx="3"/>
              <a:endCxn id="286" idx="1"/>
            </p:cNvCxnSpPr>
            <p:nvPr/>
          </p:nvCxnSpPr>
          <p:spPr>
            <a:xfrm>
              <a:off x="4017483" y="3182525"/>
              <a:ext cx="109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44"/>
            <p:cNvCxnSpPr>
              <a:stCxn id="282" idx="1"/>
              <a:endCxn id="286" idx="3"/>
            </p:cNvCxnSpPr>
            <p:nvPr/>
          </p:nvCxnSpPr>
          <p:spPr>
            <a:xfrm flipH="1">
              <a:off x="5016569" y="3199325"/>
              <a:ext cx="177600" cy="14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0" name="Google Shape;290;p44"/>
          <p:cNvGrpSpPr/>
          <p:nvPr/>
        </p:nvGrpSpPr>
        <p:grpSpPr>
          <a:xfrm>
            <a:off x="3395475" y="4137065"/>
            <a:ext cx="2353051" cy="571269"/>
            <a:chOff x="3395475" y="4137065"/>
            <a:chExt cx="2353051" cy="571269"/>
          </a:xfrm>
        </p:grpSpPr>
        <p:grpSp>
          <p:nvGrpSpPr>
            <p:cNvPr id="291" name="Google Shape;291;p44"/>
            <p:cNvGrpSpPr/>
            <p:nvPr/>
          </p:nvGrpSpPr>
          <p:grpSpPr>
            <a:xfrm>
              <a:off x="3395475" y="4308134"/>
              <a:ext cx="2353051" cy="400200"/>
              <a:chOff x="2663400" y="4232525"/>
              <a:chExt cx="2353051" cy="400200"/>
            </a:xfrm>
          </p:grpSpPr>
          <p:grpSp>
            <p:nvGrpSpPr>
              <p:cNvPr id="292" name="Google Shape;292;p44"/>
              <p:cNvGrpSpPr/>
              <p:nvPr/>
            </p:nvGrpSpPr>
            <p:grpSpPr>
              <a:xfrm>
                <a:off x="2663400" y="4291650"/>
                <a:ext cx="840288" cy="320575"/>
                <a:chOff x="2663400" y="4291650"/>
                <a:chExt cx="840288" cy="320575"/>
              </a:xfrm>
            </p:grpSpPr>
            <p:sp>
              <p:nvSpPr>
                <p:cNvPr id="293" name="Google Shape;293;p44"/>
                <p:cNvSpPr/>
                <p:nvPr/>
              </p:nvSpPr>
              <p:spPr>
                <a:xfrm>
                  <a:off x="2663400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44"/>
                <p:cNvSpPr/>
                <p:nvPr/>
              </p:nvSpPr>
              <p:spPr>
                <a:xfrm>
                  <a:off x="2815800" y="4336225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44"/>
                <p:cNvSpPr/>
                <p:nvPr/>
              </p:nvSpPr>
              <p:spPr>
                <a:xfrm>
                  <a:off x="2939400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44"/>
                <p:cNvSpPr/>
                <p:nvPr/>
              </p:nvSpPr>
              <p:spPr>
                <a:xfrm>
                  <a:off x="3091800" y="4336225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44"/>
                <p:cNvSpPr/>
                <p:nvPr/>
              </p:nvSpPr>
              <p:spPr>
                <a:xfrm>
                  <a:off x="3227688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8" name="Google Shape;298;p44"/>
              <p:cNvSpPr txBox="1"/>
              <p:nvPr/>
            </p:nvSpPr>
            <p:spPr>
              <a:xfrm>
                <a:off x="3539851" y="4232525"/>
                <a:ext cx="1476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Python objects</a:t>
                </a:r>
                <a:endParaRPr/>
              </a:p>
            </p:txBody>
          </p:sp>
        </p:grpSp>
        <p:cxnSp>
          <p:nvCxnSpPr>
            <p:cNvPr id="299" name="Google Shape;299;p44"/>
            <p:cNvCxnSpPr>
              <a:stCxn id="287" idx="2"/>
            </p:cNvCxnSpPr>
            <p:nvPr/>
          </p:nvCxnSpPr>
          <p:spPr>
            <a:xfrm>
              <a:off x="4571988" y="4137065"/>
              <a:ext cx="10800" cy="20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0" name="Google Shape;300;p44"/>
          <p:cNvSpPr txBox="1"/>
          <p:nvPr/>
        </p:nvSpPr>
        <p:spPr>
          <a:xfrm>
            <a:off x="1738625" y="1084100"/>
            <a:ext cx="9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301" name="Google Shape;301;p44"/>
          <p:cNvSpPr txBox="1"/>
          <p:nvPr/>
        </p:nvSpPr>
        <p:spPr>
          <a:xfrm>
            <a:off x="6278650" y="1084100"/>
            <a:ext cx="9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Science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8"/>
          <p:cNvSpPr txBox="1"/>
          <p:nvPr>
            <p:ph idx="4294967295" type="body"/>
          </p:nvPr>
        </p:nvSpPr>
        <p:spPr>
          <a:xfrm>
            <a:off x="311700" y="337900"/>
            <a:ext cx="85206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 preliminary introduction to </a:t>
            </a:r>
            <a:br>
              <a:rPr lang="en" sz="3000"/>
            </a:br>
            <a:r>
              <a:rPr lang="en" sz="3000"/>
              <a:t>the basic tools that </a:t>
            </a:r>
            <a:br>
              <a:rPr lang="en" sz="3000"/>
            </a:br>
            <a:r>
              <a:rPr lang="en" sz="3000"/>
              <a:t>enable you to start a</a:t>
            </a:r>
            <a:endParaRPr sz="3000"/>
          </a:p>
        </p:txBody>
      </p:sp>
      <p:sp>
        <p:nvSpPr>
          <p:cNvPr id="117" name="Google Shape;117;p28"/>
          <p:cNvSpPr txBox="1"/>
          <p:nvPr>
            <p:ph idx="4294967295" type="body"/>
          </p:nvPr>
        </p:nvSpPr>
        <p:spPr>
          <a:xfrm>
            <a:off x="311700" y="2556875"/>
            <a:ext cx="8520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p</a:t>
            </a:r>
            <a:r>
              <a:rPr lang="en" sz="3000"/>
              <a:t>roject</a:t>
            </a:r>
            <a:endParaRPr sz="3000"/>
          </a:p>
        </p:txBody>
      </p:sp>
      <p:sp>
        <p:nvSpPr>
          <p:cNvPr id="118" name="Google Shape;118;p28"/>
          <p:cNvSpPr txBox="1"/>
          <p:nvPr>
            <p:ph idx="4294967295" type="body"/>
          </p:nvPr>
        </p:nvSpPr>
        <p:spPr>
          <a:xfrm>
            <a:off x="311700" y="3125475"/>
            <a:ext cx="85206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(and get the final score for </a:t>
            </a:r>
            <a:br>
              <a:rPr lang="en" sz="3000"/>
            </a:br>
            <a:r>
              <a:rPr lang="en" sz="3000"/>
              <a:t>the integrated course </a:t>
            </a:r>
            <a:br>
              <a:rPr lang="en" sz="3000"/>
            </a:br>
            <a:r>
              <a:rPr lang="en" sz="3000"/>
              <a:t>“Computational Management of Data”)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UML diagram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" y="977874"/>
            <a:ext cx="9144001" cy="38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UML diagram (2/2)</a:t>
            </a:r>
            <a:endParaRPr/>
          </a:p>
        </p:txBody>
      </p:sp>
      <p:sp>
        <p:nvSpPr>
          <p:cNvPr id="321" name="Google Shape;321;p4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 rotWithShape="1">
          <a:blip r:embed="rId3">
            <a:alphaModFix/>
          </a:blip>
          <a:srcRect b="1926" l="0" r="0" t="2251"/>
          <a:stretch/>
        </p:blipFill>
        <p:spPr>
          <a:xfrm>
            <a:off x="1040175" y="971275"/>
            <a:ext cx="7063450" cy="375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of the project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provide all Python files implementing your project, by sharing them in some way (e.g. via OneDrive)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to send all the files one week before the exam session you want to 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schedule of the first four exam sessions are as follows: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May 2022, 11:00-16:00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June 2022, 11:00-16:00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July 2022, 11:00-16:00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September 2022, 11:00-16:00</a:t>
            </a:r>
            <a:endParaRPr/>
          </a:p>
        </p:txBody>
      </p:sp>
      <p:sp>
        <p:nvSpPr>
          <p:cNvPr id="329" name="Google Shape;329;p4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Suggestion: use the test-driven development</a:t>
            </a:r>
            <a:endParaRPr/>
          </a:p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what is the test-driven development (TDD) – to refresh your memory, you can look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slide</a:t>
            </a:r>
            <a:r>
              <a:rPr lang="en"/>
              <a:t> (and scream…)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strongly suggest you to systematically adopt this development technique for developing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addition, there is at least a Python library available which has been entirely developed to facilitate the creation of tests, i.e.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unittest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Online, you can find several documents describing how to create tests in Python, such as </a:t>
            </a:r>
            <a:r>
              <a:rPr lang="en" u="sng">
                <a:solidFill>
                  <a:schemeClr val="hlink"/>
                </a:solidFill>
                <a:hlinkClick r:id="rId5"/>
              </a:rPr>
              <a:t>one at the Real Python website</a:t>
            </a:r>
            <a:endParaRPr/>
          </a:p>
        </p:txBody>
      </p:sp>
      <p:sp>
        <p:nvSpPr>
          <p:cNvPr id="336" name="Google Shape;336;p4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42" name="Google Shape;342;p50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Introduction to the course and final project specifications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 cycle (and what we will address)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Berman, F., Rutenbar, R., Hailpern, B., Christensen, H., Davidson, S., Estrin, D., Franklin, M., Martonosi, M., Raghavan, P., Stodden, V., &amp; Szalay, A. S. (2018). Realizing the potential of data science. Communications of the ACM, 61(4), 67–72.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https://doi.org/10.1145/3188721</a:t>
            </a:r>
            <a:r>
              <a:rPr lang="en"/>
              <a:t> </a:t>
            </a:r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512" y="1114349"/>
            <a:ext cx="6734976" cy="3445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9"/>
          <p:cNvGrpSpPr/>
          <p:nvPr/>
        </p:nvGrpSpPr>
        <p:grpSpPr>
          <a:xfrm>
            <a:off x="0" y="1126550"/>
            <a:ext cx="4982675" cy="3199500"/>
            <a:chOff x="0" y="1126550"/>
            <a:chExt cx="4982675" cy="3199500"/>
          </a:xfrm>
        </p:grpSpPr>
        <p:grpSp>
          <p:nvGrpSpPr>
            <p:cNvPr id="127" name="Google Shape;127;p29"/>
            <p:cNvGrpSpPr/>
            <p:nvPr/>
          </p:nvGrpSpPr>
          <p:grpSpPr>
            <a:xfrm>
              <a:off x="1165175" y="1126550"/>
              <a:ext cx="3817500" cy="3199500"/>
              <a:chOff x="1165175" y="1126550"/>
              <a:chExt cx="3817500" cy="3199500"/>
            </a:xfrm>
          </p:grpSpPr>
          <p:sp>
            <p:nvSpPr>
              <p:cNvPr id="128" name="Google Shape;128;p29"/>
              <p:cNvSpPr/>
              <p:nvPr/>
            </p:nvSpPr>
            <p:spPr>
              <a:xfrm>
                <a:off x="1165175" y="1126550"/>
                <a:ext cx="2781000" cy="319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4014875" y="1989175"/>
                <a:ext cx="967800" cy="21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9"/>
              <p:cNvSpPr/>
              <p:nvPr/>
            </p:nvSpPr>
            <p:spPr>
              <a:xfrm>
                <a:off x="4014875" y="2839962"/>
                <a:ext cx="967800" cy="24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29"/>
            <p:cNvSpPr txBox="1"/>
            <p:nvPr/>
          </p:nvSpPr>
          <p:spPr>
            <a:xfrm>
              <a:off x="0" y="1639025"/>
              <a:ext cx="1186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DHDK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Data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Science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c</a:t>
              </a:r>
              <a:r>
                <a:rPr lang="en">
                  <a:solidFill>
                    <a:srgbClr val="CC0000"/>
                  </a:solidFill>
                </a:rPr>
                <a:t>ourse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(this course)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132" name="Google Shape;132;p29"/>
          <p:cNvGrpSpPr/>
          <p:nvPr/>
        </p:nvGrpSpPr>
        <p:grpSpPr>
          <a:xfrm>
            <a:off x="5294474" y="1078300"/>
            <a:ext cx="3690826" cy="3526200"/>
            <a:chOff x="5294474" y="1078300"/>
            <a:chExt cx="3690826" cy="3526200"/>
          </a:xfrm>
        </p:grpSpPr>
        <p:sp>
          <p:nvSpPr>
            <p:cNvPr id="133" name="Google Shape;133;p29"/>
            <p:cNvSpPr/>
            <p:nvPr/>
          </p:nvSpPr>
          <p:spPr>
            <a:xfrm>
              <a:off x="5294474" y="1078300"/>
              <a:ext cx="2645100" cy="3526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9"/>
            <p:cNvSpPr txBox="1"/>
            <p:nvPr/>
          </p:nvSpPr>
          <p:spPr>
            <a:xfrm>
              <a:off x="7939500" y="1931600"/>
              <a:ext cx="10458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DHDK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Open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Science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c</a:t>
              </a:r>
              <a:r>
                <a:rPr lang="en">
                  <a:solidFill>
                    <a:srgbClr val="0B5394"/>
                  </a:solidFill>
                </a:rPr>
                <a:t>ourse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(optional 2nd year course)</a:t>
              </a:r>
              <a:endParaRPr>
                <a:solidFill>
                  <a:srgbClr val="0B539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practical course</a:t>
            </a:r>
            <a:endParaRPr/>
          </a:p>
        </p:txBody>
      </p:sp>
      <p:sp>
        <p:nvSpPr>
          <p:cNvPr id="140" name="Google Shape;140;p3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Gettysburg College,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https://www.flickr.com/photos/gettysburgcollege/3082146647/</a:t>
            </a:r>
            <a:r>
              <a:rPr lang="en"/>
              <a:t>; A.Davey,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https://www.flickr.com/photos/adavey/40903187052/</a:t>
            </a:r>
            <a:r>
              <a:rPr lang="en"/>
              <a:t> 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50" y="1628000"/>
            <a:ext cx="3893034" cy="233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328" y="1628004"/>
            <a:ext cx="3403772" cy="233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3" name="Google Shape;143;p30"/>
          <p:cNvGrpSpPr/>
          <p:nvPr/>
        </p:nvGrpSpPr>
        <p:grpSpPr>
          <a:xfrm>
            <a:off x="257500" y="1338950"/>
            <a:ext cx="4338900" cy="2697300"/>
            <a:chOff x="257500" y="1338950"/>
            <a:chExt cx="4338900" cy="2697300"/>
          </a:xfrm>
        </p:grpSpPr>
        <p:cxnSp>
          <p:nvCxnSpPr>
            <p:cNvPr id="144" name="Google Shape;144;p30"/>
            <p:cNvCxnSpPr/>
            <p:nvPr/>
          </p:nvCxnSpPr>
          <p:spPr>
            <a:xfrm>
              <a:off x="257500" y="1435550"/>
              <a:ext cx="4338900" cy="2600700"/>
            </a:xfrm>
            <a:prstGeom prst="straightConnector1">
              <a:avLst/>
            </a:prstGeom>
            <a:noFill/>
            <a:ln cap="flat" cmpd="sng" w="1524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0"/>
            <p:cNvCxnSpPr/>
            <p:nvPr/>
          </p:nvCxnSpPr>
          <p:spPr>
            <a:xfrm flipH="1" rot="10800000">
              <a:off x="495675" y="1338950"/>
              <a:ext cx="3695100" cy="2697300"/>
            </a:xfrm>
            <a:prstGeom prst="straightConnector1">
              <a:avLst/>
            </a:prstGeom>
            <a:noFill/>
            <a:ln cap="flat" cmpd="sng" w="1524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30"/>
          <p:cNvSpPr txBox="1"/>
          <p:nvPr/>
        </p:nvSpPr>
        <p:spPr>
          <a:xfrm>
            <a:off x="5381563" y="1181600"/>
            <a:ext cx="278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Computer, your best friend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see the rules of this course: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no text books</a:t>
            </a:r>
            <a:r>
              <a:rPr lang="en"/>
              <a:t> provided:</a:t>
            </a:r>
            <a:r>
              <a:rPr lang="en"/>
              <a:t> if you have a doubt, google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that will be introduced in the course can be found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"/>
              <a:t> of the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cannot attend, do not attend (even if attendance is </a:t>
            </a:r>
            <a:r>
              <a:rPr b="1" lang="en"/>
              <a:t>highly recommended</a:t>
            </a:r>
            <a:r>
              <a:rPr lang="en"/>
              <a:t>: you can ask questions)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six exam sessions per academic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score one can obtain is 32 (out of 30)</a:t>
            </a:r>
            <a:endParaRPr/>
          </a:p>
        </p:txBody>
      </p:sp>
      <p:sp>
        <p:nvSpPr>
          <p:cNvPr id="153" name="Google Shape;153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All the material (including slides) is available in the GitHub repository of the course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https://github.com/comp-data/2021-2022/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you found a mistake in the material? Please write me an email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silvio.peroni@unibo.it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(partial) suggested (external) material (for Python and data management with Python):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Peroni, S. (2020). Computational Thinking and Programming book.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https://comp-think.github.io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Tagliaferri, L. (2018). How To Code in Python. ISBN: 978-0999773017.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https://www.digitalocean.com/community/books/digitalocean-ebook-how-to-code-in-python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Walsh, M. (2021). Introduction to Cultural Analytics &amp; Python.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https://melaniewalsh.github.io/Intro-Cultural-Analytics/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Programming Historian. ISSN: 2397-2068.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https://programminghistorian.org/en/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Dombrowski, Q. (2020). Jupyter notebooks for digital humanities.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https://github.com/quinnanya/dh-jupyter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use a Slack discussion group for communicating with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Slack</a:t>
            </a:r>
            <a:r>
              <a:rPr lang="en"/>
              <a:t> is a communication platform offering many </a:t>
            </a:r>
            <a:r>
              <a:rPr lang="en" u="sng">
                <a:solidFill>
                  <a:schemeClr val="hlink"/>
                </a:solidFill>
                <a:hlinkClick r:id="rId4"/>
              </a:rPr>
              <a:t>IRC-style</a:t>
            </a:r>
            <a:r>
              <a:rPr lang="en"/>
              <a:t> features, including persistent chat rooms (channels) organized by topic, private groups, and direct messaging, and can be used in any device (it has been developed for mobile and desktop devices)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Invitation link to join the workspace: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https://join.slack.com/t/essepuntato-uni/shared_invite/zt-11x0yju5e-mIRqjP_7dcew~yFDJ4G0vg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you entered in the workspace following the previous link, you will be added to the private channel dedicated to the course (“data-science-21-22”) by me (just poke me if I forgot to add you after one day, OK?)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Please, do a Slack account as soon as possible (e.g. during the break) since I will close the invitation link in at the end of this week – and we will start to use it since Wednesday</a:t>
            </a:r>
            <a:endParaRPr/>
          </a:p>
        </p:txBody>
      </p:sp>
      <p:sp>
        <p:nvSpPr>
          <p:cNvPr id="167" name="Google Shape;167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 of the course</a:t>
            </a:r>
            <a:r>
              <a:rPr lang="en"/>
              <a:t> for a series of activities, such as exercises and raising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questions about coding to ask to either me or your fellows must be asked as new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please, create a new account on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https://github.com/join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logged into GitHub, go to the issue page of the course repository, and then feel free to add and respond to issues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very introductory guide to GitHub can be find </a:t>
            </a:r>
            <a:r>
              <a:rPr lang="en" u="sng">
                <a:solidFill>
                  <a:schemeClr val="hlink"/>
                </a:solidFill>
                <a:hlinkClick r:id="rId5"/>
              </a:rPr>
              <a:t>online</a:t>
            </a:r>
            <a:endParaRPr/>
          </a:p>
        </p:txBody>
      </p:sp>
      <p:sp>
        <p:nvSpPr>
          <p:cNvPr id="174" name="Google Shape;174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organisation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introductory lecture + a</a:t>
            </a:r>
            <a:r>
              <a:rPr lang="en"/>
              <a:t> series of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(highly-practical) theoretical lectures (7 lectures, 14 hours), where I </a:t>
            </a:r>
            <a:r>
              <a:rPr lang="en"/>
              <a:t>provide a theoretical introduction about the specific topic – computer not necessary but you can bring it with you of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sessions (7 lectures, 14 hours), where I run a laboratory activity session based on existing tools that enable the experimentation with the topics introduced in the theoretical lectures – computer mandatory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case you do not have a laptop, there is the possibility to use a remote service using the computers in Aula Affreschi (please contact me in the break if you are in this situation)</a:t>
            </a:r>
            <a:endParaRPr/>
          </a:p>
        </p:txBody>
      </p:sp>
      <p:sp>
        <p:nvSpPr>
          <p:cNvPr id="181" name="Google Shape;181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