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f64074ef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f64074ef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091add55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091add55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091add55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091add55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091add55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091add55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091add55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091add55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091add55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091add55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f64074ef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f64074ef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ca061a24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ca061a24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ca061a24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ca061a24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091add55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091add55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091add55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091add55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091add55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091add55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091add55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091add55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091add55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091add55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091add55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091add55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2" type="subTitle"/>
          </p:nvPr>
        </p:nvSpPr>
        <p:spPr>
          <a:xfrm>
            <a:off x="-100" y="4729900"/>
            <a:ext cx="9144000" cy="413700"/>
          </a:xfrm>
          <a:prstGeom prst="rect">
            <a:avLst/>
          </a:prstGeom>
          <a:solidFill>
            <a:srgbClr val="FFF2CC"/>
          </a:solidFill>
        </p:spPr>
        <p:txBody>
          <a:bodyPr anchorCtr="0" anchor="t" bIns="91425" lIns="91425" spcFirstLastPara="1" rIns="91425" wrap="square" tIns="91425">
            <a:noAutofit/>
          </a:bodyPr>
          <a:lstStyle>
            <a:lvl1pPr lvl="0" rtl="0">
              <a:spcBef>
                <a:spcPts val="0"/>
              </a:spcBef>
              <a:spcAft>
                <a:spcPts val="0"/>
              </a:spcAft>
              <a:buClr>
                <a:srgbClr val="7F6000"/>
              </a:buClr>
              <a:buSzPts val="800"/>
              <a:buNone/>
              <a:defRPr sz="800">
                <a:solidFill>
                  <a:srgbClr val="7F6000"/>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95" name="Shape 95"/>
        <p:cNvGrpSpPr/>
        <p:nvPr/>
      </p:nvGrpSpPr>
      <p:grpSpPr>
        <a:xfrm>
          <a:off x="0" y="0"/>
          <a:ext cx="0" cy="0"/>
          <a:chOff x="0" y="0"/>
          <a:chExt cx="0" cy="0"/>
        </a:xfrm>
      </p:grpSpPr>
      <p:sp>
        <p:nvSpPr>
          <p:cNvPr id="96" name="Google Shape;9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7" name="Google Shape;9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2">
    <p:spTree>
      <p:nvGrpSpPr>
        <p:cNvPr id="99" name="Shape 99"/>
        <p:cNvGrpSpPr/>
        <p:nvPr/>
      </p:nvGrpSpPr>
      <p:grpSpPr>
        <a:xfrm>
          <a:off x="0" y="0"/>
          <a:ext cx="0" cy="0"/>
          <a:chOff x="0" y="0"/>
          <a:chExt cx="0" cy="0"/>
        </a:xfrm>
      </p:grpSpPr>
      <p:sp>
        <p:nvSpPr>
          <p:cNvPr id="100" name="Google Shape;10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1" name="Google Shape;10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02" name="Google Shape;10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silvio.peroni@unibo.it" TargetMode="External"/><Relationship Id="rId4" Type="http://schemas.openxmlformats.org/officeDocument/2006/relationships/hyperlink" Target="https://orcid.org/0000-0003-0530-4305" TargetMode="External"/><Relationship Id="rId9" Type="http://schemas.openxmlformats.org/officeDocument/2006/relationships/image" Target="../media/image6.png"/><Relationship Id="rId5" Type="http://schemas.openxmlformats.org/officeDocument/2006/relationships/hyperlink" Target="https://twitter.com/essepuntato" TargetMode="External"/><Relationship Id="rId6" Type="http://schemas.openxmlformats.org/officeDocument/2006/relationships/hyperlink" Target="https://www.unibo.it/en/teaching/course-unit-catalogue/course-unit/2021/467046" TargetMode="External"/><Relationship Id="rId7" Type="http://schemas.openxmlformats.org/officeDocument/2006/relationships/hyperlink" Target="https://corsi.unibo.it/2cycle/DigitalHumanitiesKnowledge" TargetMode="External"/><Relationship Id="rId8" Type="http://schemas.openxmlformats.org/officeDocument/2006/relationships/hyperlink" Target="http://www.unibo.it/e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en.wikipedia.org/wiki/Digital_object_identifier"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hyperlink" Target="https://www.yworks.com/yed-live/" TargetMode="External"/></Relationships>
</file>

<file path=ppt/slides/_rels/slide15.xml.rels><?xml version="1.0" encoding="UTF-8" standalone="yes"?><Relationships xmlns="http://schemas.openxmlformats.org/package/2006/relationships"><Relationship Id="rId10" Type="http://schemas.openxmlformats.org/officeDocument/2006/relationships/hyperlink" Target="http://www.unibo.it/en" TargetMode="External"/><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hyperlink" Target="https://corsi.unibo.it/2cycle/DigitalHumanitiesKnowledge" TargetMode="External"/><Relationship Id="rId5" Type="http://schemas.openxmlformats.org/officeDocument/2006/relationships/hyperlink" Target="mailto:silvio.peroni@unibo.it" TargetMode="External"/><Relationship Id="rId6" Type="http://schemas.openxmlformats.org/officeDocument/2006/relationships/hyperlink" Target="https://orcid.org/0000-0003-0530-4305" TargetMode="External"/><Relationship Id="rId7" Type="http://schemas.openxmlformats.org/officeDocument/2006/relationships/hyperlink" Target="https://twitter.com/essepuntato" TargetMode="External"/><Relationship Id="rId8" Type="http://schemas.openxmlformats.org/officeDocument/2006/relationships/hyperlink" Target="https://www.unibo.it/en/teaching/course-unit-catalogue/course-unit/2021/46704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en.wikipedia.org/wiki/Data_mode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en.wikipedia.org/wiki/Unified_Modeling_Language" TargetMode="External"/><Relationship Id="rId4" Type="http://schemas.openxmlformats.org/officeDocument/2006/relationships/hyperlink" Target="https://en.wikipedia.org/wiki/Class_diagram" TargetMode="External"/><Relationship Id="rId5" Type="http://schemas.openxmlformats.org/officeDocument/2006/relationships/hyperlink" Target="https://www.yworks.com/products/ye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7"/>
          <p:cNvSpPr txBox="1"/>
          <p:nvPr>
            <p:ph type="ctrTitle"/>
          </p:nvPr>
        </p:nvSpPr>
        <p:spPr>
          <a:xfrm>
            <a:off x="311708" y="4397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sz="4200">
                <a:solidFill>
                  <a:srgbClr val="000000"/>
                </a:solidFill>
              </a:rPr>
              <a:t>Introduction to data modelling</a:t>
            </a:r>
            <a:endParaRPr sz="4200">
              <a:solidFill>
                <a:srgbClr val="000000"/>
              </a:solidFill>
            </a:endParaRPr>
          </a:p>
        </p:txBody>
      </p:sp>
      <p:sp>
        <p:nvSpPr>
          <p:cNvPr id="108" name="Google Shape;108;p27"/>
          <p:cNvSpPr txBox="1"/>
          <p:nvPr/>
        </p:nvSpPr>
        <p:spPr>
          <a:xfrm>
            <a:off x="488100" y="2330600"/>
            <a:ext cx="8167800" cy="15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Silvio Peroni</a:t>
            </a:r>
            <a:br>
              <a:rPr lang="en" sz="1800">
                <a:solidFill>
                  <a:schemeClr val="dk1"/>
                </a:solidFill>
              </a:rPr>
            </a:br>
            <a:r>
              <a:rPr lang="en" sz="1200" u="sng">
                <a:solidFill>
                  <a:schemeClr val="accent5"/>
                </a:solidFill>
                <a:hlinkClick r:id="rId3">
                  <a:extLst>
                    <a:ext uri="{A12FA001-AC4F-418D-AE19-62706E023703}">
                      <ahyp:hlinkClr val="tx"/>
                    </a:ext>
                  </a:extLst>
                </a:hlinkClick>
              </a:rPr>
              <a:t>silvio.peroni@unibo.it</a:t>
            </a:r>
            <a:r>
              <a:rPr lang="en" sz="1200">
                <a:solidFill>
                  <a:schemeClr val="dk1"/>
                </a:solidFill>
              </a:rPr>
              <a:t> – </a:t>
            </a:r>
            <a:r>
              <a:rPr lang="en" sz="1200" u="sng">
                <a:solidFill>
                  <a:schemeClr val="accent5"/>
                </a:solidFill>
                <a:hlinkClick r:id="rId4">
                  <a:extLst>
                    <a:ext uri="{A12FA001-AC4F-418D-AE19-62706E023703}">
                      <ahyp:hlinkClr val="tx"/>
                    </a:ext>
                  </a:extLst>
                </a:hlinkClick>
              </a:rPr>
              <a:t>https://orcid.org/0000-0003-0530-4305</a:t>
            </a:r>
            <a:r>
              <a:rPr lang="en" sz="1200">
                <a:solidFill>
                  <a:schemeClr val="dk1"/>
                </a:solidFill>
              </a:rPr>
              <a:t> – </a:t>
            </a:r>
            <a:r>
              <a:rPr lang="en" sz="1200" u="sng">
                <a:solidFill>
                  <a:schemeClr val="accent5"/>
                </a:solidFill>
                <a:hlinkClick r:id="rId5">
                  <a:extLst>
                    <a:ext uri="{A12FA001-AC4F-418D-AE19-62706E023703}">
                      <ahyp:hlinkClr val="tx"/>
                    </a:ext>
                  </a:extLst>
                </a:hlinkClick>
              </a:rPr>
              <a:t>@essepuntato</a:t>
            </a:r>
            <a:endParaRPr sz="1200">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Clr>
                <a:schemeClr val="dk1"/>
              </a:buClr>
              <a:buSzPts val="1100"/>
              <a:buFont typeface="Arial"/>
              <a:buNone/>
            </a:pPr>
            <a:r>
              <a:rPr lang="en" sz="1200" u="sng">
                <a:solidFill>
                  <a:schemeClr val="hlink"/>
                </a:solidFill>
                <a:hlinkClick r:id="rId6"/>
              </a:rPr>
              <a:t>Data Science (A.Y. 2021/2022)</a:t>
            </a:r>
            <a:endParaRPr sz="1200">
              <a:solidFill>
                <a:srgbClr val="999999"/>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7">
                  <a:extLst>
                    <a:ext uri="{A12FA001-AC4F-418D-AE19-62706E023703}">
                      <ahyp:hlinkClr val="tx"/>
                    </a:ext>
                  </a:extLst>
                </a:hlinkClick>
              </a:rPr>
              <a:t>Second Cycle Degree in Digital Humanities and Digital Knowledge</a:t>
            </a:r>
            <a:endParaRPr sz="1200">
              <a:solidFill>
                <a:srgbClr val="999999"/>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8">
                  <a:extLst>
                    <a:ext uri="{A12FA001-AC4F-418D-AE19-62706E023703}">
                      <ahyp:hlinkClr val="tx"/>
                    </a:ext>
                  </a:extLst>
                </a:hlinkClick>
              </a:rPr>
              <a:t>Alma Mater Studiorum - Università di Bologna</a:t>
            </a:r>
            <a:endParaRPr/>
          </a:p>
        </p:txBody>
      </p:sp>
      <p:pic>
        <p:nvPicPr>
          <p:cNvPr id="109" name="Google Shape;109;p27"/>
          <p:cNvPicPr preferRelativeResize="0"/>
          <p:nvPr/>
        </p:nvPicPr>
        <p:blipFill>
          <a:blip r:embed="rId9">
            <a:alphaModFix/>
          </a:blip>
          <a:stretch>
            <a:fillRect/>
          </a:stretch>
        </p:blipFill>
        <p:spPr>
          <a:xfrm>
            <a:off x="6501266" y="4300986"/>
            <a:ext cx="2543984" cy="792600"/>
          </a:xfrm>
          <a:prstGeom prst="rect">
            <a:avLst/>
          </a:prstGeom>
          <a:noFill/>
          <a:ln>
            <a:noFill/>
          </a:ln>
        </p:spPr>
      </p:pic>
      <p:pic>
        <p:nvPicPr>
          <p:cNvPr id="110" name="Google Shape;110;p27"/>
          <p:cNvPicPr preferRelativeResize="0"/>
          <p:nvPr/>
        </p:nvPicPr>
        <p:blipFill>
          <a:blip r:embed="rId10">
            <a:alphaModFix/>
          </a:blip>
          <a:stretch>
            <a:fillRect/>
          </a:stretch>
        </p:blipFill>
        <p:spPr>
          <a:xfrm>
            <a:off x="66773" y="4578751"/>
            <a:ext cx="1359650" cy="475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Widgets used in UML class diagrams</a:t>
            </a:r>
            <a:endParaRPr/>
          </a:p>
        </p:txBody>
      </p:sp>
      <p:sp>
        <p:nvSpPr>
          <p:cNvPr id="181" name="Google Shape;181;p36"/>
          <p:cNvSpPr txBox="1"/>
          <p:nvPr>
            <p:ph idx="1" type="body"/>
          </p:nvPr>
        </p:nvSpPr>
        <p:spPr>
          <a:xfrm>
            <a:off x="311700" y="1152475"/>
            <a:ext cx="8520600" cy="21903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Classes are represented by rectangles with an header which represent the name of the class</a:t>
            </a:r>
            <a:endParaRPr/>
          </a:p>
          <a:p>
            <a:pPr indent="0" lvl="0" marL="0" rtl="0" algn="l">
              <a:spcBef>
                <a:spcPts val="1600"/>
              </a:spcBef>
              <a:spcAft>
                <a:spcPts val="0"/>
              </a:spcAft>
              <a:buNone/>
            </a:pPr>
            <a:r>
              <a:rPr lang="en"/>
              <a:t>Such boxes also include (if any) the attributes associated to the related classes, which are defined specifying their name, the data type of the values attributed and the arity of such attributes: exactly one (1), zero or more (0..*), one or more (1..*), </a:t>
            </a:r>
            <a:r>
              <a:rPr lang="en"/>
              <a:t>zero or one (0-1)</a:t>
            </a:r>
            <a:endParaRPr/>
          </a:p>
          <a:p>
            <a:pPr indent="0" lvl="0" marL="0" rtl="0" algn="l">
              <a:spcBef>
                <a:spcPts val="1600"/>
              </a:spcBef>
              <a:spcAft>
                <a:spcPts val="1600"/>
              </a:spcAft>
              <a:buNone/>
            </a:pPr>
            <a:r>
              <a:rPr lang="en"/>
              <a:t>Relations are defined using an arrow from the source class to the target class, accompanied by a label (i.e. the name of the relation) and the related arity</a:t>
            </a:r>
            <a:endParaRPr/>
          </a:p>
        </p:txBody>
      </p:sp>
      <p:sp>
        <p:nvSpPr>
          <p:cNvPr id="182" name="Google Shape;182;p36"/>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3" name="Google Shape;183;p36"/>
          <p:cNvPicPr preferRelativeResize="0"/>
          <p:nvPr/>
        </p:nvPicPr>
        <p:blipFill>
          <a:blip r:embed="rId3">
            <a:alphaModFix/>
          </a:blip>
          <a:stretch>
            <a:fillRect/>
          </a:stretch>
        </p:blipFill>
        <p:spPr>
          <a:xfrm>
            <a:off x="731925" y="3342775"/>
            <a:ext cx="7680150" cy="1352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first example</a:t>
            </a:r>
            <a:endParaRPr/>
          </a:p>
        </p:txBody>
      </p:sp>
      <p:sp>
        <p:nvSpPr>
          <p:cNvPr id="189" name="Google Shape;189;p37"/>
          <p:cNvSpPr txBox="1"/>
          <p:nvPr>
            <p:ph idx="1" type="body"/>
          </p:nvPr>
        </p:nvSpPr>
        <p:spPr>
          <a:xfrm>
            <a:off x="311700" y="1152475"/>
            <a:ext cx="8520600" cy="217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publications are identified </a:t>
            </a:r>
            <a:r>
              <a:rPr lang="en"/>
              <a:t>necessarily</a:t>
            </a:r>
            <a:r>
              <a:rPr lang="en"/>
              <a:t> by </a:t>
            </a:r>
            <a:r>
              <a:rPr lang="en">
                <a:solidFill>
                  <a:srgbClr val="BF9000"/>
                </a:solidFill>
              </a:rPr>
              <a:t>one and only one</a:t>
            </a:r>
            <a:r>
              <a:rPr lang="en"/>
              <a:t> </a:t>
            </a:r>
            <a:r>
              <a:rPr lang="en" u="sng">
                <a:solidFill>
                  <a:schemeClr val="hlink"/>
                </a:solidFill>
                <a:hlinkClick r:id="rId3"/>
              </a:rPr>
              <a:t>Digital Object Identifier (DOI)</a:t>
            </a:r>
            <a:r>
              <a:rPr lang="en"/>
              <a:t>, and are characterised by their title and, </a:t>
            </a:r>
            <a:r>
              <a:rPr lang="en">
                <a:solidFill>
                  <a:srgbClr val="BF9000"/>
                </a:solidFill>
              </a:rPr>
              <a:t>if known</a:t>
            </a:r>
            <a:r>
              <a:rPr lang="en"/>
              <a:t>, their publication year. In addition, they </a:t>
            </a:r>
            <a:r>
              <a:rPr lang="en">
                <a:solidFill>
                  <a:srgbClr val="BF9000"/>
                </a:solidFill>
              </a:rPr>
              <a:t>may</a:t>
            </a:r>
            <a:r>
              <a:rPr lang="en"/>
              <a:t> have been published within a particular venue. </a:t>
            </a:r>
            <a:endParaRPr/>
          </a:p>
          <a:p>
            <a:pPr indent="0" lvl="0" marL="0" rtl="0" algn="l">
              <a:spcBef>
                <a:spcPts val="1600"/>
              </a:spcBef>
              <a:spcAft>
                <a:spcPts val="1600"/>
              </a:spcAft>
              <a:buNone/>
            </a:pPr>
            <a:r>
              <a:rPr lang="en"/>
              <a:t>Each venue is identified by </a:t>
            </a:r>
            <a:r>
              <a:rPr lang="en">
                <a:solidFill>
                  <a:srgbClr val="BF9000"/>
                </a:solidFill>
              </a:rPr>
              <a:t>at least one</a:t>
            </a:r>
            <a:r>
              <a:rPr lang="en"/>
              <a:t> identifier and have always specified </a:t>
            </a:r>
            <a:r>
              <a:rPr lang="en">
                <a:solidFill>
                  <a:srgbClr val="BF9000"/>
                </a:solidFill>
              </a:rPr>
              <a:t>one</a:t>
            </a:r>
            <a:r>
              <a:rPr lang="en"/>
              <a:t> name</a:t>
            </a:r>
            <a:endParaRPr/>
          </a:p>
        </p:txBody>
      </p:sp>
      <p:sp>
        <p:nvSpPr>
          <p:cNvPr id="190" name="Google Shape;190;p37"/>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1" name="Google Shape;191;p37"/>
          <p:cNvPicPr preferRelativeResize="0"/>
          <p:nvPr/>
        </p:nvPicPr>
        <p:blipFill>
          <a:blip r:embed="rId4">
            <a:alphaModFix/>
          </a:blip>
          <a:stretch>
            <a:fillRect/>
          </a:stretch>
        </p:blipFill>
        <p:spPr>
          <a:xfrm>
            <a:off x="1264236" y="3121725"/>
            <a:ext cx="6615525" cy="1345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subclasses</a:t>
            </a:r>
            <a:endParaRPr/>
          </a:p>
        </p:txBody>
      </p:sp>
      <p:sp>
        <p:nvSpPr>
          <p:cNvPr id="197" name="Google Shape;197;p38"/>
          <p:cNvSpPr txBox="1"/>
          <p:nvPr>
            <p:ph idx="1" type="body"/>
          </p:nvPr>
        </p:nvSpPr>
        <p:spPr>
          <a:xfrm>
            <a:off x="311700" y="1152475"/>
            <a:ext cx="49935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It is possible to specify more concrete specification of a given class, i.e. subclasses, by using a special arrow without any label specified on it</a:t>
            </a:r>
            <a:endParaRPr/>
          </a:p>
          <a:p>
            <a:pPr indent="0" lvl="0" marL="0" rtl="0" algn="l">
              <a:spcBef>
                <a:spcPts val="1600"/>
              </a:spcBef>
              <a:spcAft>
                <a:spcPts val="0"/>
              </a:spcAft>
              <a:buNone/>
            </a:pPr>
            <a:r>
              <a:rPr lang="en"/>
              <a:t>The subclass inherits all the attributes and relations defined in the parent class – meaning that they are defined also for all the entities that are occurrences of the subclass</a:t>
            </a:r>
            <a:endParaRPr/>
          </a:p>
          <a:p>
            <a:pPr indent="0" lvl="0" marL="0" rtl="0" algn="l">
              <a:spcBef>
                <a:spcPts val="1600"/>
              </a:spcBef>
              <a:spcAft>
                <a:spcPts val="1600"/>
              </a:spcAft>
              <a:buNone/>
            </a:pPr>
            <a:r>
              <a:rPr lang="en"/>
              <a:t>In addition, the subclass may add new attributes and relations that apply only to it</a:t>
            </a:r>
            <a:endParaRPr/>
          </a:p>
        </p:txBody>
      </p:sp>
      <p:sp>
        <p:nvSpPr>
          <p:cNvPr id="198" name="Google Shape;198;p38"/>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9" name="Google Shape;199;p38"/>
          <p:cNvPicPr preferRelativeResize="0"/>
          <p:nvPr/>
        </p:nvPicPr>
        <p:blipFill>
          <a:blip r:embed="rId3">
            <a:alphaModFix/>
          </a:blip>
          <a:stretch>
            <a:fillRect/>
          </a:stretch>
        </p:blipFill>
        <p:spPr>
          <a:xfrm>
            <a:off x="5673606" y="1430888"/>
            <a:ext cx="3158694" cy="2859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example</a:t>
            </a:r>
            <a:endParaRPr/>
          </a:p>
        </p:txBody>
      </p:sp>
      <p:sp>
        <p:nvSpPr>
          <p:cNvPr id="205" name="Google Shape;205;p39"/>
          <p:cNvSpPr txBox="1"/>
          <p:nvPr>
            <p:ph idx="1" type="body"/>
          </p:nvPr>
        </p:nvSpPr>
        <p:spPr>
          <a:xfrm>
            <a:off x="311700" y="1152475"/>
            <a:ext cx="8520600" cy="11442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Among the publications, there are journal articles and book chapters, published in journals and books respectively. Journal articles also </a:t>
            </a:r>
            <a:r>
              <a:rPr lang="en">
                <a:solidFill>
                  <a:srgbClr val="BF9000"/>
                </a:solidFill>
              </a:rPr>
              <a:t>may</a:t>
            </a:r>
            <a:r>
              <a:rPr lang="en"/>
              <a:t> specify the </a:t>
            </a:r>
            <a:r>
              <a:rPr lang="en"/>
              <a:t>issue</a:t>
            </a:r>
            <a:r>
              <a:rPr lang="en"/>
              <a:t> number and the volume number in which they have been published.</a:t>
            </a:r>
            <a:endParaRPr/>
          </a:p>
        </p:txBody>
      </p:sp>
      <p:sp>
        <p:nvSpPr>
          <p:cNvPr id="206" name="Google Shape;206;p39"/>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7" name="Google Shape;207;p39"/>
          <p:cNvPicPr preferRelativeResize="0"/>
          <p:nvPr/>
        </p:nvPicPr>
        <p:blipFill>
          <a:blip r:embed="rId3">
            <a:alphaModFix/>
          </a:blip>
          <a:stretch>
            <a:fillRect/>
          </a:stretch>
        </p:blipFill>
        <p:spPr>
          <a:xfrm>
            <a:off x="1397188" y="2211950"/>
            <a:ext cx="6349625" cy="2517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Laboratory</a:t>
            </a:r>
            <a:endParaRPr/>
          </a:p>
        </p:txBody>
      </p:sp>
      <p:sp>
        <p:nvSpPr>
          <p:cNvPr id="213" name="Google Shape;213;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Material:</a:t>
            </a:r>
            <a:endParaRPr/>
          </a:p>
          <a:p>
            <a:pPr indent="-334327" lvl="0" marL="457200" rtl="0" algn="l">
              <a:spcBef>
                <a:spcPts val="1600"/>
              </a:spcBef>
              <a:spcAft>
                <a:spcPts val="0"/>
              </a:spcAft>
              <a:buSzPct val="100000"/>
              <a:buChar char="●"/>
            </a:pPr>
            <a:r>
              <a:rPr lang="en"/>
              <a:t>An A4 sheet of paper</a:t>
            </a:r>
            <a:endParaRPr/>
          </a:p>
          <a:p>
            <a:pPr indent="-334327" lvl="0" marL="457200" rtl="0" algn="l">
              <a:spcBef>
                <a:spcPts val="0"/>
              </a:spcBef>
              <a:spcAft>
                <a:spcPts val="0"/>
              </a:spcAft>
              <a:buSzPct val="100000"/>
              <a:buChar char="●"/>
            </a:pPr>
            <a:r>
              <a:rPr lang="en"/>
              <a:t>A pen</a:t>
            </a:r>
            <a:endParaRPr/>
          </a:p>
          <a:p>
            <a:pPr indent="0" lvl="0" marL="0" rtl="0" algn="l">
              <a:spcBef>
                <a:spcPts val="1600"/>
              </a:spcBef>
              <a:spcAft>
                <a:spcPts val="0"/>
              </a:spcAft>
              <a:buClr>
                <a:schemeClr val="dk1"/>
              </a:buClr>
              <a:buSzPct val="100000"/>
              <a:buFont typeface="Arial"/>
              <a:buNone/>
            </a:pPr>
            <a:r>
              <a:rPr lang="en"/>
              <a:t>(alternatively, </a:t>
            </a:r>
            <a:r>
              <a:rPr lang="en" u="sng">
                <a:solidFill>
                  <a:schemeClr val="accent5"/>
                </a:solidFill>
                <a:hlinkClick r:id="rId3">
                  <a:extLst>
                    <a:ext uri="{A12FA001-AC4F-418D-AE19-62706E023703}">
                      <ahyp:hlinkClr val="tx"/>
                    </a:ext>
                  </a:extLst>
                </a:hlinkClick>
              </a:rPr>
              <a:t>https://www.yworks.com/yed-live/</a:t>
            </a:r>
            <a:r>
              <a:rPr lang="en"/>
              <a:t> or similar)</a:t>
            </a:r>
            <a:endParaRPr/>
          </a:p>
          <a:p>
            <a:pPr indent="0" lvl="0" marL="0" rtl="0" algn="l">
              <a:spcBef>
                <a:spcPts val="1600"/>
              </a:spcBef>
              <a:spcAft>
                <a:spcPts val="0"/>
              </a:spcAft>
              <a:buNone/>
            </a:pPr>
            <a:r>
              <a:rPr lang="en"/>
              <a:t>Create the data model that enable one to describes the following scenario:</a:t>
            </a:r>
            <a:endParaRPr/>
          </a:p>
          <a:p>
            <a:pPr indent="0" lvl="0" marL="0" rtl="0" algn="l">
              <a:spcBef>
                <a:spcPts val="1600"/>
              </a:spcBef>
              <a:spcAft>
                <a:spcPts val="0"/>
              </a:spcAft>
              <a:buNone/>
            </a:pPr>
            <a:r>
              <a:rPr i="1" lang="en"/>
              <a:t>The article entitled “OpenCitations, an infrastructure organization for open scholarship” was published by the journal Quantitative Science Studies in 2020. The authors of this article, i.e. Silvio Peroni and David Shotton, also co-authored another conference paper entitled “The SPAR Ontologies”, that was published in the Proceedings of the Seventeenth International Semantic Web Conference, in 2018.</a:t>
            </a:r>
            <a:endParaRPr i="1"/>
          </a:p>
        </p:txBody>
      </p:sp>
      <p:sp>
        <p:nvSpPr>
          <p:cNvPr id="214" name="Google Shape;214;p40"/>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1"/>
          <p:cNvSpPr txBox="1"/>
          <p:nvPr>
            <p:ph type="ctrTitle"/>
          </p:nvPr>
        </p:nvSpPr>
        <p:spPr>
          <a:xfrm>
            <a:off x="311708" y="-2460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220" name="Google Shape;220;p41"/>
          <p:cNvSpPr txBox="1"/>
          <p:nvPr>
            <p:ph idx="1" type="subTitle"/>
          </p:nvPr>
        </p:nvSpPr>
        <p:spPr>
          <a:xfrm>
            <a:off x="61450" y="1767325"/>
            <a:ext cx="90825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rgbClr val="000000"/>
                </a:solidFill>
              </a:rPr>
              <a:t>Introduction to data modelling</a:t>
            </a:r>
            <a:endParaRPr sz="2400">
              <a:solidFill>
                <a:srgbClr val="000000"/>
              </a:solidFill>
            </a:endParaRPr>
          </a:p>
        </p:txBody>
      </p:sp>
      <p:pic>
        <p:nvPicPr>
          <p:cNvPr id="221" name="Google Shape;221;p41"/>
          <p:cNvPicPr preferRelativeResize="0"/>
          <p:nvPr/>
        </p:nvPicPr>
        <p:blipFill>
          <a:blip r:embed="rId3">
            <a:alphaModFix/>
          </a:blip>
          <a:stretch>
            <a:fillRect/>
          </a:stretch>
        </p:blipFill>
        <p:spPr>
          <a:xfrm>
            <a:off x="6501266" y="4300986"/>
            <a:ext cx="2543984" cy="792600"/>
          </a:xfrm>
          <a:prstGeom prst="rect">
            <a:avLst/>
          </a:prstGeom>
          <a:noFill/>
          <a:ln>
            <a:noFill/>
          </a:ln>
        </p:spPr>
      </p:pic>
      <p:pic>
        <p:nvPicPr>
          <p:cNvPr id="222" name="Google Shape;222;p41"/>
          <p:cNvPicPr preferRelativeResize="0"/>
          <p:nvPr/>
        </p:nvPicPr>
        <p:blipFill>
          <a:blip r:embed="rId4">
            <a:alphaModFix/>
          </a:blip>
          <a:stretch>
            <a:fillRect/>
          </a:stretch>
        </p:blipFill>
        <p:spPr>
          <a:xfrm>
            <a:off x="66773" y="4578751"/>
            <a:ext cx="1359650" cy="475725"/>
          </a:xfrm>
          <a:prstGeom prst="rect">
            <a:avLst/>
          </a:prstGeom>
          <a:noFill/>
          <a:ln>
            <a:noFill/>
          </a:ln>
        </p:spPr>
      </p:pic>
      <p:sp>
        <p:nvSpPr>
          <p:cNvPr id="223" name="Google Shape;223;p41"/>
          <p:cNvSpPr txBox="1"/>
          <p:nvPr/>
        </p:nvSpPr>
        <p:spPr>
          <a:xfrm>
            <a:off x="488100" y="2330600"/>
            <a:ext cx="8167800" cy="15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Silvio Peroni</a:t>
            </a:r>
            <a:br>
              <a:rPr lang="en" sz="1800">
                <a:solidFill>
                  <a:schemeClr val="dk1"/>
                </a:solidFill>
              </a:rPr>
            </a:br>
            <a:r>
              <a:rPr lang="en" sz="1200" u="sng">
                <a:solidFill>
                  <a:schemeClr val="accent5"/>
                </a:solidFill>
                <a:hlinkClick r:id="rId5">
                  <a:extLst>
                    <a:ext uri="{A12FA001-AC4F-418D-AE19-62706E023703}">
                      <ahyp:hlinkClr val="tx"/>
                    </a:ext>
                  </a:extLst>
                </a:hlinkClick>
              </a:rPr>
              <a:t>silvio.peroni@unibo.it</a:t>
            </a:r>
            <a:r>
              <a:rPr lang="en" sz="1200">
                <a:solidFill>
                  <a:schemeClr val="dk1"/>
                </a:solidFill>
              </a:rPr>
              <a:t> – </a:t>
            </a:r>
            <a:r>
              <a:rPr lang="en" sz="1200" u="sng">
                <a:solidFill>
                  <a:schemeClr val="accent5"/>
                </a:solidFill>
                <a:hlinkClick r:id="rId6">
                  <a:extLst>
                    <a:ext uri="{A12FA001-AC4F-418D-AE19-62706E023703}">
                      <ahyp:hlinkClr val="tx"/>
                    </a:ext>
                  </a:extLst>
                </a:hlinkClick>
              </a:rPr>
              <a:t>https://orcid.org/0000-0003-0530-4305</a:t>
            </a:r>
            <a:r>
              <a:rPr lang="en" sz="1200">
                <a:solidFill>
                  <a:schemeClr val="dk1"/>
                </a:solidFill>
              </a:rPr>
              <a:t> – </a:t>
            </a:r>
            <a:r>
              <a:rPr lang="en" sz="1200" u="sng">
                <a:solidFill>
                  <a:schemeClr val="accent5"/>
                </a:solidFill>
                <a:hlinkClick r:id="rId7">
                  <a:extLst>
                    <a:ext uri="{A12FA001-AC4F-418D-AE19-62706E023703}">
                      <ahyp:hlinkClr val="tx"/>
                    </a:ext>
                  </a:extLst>
                </a:hlinkClick>
              </a:rPr>
              <a:t>@essepuntato</a:t>
            </a:r>
            <a:endParaRPr sz="1200">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Clr>
                <a:schemeClr val="dk1"/>
              </a:buClr>
              <a:buSzPts val="1100"/>
              <a:buFont typeface="Arial"/>
              <a:buNone/>
            </a:pPr>
            <a:r>
              <a:rPr lang="en" sz="1200" u="sng">
                <a:solidFill>
                  <a:schemeClr val="hlink"/>
                </a:solidFill>
                <a:hlinkClick r:id="rId8"/>
              </a:rPr>
              <a:t>Data Science (A.Y. 2021/2022)</a:t>
            </a:r>
            <a:endParaRPr sz="1200">
              <a:solidFill>
                <a:srgbClr val="999999"/>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9">
                  <a:extLst>
                    <a:ext uri="{A12FA001-AC4F-418D-AE19-62706E023703}">
                      <ahyp:hlinkClr val="tx"/>
                    </a:ext>
                  </a:extLst>
                </a:hlinkClick>
              </a:rPr>
              <a:t>Second Cycle Degree in Digital Humanities and Digital Knowledge</a:t>
            </a:r>
            <a:endParaRPr sz="1200">
              <a:solidFill>
                <a:srgbClr val="999999"/>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10">
                  <a:extLst>
                    <a:ext uri="{A12FA001-AC4F-418D-AE19-62706E023703}">
                      <ahyp:hlinkClr val="tx"/>
                    </a:ext>
                  </a:extLst>
                </a:hlinkClick>
              </a:rPr>
              <a:t>Alma Mater Studiorum - Università di Bologna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the previous lecture</a:t>
            </a:r>
            <a:endParaRPr/>
          </a:p>
        </p:txBody>
      </p:sp>
      <p:sp>
        <p:nvSpPr>
          <p:cNvPr id="116" name="Google Shape;11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 datum is a declarative statement </a:t>
            </a:r>
            <a:r>
              <a:rPr lang="en">
                <a:solidFill>
                  <a:srgbClr val="CC0000"/>
                </a:solidFill>
              </a:rPr>
              <a:t>subject</a:t>
            </a:r>
            <a:r>
              <a:rPr lang="en"/>
              <a:t>-</a:t>
            </a:r>
            <a:r>
              <a:rPr lang="en">
                <a:solidFill>
                  <a:srgbClr val="3C78D8"/>
                </a:solidFill>
              </a:rPr>
              <a:t>predicate</a:t>
            </a:r>
            <a:r>
              <a:rPr lang="en"/>
              <a:t>-</a:t>
            </a:r>
            <a:r>
              <a:rPr lang="en">
                <a:solidFill>
                  <a:srgbClr val="6AA84F"/>
                </a:solidFill>
              </a:rPr>
              <a:t>object</a:t>
            </a:r>
            <a:r>
              <a:rPr lang="en"/>
              <a:t> that, through the </a:t>
            </a:r>
            <a:r>
              <a:rPr lang="en">
                <a:solidFill>
                  <a:srgbClr val="3C78D8"/>
                </a:solidFill>
              </a:rPr>
              <a:t>predicate</a:t>
            </a:r>
            <a:r>
              <a:rPr lang="en"/>
              <a:t>, either </a:t>
            </a:r>
            <a:r>
              <a:rPr b="1" lang="en"/>
              <a:t>attributes</a:t>
            </a:r>
            <a:r>
              <a:rPr lang="en"/>
              <a:t> a </a:t>
            </a:r>
            <a:r>
              <a:rPr b="1" lang="en">
                <a:solidFill>
                  <a:srgbClr val="6AA84F"/>
                </a:solidFill>
              </a:rPr>
              <a:t>literal</a:t>
            </a:r>
            <a:r>
              <a:rPr lang="en"/>
              <a:t> (i.e. a value such as a string, a number, etc.) to a </a:t>
            </a:r>
            <a:r>
              <a:rPr lang="en">
                <a:solidFill>
                  <a:srgbClr val="CC0000"/>
                </a:solidFill>
              </a:rPr>
              <a:t>subject </a:t>
            </a:r>
            <a:r>
              <a:rPr b="1" lang="en">
                <a:solidFill>
                  <a:srgbClr val="CC0000"/>
                </a:solidFill>
              </a:rPr>
              <a:t>entity</a:t>
            </a:r>
            <a:r>
              <a:rPr lang="en">
                <a:solidFill>
                  <a:srgbClr val="CC0000"/>
                </a:solidFill>
              </a:rPr>
              <a:t> </a:t>
            </a:r>
            <a:r>
              <a:rPr i="1" lang="en"/>
              <a:t>or</a:t>
            </a:r>
            <a:r>
              <a:rPr lang="en"/>
              <a:t> it </a:t>
            </a:r>
            <a:r>
              <a:rPr b="1" lang="en"/>
              <a:t>relates</a:t>
            </a:r>
            <a:r>
              <a:rPr lang="en"/>
              <a:t> such a </a:t>
            </a:r>
            <a:r>
              <a:rPr lang="en">
                <a:solidFill>
                  <a:srgbClr val="CC0000"/>
                </a:solidFill>
              </a:rPr>
              <a:t>subject </a:t>
            </a:r>
            <a:r>
              <a:rPr b="1" lang="en">
                <a:solidFill>
                  <a:srgbClr val="CC0000"/>
                </a:solidFill>
              </a:rPr>
              <a:t>entity</a:t>
            </a:r>
            <a:r>
              <a:rPr lang="en"/>
              <a:t> with </a:t>
            </a:r>
            <a:r>
              <a:rPr lang="en">
                <a:solidFill>
                  <a:srgbClr val="6AA84F"/>
                </a:solidFill>
              </a:rPr>
              <a:t>another </a:t>
            </a:r>
            <a:r>
              <a:rPr b="1" lang="en">
                <a:solidFill>
                  <a:srgbClr val="6AA84F"/>
                </a:solidFill>
              </a:rPr>
              <a:t>entity</a:t>
            </a:r>
            <a:endParaRPr b="1"/>
          </a:p>
          <a:p>
            <a:pPr indent="0" lvl="0" marL="0" rtl="0" algn="l">
              <a:spcBef>
                <a:spcPts val="1600"/>
              </a:spcBef>
              <a:spcAft>
                <a:spcPts val="0"/>
              </a:spcAft>
              <a:buNone/>
            </a:pPr>
            <a:r>
              <a:rPr lang="en"/>
              <a:t>Each entity, being used either as </a:t>
            </a:r>
            <a:r>
              <a:rPr lang="en">
                <a:solidFill>
                  <a:srgbClr val="CC0000"/>
                </a:solidFill>
              </a:rPr>
              <a:t>subject</a:t>
            </a:r>
            <a:r>
              <a:rPr lang="en"/>
              <a:t> or </a:t>
            </a:r>
            <a:r>
              <a:rPr lang="en">
                <a:solidFill>
                  <a:srgbClr val="6AA84F"/>
                </a:solidFill>
              </a:rPr>
              <a:t>object</a:t>
            </a:r>
            <a:r>
              <a:rPr lang="en"/>
              <a:t> of a statement, is characterised by </a:t>
            </a:r>
            <a:r>
              <a:rPr b="1" lang="en"/>
              <a:t>a unique identifier</a:t>
            </a:r>
            <a:endParaRPr/>
          </a:p>
          <a:p>
            <a:pPr indent="0" lvl="0" marL="0" rtl="0" algn="l">
              <a:spcBef>
                <a:spcPts val="1600"/>
              </a:spcBef>
              <a:spcAft>
                <a:spcPts val="0"/>
              </a:spcAft>
              <a:buNone/>
            </a:pPr>
            <a:r>
              <a:rPr lang="en"/>
              <a:t>The </a:t>
            </a:r>
            <a:r>
              <a:rPr b="1" lang="en"/>
              <a:t>same entity</a:t>
            </a:r>
            <a:r>
              <a:rPr lang="en"/>
              <a:t> can be used as </a:t>
            </a:r>
            <a:r>
              <a:rPr lang="en">
                <a:solidFill>
                  <a:srgbClr val="CC0000"/>
                </a:solidFill>
              </a:rPr>
              <a:t>subject</a:t>
            </a:r>
            <a:r>
              <a:rPr lang="en"/>
              <a:t> or </a:t>
            </a:r>
            <a:r>
              <a:rPr lang="en">
                <a:solidFill>
                  <a:srgbClr val="6AA84F"/>
                </a:solidFill>
              </a:rPr>
              <a:t>object</a:t>
            </a:r>
            <a:r>
              <a:rPr lang="en"/>
              <a:t> in one or more data</a:t>
            </a:r>
            <a:endParaRPr/>
          </a:p>
          <a:p>
            <a:pPr indent="0" lvl="0" marL="0" rtl="0" algn="l">
              <a:spcBef>
                <a:spcPts val="1600"/>
              </a:spcBef>
              <a:spcAft>
                <a:spcPts val="0"/>
              </a:spcAft>
              <a:buNone/>
            </a:pPr>
            <a:r>
              <a:rPr lang="en"/>
              <a:t>An attribute is intrinsically </a:t>
            </a:r>
            <a:r>
              <a:rPr b="1" lang="en"/>
              <a:t>part of</a:t>
            </a:r>
            <a:r>
              <a:rPr lang="en"/>
              <a:t> the </a:t>
            </a:r>
            <a:r>
              <a:rPr lang="en">
                <a:solidFill>
                  <a:srgbClr val="CC0000"/>
                </a:solidFill>
              </a:rPr>
              <a:t>entity</a:t>
            </a:r>
            <a:r>
              <a:rPr lang="en"/>
              <a:t> to which it is associated</a:t>
            </a:r>
            <a:endParaRPr/>
          </a:p>
          <a:p>
            <a:pPr indent="0" lvl="0" marL="0" rtl="0" algn="l">
              <a:spcBef>
                <a:spcPts val="1600"/>
              </a:spcBef>
              <a:spcAft>
                <a:spcPts val="0"/>
              </a:spcAft>
              <a:buClr>
                <a:schemeClr val="dk1"/>
              </a:buClr>
              <a:buSzPct val="61111"/>
              <a:buFont typeface="Arial"/>
              <a:buNone/>
            </a:pPr>
            <a:r>
              <a:rPr lang="en"/>
              <a:t>Modifying the value of an attribute affect </a:t>
            </a:r>
            <a:r>
              <a:rPr b="1" lang="en"/>
              <a:t>only</a:t>
            </a:r>
            <a:r>
              <a:rPr lang="en"/>
              <a:t> the </a:t>
            </a:r>
            <a:r>
              <a:rPr lang="en">
                <a:solidFill>
                  <a:srgbClr val="CC0000"/>
                </a:solidFill>
              </a:rPr>
              <a:t>entity</a:t>
            </a:r>
            <a:r>
              <a:rPr lang="en"/>
              <a:t> to which it refers to</a:t>
            </a:r>
            <a:endParaRPr/>
          </a:p>
          <a:p>
            <a:pPr indent="0" lvl="0" marL="0" rtl="0" algn="l">
              <a:spcBef>
                <a:spcPts val="1600"/>
              </a:spcBef>
              <a:spcAft>
                <a:spcPts val="1600"/>
              </a:spcAft>
              <a:buClr>
                <a:schemeClr val="dk1"/>
              </a:buClr>
              <a:buSzPct val="61111"/>
              <a:buFont typeface="Arial"/>
              <a:buNone/>
            </a:pPr>
            <a:r>
              <a:rPr lang="en"/>
              <a:t>A literal </a:t>
            </a:r>
            <a:r>
              <a:rPr b="1" lang="en"/>
              <a:t>cannot be used</a:t>
            </a:r>
            <a:r>
              <a:rPr lang="en"/>
              <a:t> as </a:t>
            </a:r>
            <a:r>
              <a:rPr lang="en">
                <a:solidFill>
                  <a:srgbClr val="CC0000"/>
                </a:solidFill>
              </a:rPr>
              <a:t>subject</a:t>
            </a:r>
            <a:r>
              <a:rPr lang="en"/>
              <a:t> in any datum</a:t>
            </a:r>
            <a:endParaRPr/>
          </a:p>
        </p:txBody>
      </p:sp>
      <p:sp>
        <p:nvSpPr>
          <p:cNvPr id="117" name="Google Shape;117;p28"/>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Any question about the previous lecture?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Predicates for attributes and relations</a:t>
            </a:r>
            <a:endParaRPr/>
          </a:p>
        </p:txBody>
      </p:sp>
      <p:sp>
        <p:nvSpPr>
          <p:cNvPr id="128" name="Google Shape;12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a:t>
            </a:r>
            <a:r>
              <a:rPr lang="en"/>
              <a:t> </a:t>
            </a:r>
            <a:r>
              <a:rPr lang="en">
                <a:solidFill>
                  <a:srgbClr val="3C78D8"/>
                </a:solidFill>
              </a:rPr>
              <a:t>predicate</a:t>
            </a:r>
            <a:r>
              <a:rPr lang="en"/>
              <a:t> can be used either to define relations between a</a:t>
            </a:r>
            <a:r>
              <a:rPr lang="en">
                <a:solidFill>
                  <a:srgbClr val="CC0000"/>
                </a:solidFill>
              </a:rPr>
              <a:t> subject entity</a:t>
            </a:r>
            <a:r>
              <a:rPr lang="en"/>
              <a:t> and an</a:t>
            </a:r>
            <a:r>
              <a:rPr lang="en">
                <a:solidFill>
                  <a:srgbClr val="6AA84F"/>
                </a:solidFill>
              </a:rPr>
              <a:t> object entity</a:t>
            </a:r>
            <a:r>
              <a:rPr lang="en"/>
              <a:t> or to specify attributes associated to an </a:t>
            </a:r>
            <a:r>
              <a:rPr lang="en">
                <a:solidFill>
                  <a:srgbClr val="CC0000"/>
                </a:solidFill>
              </a:rPr>
              <a:t>entity</a:t>
            </a:r>
            <a:endParaRPr/>
          </a:p>
          <a:p>
            <a:pPr indent="0" lvl="0" marL="0" rtl="0" algn="l">
              <a:spcBef>
                <a:spcPts val="1600"/>
              </a:spcBef>
              <a:spcAft>
                <a:spcPts val="0"/>
              </a:spcAft>
              <a:buClr>
                <a:schemeClr val="dk1"/>
              </a:buClr>
              <a:buSzPts val="1100"/>
              <a:buFont typeface="Arial"/>
              <a:buNone/>
            </a:pPr>
            <a:r>
              <a:rPr lang="en"/>
              <a:t>However, as anticipated, it is a good practice to use the same </a:t>
            </a:r>
            <a:r>
              <a:rPr lang="en">
                <a:solidFill>
                  <a:srgbClr val="3C78D8"/>
                </a:solidFill>
              </a:rPr>
              <a:t>predicate</a:t>
            </a:r>
            <a:r>
              <a:rPr lang="en"/>
              <a:t> only to express </a:t>
            </a:r>
            <a:r>
              <a:rPr b="1" lang="en"/>
              <a:t>one kind of data</a:t>
            </a:r>
            <a:r>
              <a:rPr lang="en"/>
              <a:t> (either only attributes or only relations) to avoid ambiguities that may become difficult to handle</a:t>
            </a:r>
            <a:endParaRPr/>
          </a:p>
          <a:p>
            <a:pPr indent="0" lvl="0" marL="0" rtl="0" algn="l">
              <a:spcBef>
                <a:spcPts val="1600"/>
              </a:spcBef>
              <a:spcAft>
                <a:spcPts val="1600"/>
              </a:spcAft>
              <a:buClr>
                <a:schemeClr val="dk1"/>
              </a:buClr>
              <a:buSzPts val="1800"/>
              <a:buFont typeface="Arial"/>
              <a:buNone/>
            </a:pPr>
            <a:r>
              <a:rPr b="1" lang="en"/>
              <a:t>Question 1</a:t>
            </a:r>
            <a:br>
              <a:rPr lang="en"/>
            </a:br>
            <a:r>
              <a:rPr lang="en"/>
              <a:t>How can we explicitly specify how to use a certain </a:t>
            </a:r>
            <a:r>
              <a:rPr lang="en">
                <a:solidFill>
                  <a:srgbClr val="3C78D8"/>
                </a:solidFill>
              </a:rPr>
              <a:t>predicate</a:t>
            </a:r>
            <a:r>
              <a:rPr lang="en"/>
              <a:t>, so as to avoid such ambiguities?</a:t>
            </a:r>
            <a:endParaRPr/>
          </a:p>
        </p:txBody>
      </p:sp>
      <p:sp>
        <p:nvSpPr>
          <p:cNvPr id="129" name="Google Shape;129;p30"/>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correctness</a:t>
            </a:r>
            <a:endParaRPr/>
          </a:p>
        </p:txBody>
      </p:sp>
      <p:sp>
        <p:nvSpPr>
          <p:cNvPr id="135" name="Google Shape;135;p31"/>
          <p:cNvSpPr txBox="1"/>
          <p:nvPr>
            <p:ph idx="1" type="body"/>
          </p:nvPr>
        </p:nvSpPr>
        <p:spPr>
          <a:xfrm>
            <a:off x="311700" y="1152475"/>
            <a:ext cx="8520600" cy="9072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Clr>
                <a:schemeClr val="dk1"/>
              </a:buClr>
              <a:buSzPts val="1800"/>
              <a:buFont typeface="Arial"/>
              <a:buNone/>
            </a:pPr>
            <a:r>
              <a:rPr b="1" lang="en"/>
              <a:t>Question 2</a:t>
            </a:r>
            <a:br>
              <a:rPr lang="en"/>
            </a:br>
            <a:r>
              <a:rPr lang="en"/>
              <a:t>Is it possible to computationally claim that a collection of data is correct?</a:t>
            </a:r>
            <a:endParaRPr/>
          </a:p>
        </p:txBody>
      </p:sp>
      <p:sp>
        <p:nvSpPr>
          <p:cNvPr id="136" name="Google Shape;136;p31"/>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7" name="Google Shape;137;p31"/>
          <p:cNvSpPr/>
          <p:nvPr/>
        </p:nvSpPr>
        <p:spPr>
          <a:xfrm>
            <a:off x="1618175" y="2127850"/>
            <a:ext cx="1455600" cy="528300"/>
          </a:xfrm>
          <a:prstGeom prst="ellipse">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CC0000"/>
                </a:solidFill>
              </a:rPr>
              <a:t>Entity 1</a:t>
            </a:r>
            <a:endParaRPr sz="1700">
              <a:solidFill>
                <a:srgbClr val="CC0000"/>
              </a:solidFill>
            </a:endParaRPr>
          </a:p>
        </p:txBody>
      </p:sp>
      <p:sp>
        <p:nvSpPr>
          <p:cNvPr id="138" name="Google Shape;138;p31"/>
          <p:cNvSpPr/>
          <p:nvPr/>
        </p:nvSpPr>
        <p:spPr>
          <a:xfrm>
            <a:off x="5995525" y="2127850"/>
            <a:ext cx="1530300" cy="5283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6AA84F"/>
                </a:solidFill>
              </a:rPr>
              <a:t>Journal</a:t>
            </a:r>
            <a:endParaRPr sz="1700">
              <a:solidFill>
                <a:srgbClr val="6AA84F"/>
              </a:solidFill>
            </a:endParaRPr>
          </a:p>
        </p:txBody>
      </p:sp>
      <p:cxnSp>
        <p:nvCxnSpPr>
          <p:cNvPr id="139" name="Google Shape;139;p31"/>
          <p:cNvCxnSpPr>
            <a:stCxn id="137" idx="6"/>
            <a:endCxn id="138" idx="2"/>
          </p:cNvCxnSpPr>
          <p:nvPr/>
        </p:nvCxnSpPr>
        <p:spPr>
          <a:xfrm>
            <a:off x="3073775" y="2392000"/>
            <a:ext cx="2921700" cy="0"/>
          </a:xfrm>
          <a:prstGeom prst="straightConnector1">
            <a:avLst/>
          </a:prstGeom>
          <a:noFill/>
          <a:ln cap="flat" cmpd="sng" w="28575">
            <a:solidFill>
              <a:srgbClr val="3C78D8"/>
            </a:solidFill>
            <a:prstDash val="solid"/>
            <a:round/>
            <a:headEnd len="med" w="med" type="none"/>
            <a:tailEnd len="med" w="med" type="triangle"/>
          </a:ln>
        </p:spPr>
      </p:cxnSp>
      <p:sp>
        <p:nvSpPr>
          <p:cNvPr id="140" name="Google Shape;140;p31"/>
          <p:cNvSpPr txBox="1"/>
          <p:nvPr/>
        </p:nvSpPr>
        <p:spPr>
          <a:xfrm>
            <a:off x="4242800" y="2168800"/>
            <a:ext cx="561300" cy="4464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rgbClr val="3C78D8"/>
                </a:solidFill>
              </a:rPr>
              <a:t>i</a:t>
            </a:r>
            <a:r>
              <a:rPr lang="en" sz="1700">
                <a:solidFill>
                  <a:srgbClr val="3C78D8"/>
                </a:solidFill>
              </a:rPr>
              <a:t>s a</a:t>
            </a:r>
            <a:endParaRPr sz="1700">
              <a:solidFill>
                <a:srgbClr val="3C78D8"/>
              </a:solidFill>
            </a:endParaRPr>
          </a:p>
        </p:txBody>
      </p:sp>
      <p:sp>
        <p:nvSpPr>
          <p:cNvPr id="141" name="Google Shape;141;p31"/>
          <p:cNvSpPr/>
          <p:nvPr/>
        </p:nvSpPr>
        <p:spPr>
          <a:xfrm>
            <a:off x="1618175" y="3721575"/>
            <a:ext cx="1455600" cy="528300"/>
          </a:xfrm>
          <a:prstGeom prst="ellipse">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CC0000"/>
                </a:solidFill>
              </a:rPr>
              <a:t>Entity 2</a:t>
            </a:r>
            <a:endParaRPr sz="1700">
              <a:solidFill>
                <a:srgbClr val="CC0000"/>
              </a:solidFill>
            </a:endParaRPr>
          </a:p>
        </p:txBody>
      </p:sp>
      <p:sp>
        <p:nvSpPr>
          <p:cNvPr id="142" name="Google Shape;142;p31"/>
          <p:cNvSpPr/>
          <p:nvPr/>
        </p:nvSpPr>
        <p:spPr>
          <a:xfrm>
            <a:off x="5995525" y="3721575"/>
            <a:ext cx="1530300" cy="5283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6AA84F"/>
                </a:solidFill>
              </a:rPr>
              <a:t>Journal article</a:t>
            </a:r>
            <a:endParaRPr sz="1700">
              <a:solidFill>
                <a:srgbClr val="6AA84F"/>
              </a:solidFill>
            </a:endParaRPr>
          </a:p>
        </p:txBody>
      </p:sp>
      <p:cxnSp>
        <p:nvCxnSpPr>
          <p:cNvPr id="143" name="Google Shape;143;p31"/>
          <p:cNvCxnSpPr>
            <a:stCxn id="141" idx="6"/>
            <a:endCxn id="142" idx="2"/>
          </p:cNvCxnSpPr>
          <p:nvPr/>
        </p:nvCxnSpPr>
        <p:spPr>
          <a:xfrm>
            <a:off x="3073775" y="3985725"/>
            <a:ext cx="2921700" cy="0"/>
          </a:xfrm>
          <a:prstGeom prst="straightConnector1">
            <a:avLst/>
          </a:prstGeom>
          <a:noFill/>
          <a:ln cap="flat" cmpd="sng" w="28575">
            <a:solidFill>
              <a:srgbClr val="3C78D8"/>
            </a:solidFill>
            <a:prstDash val="solid"/>
            <a:round/>
            <a:headEnd len="med" w="med" type="none"/>
            <a:tailEnd len="med" w="med" type="triangle"/>
          </a:ln>
        </p:spPr>
      </p:cxnSp>
      <p:sp>
        <p:nvSpPr>
          <p:cNvPr id="144" name="Google Shape;144;p31"/>
          <p:cNvSpPr txBox="1"/>
          <p:nvPr/>
        </p:nvSpPr>
        <p:spPr>
          <a:xfrm>
            <a:off x="4242800" y="3762525"/>
            <a:ext cx="561300" cy="4464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rgbClr val="3C78D8"/>
                </a:solidFill>
              </a:rPr>
              <a:t>i</a:t>
            </a:r>
            <a:r>
              <a:rPr lang="en" sz="1700">
                <a:solidFill>
                  <a:srgbClr val="3C78D8"/>
                </a:solidFill>
              </a:rPr>
              <a:t>s a</a:t>
            </a:r>
            <a:endParaRPr sz="1700">
              <a:solidFill>
                <a:srgbClr val="3C78D8"/>
              </a:solidFill>
            </a:endParaRPr>
          </a:p>
        </p:txBody>
      </p:sp>
      <p:cxnSp>
        <p:nvCxnSpPr>
          <p:cNvPr id="145" name="Google Shape;145;p31"/>
          <p:cNvCxnSpPr>
            <a:stCxn id="137" idx="4"/>
            <a:endCxn id="146" idx="0"/>
          </p:cNvCxnSpPr>
          <p:nvPr/>
        </p:nvCxnSpPr>
        <p:spPr>
          <a:xfrm>
            <a:off x="2345975" y="2656150"/>
            <a:ext cx="0" cy="1043100"/>
          </a:xfrm>
          <a:prstGeom prst="straightConnector1">
            <a:avLst/>
          </a:prstGeom>
          <a:noFill/>
          <a:ln cap="flat" cmpd="sng" w="28575">
            <a:solidFill>
              <a:srgbClr val="3C78D8"/>
            </a:solidFill>
            <a:prstDash val="solid"/>
            <a:round/>
            <a:headEnd len="med" w="med" type="none"/>
            <a:tailEnd len="med" w="med" type="triangle"/>
          </a:ln>
        </p:spPr>
      </p:cxnSp>
      <p:sp>
        <p:nvSpPr>
          <p:cNvPr id="147" name="Google Shape;147;p31"/>
          <p:cNvSpPr txBox="1"/>
          <p:nvPr/>
        </p:nvSpPr>
        <p:spPr>
          <a:xfrm>
            <a:off x="1796075" y="2903475"/>
            <a:ext cx="1099800" cy="4464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rgbClr val="3C78D8"/>
                </a:solidFill>
              </a:rPr>
              <a:t>is part of</a:t>
            </a:r>
            <a:endParaRPr sz="1700">
              <a:solidFill>
                <a:srgbClr val="3C78D8"/>
              </a:solidFill>
            </a:endParaRPr>
          </a:p>
        </p:txBody>
      </p:sp>
      <p:sp>
        <p:nvSpPr>
          <p:cNvPr id="146" name="Google Shape;146;p31"/>
          <p:cNvSpPr/>
          <p:nvPr/>
        </p:nvSpPr>
        <p:spPr>
          <a:xfrm>
            <a:off x="1516475" y="3699375"/>
            <a:ext cx="1659000" cy="5727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6AA84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explanation</a:t>
            </a:r>
            <a:endParaRPr/>
          </a:p>
        </p:txBody>
      </p:sp>
      <p:sp>
        <p:nvSpPr>
          <p:cNvPr id="153" name="Google Shape;15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One of the activity we have to deal with when we have and handle a large collection of data is to explain to possible users and adopters what such data are about</a:t>
            </a:r>
            <a:endParaRPr/>
          </a:p>
          <a:p>
            <a:pPr indent="0" lvl="0" marL="0" rtl="0" algn="l">
              <a:spcBef>
                <a:spcPts val="1600"/>
              </a:spcBef>
              <a:spcAft>
                <a:spcPts val="0"/>
              </a:spcAft>
              <a:buClr>
                <a:schemeClr val="dk1"/>
              </a:buClr>
              <a:buSzPts val="1100"/>
              <a:buFont typeface="Arial"/>
              <a:buNone/>
            </a:pPr>
            <a:r>
              <a:rPr lang="en"/>
              <a:t>Usual scenario: the person who was in charge of a information system and who handled the data of a company was fired, and has been substituted by a new employee. How can the newcomer to understand what such data are about?</a:t>
            </a:r>
            <a:endParaRPr/>
          </a:p>
          <a:p>
            <a:pPr indent="0" lvl="0" marL="0" rtl="0" algn="l">
              <a:spcBef>
                <a:spcPts val="1600"/>
              </a:spcBef>
              <a:spcAft>
                <a:spcPts val="0"/>
              </a:spcAft>
              <a:buNone/>
            </a:pPr>
            <a:r>
              <a:rPr b="1" lang="en"/>
              <a:t>Question 3</a:t>
            </a:r>
            <a:br>
              <a:rPr lang="en"/>
            </a:br>
            <a:r>
              <a:rPr lang="en"/>
              <a:t>Can we explain the shape that data can have in a collection?</a:t>
            </a:r>
            <a:endParaRPr/>
          </a:p>
        </p:txBody>
      </p:sp>
      <p:sp>
        <p:nvSpPr>
          <p:cNvPr id="154" name="Google Shape;154;p32"/>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model</a:t>
            </a:r>
            <a:endParaRPr/>
          </a:p>
        </p:txBody>
      </p:sp>
      <p:sp>
        <p:nvSpPr>
          <p:cNvPr id="160" name="Google Shape;16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The answer to the three previous questions is that of defining a</a:t>
            </a:r>
            <a:r>
              <a:rPr lang="en"/>
              <a:t> </a:t>
            </a:r>
            <a:r>
              <a:rPr lang="en" u="sng">
                <a:solidFill>
                  <a:schemeClr val="hlink"/>
                </a:solidFill>
                <a:hlinkClick r:id="rId3"/>
              </a:rPr>
              <a:t>data model</a:t>
            </a:r>
            <a:endParaRPr/>
          </a:p>
          <a:p>
            <a:pPr indent="0" lvl="0" marL="0" rtl="0" algn="l">
              <a:spcBef>
                <a:spcPts val="1600"/>
              </a:spcBef>
              <a:spcAft>
                <a:spcPts val="0"/>
              </a:spcAft>
              <a:buClr>
                <a:schemeClr val="dk1"/>
              </a:buClr>
              <a:buSzPts val="1100"/>
              <a:buFont typeface="Arial"/>
              <a:buNone/>
            </a:pPr>
            <a:r>
              <a:rPr lang="en"/>
              <a:t>A data model is an abstract and simplified representation of data of either a system or a real domain</a:t>
            </a:r>
            <a:endParaRPr/>
          </a:p>
          <a:p>
            <a:pPr indent="0" lvl="0" marL="0" rtl="0" algn="l">
              <a:spcBef>
                <a:spcPts val="1600"/>
              </a:spcBef>
              <a:spcAft>
                <a:spcPts val="0"/>
              </a:spcAft>
              <a:buClr>
                <a:schemeClr val="dk1"/>
              </a:buClr>
              <a:buSzPts val="1100"/>
              <a:buFont typeface="Arial"/>
              <a:buNone/>
            </a:pPr>
            <a:r>
              <a:rPr lang="en"/>
              <a:t>In the context of this course, a data model is usually created through mathematical tools that define kinds of entities, their attributes and their relations</a:t>
            </a:r>
            <a:endParaRPr/>
          </a:p>
          <a:p>
            <a:pPr indent="0" lvl="0" marL="0" rtl="0" algn="l">
              <a:spcBef>
                <a:spcPts val="1600"/>
              </a:spcBef>
              <a:spcAft>
                <a:spcPts val="1600"/>
              </a:spcAft>
              <a:buNone/>
            </a:pPr>
            <a:r>
              <a:rPr lang="en"/>
              <a:t>The adoption of such mathematical </a:t>
            </a:r>
            <a:r>
              <a:rPr lang="en"/>
              <a:t>tools</a:t>
            </a:r>
            <a:r>
              <a:rPr lang="en"/>
              <a:t> enables a formal definition of such a data model, so as to be used to assess data </a:t>
            </a:r>
            <a:r>
              <a:rPr lang="en"/>
              <a:t>compliance</a:t>
            </a:r>
            <a:r>
              <a:rPr lang="en"/>
              <a:t> against the data model through computational and automatic processes (e.g. to check the correctness of the data)</a:t>
            </a:r>
            <a:endParaRPr/>
          </a:p>
        </p:txBody>
      </p:sp>
      <p:sp>
        <p:nvSpPr>
          <p:cNvPr id="161" name="Google Shape;161;p33"/>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entities</a:t>
            </a:r>
            <a:endParaRPr/>
          </a:p>
        </p:txBody>
      </p:sp>
      <p:sp>
        <p:nvSpPr>
          <p:cNvPr id="167" name="Google Shape;16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100000"/>
              <a:buFont typeface="Arial"/>
              <a:buNone/>
            </a:pPr>
            <a:r>
              <a:rPr lang="en"/>
              <a:t>A data model enables the explicit definition the types of the entities described in the data – it is worth mentioning that each entity is assigned to </a:t>
            </a:r>
            <a:r>
              <a:rPr b="1" lang="en"/>
              <a:t>at least one type</a:t>
            </a:r>
            <a:r>
              <a:rPr lang="en"/>
              <a:t> (i.e. one </a:t>
            </a:r>
            <a:r>
              <a:rPr b="1" lang="en"/>
              <a:t>class</a:t>
            </a:r>
            <a:r>
              <a:rPr lang="en"/>
              <a:t> of entities)</a:t>
            </a:r>
            <a:endParaRPr/>
          </a:p>
          <a:p>
            <a:pPr indent="0" lvl="0" marL="0" rtl="0" algn="l">
              <a:spcBef>
                <a:spcPts val="1600"/>
              </a:spcBef>
              <a:spcAft>
                <a:spcPts val="0"/>
              </a:spcAft>
              <a:buClr>
                <a:schemeClr val="dk1"/>
              </a:buClr>
              <a:buSzPct val="100000"/>
              <a:buFont typeface="Arial"/>
              <a:buNone/>
            </a:pPr>
            <a:r>
              <a:rPr lang="en"/>
              <a:t>A class of entities is the </a:t>
            </a:r>
            <a:r>
              <a:rPr lang="en"/>
              <a:t>representation</a:t>
            </a:r>
            <a:r>
              <a:rPr lang="en"/>
              <a:t> of a collection of entities compliant with the same description (i.e. set of attributes and relations) defined by such a class, for example:</a:t>
            </a:r>
            <a:endParaRPr/>
          </a:p>
          <a:p>
            <a:pPr indent="-325755" lvl="0" marL="457200" rtl="0" algn="l">
              <a:spcBef>
                <a:spcPts val="1600"/>
              </a:spcBef>
              <a:spcAft>
                <a:spcPts val="0"/>
              </a:spcAft>
              <a:buSzPct val="100000"/>
              <a:buChar char="●"/>
            </a:pPr>
            <a:r>
              <a:rPr lang="en"/>
              <a:t>All of you who are </a:t>
            </a:r>
            <a:r>
              <a:rPr lang="en"/>
              <a:t>attending</a:t>
            </a:r>
            <a:r>
              <a:rPr lang="en"/>
              <a:t> this lecture (the entities) are people (the class)</a:t>
            </a:r>
            <a:endParaRPr/>
          </a:p>
          <a:p>
            <a:pPr indent="-325755" lvl="0" marL="457200" rtl="0" algn="l">
              <a:spcBef>
                <a:spcPts val="0"/>
              </a:spcBef>
              <a:spcAft>
                <a:spcPts val="0"/>
              </a:spcAft>
              <a:buSzPct val="100000"/>
              <a:buChar char="●"/>
            </a:pPr>
            <a:r>
              <a:rPr lang="en"/>
              <a:t>All the people who are enrolled in a course at any Italian university (the entities) are students (the class)</a:t>
            </a:r>
            <a:endParaRPr/>
          </a:p>
          <a:p>
            <a:pPr indent="0" lvl="0" marL="0" rtl="0" algn="l">
              <a:spcBef>
                <a:spcPts val="1600"/>
              </a:spcBef>
              <a:spcAft>
                <a:spcPts val="1600"/>
              </a:spcAft>
              <a:buNone/>
            </a:pPr>
            <a:r>
              <a:rPr lang="en"/>
              <a:t>A data model permits the </a:t>
            </a:r>
            <a:r>
              <a:rPr b="1" lang="en"/>
              <a:t>specification of such classes</a:t>
            </a:r>
            <a:r>
              <a:rPr lang="en"/>
              <a:t>, their attributes and the relations they have with other classes (and, consequently, between the </a:t>
            </a:r>
            <a:r>
              <a:rPr b="1" lang="en"/>
              <a:t>occurrences</a:t>
            </a:r>
            <a:r>
              <a:rPr b="1" lang="en"/>
              <a:t> of such classes</a:t>
            </a:r>
            <a:r>
              <a:rPr lang="en"/>
              <a:t>, that are the entities having those particular types)</a:t>
            </a:r>
            <a:endParaRPr/>
          </a:p>
        </p:txBody>
      </p:sp>
      <p:sp>
        <p:nvSpPr>
          <p:cNvPr id="168" name="Google Shape;168;p34"/>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data models with UML</a:t>
            </a:r>
            <a:endParaRPr/>
          </a:p>
        </p:txBody>
      </p:sp>
      <p:sp>
        <p:nvSpPr>
          <p:cNvPr id="174" name="Google Shape;17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various languages that can be used to define a data model that facilitate also its consumption by humans</a:t>
            </a:r>
            <a:endParaRPr/>
          </a:p>
          <a:p>
            <a:pPr indent="0" lvl="0" marL="0" rtl="0" algn="l">
              <a:spcBef>
                <a:spcPts val="1600"/>
              </a:spcBef>
              <a:spcAft>
                <a:spcPts val="0"/>
              </a:spcAft>
              <a:buNone/>
            </a:pPr>
            <a:r>
              <a:rPr lang="en"/>
              <a:t>Among these languages, the </a:t>
            </a:r>
            <a:r>
              <a:rPr lang="en" u="sng">
                <a:solidFill>
                  <a:schemeClr val="hlink"/>
                </a:solidFill>
                <a:hlinkClick r:id="rId3"/>
              </a:rPr>
              <a:t>Unified Modeling Language (UML)</a:t>
            </a:r>
            <a:r>
              <a:rPr lang="en"/>
              <a:t> is one of the best well-known examples widely used in Informatics, in particular the </a:t>
            </a:r>
            <a:r>
              <a:rPr lang="en" u="sng">
                <a:solidFill>
                  <a:schemeClr val="hlink"/>
                </a:solidFill>
                <a:hlinkClick r:id="rId4"/>
              </a:rPr>
              <a:t>class diagram</a:t>
            </a:r>
            <a:r>
              <a:rPr lang="en"/>
              <a:t> which can be used to define classes, attributes and relations</a:t>
            </a:r>
            <a:endParaRPr/>
          </a:p>
          <a:p>
            <a:pPr indent="0" lvl="0" marL="0" rtl="0" algn="l">
              <a:spcBef>
                <a:spcPts val="1600"/>
              </a:spcBef>
              <a:spcAft>
                <a:spcPts val="1600"/>
              </a:spcAft>
              <a:buNone/>
            </a:pPr>
            <a:r>
              <a:rPr lang="en"/>
              <a:t>UML is supported by several visual editors – among those, the </a:t>
            </a:r>
            <a:r>
              <a:rPr lang="en" u="sng">
                <a:solidFill>
                  <a:schemeClr val="hlink"/>
                </a:solidFill>
                <a:hlinkClick r:id="rId5"/>
              </a:rPr>
              <a:t>yEd</a:t>
            </a:r>
            <a:r>
              <a:rPr lang="en"/>
              <a:t>  graph editor is a viable, flexible and free alternative which is supported by Mac, Windows, and Linux, and already includes a simple palette for UML diagrams</a:t>
            </a:r>
            <a:endParaRPr/>
          </a:p>
        </p:txBody>
      </p:sp>
      <p:sp>
        <p:nvSpPr>
          <p:cNvPr id="175" name="Google Shape;175;p35"/>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