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8B9080-3E1B-4BAC-8E8A-7B08458CDC1E}">
  <a:tblStyle styleId="{E38B9080-3E1B-4BAC-8E8A-7B08458CDC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f64074ef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f64074ef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1c5d8dc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1c5d8dc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1c5d8dc9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1c5d8dc9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1c5d8dc9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1c5d8dc9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f64074ef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f64074ef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ca061a2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ca061a2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ca061a2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ca061a2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dd1f2c4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dd1f2c4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1c5d8dc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1c5d8dc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1c5d8dc9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1c5d8dc9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1c5d8dc9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1c5d8dc9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1c5d8dc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1c5d8dc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1c5d8dc9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1c5d8dc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2" type="subTitle"/>
          </p:nvPr>
        </p:nvSpPr>
        <p:spPr>
          <a:xfrm>
            <a:off x="-100" y="4729900"/>
            <a:ext cx="9144000" cy="413700"/>
          </a:xfrm>
          <a:prstGeom prst="rect">
            <a:avLst/>
          </a:prstGeom>
          <a:solidFill>
            <a:srgbClr val="FFF2CC"/>
          </a:solidFill>
        </p:spPr>
        <p:txBody>
          <a:bodyPr anchorCtr="0" anchor="t" bIns="91425" lIns="91425" spcFirstLastPara="1" rIns="91425" wrap="square" tIns="91425">
            <a:noAutofit/>
          </a:bodyPr>
          <a:lstStyle>
            <a:lvl1pPr lvl="0" rtl="0">
              <a:spcBef>
                <a:spcPts val="0"/>
              </a:spcBef>
              <a:spcAft>
                <a:spcPts val="0"/>
              </a:spcAft>
              <a:buClr>
                <a:srgbClr val="7F6000"/>
              </a:buClr>
              <a:buSzPts val="800"/>
              <a:buNone/>
              <a:defRPr sz="800">
                <a:solidFill>
                  <a:srgbClr val="7F6000"/>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silvio.peroni@unibo.it" TargetMode="External"/><Relationship Id="rId4" Type="http://schemas.openxmlformats.org/officeDocument/2006/relationships/hyperlink" Target="https://orcid.org/0000-0003-0530-4305" TargetMode="External"/><Relationship Id="rId9" Type="http://schemas.openxmlformats.org/officeDocument/2006/relationships/image" Target="../media/image2.png"/><Relationship Id="rId5" Type="http://schemas.openxmlformats.org/officeDocument/2006/relationships/hyperlink" Target="https://twitter.com/essepuntato" TargetMode="External"/><Relationship Id="rId6" Type="http://schemas.openxmlformats.org/officeDocument/2006/relationships/hyperlink" Target="https://www.unibo.it/en/teaching/course-unit-catalogue/course-unit/2021/467046" TargetMode="External"/><Relationship Id="rId7" Type="http://schemas.openxmlformats.org/officeDocument/2006/relationships/hyperlink" Target="https://corsi.unibo.it/2cycle/DigitalHumanitiesKnowledge" TargetMode="External"/><Relationship Id="rId8" Type="http://schemas.openxmlformats.org/officeDocument/2006/relationships/hyperlink" Target="http://www.unibo.it/e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0" Type="http://schemas.openxmlformats.org/officeDocument/2006/relationships/hyperlink" Target="http://www.unibo.it/en" TargetMode="External"/><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hyperlink" Target="https://corsi.unibo.it/2cycle/DigitalHumanitiesKnowledge" TargetMode="External"/><Relationship Id="rId5" Type="http://schemas.openxmlformats.org/officeDocument/2006/relationships/hyperlink" Target="mailto:silvio.peroni@unibo.it" TargetMode="External"/><Relationship Id="rId6" Type="http://schemas.openxmlformats.org/officeDocument/2006/relationships/hyperlink" Target="https://orcid.org/0000-0003-0530-4305" TargetMode="External"/><Relationship Id="rId7" Type="http://schemas.openxmlformats.org/officeDocument/2006/relationships/hyperlink" Target="https://twitter.com/essepuntato" TargetMode="External"/><Relationship Id="rId8" Type="http://schemas.openxmlformats.org/officeDocument/2006/relationships/hyperlink" Target="https://www.unibo.it/en/teaching/course-unit-catalogue/course-unit/2021/4670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7"/>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4200">
                <a:solidFill>
                  <a:srgbClr val="000000"/>
                </a:solidFill>
              </a:rPr>
              <a:t>Processing and querying the data</a:t>
            </a:r>
            <a:endParaRPr sz="4200">
              <a:solidFill>
                <a:srgbClr val="000000"/>
              </a:solidFill>
            </a:endParaRPr>
          </a:p>
        </p:txBody>
      </p:sp>
      <p:sp>
        <p:nvSpPr>
          <p:cNvPr id="108" name="Google Shape;108;p27"/>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3">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4">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5">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hlink"/>
                </a:solidFill>
                <a:hlinkClick r:id="rId6"/>
              </a:rPr>
              <a:t>Data Science (A.Y. 2021/2022)</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7">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8">
                  <a:extLst>
                    <a:ext uri="{A12FA001-AC4F-418D-AE19-62706E023703}">
                      <ahyp:hlinkClr val="tx"/>
                    </a:ext>
                  </a:extLst>
                </a:hlinkClick>
              </a:rPr>
              <a:t>Alma Mater Studiorum - Università di Bologna</a:t>
            </a:r>
            <a:endParaRPr/>
          </a:p>
        </p:txBody>
      </p:sp>
      <p:pic>
        <p:nvPicPr>
          <p:cNvPr id="109" name="Google Shape;109;p27"/>
          <p:cNvPicPr preferRelativeResize="0"/>
          <p:nvPr/>
        </p:nvPicPr>
        <p:blipFill>
          <a:blip r:embed="rId9">
            <a:alphaModFix/>
          </a:blip>
          <a:stretch>
            <a:fillRect/>
          </a:stretch>
        </p:blipFill>
        <p:spPr>
          <a:xfrm>
            <a:off x="6501266" y="4300986"/>
            <a:ext cx="2543984" cy="792600"/>
          </a:xfrm>
          <a:prstGeom prst="rect">
            <a:avLst/>
          </a:prstGeom>
          <a:noFill/>
          <a:ln>
            <a:noFill/>
          </a:ln>
        </p:spPr>
      </p:pic>
      <p:pic>
        <p:nvPicPr>
          <p:cNvPr id="110" name="Google Shape;110;p27"/>
          <p:cNvPicPr preferRelativeResize="0"/>
          <p:nvPr/>
        </p:nvPicPr>
        <p:blipFill>
          <a:blip r:embed="rId10">
            <a:alphaModFix/>
          </a:blip>
          <a:stretch>
            <a:fillRect/>
          </a:stretch>
        </p:blipFill>
        <p:spPr>
          <a:xfrm>
            <a:off x="66773" y="4578751"/>
            <a:ext cx="1359650" cy="47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 of the resolution of the query in graph</a:t>
            </a:r>
            <a:endParaRPr/>
          </a:p>
        </p:txBody>
      </p:sp>
      <p:sp>
        <p:nvSpPr>
          <p:cNvPr id="224" name="Google Shape;224;p36"/>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5" name="Google Shape;225;p36"/>
          <p:cNvSpPr/>
          <p:nvPr/>
        </p:nvSpPr>
        <p:spPr>
          <a:xfrm>
            <a:off x="311700" y="2040875"/>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226" name="Google Shape;226;p36"/>
          <p:cNvSpPr/>
          <p:nvPr/>
        </p:nvSpPr>
        <p:spPr>
          <a:xfrm>
            <a:off x="311700" y="3638200"/>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227" name="Google Shape;227;p36"/>
          <p:cNvSpPr/>
          <p:nvPr/>
        </p:nvSpPr>
        <p:spPr>
          <a:xfrm>
            <a:off x="2922625" y="3638200"/>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x</a:t>
            </a:r>
            <a:endParaRPr u="sng"/>
          </a:p>
        </p:txBody>
      </p:sp>
      <p:sp>
        <p:nvSpPr>
          <p:cNvPr id="228" name="Google Shape;228;p36"/>
          <p:cNvSpPr/>
          <p:nvPr/>
        </p:nvSpPr>
        <p:spPr>
          <a:xfrm>
            <a:off x="2922625" y="2040875"/>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229" name="Google Shape;229;p36"/>
          <p:cNvSpPr/>
          <p:nvPr/>
        </p:nvSpPr>
        <p:spPr>
          <a:xfrm>
            <a:off x="5533550" y="2040875"/>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230" name="Google Shape;230;p36"/>
          <p:cNvSpPr/>
          <p:nvPr/>
        </p:nvSpPr>
        <p:spPr>
          <a:xfrm>
            <a:off x="5533550" y="3638200"/>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231" name="Google Shape;231;p36"/>
          <p:cNvSpPr/>
          <p:nvPr/>
        </p:nvSpPr>
        <p:spPr>
          <a:xfrm>
            <a:off x="8144475" y="3638200"/>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y</a:t>
            </a:r>
            <a:endParaRPr u="sng"/>
          </a:p>
        </p:txBody>
      </p:sp>
      <p:sp>
        <p:nvSpPr>
          <p:cNvPr id="232" name="Google Shape;232;p36"/>
          <p:cNvSpPr/>
          <p:nvPr/>
        </p:nvSpPr>
        <p:spPr>
          <a:xfrm>
            <a:off x="8144475" y="2040875"/>
            <a:ext cx="572700" cy="572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z</a:t>
            </a:r>
            <a:endParaRPr u="sng"/>
          </a:p>
        </p:txBody>
      </p:sp>
      <p:cxnSp>
        <p:nvCxnSpPr>
          <p:cNvPr id="233" name="Google Shape;233;p36"/>
          <p:cNvCxnSpPr>
            <a:stCxn id="225" idx="6"/>
            <a:endCxn id="228" idx="2"/>
          </p:cNvCxnSpPr>
          <p:nvPr/>
        </p:nvCxnSpPr>
        <p:spPr>
          <a:xfrm>
            <a:off x="884400" y="2327225"/>
            <a:ext cx="2038200" cy="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36"/>
          <p:cNvCxnSpPr>
            <a:stCxn id="225" idx="4"/>
            <a:endCxn id="226" idx="0"/>
          </p:cNvCxnSpPr>
          <p:nvPr/>
        </p:nvCxnSpPr>
        <p:spPr>
          <a:xfrm>
            <a:off x="598050" y="2613575"/>
            <a:ext cx="0" cy="10245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36"/>
          <p:cNvCxnSpPr>
            <a:stCxn id="228" idx="3"/>
            <a:endCxn id="226" idx="7"/>
          </p:cNvCxnSpPr>
          <p:nvPr/>
        </p:nvCxnSpPr>
        <p:spPr>
          <a:xfrm flipH="1">
            <a:off x="800595" y="2529705"/>
            <a:ext cx="2205900" cy="11925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36"/>
          <p:cNvCxnSpPr>
            <a:stCxn id="228" idx="4"/>
            <a:endCxn id="227" idx="0"/>
          </p:cNvCxnSpPr>
          <p:nvPr/>
        </p:nvCxnSpPr>
        <p:spPr>
          <a:xfrm>
            <a:off x="3208975" y="2613575"/>
            <a:ext cx="0" cy="10245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6"/>
          <p:cNvCxnSpPr>
            <a:endCxn id="230" idx="1"/>
          </p:cNvCxnSpPr>
          <p:nvPr/>
        </p:nvCxnSpPr>
        <p:spPr>
          <a:xfrm>
            <a:off x="3411520" y="2529570"/>
            <a:ext cx="2205900" cy="11925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36"/>
          <p:cNvCxnSpPr>
            <a:stCxn id="228" idx="6"/>
            <a:endCxn id="229" idx="2"/>
          </p:cNvCxnSpPr>
          <p:nvPr/>
        </p:nvCxnSpPr>
        <p:spPr>
          <a:xfrm>
            <a:off x="3495325" y="2327225"/>
            <a:ext cx="2038200" cy="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36"/>
          <p:cNvCxnSpPr>
            <a:stCxn id="230" idx="0"/>
            <a:endCxn id="229" idx="4"/>
          </p:cNvCxnSpPr>
          <p:nvPr/>
        </p:nvCxnSpPr>
        <p:spPr>
          <a:xfrm rot="10800000">
            <a:off x="5819900" y="2613700"/>
            <a:ext cx="0" cy="10245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36"/>
          <p:cNvCxnSpPr>
            <a:stCxn id="230" idx="3"/>
            <a:endCxn id="226" idx="5"/>
          </p:cNvCxnSpPr>
          <p:nvPr/>
        </p:nvCxnSpPr>
        <p:spPr>
          <a:xfrm rot="5400000">
            <a:off x="3208720" y="1718930"/>
            <a:ext cx="600" cy="4816800"/>
          </a:xfrm>
          <a:prstGeom prst="curvedConnector3">
            <a:avLst>
              <a:gd fmla="val 53665829" name="adj1"/>
            </a:avLst>
          </a:prstGeom>
          <a:noFill/>
          <a:ln cap="flat" cmpd="sng" w="9525">
            <a:solidFill>
              <a:schemeClr val="dk2"/>
            </a:solidFill>
            <a:prstDash val="solid"/>
            <a:round/>
            <a:headEnd len="med" w="med" type="none"/>
            <a:tailEnd len="med" w="med" type="triangle"/>
          </a:ln>
        </p:spPr>
      </p:cxnSp>
      <p:cxnSp>
        <p:nvCxnSpPr>
          <p:cNvPr id="241" name="Google Shape;241;p36"/>
          <p:cNvCxnSpPr>
            <a:stCxn id="229" idx="6"/>
            <a:endCxn id="232" idx="2"/>
          </p:cNvCxnSpPr>
          <p:nvPr/>
        </p:nvCxnSpPr>
        <p:spPr>
          <a:xfrm>
            <a:off x="6106250" y="2327225"/>
            <a:ext cx="2038200" cy="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36"/>
          <p:cNvCxnSpPr>
            <a:stCxn id="229" idx="5"/>
            <a:endCxn id="231" idx="2"/>
          </p:cNvCxnSpPr>
          <p:nvPr/>
        </p:nvCxnSpPr>
        <p:spPr>
          <a:xfrm>
            <a:off x="6022380" y="2529705"/>
            <a:ext cx="2122200" cy="13947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36"/>
          <p:cNvSpPr txBox="1"/>
          <p:nvPr/>
        </p:nvSpPr>
        <p:spPr>
          <a:xfrm>
            <a:off x="1617163" y="21271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a:t>
            </a:r>
            <a:endParaRPr/>
          </a:p>
        </p:txBody>
      </p:sp>
      <p:sp>
        <p:nvSpPr>
          <p:cNvPr id="244" name="Google Shape;244;p36"/>
          <p:cNvSpPr txBox="1"/>
          <p:nvPr/>
        </p:nvSpPr>
        <p:spPr>
          <a:xfrm>
            <a:off x="311688" y="2876550"/>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j</a:t>
            </a:r>
            <a:endParaRPr/>
          </a:p>
        </p:txBody>
      </p:sp>
      <p:sp>
        <p:nvSpPr>
          <p:cNvPr id="245" name="Google Shape;245;p36"/>
          <p:cNvSpPr txBox="1"/>
          <p:nvPr/>
        </p:nvSpPr>
        <p:spPr>
          <a:xfrm>
            <a:off x="1671788" y="2925850"/>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j</a:t>
            </a:r>
            <a:endParaRPr/>
          </a:p>
        </p:txBody>
      </p:sp>
      <p:sp>
        <p:nvSpPr>
          <p:cNvPr id="246" name="Google Shape;246;p36"/>
          <p:cNvSpPr txBox="1"/>
          <p:nvPr/>
        </p:nvSpPr>
        <p:spPr>
          <a:xfrm>
            <a:off x="2922613" y="426437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j</a:t>
            </a:r>
            <a:endParaRPr/>
          </a:p>
        </p:txBody>
      </p:sp>
      <p:sp>
        <p:nvSpPr>
          <p:cNvPr id="247" name="Google Shape;247;p36"/>
          <p:cNvSpPr txBox="1"/>
          <p:nvPr/>
        </p:nvSpPr>
        <p:spPr>
          <a:xfrm>
            <a:off x="4329313" y="30270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a:t>
            </a:r>
            <a:endParaRPr/>
          </a:p>
        </p:txBody>
      </p:sp>
      <p:sp>
        <p:nvSpPr>
          <p:cNvPr id="248" name="Google Shape;248;p36"/>
          <p:cNvSpPr txBox="1"/>
          <p:nvPr/>
        </p:nvSpPr>
        <p:spPr>
          <a:xfrm>
            <a:off x="4270013" y="21271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a:t>
            </a:r>
            <a:endParaRPr/>
          </a:p>
        </p:txBody>
      </p:sp>
      <p:sp>
        <p:nvSpPr>
          <p:cNvPr id="249" name="Google Shape;249;p36"/>
          <p:cNvSpPr txBox="1"/>
          <p:nvPr/>
        </p:nvSpPr>
        <p:spPr>
          <a:xfrm>
            <a:off x="6839000" y="21271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k</a:t>
            </a:r>
            <a:endParaRPr/>
          </a:p>
        </p:txBody>
      </p:sp>
      <p:sp>
        <p:nvSpPr>
          <p:cNvPr id="250" name="Google Shape;250;p36"/>
          <p:cNvSpPr txBox="1"/>
          <p:nvPr/>
        </p:nvSpPr>
        <p:spPr>
          <a:xfrm>
            <a:off x="2922625" y="2876550"/>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k</a:t>
            </a:r>
            <a:endParaRPr/>
          </a:p>
        </p:txBody>
      </p:sp>
      <p:sp>
        <p:nvSpPr>
          <p:cNvPr id="251" name="Google Shape;251;p36"/>
          <p:cNvSpPr txBox="1"/>
          <p:nvPr/>
        </p:nvSpPr>
        <p:spPr>
          <a:xfrm>
            <a:off x="6839000" y="3027025"/>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k</a:t>
            </a:r>
            <a:endParaRPr/>
          </a:p>
        </p:txBody>
      </p:sp>
      <p:sp>
        <p:nvSpPr>
          <p:cNvPr id="252" name="Google Shape;252;p36"/>
          <p:cNvSpPr txBox="1"/>
          <p:nvPr/>
        </p:nvSpPr>
        <p:spPr>
          <a:xfrm>
            <a:off x="387750" y="1275350"/>
            <a:ext cx="8368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CC0000"/>
                </a:solidFill>
              </a:rPr>
              <a:t>[?1]</a:t>
            </a:r>
            <a:r>
              <a:rPr lang="en" sz="2100"/>
              <a:t> </a:t>
            </a:r>
            <a:r>
              <a:rPr lang="en" sz="2100">
                <a:solidFill>
                  <a:srgbClr val="3D85C6"/>
                </a:solidFill>
              </a:rPr>
              <a:t>j</a:t>
            </a:r>
            <a:r>
              <a:rPr lang="en" sz="2100"/>
              <a:t> </a:t>
            </a:r>
            <a:r>
              <a:rPr lang="en" sz="2100">
                <a:solidFill>
                  <a:srgbClr val="6AA84F"/>
                </a:solidFill>
              </a:rPr>
              <a:t>B</a:t>
            </a:r>
            <a:r>
              <a:rPr lang="en" sz="2100"/>
              <a:t> + </a:t>
            </a:r>
            <a:r>
              <a:rPr lang="en" sz="2100">
                <a:solidFill>
                  <a:srgbClr val="CC0000"/>
                </a:solidFill>
              </a:rPr>
              <a:t>[?1]</a:t>
            </a:r>
            <a:r>
              <a:rPr lang="en" sz="2100"/>
              <a:t> </a:t>
            </a:r>
            <a:r>
              <a:rPr lang="en" sz="2100">
                <a:solidFill>
                  <a:srgbClr val="3D85C6"/>
                </a:solidFill>
              </a:rPr>
              <a:t>i</a:t>
            </a:r>
            <a:r>
              <a:rPr lang="en" sz="2100"/>
              <a:t> </a:t>
            </a:r>
            <a:r>
              <a:rPr lang="en" sz="2100">
                <a:solidFill>
                  <a:srgbClr val="6AA84F"/>
                </a:solidFill>
              </a:rPr>
              <a:t>[?2]</a:t>
            </a:r>
            <a:r>
              <a:rPr lang="en" sz="2100"/>
              <a:t> + </a:t>
            </a:r>
            <a:r>
              <a:rPr lang="en" sz="2100">
                <a:solidFill>
                  <a:srgbClr val="CC0000"/>
                </a:solidFill>
              </a:rPr>
              <a:t>[?2]</a:t>
            </a:r>
            <a:r>
              <a:rPr lang="en" sz="2100"/>
              <a:t> </a:t>
            </a:r>
            <a:r>
              <a:rPr lang="en" sz="2100">
                <a:solidFill>
                  <a:srgbClr val="3D85C6"/>
                </a:solidFill>
              </a:rPr>
              <a:t>k</a:t>
            </a:r>
            <a:r>
              <a:rPr lang="en" sz="2100"/>
              <a:t> </a:t>
            </a:r>
            <a:r>
              <a:rPr lang="en" sz="2100" u="sng">
                <a:solidFill>
                  <a:srgbClr val="6AA84F"/>
                </a:solidFill>
              </a:rPr>
              <a:t>y</a:t>
            </a:r>
            <a:endParaRPr sz="2100" u="sng">
              <a:solidFill>
                <a:srgbClr val="6AA84F"/>
              </a:solidFill>
            </a:endParaRPr>
          </a:p>
        </p:txBody>
      </p:sp>
      <p:sp>
        <p:nvSpPr>
          <p:cNvPr id="253" name="Google Shape;253;p36"/>
          <p:cNvSpPr txBox="1"/>
          <p:nvPr/>
        </p:nvSpPr>
        <p:spPr>
          <a:xfrm>
            <a:off x="5533538" y="2925788"/>
            <a:ext cx="572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a:t>
            </a:r>
            <a:endParaRPr/>
          </a:p>
        </p:txBody>
      </p:sp>
      <p:sp>
        <p:nvSpPr>
          <p:cNvPr id="254" name="Google Shape;254;p36"/>
          <p:cNvSpPr/>
          <p:nvPr/>
        </p:nvSpPr>
        <p:spPr>
          <a:xfrm>
            <a:off x="2833975" y="1316501"/>
            <a:ext cx="918600" cy="4137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3983425" y="1310650"/>
            <a:ext cx="1170900" cy="4137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36"/>
          <p:cNvGrpSpPr/>
          <p:nvPr/>
        </p:nvGrpSpPr>
        <p:grpSpPr>
          <a:xfrm>
            <a:off x="5444900" y="1678068"/>
            <a:ext cx="750000" cy="992232"/>
            <a:chOff x="2854950" y="1680718"/>
            <a:chExt cx="750000" cy="992232"/>
          </a:xfrm>
        </p:grpSpPr>
        <p:sp>
          <p:nvSpPr>
            <p:cNvPr id="257" name="Google Shape;257;p36"/>
            <p:cNvSpPr/>
            <p:nvPr/>
          </p:nvSpPr>
          <p:spPr>
            <a:xfrm>
              <a:off x="2854950" y="1986850"/>
              <a:ext cx="750000" cy="6861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txBox="1"/>
            <p:nvPr/>
          </p:nvSpPr>
          <p:spPr>
            <a:xfrm>
              <a:off x="3029813" y="1680718"/>
              <a:ext cx="44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74EA7"/>
                  </a:solidFill>
                </a:rPr>
                <a:t>?2</a:t>
              </a:r>
              <a:endParaRPr>
                <a:solidFill>
                  <a:srgbClr val="674EA7"/>
                </a:solidFill>
              </a:endParaRPr>
            </a:p>
          </p:txBody>
        </p:sp>
      </p:grpSp>
      <p:sp>
        <p:nvSpPr>
          <p:cNvPr id="259" name="Google Shape;259;p36"/>
          <p:cNvSpPr/>
          <p:nvPr/>
        </p:nvSpPr>
        <p:spPr>
          <a:xfrm>
            <a:off x="379350" y="2871195"/>
            <a:ext cx="437400" cy="4002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1752550" y="2925845"/>
            <a:ext cx="437400" cy="4002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2990325" y="4270295"/>
            <a:ext cx="437400" cy="4002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5601200" y="2925795"/>
            <a:ext cx="437400" cy="4002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74EA7"/>
              </a:solidFill>
            </a:endParaRPr>
          </a:p>
        </p:txBody>
      </p:sp>
      <p:sp>
        <p:nvSpPr>
          <p:cNvPr id="263" name="Google Shape;263;p36"/>
          <p:cNvSpPr/>
          <p:nvPr/>
        </p:nvSpPr>
        <p:spPr>
          <a:xfrm>
            <a:off x="1692913" y="2127120"/>
            <a:ext cx="437400" cy="4002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74EA7"/>
              </a:solidFill>
            </a:endParaRPr>
          </a:p>
        </p:txBody>
      </p:sp>
      <p:sp>
        <p:nvSpPr>
          <p:cNvPr id="264" name="Google Shape;264;p36"/>
          <p:cNvSpPr/>
          <p:nvPr/>
        </p:nvSpPr>
        <p:spPr>
          <a:xfrm>
            <a:off x="5385175" y="1322450"/>
            <a:ext cx="918600" cy="413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36"/>
          <p:cNvGrpSpPr/>
          <p:nvPr/>
        </p:nvGrpSpPr>
        <p:grpSpPr>
          <a:xfrm>
            <a:off x="2854950" y="1680718"/>
            <a:ext cx="750000" cy="992232"/>
            <a:chOff x="2854950" y="1680718"/>
            <a:chExt cx="750000" cy="992232"/>
          </a:xfrm>
        </p:grpSpPr>
        <p:sp>
          <p:nvSpPr>
            <p:cNvPr id="266" name="Google Shape;266;p36"/>
            <p:cNvSpPr/>
            <p:nvPr/>
          </p:nvSpPr>
          <p:spPr>
            <a:xfrm>
              <a:off x="2854950" y="1986850"/>
              <a:ext cx="750000" cy="6861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txBox="1"/>
            <p:nvPr/>
          </p:nvSpPr>
          <p:spPr>
            <a:xfrm>
              <a:off x="3029813" y="1680718"/>
              <a:ext cx="44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BF9000"/>
                  </a:solidFill>
                </a:rPr>
                <a:t>?1</a:t>
              </a:r>
              <a:endParaRPr>
                <a:solidFill>
                  <a:srgbClr val="BF9000"/>
                </a:solidFill>
              </a:endParaRPr>
            </a:p>
          </p:txBody>
        </p:sp>
      </p:grpSp>
      <p:grpSp>
        <p:nvGrpSpPr>
          <p:cNvPr id="268" name="Google Shape;268;p36"/>
          <p:cNvGrpSpPr/>
          <p:nvPr/>
        </p:nvGrpSpPr>
        <p:grpSpPr>
          <a:xfrm>
            <a:off x="218275" y="1680967"/>
            <a:ext cx="750000" cy="991983"/>
            <a:chOff x="218275" y="1680967"/>
            <a:chExt cx="750000" cy="991983"/>
          </a:xfrm>
        </p:grpSpPr>
        <p:sp>
          <p:nvSpPr>
            <p:cNvPr id="269" name="Google Shape;269;p36"/>
            <p:cNvSpPr/>
            <p:nvPr/>
          </p:nvSpPr>
          <p:spPr>
            <a:xfrm>
              <a:off x="218275" y="1986850"/>
              <a:ext cx="750000" cy="6861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txBox="1"/>
            <p:nvPr/>
          </p:nvSpPr>
          <p:spPr>
            <a:xfrm>
              <a:off x="372175" y="1680967"/>
              <a:ext cx="44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BF9000"/>
                  </a:solidFill>
                </a:rPr>
                <a:t>?1</a:t>
              </a:r>
              <a:endParaRPr>
                <a:solidFill>
                  <a:srgbClr val="BF9000"/>
                </a:solidFill>
              </a:endParaRPr>
            </a:p>
          </p:txBody>
        </p:sp>
      </p:grpSp>
      <p:grpSp>
        <p:nvGrpSpPr>
          <p:cNvPr id="271" name="Google Shape;271;p36"/>
          <p:cNvGrpSpPr/>
          <p:nvPr/>
        </p:nvGrpSpPr>
        <p:grpSpPr>
          <a:xfrm>
            <a:off x="5444900" y="3581500"/>
            <a:ext cx="750000" cy="1002009"/>
            <a:chOff x="5444900" y="3581500"/>
            <a:chExt cx="750000" cy="1002009"/>
          </a:xfrm>
        </p:grpSpPr>
        <p:sp>
          <p:nvSpPr>
            <p:cNvPr id="272" name="Google Shape;272;p36"/>
            <p:cNvSpPr/>
            <p:nvPr/>
          </p:nvSpPr>
          <p:spPr>
            <a:xfrm>
              <a:off x="5444900" y="3581500"/>
              <a:ext cx="750000" cy="6861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txBox="1"/>
            <p:nvPr/>
          </p:nvSpPr>
          <p:spPr>
            <a:xfrm>
              <a:off x="5598800" y="4183309"/>
              <a:ext cx="44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BF9000"/>
                  </a:solidFill>
                </a:rPr>
                <a:t>?1</a:t>
              </a:r>
              <a:endParaRPr>
                <a:solidFill>
                  <a:srgbClr val="BF9000"/>
                </a:solidFill>
              </a:endParaRPr>
            </a:p>
          </p:txBody>
        </p:sp>
      </p:grpSp>
      <p:grpSp>
        <p:nvGrpSpPr>
          <p:cNvPr id="274" name="Google Shape;274;p36"/>
          <p:cNvGrpSpPr/>
          <p:nvPr/>
        </p:nvGrpSpPr>
        <p:grpSpPr>
          <a:xfrm>
            <a:off x="2770475" y="1637732"/>
            <a:ext cx="918600" cy="1079648"/>
            <a:chOff x="2854950" y="1680718"/>
            <a:chExt cx="750000" cy="992232"/>
          </a:xfrm>
        </p:grpSpPr>
        <p:sp>
          <p:nvSpPr>
            <p:cNvPr id="275" name="Google Shape;275;p36"/>
            <p:cNvSpPr/>
            <p:nvPr/>
          </p:nvSpPr>
          <p:spPr>
            <a:xfrm>
              <a:off x="2854950" y="1986850"/>
              <a:ext cx="750000" cy="6861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txBox="1"/>
            <p:nvPr/>
          </p:nvSpPr>
          <p:spPr>
            <a:xfrm>
              <a:off x="3029813" y="1680718"/>
              <a:ext cx="442200" cy="36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74EA7"/>
                  </a:solidFill>
                </a:rPr>
                <a:t>?2</a:t>
              </a:r>
              <a:endParaRPr>
                <a:solidFill>
                  <a:srgbClr val="674EA7"/>
                </a:solidFill>
              </a:endParaRPr>
            </a:p>
          </p:txBody>
        </p:sp>
      </p:grpSp>
      <p:sp>
        <p:nvSpPr>
          <p:cNvPr id="277" name="Google Shape;277;p36"/>
          <p:cNvSpPr/>
          <p:nvPr/>
        </p:nvSpPr>
        <p:spPr>
          <a:xfrm>
            <a:off x="223050" y="3581500"/>
            <a:ext cx="750000" cy="686100"/>
          </a:xfrm>
          <a:prstGeom prst="rect">
            <a:avLst/>
          </a:prstGeom>
          <a:no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6"/>
          <p:cNvSpPr/>
          <p:nvPr/>
        </p:nvSpPr>
        <p:spPr>
          <a:xfrm>
            <a:off x="6906650" y="3056470"/>
            <a:ext cx="437400" cy="4002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8055900" y="3581500"/>
            <a:ext cx="750000" cy="6861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265"/>
                                        </p:tgtEl>
                                      </p:cBhvr>
                                    </p:animEffect>
                                    <p:set>
                                      <p:cBhvr>
                                        <p:cTn dur="1" fill="hold">
                                          <p:stCondLst>
                                            <p:cond delay="1500"/>
                                          </p:stCondLst>
                                        </p:cTn>
                                        <p:tgtEl>
                                          <p:spTgt spid="2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60"/>
                                        </p:tgtEl>
                                      </p:cBhvr>
                                    </p:animEffect>
                                    <p:set>
                                      <p:cBhvr>
                                        <p:cTn dur="1" fill="hold">
                                          <p:stCondLst>
                                            <p:cond delay="1000"/>
                                          </p:stCondLst>
                                        </p:cTn>
                                        <p:tgtEl>
                                          <p:spTgt spid="2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263"/>
                                        </p:tgtEl>
                                      </p:cBhvr>
                                    </p:animEffect>
                                    <p:set>
                                      <p:cBhvr>
                                        <p:cTn dur="1" fill="hold">
                                          <p:stCondLst>
                                            <p:cond delay="1100"/>
                                          </p:stCondLst>
                                        </p:cTn>
                                        <p:tgtEl>
                                          <p:spTgt spid="2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600"/>
                                        <p:tgtEl>
                                          <p:spTgt spid="274"/>
                                        </p:tgtEl>
                                      </p:cBhvr>
                                    </p:animEffect>
                                    <p:set>
                                      <p:cBhvr>
                                        <p:cTn dur="1" fill="hold">
                                          <p:stCondLst>
                                            <p:cond delay="1600"/>
                                          </p:stCondLst>
                                        </p:cTn>
                                        <p:tgtEl>
                                          <p:spTgt spid="2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200"/>
                                        <p:tgtEl>
                                          <p:spTgt spid="268"/>
                                        </p:tgtEl>
                                      </p:cBhvr>
                                    </p:animEffect>
                                    <p:set>
                                      <p:cBhvr>
                                        <p:cTn dur="1" fill="hold">
                                          <p:stCondLst>
                                            <p:cond delay="1200"/>
                                          </p:stCondLst>
                                        </p:cTn>
                                        <p:tgtEl>
                                          <p:spTgt spid="2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700"/>
                                        <p:tgtEl>
                                          <p:spTgt spid="259"/>
                                        </p:tgtEl>
                                      </p:cBhvr>
                                    </p:animEffect>
                                    <p:set>
                                      <p:cBhvr>
                                        <p:cTn dur="1" fill="hold">
                                          <p:stCondLst>
                                            <p:cond delay="1700"/>
                                          </p:stCondLst>
                                        </p:cTn>
                                        <p:tgtEl>
                                          <p:spTgt spid="2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23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a:t>
            </a:r>
            <a:r>
              <a:rPr lang="en"/>
              <a:t> query resolution: example</a:t>
            </a:r>
            <a:endParaRPr/>
          </a:p>
        </p:txBody>
      </p:sp>
      <p:sp>
        <p:nvSpPr>
          <p:cNvPr id="285" name="Google Shape;285;p37"/>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6" name="Google Shape;286;p37"/>
          <p:cNvPicPr preferRelativeResize="0"/>
          <p:nvPr/>
        </p:nvPicPr>
        <p:blipFill rotWithShape="1">
          <a:blip r:embed="rId3">
            <a:alphaModFix/>
          </a:blip>
          <a:srcRect b="0" l="0" r="0" t="12134"/>
          <a:stretch/>
        </p:blipFill>
        <p:spPr>
          <a:xfrm>
            <a:off x="1264250" y="1093850"/>
            <a:ext cx="6615525" cy="1182075"/>
          </a:xfrm>
          <a:prstGeom prst="rect">
            <a:avLst/>
          </a:prstGeom>
          <a:noFill/>
          <a:ln>
            <a:noFill/>
          </a:ln>
        </p:spPr>
      </p:pic>
      <p:grpSp>
        <p:nvGrpSpPr>
          <p:cNvPr id="287" name="Google Shape;287;p37"/>
          <p:cNvGrpSpPr/>
          <p:nvPr/>
        </p:nvGrpSpPr>
        <p:grpSpPr>
          <a:xfrm>
            <a:off x="21566" y="1973313"/>
            <a:ext cx="9100768" cy="2717113"/>
            <a:chOff x="21566" y="1973313"/>
            <a:chExt cx="9100768" cy="2717113"/>
          </a:xfrm>
        </p:grpSpPr>
        <p:sp>
          <p:nvSpPr>
            <p:cNvPr id="288" name="Google Shape;288;p37"/>
            <p:cNvSpPr/>
            <p:nvPr/>
          </p:nvSpPr>
          <p:spPr>
            <a:xfrm>
              <a:off x="2020950" y="2862525"/>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Entity 1</a:t>
              </a:r>
              <a:endParaRPr sz="1500">
                <a:solidFill>
                  <a:srgbClr val="CC0000"/>
                </a:solidFill>
              </a:endParaRPr>
            </a:p>
          </p:txBody>
        </p:sp>
        <p:cxnSp>
          <p:nvCxnSpPr>
            <p:cNvPr id="289" name="Google Shape;289;p37"/>
            <p:cNvCxnSpPr>
              <a:stCxn id="288" idx="0"/>
            </p:cNvCxnSpPr>
            <p:nvPr/>
          </p:nvCxnSpPr>
          <p:spPr>
            <a:xfrm rot="10800000">
              <a:off x="2748750" y="2081025"/>
              <a:ext cx="0" cy="781500"/>
            </a:xfrm>
            <a:prstGeom prst="straightConnector1">
              <a:avLst/>
            </a:prstGeom>
            <a:noFill/>
            <a:ln cap="flat" cmpd="sng" w="28575">
              <a:solidFill>
                <a:srgbClr val="3C78D8"/>
              </a:solidFill>
              <a:prstDash val="solid"/>
              <a:round/>
              <a:headEnd len="med" w="med" type="none"/>
              <a:tailEnd len="med" w="med" type="triangle"/>
            </a:ln>
          </p:spPr>
        </p:cxnSp>
        <p:sp>
          <p:nvSpPr>
            <p:cNvPr id="290" name="Google Shape;290;p37"/>
            <p:cNvSpPr txBox="1"/>
            <p:nvPr/>
          </p:nvSpPr>
          <p:spPr>
            <a:xfrm>
              <a:off x="2468100" y="2324459"/>
              <a:ext cx="561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is a</a:t>
              </a:r>
              <a:endParaRPr sz="1500">
                <a:solidFill>
                  <a:srgbClr val="3C78D8"/>
                </a:solidFill>
              </a:endParaRPr>
            </a:p>
          </p:txBody>
        </p:sp>
        <p:sp>
          <p:nvSpPr>
            <p:cNvPr id="291" name="Google Shape;291;p37"/>
            <p:cNvSpPr/>
            <p:nvPr/>
          </p:nvSpPr>
          <p:spPr>
            <a:xfrm>
              <a:off x="6222500" y="2862513"/>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Entity 2</a:t>
              </a:r>
              <a:endParaRPr sz="1500">
                <a:solidFill>
                  <a:srgbClr val="CC0000"/>
                </a:solidFill>
              </a:endParaRPr>
            </a:p>
          </p:txBody>
        </p:sp>
        <p:cxnSp>
          <p:nvCxnSpPr>
            <p:cNvPr id="292" name="Google Shape;292;p37"/>
            <p:cNvCxnSpPr>
              <a:stCxn id="291" idx="0"/>
            </p:cNvCxnSpPr>
            <p:nvPr/>
          </p:nvCxnSpPr>
          <p:spPr>
            <a:xfrm rot="10800000">
              <a:off x="6950300" y="1973313"/>
              <a:ext cx="0" cy="889200"/>
            </a:xfrm>
            <a:prstGeom prst="straightConnector1">
              <a:avLst/>
            </a:prstGeom>
            <a:noFill/>
            <a:ln cap="flat" cmpd="sng" w="28575">
              <a:solidFill>
                <a:srgbClr val="3C78D8"/>
              </a:solidFill>
              <a:prstDash val="solid"/>
              <a:round/>
              <a:headEnd len="med" w="med" type="none"/>
              <a:tailEnd len="med" w="med" type="triangle"/>
            </a:ln>
          </p:spPr>
        </p:cxnSp>
        <p:sp>
          <p:nvSpPr>
            <p:cNvPr id="293" name="Google Shape;293;p37"/>
            <p:cNvSpPr txBox="1"/>
            <p:nvPr/>
          </p:nvSpPr>
          <p:spPr>
            <a:xfrm>
              <a:off x="6669658" y="2275925"/>
              <a:ext cx="561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is a</a:t>
              </a:r>
              <a:endParaRPr sz="1500">
                <a:solidFill>
                  <a:srgbClr val="3C78D8"/>
                </a:solidFill>
              </a:endParaRPr>
            </a:p>
          </p:txBody>
        </p:sp>
        <p:cxnSp>
          <p:nvCxnSpPr>
            <p:cNvPr id="294" name="Google Shape;294;p37"/>
            <p:cNvCxnSpPr>
              <a:stCxn id="288" idx="6"/>
              <a:endCxn id="291" idx="2"/>
            </p:cNvCxnSpPr>
            <p:nvPr/>
          </p:nvCxnSpPr>
          <p:spPr>
            <a:xfrm>
              <a:off x="3476550" y="3126675"/>
              <a:ext cx="2745900" cy="0"/>
            </a:xfrm>
            <a:prstGeom prst="straightConnector1">
              <a:avLst/>
            </a:prstGeom>
            <a:noFill/>
            <a:ln cap="flat" cmpd="sng" w="28575">
              <a:solidFill>
                <a:srgbClr val="3C78D8"/>
              </a:solidFill>
              <a:prstDash val="solid"/>
              <a:round/>
              <a:headEnd len="med" w="med" type="none"/>
              <a:tailEnd len="med" w="med" type="triangle"/>
            </a:ln>
          </p:spPr>
        </p:cxnSp>
        <p:sp>
          <p:nvSpPr>
            <p:cNvPr id="295" name="Google Shape;295;p37"/>
            <p:cNvSpPr txBox="1"/>
            <p:nvPr/>
          </p:nvSpPr>
          <p:spPr>
            <a:xfrm>
              <a:off x="4041100" y="2903475"/>
              <a:ext cx="16521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publicationVenue</a:t>
              </a:r>
              <a:endParaRPr sz="1500">
                <a:solidFill>
                  <a:srgbClr val="3C78D8"/>
                </a:solidFill>
              </a:endParaRPr>
            </a:p>
          </p:txBody>
        </p:sp>
        <p:sp>
          <p:nvSpPr>
            <p:cNvPr id="296" name="Google Shape;296;p37"/>
            <p:cNvSpPr/>
            <p:nvPr/>
          </p:nvSpPr>
          <p:spPr>
            <a:xfrm>
              <a:off x="21566" y="3540400"/>
              <a:ext cx="39465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“10.1016/s1367-5931(02)00332-0”</a:t>
              </a:r>
              <a:endParaRPr sz="1300" u="sng">
                <a:solidFill>
                  <a:srgbClr val="6AA84F"/>
                </a:solidFill>
              </a:endParaRPr>
            </a:p>
          </p:txBody>
        </p:sp>
        <p:sp>
          <p:nvSpPr>
            <p:cNvPr id="297" name="Google Shape;297;p37"/>
            <p:cNvSpPr/>
            <p:nvPr/>
          </p:nvSpPr>
          <p:spPr>
            <a:xfrm>
              <a:off x="205000" y="4162125"/>
              <a:ext cx="47337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“In vitro selection as a powerful tool for the applied evolution of proteins and peptides”</a:t>
              </a:r>
              <a:endParaRPr sz="1300" u="sng">
                <a:solidFill>
                  <a:srgbClr val="6AA84F"/>
                </a:solidFill>
              </a:endParaRPr>
            </a:p>
          </p:txBody>
        </p:sp>
        <p:sp>
          <p:nvSpPr>
            <p:cNvPr id="298" name="Google Shape;298;p37"/>
            <p:cNvSpPr/>
            <p:nvPr/>
          </p:nvSpPr>
          <p:spPr>
            <a:xfrm>
              <a:off x="43851" y="2101177"/>
              <a:ext cx="8289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2002</a:t>
              </a:r>
              <a:endParaRPr sz="1300" u="sng">
                <a:solidFill>
                  <a:srgbClr val="6AA84F"/>
                </a:solidFill>
              </a:endParaRPr>
            </a:p>
          </p:txBody>
        </p:sp>
        <p:sp>
          <p:nvSpPr>
            <p:cNvPr id="299" name="Google Shape;299;p37"/>
            <p:cNvSpPr/>
            <p:nvPr/>
          </p:nvSpPr>
          <p:spPr>
            <a:xfrm>
              <a:off x="5591350" y="4162125"/>
              <a:ext cx="23355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“Current Opinion in Chemical Biology”</a:t>
              </a:r>
              <a:endParaRPr sz="1300" u="sng">
                <a:solidFill>
                  <a:srgbClr val="6AA84F"/>
                </a:solidFill>
              </a:endParaRPr>
            </a:p>
          </p:txBody>
        </p:sp>
        <p:sp>
          <p:nvSpPr>
            <p:cNvPr id="300" name="Google Shape;300;p37"/>
            <p:cNvSpPr/>
            <p:nvPr/>
          </p:nvSpPr>
          <p:spPr>
            <a:xfrm>
              <a:off x="7548234" y="3594350"/>
              <a:ext cx="15741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“1367-5931”</a:t>
              </a:r>
              <a:endParaRPr sz="1300" u="sng">
                <a:solidFill>
                  <a:srgbClr val="6AA84F"/>
                </a:solidFill>
              </a:endParaRPr>
            </a:p>
          </p:txBody>
        </p:sp>
        <p:cxnSp>
          <p:nvCxnSpPr>
            <p:cNvPr id="301" name="Google Shape;301;p37"/>
            <p:cNvCxnSpPr>
              <a:stCxn id="288" idx="1"/>
              <a:endCxn id="298" idx="5"/>
            </p:cNvCxnSpPr>
            <p:nvPr/>
          </p:nvCxnSpPr>
          <p:spPr>
            <a:xfrm rot="10800000">
              <a:off x="751218" y="2551993"/>
              <a:ext cx="1482900" cy="387900"/>
            </a:xfrm>
            <a:prstGeom prst="straightConnector1">
              <a:avLst/>
            </a:prstGeom>
            <a:noFill/>
            <a:ln cap="flat" cmpd="sng" w="28575">
              <a:solidFill>
                <a:srgbClr val="3C78D8"/>
              </a:solidFill>
              <a:prstDash val="solid"/>
              <a:round/>
              <a:headEnd len="med" w="med" type="none"/>
              <a:tailEnd len="med" w="med" type="triangle"/>
            </a:ln>
          </p:spPr>
        </p:cxnSp>
        <p:sp>
          <p:nvSpPr>
            <p:cNvPr id="302" name="Google Shape;302;p37"/>
            <p:cNvSpPr txBox="1"/>
            <p:nvPr/>
          </p:nvSpPr>
          <p:spPr>
            <a:xfrm>
              <a:off x="994974" y="2448458"/>
              <a:ext cx="15000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publicationYear</a:t>
              </a:r>
              <a:endParaRPr sz="1500">
                <a:solidFill>
                  <a:srgbClr val="3C78D8"/>
                </a:solidFill>
              </a:endParaRPr>
            </a:p>
          </p:txBody>
        </p:sp>
        <p:cxnSp>
          <p:nvCxnSpPr>
            <p:cNvPr id="303" name="Google Shape;303;p37"/>
            <p:cNvCxnSpPr>
              <a:stCxn id="288" idx="5"/>
              <a:endCxn id="297" idx="7"/>
            </p:cNvCxnSpPr>
            <p:nvPr/>
          </p:nvCxnSpPr>
          <p:spPr>
            <a:xfrm flipH="1" rot="-5400000">
              <a:off x="3291432" y="3285407"/>
              <a:ext cx="926100" cy="982200"/>
            </a:xfrm>
            <a:prstGeom prst="curvedConnector3">
              <a:avLst>
                <a:gd fmla="val 12476" name="adj1"/>
              </a:avLst>
            </a:prstGeom>
            <a:noFill/>
            <a:ln cap="flat" cmpd="sng" w="28575">
              <a:solidFill>
                <a:srgbClr val="3C78D8"/>
              </a:solidFill>
              <a:prstDash val="solid"/>
              <a:round/>
              <a:headEnd len="med" w="med" type="none"/>
              <a:tailEnd len="med" w="med" type="triangle"/>
            </a:ln>
          </p:spPr>
        </p:cxnSp>
        <p:cxnSp>
          <p:nvCxnSpPr>
            <p:cNvPr id="304" name="Google Shape;304;p37"/>
            <p:cNvCxnSpPr>
              <a:stCxn id="288" idx="2"/>
              <a:endCxn id="296" idx="1"/>
            </p:cNvCxnSpPr>
            <p:nvPr/>
          </p:nvCxnSpPr>
          <p:spPr>
            <a:xfrm flipH="1">
              <a:off x="599550" y="3126675"/>
              <a:ext cx="1421400" cy="491100"/>
            </a:xfrm>
            <a:prstGeom prst="curvedConnector2">
              <a:avLst/>
            </a:prstGeom>
            <a:noFill/>
            <a:ln cap="flat" cmpd="sng" w="28575">
              <a:solidFill>
                <a:srgbClr val="3C78D8"/>
              </a:solidFill>
              <a:prstDash val="solid"/>
              <a:round/>
              <a:headEnd len="med" w="med" type="none"/>
              <a:tailEnd len="med" w="med" type="triangle"/>
            </a:ln>
          </p:spPr>
        </p:cxnSp>
        <p:sp>
          <p:nvSpPr>
            <p:cNvPr id="305" name="Google Shape;305;p37"/>
            <p:cNvSpPr txBox="1"/>
            <p:nvPr/>
          </p:nvSpPr>
          <p:spPr>
            <a:xfrm>
              <a:off x="1132200" y="2989038"/>
              <a:ext cx="4536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doi</a:t>
              </a:r>
              <a:endParaRPr sz="1500">
                <a:solidFill>
                  <a:srgbClr val="3C78D8"/>
                </a:solidFill>
              </a:endParaRPr>
            </a:p>
          </p:txBody>
        </p:sp>
        <p:sp>
          <p:nvSpPr>
            <p:cNvPr id="306" name="Google Shape;306;p37"/>
            <p:cNvSpPr txBox="1"/>
            <p:nvPr/>
          </p:nvSpPr>
          <p:spPr>
            <a:xfrm>
              <a:off x="3780151" y="3238425"/>
              <a:ext cx="486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title</a:t>
              </a:r>
              <a:endParaRPr sz="1500">
                <a:solidFill>
                  <a:srgbClr val="3C78D8"/>
                </a:solidFill>
              </a:endParaRPr>
            </a:p>
          </p:txBody>
        </p:sp>
        <p:cxnSp>
          <p:nvCxnSpPr>
            <p:cNvPr id="307" name="Google Shape;307;p37"/>
            <p:cNvCxnSpPr>
              <a:stCxn id="291" idx="4"/>
              <a:endCxn id="299" idx="0"/>
            </p:cNvCxnSpPr>
            <p:nvPr/>
          </p:nvCxnSpPr>
          <p:spPr>
            <a:xfrm flipH="1">
              <a:off x="6759200" y="3390813"/>
              <a:ext cx="191100" cy="771300"/>
            </a:xfrm>
            <a:prstGeom prst="straightConnector1">
              <a:avLst/>
            </a:prstGeom>
            <a:noFill/>
            <a:ln cap="flat" cmpd="sng" w="28575">
              <a:solidFill>
                <a:srgbClr val="3C78D8"/>
              </a:solidFill>
              <a:prstDash val="solid"/>
              <a:round/>
              <a:headEnd len="med" w="med" type="none"/>
              <a:tailEnd len="med" w="med" type="triangle"/>
            </a:ln>
          </p:spPr>
        </p:cxnSp>
        <p:cxnSp>
          <p:nvCxnSpPr>
            <p:cNvPr id="308" name="Google Shape;308;p37"/>
            <p:cNvCxnSpPr>
              <a:stCxn id="291" idx="5"/>
              <a:endCxn id="300" idx="0"/>
            </p:cNvCxnSpPr>
            <p:nvPr/>
          </p:nvCxnSpPr>
          <p:spPr>
            <a:xfrm>
              <a:off x="7464932" y="3313445"/>
              <a:ext cx="870300" cy="280800"/>
            </a:xfrm>
            <a:prstGeom prst="straightConnector1">
              <a:avLst/>
            </a:prstGeom>
            <a:noFill/>
            <a:ln cap="flat" cmpd="sng" w="28575">
              <a:solidFill>
                <a:srgbClr val="3C78D8"/>
              </a:solidFill>
              <a:prstDash val="solid"/>
              <a:round/>
              <a:headEnd len="med" w="med" type="none"/>
              <a:tailEnd len="med" w="med" type="triangle"/>
            </a:ln>
          </p:spPr>
        </p:cxnSp>
        <p:sp>
          <p:nvSpPr>
            <p:cNvPr id="309" name="Google Shape;309;p37"/>
            <p:cNvSpPr txBox="1"/>
            <p:nvPr/>
          </p:nvSpPr>
          <p:spPr>
            <a:xfrm>
              <a:off x="6410023" y="3492142"/>
              <a:ext cx="8289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name</a:t>
              </a:r>
              <a:endParaRPr sz="1500">
                <a:solidFill>
                  <a:srgbClr val="3C78D8"/>
                </a:solidFill>
              </a:endParaRPr>
            </a:p>
          </p:txBody>
        </p:sp>
        <p:sp>
          <p:nvSpPr>
            <p:cNvPr id="310" name="Google Shape;310;p37"/>
            <p:cNvSpPr txBox="1"/>
            <p:nvPr/>
          </p:nvSpPr>
          <p:spPr>
            <a:xfrm>
              <a:off x="7721232" y="3139375"/>
              <a:ext cx="3768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id</a:t>
              </a:r>
              <a:endParaRPr sz="1500">
                <a:solidFill>
                  <a:srgbClr val="3C78D8"/>
                </a:solidFill>
              </a:endParaRPr>
            </a:p>
          </p:txBody>
        </p:sp>
      </p:grpSp>
      <p:sp>
        <p:nvSpPr>
          <p:cNvPr id="311" name="Google Shape;311;p37"/>
          <p:cNvSpPr/>
          <p:nvPr/>
        </p:nvSpPr>
        <p:spPr>
          <a:xfrm>
            <a:off x="5555225" y="4117725"/>
            <a:ext cx="2426100" cy="572700"/>
          </a:xfrm>
          <a:prstGeom prst="rect">
            <a:avLst/>
          </a:prstGeom>
          <a:solidFill>
            <a:srgbClr val="F1C232">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txBox="1"/>
          <p:nvPr/>
        </p:nvSpPr>
        <p:spPr>
          <a:xfrm>
            <a:off x="6009975" y="86025"/>
            <a:ext cx="31338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500">
                <a:solidFill>
                  <a:schemeClr val="dk2"/>
                </a:solidFill>
              </a:rPr>
              <a:t>Query: </a:t>
            </a:r>
            <a:r>
              <a:rPr lang="en" sz="1500">
                <a:solidFill>
                  <a:srgbClr val="BF9000"/>
                </a:solidFill>
              </a:rPr>
              <a:t>return the name of the venue of the publication with DOI “10.1016/s1367-5931(02)00332-0”</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away</a:t>
            </a:r>
            <a:endParaRPr/>
          </a:p>
        </p:txBody>
      </p:sp>
      <p:sp>
        <p:nvSpPr>
          <p:cNvPr id="318" name="Google Shape;31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Depending on the structure in which data are stored (or exposed), you need to approach the queries from a different angle</a:t>
            </a:r>
            <a:endParaRPr/>
          </a:p>
          <a:p>
            <a:pPr indent="0" lvl="0" marL="0" rtl="0" algn="l">
              <a:spcBef>
                <a:spcPts val="1600"/>
              </a:spcBef>
              <a:spcAft>
                <a:spcPts val="0"/>
              </a:spcAft>
              <a:buNone/>
            </a:pPr>
            <a:r>
              <a:rPr lang="en"/>
              <a:t>When you have tabular data, often you have to combine tables between them to obtain bigger (virtual) tables which contain the answer to a query</a:t>
            </a:r>
            <a:endParaRPr/>
          </a:p>
          <a:p>
            <a:pPr indent="0" lvl="0" marL="0" rtl="0" algn="l">
              <a:spcBef>
                <a:spcPts val="1600"/>
              </a:spcBef>
              <a:spcAft>
                <a:spcPts val="1600"/>
              </a:spcAft>
              <a:buNone/>
            </a:pPr>
            <a:r>
              <a:rPr lang="en"/>
              <a:t>When you have graph data, you explore the graph starting from “fixed” points (i.e. known entities, values, predicates) to find a pattern that is compliant with the query</a:t>
            </a:r>
            <a:endParaRPr/>
          </a:p>
        </p:txBody>
      </p:sp>
      <p:sp>
        <p:nvSpPr>
          <p:cNvPr id="319" name="Google Shape;319;p3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ctrTitle"/>
          </p:nvPr>
        </p:nvSpPr>
        <p:spPr>
          <a:xfrm>
            <a:off x="311708" y="-2460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25" name="Google Shape;325;p39"/>
          <p:cNvSpPr txBox="1"/>
          <p:nvPr>
            <p:ph idx="1" type="subTitle"/>
          </p:nvPr>
        </p:nvSpPr>
        <p:spPr>
          <a:xfrm>
            <a:off x="61450" y="1767325"/>
            <a:ext cx="9082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400">
                <a:solidFill>
                  <a:srgbClr val="000000"/>
                </a:solidFill>
              </a:rPr>
              <a:t>Processing and querying the data</a:t>
            </a:r>
            <a:endParaRPr sz="2400">
              <a:solidFill>
                <a:srgbClr val="000000"/>
              </a:solidFill>
            </a:endParaRPr>
          </a:p>
        </p:txBody>
      </p:sp>
      <p:pic>
        <p:nvPicPr>
          <p:cNvPr id="326" name="Google Shape;326;p39"/>
          <p:cNvPicPr preferRelativeResize="0"/>
          <p:nvPr/>
        </p:nvPicPr>
        <p:blipFill>
          <a:blip r:embed="rId3">
            <a:alphaModFix/>
          </a:blip>
          <a:stretch>
            <a:fillRect/>
          </a:stretch>
        </p:blipFill>
        <p:spPr>
          <a:xfrm>
            <a:off x="6501266" y="4300986"/>
            <a:ext cx="2543984" cy="792600"/>
          </a:xfrm>
          <a:prstGeom prst="rect">
            <a:avLst/>
          </a:prstGeom>
          <a:noFill/>
          <a:ln>
            <a:noFill/>
          </a:ln>
        </p:spPr>
      </p:pic>
      <p:pic>
        <p:nvPicPr>
          <p:cNvPr id="327" name="Google Shape;327;p39"/>
          <p:cNvPicPr preferRelativeResize="0"/>
          <p:nvPr/>
        </p:nvPicPr>
        <p:blipFill>
          <a:blip r:embed="rId4">
            <a:alphaModFix/>
          </a:blip>
          <a:stretch>
            <a:fillRect/>
          </a:stretch>
        </p:blipFill>
        <p:spPr>
          <a:xfrm>
            <a:off x="66773" y="4578751"/>
            <a:ext cx="1359650" cy="475725"/>
          </a:xfrm>
          <a:prstGeom prst="rect">
            <a:avLst/>
          </a:prstGeom>
          <a:noFill/>
          <a:ln>
            <a:noFill/>
          </a:ln>
        </p:spPr>
      </p:pic>
      <p:sp>
        <p:nvSpPr>
          <p:cNvPr id="328" name="Google Shape;328;p39"/>
          <p:cNvSpPr txBox="1"/>
          <p:nvPr/>
        </p:nvSpPr>
        <p:spPr>
          <a:xfrm>
            <a:off x="488100" y="2330600"/>
            <a:ext cx="8167800" cy="15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Silvio Peroni</a:t>
            </a:r>
            <a:br>
              <a:rPr lang="en" sz="1800">
                <a:solidFill>
                  <a:schemeClr val="dk1"/>
                </a:solidFill>
              </a:rPr>
            </a:br>
            <a:r>
              <a:rPr lang="en" sz="1200" u="sng">
                <a:solidFill>
                  <a:schemeClr val="accent5"/>
                </a:solidFill>
                <a:hlinkClick r:id="rId5">
                  <a:extLst>
                    <a:ext uri="{A12FA001-AC4F-418D-AE19-62706E023703}">
                      <ahyp:hlinkClr val="tx"/>
                    </a:ext>
                  </a:extLst>
                </a:hlinkClick>
              </a:rPr>
              <a:t>silvio.peroni@unibo.it</a:t>
            </a:r>
            <a:r>
              <a:rPr lang="en" sz="1200">
                <a:solidFill>
                  <a:schemeClr val="dk1"/>
                </a:solidFill>
              </a:rPr>
              <a:t> – </a:t>
            </a:r>
            <a:r>
              <a:rPr lang="en" sz="1200" u="sng">
                <a:solidFill>
                  <a:schemeClr val="accent5"/>
                </a:solidFill>
                <a:hlinkClick r:id="rId6">
                  <a:extLst>
                    <a:ext uri="{A12FA001-AC4F-418D-AE19-62706E023703}">
                      <ahyp:hlinkClr val="tx"/>
                    </a:ext>
                  </a:extLst>
                </a:hlinkClick>
              </a:rPr>
              <a:t>https://orcid.org/0000-0003-0530-4305</a:t>
            </a:r>
            <a:r>
              <a:rPr lang="en" sz="1200">
                <a:solidFill>
                  <a:schemeClr val="dk1"/>
                </a:solidFill>
              </a:rPr>
              <a:t> – </a:t>
            </a:r>
            <a:r>
              <a:rPr lang="en" sz="1200" u="sng">
                <a:solidFill>
                  <a:schemeClr val="accent5"/>
                </a:solidFill>
                <a:hlinkClick r:id="rId7">
                  <a:extLst>
                    <a:ext uri="{A12FA001-AC4F-418D-AE19-62706E023703}">
                      <ahyp:hlinkClr val="tx"/>
                    </a:ext>
                  </a:extLst>
                </a:hlinkClick>
              </a:rPr>
              <a:t>@essepuntato</a:t>
            </a:r>
            <a:endParaRPr sz="1200">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sz="1200" u="sng">
                <a:solidFill>
                  <a:schemeClr val="hlink"/>
                </a:solidFill>
                <a:hlinkClick r:id="rId8"/>
              </a:rPr>
              <a:t>Data Science (A.Y. 2021/2022)</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9">
                  <a:extLst>
                    <a:ext uri="{A12FA001-AC4F-418D-AE19-62706E023703}">
                      <ahyp:hlinkClr val="tx"/>
                    </a:ext>
                  </a:extLst>
                </a:hlinkClick>
              </a:rPr>
              <a:t>Second Cycle Degree in Digital Humanities and Digital Knowledge</a:t>
            </a:r>
            <a:endParaRPr sz="1200">
              <a:solidFill>
                <a:srgbClr val="999999"/>
              </a:solidFill>
            </a:endParaRPr>
          </a:p>
          <a:p>
            <a:pPr indent="0" lvl="0" marL="0" rtl="0" algn="ctr">
              <a:spcBef>
                <a:spcPts val="0"/>
              </a:spcBef>
              <a:spcAft>
                <a:spcPts val="0"/>
              </a:spcAft>
              <a:buClr>
                <a:schemeClr val="dk1"/>
              </a:buClr>
              <a:buSzPts val="1100"/>
              <a:buFont typeface="Arial"/>
              <a:buNone/>
            </a:pPr>
            <a:r>
              <a:rPr lang="en" sz="1200" u="sng">
                <a:solidFill>
                  <a:schemeClr val="accent5"/>
                </a:solidFill>
                <a:hlinkClick r:id="rId10">
                  <a:extLst>
                    <a:ext uri="{A12FA001-AC4F-418D-AE19-62706E023703}">
                      <ahyp:hlinkClr val="tx"/>
                    </a:ext>
                  </a:extLst>
                </a:hlinkClick>
              </a:rPr>
              <a:t>Alma Mater Studiorum - Università di Bologna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the previous lectures</a:t>
            </a:r>
            <a:endParaRPr/>
          </a:p>
        </p:txBody>
      </p:sp>
      <p:sp>
        <p:nvSpPr>
          <p:cNvPr id="116" name="Google Shape;11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A datum is a declarative statement </a:t>
            </a:r>
            <a:r>
              <a:rPr lang="en">
                <a:solidFill>
                  <a:srgbClr val="CC0000"/>
                </a:solidFill>
              </a:rPr>
              <a:t>subject</a:t>
            </a:r>
            <a:r>
              <a:rPr lang="en"/>
              <a:t>-</a:t>
            </a:r>
            <a:r>
              <a:rPr lang="en">
                <a:solidFill>
                  <a:srgbClr val="3C78D8"/>
                </a:solidFill>
              </a:rPr>
              <a:t>predicate</a:t>
            </a:r>
            <a:r>
              <a:rPr lang="en"/>
              <a:t>-</a:t>
            </a:r>
            <a:r>
              <a:rPr lang="en">
                <a:solidFill>
                  <a:srgbClr val="6AA84F"/>
                </a:solidFill>
              </a:rPr>
              <a:t>object</a:t>
            </a:r>
            <a:r>
              <a:rPr lang="en"/>
              <a:t> that, through the </a:t>
            </a:r>
            <a:r>
              <a:rPr lang="en">
                <a:solidFill>
                  <a:srgbClr val="3C78D8"/>
                </a:solidFill>
              </a:rPr>
              <a:t>predicate</a:t>
            </a:r>
            <a:r>
              <a:rPr lang="en"/>
              <a:t>, either </a:t>
            </a:r>
            <a:r>
              <a:rPr b="1" lang="en"/>
              <a:t>attributes</a:t>
            </a:r>
            <a:r>
              <a:rPr lang="en"/>
              <a:t> a </a:t>
            </a:r>
            <a:r>
              <a:rPr b="1" lang="en">
                <a:solidFill>
                  <a:srgbClr val="6AA84F"/>
                </a:solidFill>
              </a:rPr>
              <a:t>literal</a:t>
            </a:r>
            <a:r>
              <a:rPr lang="en"/>
              <a:t> (i.e. a value such as a string, a number, etc.) to a </a:t>
            </a:r>
            <a:r>
              <a:rPr lang="en">
                <a:solidFill>
                  <a:srgbClr val="CC0000"/>
                </a:solidFill>
              </a:rPr>
              <a:t>subject </a:t>
            </a:r>
            <a:r>
              <a:rPr b="1" lang="en">
                <a:solidFill>
                  <a:srgbClr val="CC0000"/>
                </a:solidFill>
              </a:rPr>
              <a:t>entity</a:t>
            </a:r>
            <a:r>
              <a:rPr lang="en">
                <a:solidFill>
                  <a:srgbClr val="CC0000"/>
                </a:solidFill>
              </a:rPr>
              <a:t> </a:t>
            </a:r>
            <a:r>
              <a:rPr i="1" lang="en"/>
              <a:t>or</a:t>
            </a:r>
            <a:r>
              <a:rPr lang="en"/>
              <a:t> it </a:t>
            </a:r>
            <a:r>
              <a:rPr b="1" lang="en"/>
              <a:t>relates</a:t>
            </a:r>
            <a:r>
              <a:rPr lang="en"/>
              <a:t> such a </a:t>
            </a:r>
            <a:r>
              <a:rPr lang="en">
                <a:solidFill>
                  <a:srgbClr val="CC0000"/>
                </a:solidFill>
              </a:rPr>
              <a:t>subject </a:t>
            </a:r>
            <a:r>
              <a:rPr b="1" lang="en">
                <a:solidFill>
                  <a:srgbClr val="CC0000"/>
                </a:solidFill>
              </a:rPr>
              <a:t>entity</a:t>
            </a:r>
            <a:r>
              <a:rPr lang="en"/>
              <a:t> with </a:t>
            </a:r>
            <a:r>
              <a:rPr lang="en">
                <a:solidFill>
                  <a:srgbClr val="6AA84F"/>
                </a:solidFill>
              </a:rPr>
              <a:t>another </a:t>
            </a:r>
            <a:r>
              <a:rPr b="1" lang="en">
                <a:solidFill>
                  <a:srgbClr val="6AA84F"/>
                </a:solidFill>
              </a:rPr>
              <a:t>entity</a:t>
            </a:r>
            <a:endParaRPr b="1"/>
          </a:p>
          <a:p>
            <a:pPr indent="0" lvl="0" marL="0" rtl="0" algn="l">
              <a:spcBef>
                <a:spcPts val="1600"/>
              </a:spcBef>
              <a:spcAft>
                <a:spcPts val="0"/>
              </a:spcAft>
              <a:buNone/>
            </a:pPr>
            <a:r>
              <a:rPr lang="en"/>
              <a:t>Each entity, being used either as </a:t>
            </a:r>
            <a:r>
              <a:rPr lang="en">
                <a:solidFill>
                  <a:srgbClr val="CC0000"/>
                </a:solidFill>
              </a:rPr>
              <a:t>subject</a:t>
            </a:r>
            <a:r>
              <a:rPr lang="en"/>
              <a:t> or </a:t>
            </a:r>
            <a:r>
              <a:rPr lang="en">
                <a:solidFill>
                  <a:srgbClr val="6AA84F"/>
                </a:solidFill>
              </a:rPr>
              <a:t>object</a:t>
            </a:r>
            <a:r>
              <a:rPr lang="en"/>
              <a:t> of a statement, is characterised by </a:t>
            </a:r>
            <a:r>
              <a:rPr b="1" lang="en"/>
              <a:t>a unique identifier</a:t>
            </a:r>
            <a:endParaRPr/>
          </a:p>
          <a:p>
            <a:pPr indent="0" lvl="0" marL="0" rtl="0" algn="l">
              <a:spcBef>
                <a:spcPts val="1600"/>
              </a:spcBef>
              <a:spcAft>
                <a:spcPts val="0"/>
              </a:spcAft>
              <a:buNone/>
            </a:pPr>
            <a:r>
              <a:rPr lang="en"/>
              <a:t>The </a:t>
            </a:r>
            <a:r>
              <a:rPr b="1" lang="en"/>
              <a:t>same entity</a:t>
            </a:r>
            <a:r>
              <a:rPr lang="en"/>
              <a:t> can be used as </a:t>
            </a:r>
            <a:r>
              <a:rPr lang="en">
                <a:solidFill>
                  <a:srgbClr val="CC0000"/>
                </a:solidFill>
              </a:rPr>
              <a:t>subject</a:t>
            </a:r>
            <a:r>
              <a:rPr lang="en"/>
              <a:t> or </a:t>
            </a:r>
            <a:r>
              <a:rPr lang="en">
                <a:solidFill>
                  <a:srgbClr val="6AA84F"/>
                </a:solidFill>
              </a:rPr>
              <a:t>object</a:t>
            </a:r>
            <a:r>
              <a:rPr lang="en"/>
              <a:t> in one or more data, while a literal </a:t>
            </a:r>
            <a:r>
              <a:rPr b="1" lang="en"/>
              <a:t>cannot be used</a:t>
            </a:r>
            <a:r>
              <a:rPr lang="en"/>
              <a:t> as </a:t>
            </a:r>
            <a:r>
              <a:rPr lang="en">
                <a:solidFill>
                  <a:srgbClr val="CC0000"/>
                </a:solidFill>
              </a:rPr>
              <a:t>subject</a:t>
            </a:r>
            <a:r>
              <a:rPr lang="en"/>
              <a:t> in any datum</a:t>
            </a:r>
            <a:endParaRPr/>
          </a:p>
          <a:p>
            <a:pPr indent="0" lvl="0" marL="0" rtl="0" algn="l">
              <a:spcBef>
                <a:spcPts val="1600"/>
              </a:spcBef>
              <a:spcAft>
                <a:spcPts val="0"/>
              </a:spcAft>
              <a:buNone/>
            </a:pPr>
            <a:r>
              <a:rPr lang="en"/>
              <a:t>An attribute is intrinsically </a:t>
            </a:r>
            <a:r>
              <a:rPr b="1" lang="en"/>
              <a:t>part of</a:t>
            </a:r>
            <a:r>
              <a:rPr lang="en"/>
              <a:t> the </a:t>
            </a:r>
            <a:r>
              <a:rPr lang="en">
                <a:solidFill>
                  <a:srgbClr val="CC0000"/>
                </a:solidFill>
              </a:rPr>
              <a:t>entity</a:t>
            </a:r>
            <a:r>
              <a:rPr lang="en"/>
              <a:t> to which it is associated – modifying the value of an attribute affect </a:t>
            </a:r>
            <a:r>
              <a:rPr b="1" lang="en"/>
              <a:t>only</a:t>
            </a:r>
            <a:r>
              <a:rPr lang="en"/>
              <a:t> the </a:t>
            </a:r>
            <a:r>
              <a:rPr lang="en">
                <a:solidFill>
                  <a:srgbClr val="CC0000"/>
                </a:solidFill>
              </a:rPr>
              <a:t>entity</a:t>
            </a:r>
            <a:r>
              <a:rPr lang="en"/>
              <a:t> to which it refers to</a:t>
            </a:r>
            <a:endParaRPr/>
          </a:p>
          <a:p>
            <a:pPr indent="0" lvl="0" marL="0" rtl="0" algn="l">
              <a:spcBef>
                <a:spcPts val="1600"/>
              </a:spcBef>
              <a:spcAft>
                <a:spcPts val="0"/>
              </a:spcAft>
              <a:buClr>
                <a:schemeClr val="dk1"/>
              </a:buClr>
              <a:buSzPct val="61111"/>
              <a:buFont typeface="Arial"/>
              <a:buNone/>
            </a:pPr>
            <a:r>
              <a:rPr lang="en"/>
              <a:t>A data model is an abstract, simplified and formal representation of some data related to a system or a real domain, and enables us to describe what a data collection is about and to check data correctness</a:t>
            </a:r>
            <a:endParaRPr/>
          </a:p>
          <a:p>
            <a:pPr indent="0" lvl="0" marL="0" rtl="0" algn="l">
              <a:spcBef>
                <a:spcPts val="1600"/>
              </a:spcBef>
              <a:spcAft>
                <a:spcPts val="1600"/>
              </a:spcAft>
              <a:buClr>
                <a:schemeClr val="dk1"/>
              </a:buClr>
              <a:buSzPct val="61111"/>
              <a:buFont typeface="Arial"/>
              <a:buNone/>
            </a:pPr>
            <a:r>
              <a:rPr lang="en"/>
              <a:t>A data model permit one to specify classes of entities, their attributes and relations</a:t>
            </a:r>
            <a:endParaRPr/>
          </a:p>
        </p:txBody>
      </p:sp>
      <p:sp>
        <p:nvSpPr>
          <p:cNvPr id="117" name="Google Shape;117;p28"/>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 about the previous lecture?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Relationships between model and data</a:t>
            </a:r>
            <a:endParaRPr/>
          </a:p>
        </p:txBody>
      </p:sp>
      <p:sp>
        <p:nvSpPr>
          <p:cNvPr id="128" name="Google Shape;128;p30"/>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30"/>
          <p:cNvPicPr preferRelativeResize="0"/>
          <p:nvPr/>
        </p:nvPicPr>
        <p:blipFill>
          <a:blip r:embed="rId3">
            <a:alphaModFix/>
          </a:blip>
          <a:stretch>
            <a:fillRect/>
          </a:stretch>
        </p:blipFill>
        <p:spPr>
          <a:xfrm>
            <a:off x="1264249" y="930600"/>
            <a:ext cx="6615525" cy="1345325"/>
          </a:xfrm>
          <a:prstGeom prst="rect">
            <a:avLst/>
          </a:prstGeom>
          <a:noFill/>
          <a:ln>
            <a:noFill/>
          </a:ln>
        </p:spPr>
      </p:pic>
      <p:grpSp>
        <p:nvGrpSpPr>
          <p:cNvPr id="130" name="Google Shape;130;p30"/>
          <p:cNvGrpSpPr/>
          <p:nvPr/>
        </p:nvGrpSpPr>
        <p:grpSpPr>
          <a:xfrm>
            <a:off x="21566" y="1973313"/>
            <a:ext cx="9100768" cy="2717113"/>
            <a:chOff x="21566" y="1973313"/>
            <a:chExt cx="9100768" cy="2717113"/>
          </a:xfrm>
        </p:grpSpPr>
        <p:sp>
          <p:nvSpPr>
            <p:cNvPr id="131" name="Google Shape;131;p30"/>
            <p:cNvSpPr/>
            <p:nvPr/>
          </p:nvSpPr>
          <p:spPr>
            <a:xfrm>
              <a:off x="2020950" y="2862525"/>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Entity 1</a:t>
              </a:r>
              <a:endParaRPr sz="1500">
                <a:solidFill>
                  <a:srgbClr val="CC0000"/>
                </a:solidFill>
              </a:endParaRPr>
            </a:p>
          </p:txBody>
        </p:sp>
        <p:cxnSp>
          <p:nvCxnSpPr>
            <p:cNvPr id="132" name="Google Shape;132;p30"/>
            <p:cNvCxnSpPr>
              <a:stCxn id="131" idx="0"/>
            </p:cNvCxnSpPr>
            <p:nvPr/>
          </p:nvCxnSpPr>
          <p:spPr>
            <a:xfrm rot="10800000">
              <a:off x="2748750" y="2081025"/>
              <a:ext cx="0" cy="781500"/>
            </a:xfrm>
            <a:prstGeom prst="straightConnector1">
              <a:avLst/>
            </a:prstGeom>
            <a:noFill/>
            <a:ln cap="flat" cmpd="sng" w="28575">
              <a:solidFill>
                <a:srgbClr val="3C78D8"/>
              </a:solidFill>
              <a:prstDash val="solid"/>
              <a:round/>
              <a:headEnd len="med" w="med" type="none"/>
              <a:tailEnd len="med" w="med" type="triangle"/>
            </a:ln>
          </p:spPr>
        </p:cxnSp>
        <p:sp>
          <p:nvSpPr>
            <p:cNvPr id="133" name="Google Shape;133;p30"/>
            <p:cNvSpPr txBox="1"/>
            <p:nvPr/>
          </p:nvSpPr>
          <p:spPr>
            <a:xfrm>
              <a:off x="2468100" y="2324459"/>
              <a:ext cx="561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is a</a:t>
              </a:r>
              <a:endParaRPr sz="1500">
                <a:solidFill>
                  <a:srgbClr val="3C78D8"/>
                </a:solidFill>
              </a:endParaRPr>
            </a:p>
          </p:txBody>
        </p:sp>
        <p:sp>
          <p:nvSpPr>
            <p:cNvPr id="134" name="Google Shape;134;p30"/>
            <p:cNvSpPr/>
            <p:nvPr/>
          </p:nvSpPr>
          <p:spPr>
            <a:xfrm>
              <a:off x="6222500" y="2862513"/>
              <a:ext cx="1455600" cy="5283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0000"/>
                  </a:solidFill>
                </a:rPr>
                <a:t>Entity 2</a:t>
              </a:r>
              <a:endParaRPr sz="1500">
                <a:solidFill>
                  <a:srgbClr val="CC0000"/>
                </a:solidFill>
              </a:endParaRPr>
            </a:p>
          </p:txBody>
        </p:sp>
        <p:cxnSp>
          <p:nvCxnSpPr>
            <p:cNvPr id="135" name="Google Shape;135;p30"/>
            <p:cNvCxnSpPr>
              <a:stCxn id="134" idx="0"/>
            </p:cNvCxnSpPr>
            <p:nvPr/>
          </p:nvCxnSpPr>
          <p:spPr>
            <a:xfrm rot="10800000">
              <a:off x="6950300" y="1973313"/>
              <a:ext cx="0" cy="889200"/>
            </a:xfrm>
            <a:prstGeom prst="straightConnector1">
              <a:avLst/>
            </a:prstGeom>
            <a:noFill/>
            <a:ln cap="flat" cmpd="sng" w="28575">
              <a:solidFill>
                <a:srgbClr val="3C78D8"/>
              </a:solidFill>
              <a:prstDash val="solid"/>
              <a:round/>
              <a:headEnd len="med" w="med" type="none"/>
              <a:tailEnd len="med" w="med" type="triangle"/>
            </a:ln>
          </p:spPr>
        </p:cxnSp>
        <p:sp>
          <p:nvSpPr>
            <p:cNvPr id="136" name="Google Shape;136;p30"/>
            <p:cNvSpPr txBox="1"/>
            <p:nvPr/>
          </p:nvSpPr>
          <p:spPr>
            <a:xfrm>
              <a:off x="6669658" y="2275925"/>
              <a:ext cx="561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is a</a:t>
              </a:r>
              <a:endParaRPr sz="1500">
                <a:solidFill>
                  <a:srgbClr val="3C78D8"/>
                </a:solidFill>
              </a:endParaRPr>
            </a:p>
          </p:txBody>
        </p:sp>
        <p:cxnSp>
          <p:nvCxnSpPr>
            <p:cNvPr id="137" name="Google Shape;137;p30"/>
            <p:cNvCxnSpPr>
              <a:stCxn id="131" idx="6"/>
              <a:endCxn id="134" idx="2"/>
            </p:cNvCxnSpPr>
            <p:nvPr/>
          </p:nvCxnSpPr>
          <p:spPr>
            <a:xfrm>
              <a:off x="3476550" y="3126675"/>
              <a:ext cx="2745900" cy="0"/>
            </a:xfrm>
            <a:prstGeom prst="straightConnector1">
              <a:avLst/>
            </a:prstGeom>
            <a:noFill/>
            <a:ln cap="flat" cmpd="sng" w="28575">
              <a:solidFill>
                <a:srgbClr val="3C78D8"/>
              </a:solidFill>
              <a:prstDash val="solid"/>
              <a:round/>
              <a:headEnd len="med" w="med" type="none"/>
              <a:tailEnd len="med" w="med" type="triangle"/>
            </a:ln>
          </p:spPr>
        </p:cxnSp>
        <p:sp>
          <p:nvSpPr>
            <p:cNvPr id="138" name="Google Shape;138;p30"/>
            <p:cNvSpPr txBox="1"/>
            <p:nvPr/>
          </p:nvSpPr>
          <p:spPr>
            <a:xfrm>
              <a:off x="4041100" y="2903475"/>
              <a:ext cx="16521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publicationVenue</a:t>
              </a:r>
              <a:endParaRPr sz="1500">
                <a:solidFill>
                  <a:srgbClr val="3C78D8"/>
                </a:solidFill>
              </a:endParaRPr>
            </a:p>
          </p:txBody>
        </p:sp>
        <p:sp>
          <p:nvSpPr>
            <p:cNvPr id="139" name="Google Shape;139;p30"/>
            <p:cNvSpPr/>
            <p:nvPr/>
          </p:nvSpPr>
          <p:spPr>
            <a:xfrm>
              <a:off x="21566" y="3540400"/>
              <a:ext cx="39465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“10.1016/s1367-5931(02)00332-0”</a:t>
              </a:r>
              <a:endParaRPr sz="1300" u="sng">
                <a:solidFill>
                  <a:srgbClr val="6AA84F"/>
                </a:solidFill>
              </a:endParaRPr>
            </a:p>
          </p:txBody>
        </p:sp>
        <p:sp>
          <p:nvSpPr>
            <p:cNvPr id="140" name="Google Shape;140;p30"/>
            <p:cNvSpPr/>
            <p:nvPr/>
          </p:nvSpPr>
          <p:spPr>
            <a:xfrm>
              <a:off x="205000" y="4162125"/>
              <a:ext cx="47337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a:t>
              </a:r>
              <a:r>
                <a:rPr lang="en" sz="1300" u="sng">
                  <a:solidFill>
                    <a:srgbClr val="6AA84F"/>
                  </a:solidFill>
                </a:rPr>
                <a:t>In vitro selection as a powerful tool for the applied evolution of proteins and peptides</a:t>
              </a:r>
              <a:r>
                <a:rPr lang="en" sz="1300" u="sng">
                  <a:solidFill>
                    <a:srgbClr val="6AA84F"/>
                  </a:solidFill>
                </a:rPr>
                <a:t>”</a:t>
              </a:r>
              <a:endParaRPr sz="1300" u="sng">
                <a:solidFill>
                  <a:srgbClr val="6AA84F"/>
                </a:solidFill>
              </a:endParaRPr>
            </a:p>
          </p:txBody>
        </p:sp>
        <p:sp>
          <p:nvSpPr>
            <p:cNvPr id="141" name="Google Shape;141;p30"/>
            <p:cNvSpPr/>
            <p:nvPr/>
          </p:nvSpPr>
          <p:spPr>
            <a:xfrm>
              <a:off x="43851" y="2101177"/>
              <a:ext cx="8289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2002</a:t>
              </a:r>
              <a:endParaRPr sz="1300" u="sng">
                <a:solidFill>
                  <a:srgbClr val="6AA84F"/>
                </a:solidFill>
              </a:endParaRPr>
            </a:p>
          </p:txBody>
        </p:sp>
        <p:sp>
          <p:nvSpPr>
            <p:cNvPr id="142" name="Google Shape;142;p30"/>
            <p:cNvSpPr/>
            <p:nvPr/>
          </p:nvSpPr>
          <p:spPr>
            <a:xfrm>
              <a:off x="5591350" y="4162125"/>
              <a:ext cx="23355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a:t>
              </a:r>
              <a:r>
                <a:rPr lang="en" sz="1300" u="sng">
                  <a:solidFill>
                    <a:srgbClr val="6AA84F"/>
                  </a:solidFill>
                </a:rPr>
                <a:t>Current Opinion in Chemical Biology</a:t>
              </a:r>
              <a:r>
                <a:rPr lang="en" sz="1300" u="sng">
                  <a:solidFill>
                    <a:srgbClr val="6AA84F"/>
                  </a:solidFill>
                </a:rPr>
                <a:t>”</a:t>
              </a:r>
              <a:endParaRPr sz="1300" u="sng">
                <a:solidFill>
                  <a:srgbClr val="6AA84F"/>
                </a:solidFill>
              </a:endParaRPr>
            </a:p>
          </p:txBody>
        </p:sp>
        <p:sp>
          <p:nvSpPr>
            <p:cNvPr id="143" name="Google Shape;143;p30"/>
            <p:cNvSpPr/>
            <p:nvPr/>
          </p:nvSpPr>
          <p:spPr>
            <a:xfrm>
              <a:off x="7548234" y="3594350"/>
              <a:ext cx="1574100" cy="528300"/>
            </a:xfrm>
            <a:prstGeom prst="ellipse">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rgbClr val="6AA84F"/>
                  </a:solidFill>
                </a:rPr>
                <a:t>“</a:t>
              </a:r>
              <a:r>
                <a:rPr lang="en" sz="1300" u="sng">
                  <a:solidFill>
                    <a:srgbClr val="6AA84F"/>
                  </a:solidFill>
                </a:rPr>
                <a:t>1367-5931</a:t>
              </a:r>
              <a:r>
                <a:rPr lang="en" sz="1300" u="sng">
                  <a:solidFill>
                    <a:srgbClr val="6AA84F"/>
                  </a:solidFill>
                </a:rPr>
                <a:t>”</a:t>
              </a:r>
              <a:endParaRPr sz="1300" u="sng">
                <a:solidFill>
                  <a:srgbClr val="6AA84F"/>
                </a:solidFill>
              </a:endParaRPr>
            </a:p>
          </p:txBody>
        </p:sp>
        <p:cxnSp>
          <p:nvCxnSpPr>
            <p:cNvPr id="144" name="Google Shape;144;p30"/>
            <p:cNvCxnSpPr>
              <a:stCxn id="131" idx="1"/>
              <a:endCxn id="141" idx="5"/>
            </p:cNvCxnSpPr>
            <p:nvPr/>
          </p:nvCxnSpPr>
          <p:spPr>
            <a:xfrm rot="10800000">
              <a:off x="751218" y="2551993"/>
              <a:ext cx="1482900" cy="387900"/>
            </a:xfrm>
            <a:prstGeom prst="straightConnector1">
              <a:avLst/>
            </a:prstGeom>
            <a:noFill/>
            <a:ln cap="flat" cmpd="sng" w="28575">
              <a:solidFill>
                <a:srgbClr val="3C78D8"/>
              </a:solidFill>
              <a:prstDash val="solid"/>
              <a:round/>
              <a:headEnd len="med" w="med" type="none"/>
              <a:tailEnd len="med" w="med" type="triangle"/>
            </a:ln>
          </p:spPr>
        </p:cxnSp>
        <p:sp>
          <p:nvSpPr>
            <p:cNvPr id="145" name="Google Shape;145;p30"/>
            <p:cNvSpPr txBox="1"/>
            <p:nvPr/>
          </p:nvSpPr>
          <p:spPr>
            <a:xfrm>
              <a:off x="994974" y="2448458"/>
              <a:ext cx="15000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publicationYear</a:t>
              </a:r>
              <a:endParaRPr sz="1500">
                <a:solidFill>
                  <a:srgbClr val="3C78D8"/>
                </a:solidFill>
              </a:endParaRPr>
            </a:p>
          </p:txBody>
        </p:sp>
        <p:cxnSp>
          <p:nvCxnSpPr>
            <p:cNvPr id="146" name="Google Shape;146;p30"/>
            <p:cNvCxnSpPr>
              <a:stCxn id="131" idx="5"/>
              <a:endCxn id="140" idx="7"/>
            </p:cNvCxnSpPr>
            <p:nvPr/>
          </p:nvCxnSpPr>
          <p:spPr>
            <a:xfrm flipH="1" rot="-5400000">
              <a:off x="3291432" y="3285407"/>
              <a:ext cx="926100" cy="982200"/>
            </a:xfrm>
            <a:prstGeom prst="curvedConnector3">
              <a:avLst>
                <a:gd fmla="val 17133" name="adj1"/>
              </a:avLst>
            </a:prstGeom>
            <a:noFill/>
            <a:ln cap="flat" cmpd="sng" w="28575">
              <a:solidFill>
                <a:srgbClr val="3C78D8"/>
              </a:solidFill>
              <a:prstDash val="solid"/>
              <a:round/>
              <a:headEnd len="med" w="med" type="none"/>
              <a:tailEnd len="med" w="med" type="triangle"/>
            </a:ln>
          </p:spPr>
        </p:cxnSp>
        <p:cxnSp>
          <p:nvCxnSpPr>
            <p:cNvPr id="147" name="Google Shape;147;p30"/>
            <p:cNvCxnSpPr>
              <a:stCxn id="131" idx="2"/>
              <a:endCxn id="139" idx="1"/>
            </p:cNvCxnSpPr>
            <p:nvPr/>
          </p:nvCxnSpPr>
          <p:spPr>
            <a:xfrm flipH="1">
              <a:off x="599550" y="3126675"/>
              <a:ext cx="1421400" cy="491100"/>
            </a:xfrm>
            <a:prstGeom prst="curvedConnector2">
              <a:avLst/>
            </a:prstGeom>
            <a:noFill/>
            <a:ln cap="flat" cmpd="sng" w="28575">
              <a:solidFill>
                <a:srgbClr val="3C78D8"/>
              </a:solidFill>
              <a:prstDash val="solid"/>
              <a:round/>
              <a:headEnd len="med" w="med" type="none"/>
              <a:tailEnd len="med" w="med" type="triangle"/>
            </a:ln>
          </p:spPr>
        </p:cxnSp>
        <p:sp>
          <p:nvSpPr>
            <p:cNvPr id="148" name="Google Shape;148;p30"/>
            <p:cNvSpPr txBox="1"/>
            <p:nvPr/>
          </p:nvSpPr>
          <p:spPr>
            <a:xfrm>
              <a:off x="1132200" y="2989038"/>
              <a:ext cx="4536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doi</a:t>
              </a:r>
              <a:endParaRPr sz="1500">
                <a:solidFill>
                  <a:srgbClr val="3C78D8"/>
                </a:solidFill>
              </a:endParaRPr>
            </a:p>
          </p:txBody>
        </p:sp>
        <p:sp>
          <p:nvSpPr>
            <p:cNvPr id="149" name="Google Shape;149;p30"/>
            <p:cNvSpPr txBox="1"/>
            <p:nvPr/>
          </p:nvSpPr>
          <p:spPr>
            <a:xfrm>
              <a:off x="3780151" y="3238425"/>
              <a:ext cx="4863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title</a:t>
              </a:r>
              <a:endParaRPr sz="1500">
                <a:solidFill>
                  <a:srgbClr val="3C78D8"/>
                </a:solidFill>
              </a:endParaRPr>
            </a:p>
          </p:txBody>
        </p:sp>
        <p:cxnSp>
          <p:nvCxnSpPr>
            <p:cNvPr id="150" name="Google Shape;150;p30"/>
            <p:cNvCxnSpPr>
              <a:stCxn id="134" idx="4"/>
              <a:endCxn id="142" idx="0"/>
            </p:cNvCxnSpPr>
            <p:nvPr/>
          </p:nvCxnSpPr>
          <p:spPr>
            <a:xfrm flipH="1">
              <a:off x="6759200" y="3390813"/>
              <a:ext cx="191100" cy="771300"/>
            </a:xfrm>
            <a:prstGeom prst="straightConnector1">
              <a:avLst/>
            </a:prstGeom>
            <a:noFill/>
            <a:ln cap="flat" cmpd="sng" w="28575">
              <a:solidFill>
                <a:srgbClr val="3C78D8"/>
              </a:solidFill>
              <a:prstDash val="solid"/>
              <a:round/>
              <a:headEnd len="med" w="med" type="none"/>
              <a:tailEnd len="med" w="med" type="triangle"/>
            </a:ln>
          </p:spPr>
        </p:cxnSp>
        <p:cxnSp>
          <p:nvCxnSpPr>
            <p:cNvPr id="151" name="Google Shape;151;p30"/>
            <p:cNvCxnSpPr>
              <a:stCxn id="134" idx="5"/>
              <a:endCxn id="143" idx="0"/>
            </p:cNvCxnSpPr>
            <p:nvPr/>
          </p:nvCxnSpPr>
          <p:spPr>
            <a:xfrm>
              <a:off x="7464932" y="3313445"/>
              <a:ext cx="870300" cy="280800"/>
            </a:xfrm>
            <a:prstGeom prst="straightConnector1">
              <a:avLst/>
            </a:prstGeom>
            <a:noFill/>
            <a:ln cap="flat" cmpd="sng" w="28575">
              <a:solidFill>
                <a:srgbClr val="3C78D8"/>
              </a:solidFill>
              <a:prstDash val="solid"/>
              <a:round/>
              <a:headEnd len="med" w="med" type="none"/>
              <a:tailEnd len="med" w="med" type="triangle"/>
            </a:ln>
          </p:spPr>
        </p:cxnSp>
        <p:sp>
          <p:nvSpPr>
            <p:cNvPr id="152" name="Google Shape;152;p30"/>
            <p:cNvSpPr txBox="1"/>
            <p:nvPr/>
          </p:nvSpPr>
          <p:spPr>
            <a:xfrm>
              <a:off x="6410023" y="3492142"/>
              <a:ext cx="8289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name</a:t>
              </a:r>
              <a:endParaRPr sz="1500">
                <a:solidFill>
                  <a:srgbClr val="3C78D8"/>
                </a:solidFill>
              </a:endParaRPr>
            </a:p>
          </p:txBody>
        </p:sp>
        <p:sp>
          <p:nvSpPr>
            <p:cNvPr id="153" name="Google Shape;153;p30"/>
            <p:cNvSpPr txBox="1"/>
            <p:nvPr/>
          </p:nvSpPr>
          <p:spPr>
            <a:xfrm>
              <a:off x="7721232" y="3139375"/>
              <a:ext cx="376800" cy="4155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3C78D8"/>
                  </a:solidFill>
                </a:rPr>
                <a:t>id</a:t>
              </a:r>
              <a:endParaRPr sz="1500">
                <a:solidFill>
                  <a:srgbClr val="3C78D8"/>
                </a:solidFill>
              </a:endParaRPr>
            </a:p>
          </p:txBody>
        </p:sp>
      </p:grpSp>
      <p:grpSp>
        <p:nvGrpSpPr>
          <p:cNvPr id="154" name="Google Shape;154;p30"/>
          <p:cNvGrpSpPr/>
          <p:nvPr/>
        </p:nvGrpSpPr>
        <p:grpSpPr>
          <a:xfrm>
            <a:off x="86175" y="1682150"/>
            <a:ext cx="9057725" cy="818050"/>
            <a:chOff x="86175" y="1682150"/>
            <a:chExt cx="9057725" cy="818050"/>
          </a:xfrm>
        </p:grpSpPr>
        <p:cxnSp>
          <p:nvCxnSpPr>
            <p:cNvPr id="155" name="Google Shape;155;p30"/>
            <p:cNvCxnSpPr/>
            <p:nvPr/>
          </p:nvCxnSpPr>
          <p:spPr>
            <a:xfrm rot="10800000">
              <a:off x="86175" y="2091182"/>
              <a:ext cx="9003900" cy="0"/>
            </a:xfrm>
            <a:prstGeom prst="straightConnector1">
              <a:avLst/>
            </a:prstGeom>
            <a:noFill/>
            <a:ln cap="flat" cmpd="sng" w="19050">
              <a:solidFill>
                <a:schemeClr val="dk2"/>
              </a:solidFill>
              <a:prstDash val="dash"/>
              <a:round/>
              <a:headEnd len="med" w="med" type="none"/>
              <a:tailEnd len="med" w="med" type="none"/>
            </a:ln>
          </p:spPr>
        </p:cxnSp>
        <p:sp>
          <p:nvSpPr>
            <p:cNvPr id="156" name="Google Shape;156;p30"/>
            <p:cNvSpPr txBox="1"/>
            <p:nvPr/>
          </p:nvSpPr>
          <p:spPr>
            <a:xfrm>
              <a:off x="8249000" y="1682150"/>
              <a:ext cx="8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model</a:t>
              </a:r>
              <a:endParaRPr/>
            </a:p>
          </p:txBody>
        </p:sp>
        <p:sp>
          <p:nvSpPr>
            <p:cNvPr id="157" name="Google Shape;157;p30"/>
            <p:cNvSpPr txBox="1"/>
            <p:nvPr/>
          </p:nvSpPr>
          <p:spPr>
            <a:xfrm>
              <a:off x="8249000" y="2100000"/>
              <a:ext cx="8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Querying data according to their structure</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As we anticipated, data always define graphs of entities related to each other or having attributes specified</a:t>
            </a:r>
            <a:endParaRPr/>
          </a:p>
          <a:p>
            <a:pPr indent="0" lvl="0" marL="0" rtl="0" algn="l">
              <a:spcBef>
                <a:spcPts val="1600"/>
              </a:spcBef>
              <a:spcAft>
                <a:spcPts val="0"/>
              </a:spcAft>
              <a:buNone/>
            </a:pPr>
            <a:r>
              <a:rPr lang="en"/>
              <a:t>However, often data are actually represented by formats that force a particular kind of structure, a structure that obliges one to write a query for assessing data according to the particular data structure in consideration (graph, tree, table, etc.)</a:t>
            </a:r>
            <a:endParaRPr/>
          </a:p>
          <a:p>
            <a:pPr indent="0" lvl="0" marL="0" rtl="0" algn="l">
              <a:spcBef>
                <a:spcPts val="1600"/>
              </a:spcBef>
              <a:spcAft>
                <a:spcPts val="0"/>
              </a:spcAft>
              <a:buNone/>
            </a:pPr>
            <a:r>
              <a:rPr lang="en"/>
              <a:t>In this lecture we provide the intuition on how to deal with the same query depending on the format we are considering to store the data </a:t>
            </a:r>
            <a:r>
              <a:rPr lang="en"/>
              <a:t>mentioned in the previous slide</a:t>
            </a:r>
            <a:endParaRPr/>
          </a:p>
          <a:p>
            <a:pPr indent="0" lvl="0" marL="0" rtl="0" algn="l">
              <a:spcBef>
                <a:spcPts val="1600"/>
              </a:spcBef>
              <a:spcAft>
                <a:spcPts val="0"/>
              </a:spcAft>
              <a:buNone/>
            </a:pPr>
            <a:r>
              <a:rPr lang="en"/>
              <a:t>Queries (in natural language): </a:t>
            </a:r>
            <a:endParaRPr/>
          </a:p>
          <a:p>
            <a:pPr indent="-317182" lvl="0" marL="457200" rtl="0" algn="l">
              <a:spcBef>
                <a:spcPts val="1600"/>
              </a:spcBef>
              <a:spcAft>
                <a:spcPts val="0"/>
              </a:spcAft>
              <a:buClr>
                <a:srgbClr val="BF9000"/>
              </a:buClr>
              <a:buSzPct val="100000"/>
              <a:buAutoNum type="arabicPeriod"/>
            </a:pPr>
            <a:r>
              <a:rPr lang="en">
                <a:solidFill>
                  <a:srgbClr val="BF9000"/>
                </a:solidFill>
              </a:rPr>
              <a:t>Return the title of the publication with DOI  “10.1016/s1367-5931(02)00332-0”</a:t>
            </a:r>
            <a:endParaRPr>
              <a:solidFill>
                <a:srgbClr val="BF9000"/>
              </a:solidFill>
            </a:endParaRPr>
          </a:p>
          <a:p>
            <a:pPr indent="-317182" lvl="0" marL="457200" rtl="0" algn="l">
              <a:spcBef>
                <a:spcPts val="0"/>
              </a:spcBef>
              <a:spcAft>
                <a:spcPts val="0"/>
              </a:spcAft>
              <a:buClr>
                <a:srgbClr val="BF9000"/>
              </a:buClr>
              <a:buSzPct val="100000"/>
              <a:buAutoNum type="arabicPeriod"/>
            </a:pPr>
            <a:r>
              <a:rPr lang="en">
                <a:solidFill>
                  <a:srgbClr val="BF9000"/>
                </a:solidFill>
              </a:rPr>
              <a:t>Return the name of the venue of the publication with DOI “10.1016/s1367-5931(02)00332-0”</a:t>
            </a:r>
            <a:endParaRPr>
              <a:solidFill>
                <a:srgbClr val="BF9000"/>
              </a:solidFill>
            </a:endParaRPr>
          </a:p>
        </p:txBody>
      </p:sp>
      <p:sp>
        <p:nvSpPr>
          <p:cNvPr id="164" name="Google Shape;164;p31"/>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structured as tables</a:t>
            </a:r>
            <a:endParaRPr/>
          </a:p>
        </p:txBody>
      </p:sp>
      <p:sp>
        <p:nvSpPr>
          <p:cNvPr id="170" name="Google Shape;170;p32"/>
          <p:cNvSpPr txBox="1"/>
          <p:nvPr>
            <p:ph idx="1" type="body"/>
          </p:nvPr>
        </p:nvSpPr>
        <p:spPr>
          <a:xfrm>
            <a:off x="311700" y="1152475"/>
            <a:ext cx="8520600" cy="244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As mentioned in the previous lecture, usually the data referring to the same class are handled within one table (e.g. the table Publication listed below)</a:t>
            </a:r>
            <a:endParaRPr/>
          </a:p>
          <a:p>
            <a:pPr indent="0" lvl="0" marL="0" rtl="0" algn="l">
              <a:spcBef>
                <a:spcPts val="1600"/>
              </a:spcBef>
              <a:spcAft>
                <a:spcPts val="0"/>
              </a:spcAft>
              <a:buNone/>
            </a:pPr>
            <a:r>
              <a:rPr lang="en"/>
              <a:t>When dealing with a query, you can access only one table to retrieve the answer of such a query – of course, if the answer is included there, then you finished, as in the case of the query </a:t>
            </a:r>
            <a:r>
              <a:rPr lang="en">
                <a:solidFill>
                  <a:srgbClr val="BF9000"/>
                </a:solidFill>
              </a:rPr>
              <a:t>r</a:t>
            </a:r>
            <a:r>
              <a:rPr lang="en">
                <a:solidFill>
                  <a:srgbClr val="BF9000"/>
                </a:solidFill>
              </a:rPr>
              <a:t>eturn the title of the publication with DOI “10.1016/s1367-5931(02)00332-0”</a:t>
            </a:r>
            <a:endParaRPr>
              <a:solidFill>
                <a:srgbClr val="BF9000"/>
              </a:solidFill>
            </a:endParaRPr>
          </a:p>
          <a:p>
            <a:pPr indent="0" lvl="0" marL="0" rtl="0" algn="l">
              <a:spcBef>
                <a:spcPts val="1600"/>
              </a:spcBef>
              <a:spcAft>
                <a:spcPts val="1600"/>
              </a:spcAft>
              <a:buNone/>
            </a:pPr>
            <a:r>
              <a:rPr lang="en"/>
              <a:t>However, sometimes, gathering </a:t>
            </a:r>
            <a:r>
              <a:rPr lang="en"/>
              <a:t>the answer is possible only after we analyse two or more tables simultaneously, since we need to have a larger view of our data to retrieve the correct information, e.g. for the query </a:t>
            </a:r>
            <a:r>
              <a:rPr lang="en">
                <a:solidFill>
                  <a:srgbClr val="BF9000"/>
                </a:solidFill>
              </a:rPr>
              <a:t>r</a:t>
            </a:r>
            <a:r>
              <a:rPr lang="en">
                <a:solidFill>
                  <a:srgbClr val="BF9000"/>
                </a:solidFill>
              </a:rPr>
              <a:t>eturn the name of the venue of the publication with DOI “10.1016/s1367-5931(02)00332-0” </a:t>
            </a:r>
            <a:r>
              <a:rPr lang="en"/>
              <a:t>where we must access both Publication and Venue table to retrieve the answer</a:t>
            </a:r>
            <a:endParaRPr/>
          </a:p>
        </p:txBody>
      </p:sp>
      <p:sp>
        <p:nvSpPr>
          <p:cNvPr id="171" name="Google Shape;171;p32"/>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72" name="Google Shape;172;p32"/>
          <p:cNvGraphicFramePr/>
          <p:nvPr/>
        </p:nvGraphicFramePr>
        <p:xfrm>
          <a:off x="368800" y="3926813"/>
          <a:ext cx="3000000" cy="3000000"/>
        </p:xfrm>
        <a:graphic>
          <a:graphicData uri="http://schemas.openxmlformats.org/drawingml/2006/table">
            <a:tbl>
              <a:tblPr>
                <a:noFill/>
                <a:tableStyleId>{E38B9080-3E1B-4BAC-8E8A-7B08458CDC1E}</a:tableStyleId>
              </a:tblPr>
              <a:tblGrid>
                <a:gridCol w="1093525"/>
                <a:gridCol w="2560050"/>
                <a:gridCol w="1859100"/>
                <a:gridCol w="1546450"/>
                <a:gridCol w="1535625"/>
              </a:tblGrid>
              <a:tr h="234025">
                <a:tc>
                  <a:txBody>
                    <a:bodyPr/>
                    <a:lstStyle/>
                    <a:p>
                      <a:pPr indent="0" lvl="0" marL="0" rtl="0" algn="l">
                        <a:spcBef>
                          <a:spcPts val="0"/>
                        </a:spcBef>
                        <a:spcAft>
                          <a:spcPts val="0"/>
                        </a:spcAft>
                        <a:buNone/>
                      </a:pP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doi</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title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publicationYear</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a:t>
                      </a:r>
                      <a:r>
                        <a:rPr b="1" lang="en" sz="1200">
                          <a:solidFill>
                            <a:srgbClr val="FFFFFF"/>
                          </a:solidFill>
                        </a:rPr>
                        <a:t>ublicationVenue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292900">
                <a:tc>
                  <a:txBody>
                    <a:bodyPr/>
                    <a:lstStyle/>
                    <a:p>
                      <a:pPr indent="0" lvl="0" marL="0" rtl="0" algn="l">
                        <a:spcBef>
                          <a:spcPts val="0"/>
                        </a:spcBef>
                        <a:spcAft>
                          <a:spcPts val="0"/>
                        </a:spcAft>
                        <a:buNone/>
                      </a:pPr>
                      <a:r>
                        <a:rPr lang="en" sz="1200"/>
                        <a:t>Entity 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“10.1016/s1367-5931(02)00332-0”</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“I</a:t>
                      </a:r>
                      <a:r>
                        <a:rPr lang="en" sz="1200" u="sng"/>
                        <a:t>n vitro selection…</a:t>
                      </a:r>
                      <a:r>
                        <a:rPr lang="en" sz="1200" u="sng"/>
                        <a:t>”</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2002</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Entity 2</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sp>
        <p:nvSpPr>
          <p:cNvPr id="173" name="Google Shape;173;p32"/>
          <p:cNvSpPr txBox="1"/>
          <p:nvPr/>
        </p:nvSpPr>
        <p:spPr>
          <a:xfrm>
            <a:off x="368800" y="3601350"/>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Publication</a:t>
            </a:r>
            <a:endParaRPr b="1">
              <a:solidFill>
                <a:srgbClr val="3C78D8"/>
              </a:solidFill>
            </a:endParaRPr>
          </a:p>
        </p:txBody>
      </p:sp>
      <p:sp>
        <p:nvSpPr>
          <p:cNvPr id="174" name="Google Shape;174;p32"/>
          <p:cNvSpPr/>
          <p:nvPr/>
        </p:nvSpPr>
        <p:spPr>
          <a:xfrm>
            <a:off x="4022375" y="3926825"/>
            <a:ext cx="1859100" cy="731400"/>
          </a:xfrm>
          <a:prstGeom prst="rect">
            <a:avLst/>
          </a:prstGeom>
          <a:solidFill>
            <a:srgbClr val="F1C232">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Sketch of the resolution of complex query in tables</a:t>
            </a:r>
            <a:endParaRPr/>
          </a:p>
        </p:txBody>
      </p:sp>
      <p:sp>
        <p:nvSpPr>
          <p:cNvPr id="180" name="Google Shape;180;p33"/>
          <p:cNvSpPr txBox="1"/>
          <p:nvPr>
            <p:ph idx="1" type="body"/>
          </p:nvPr>
        </p:nvSpPr>
        <p:spPr>
          <a:xfrm>
            <a:off x="311700" y="1152475"/>
            <a:ext cx="8520600" cy="130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Query: </a:t>
            </a:r>
            <a:r>
              <a:rPr lang="en">
                <a:solidFill>
                  <a:srgbClr val="BF9000"/>
                </a:solidFill>
              </a:rPr>
              <a:t>return the name of the venue of the publication with DOI “10.1016/s1367-5931(02)00332-0”</a:t>
            </a:r>
            <a:endParaRPr/>
          </a:p>
          <a:p>
            <a:pPr indent="0" lvl="0" marL="0" rtl="0" algn="l">
              <a:spcBef>
                <a:spcPts val="1600"/>
              </a:spcBef>
              <a:spcAft>
                <a:spcPts val="1600"/>
              </a:spcAft>
              <a:buNone/>
            </a:pPr>
            <a:r>
              <a:rPr lang="en"/>
              <a:t>To answer the query above that involves two or more table, join all the tables that are necessary to come to the answer into one (virtual) bigger table containing all the information</a:t>
            </a:r>
            <a:endParaRPr/>
          </a:p>
        </p:txBody>
      </p:sp>
      <p:sp>
        <p:nvSpPr>
          <p:cNvPr id="181" name="Google Shape;181;p33"/>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82" name="Google Shape;182;p33"/>
          <p:cNvGraphicFramePr/>
          <p:nvPr/>
        </p:nvGraphicFramePr>
        <p:xfrm>
          <a:off x="319075" y="2974338"/>
          <a:ext cx="3000000" cy="3000000"/>
        </p:xfrm>
        <a:graphic>
          <a:graphicData uri="http://schemas.openxmlformats.org/drawingml/2006/table">
            <a:tbl>
              <a:tblPr>
                <a:noFill/>
                <a:tableStyleId>{E38B9080-3E1B-4BAC-8E8A-7B08458CDC1E}</a:tableStyleId>
              </a:tblPr>
              <a:tblGrid>
                <a:gridCol w="678125"/>
                <a:gridCol w="733900"/>
                <a:gridCol w="714625"/>
              </a:tblGrid>
              <a:tr h="365725">
                <a:tc>
                  <a:txBody>
                    <a:bodyPr/>
                    <a:lstStyle/>
                    <a:p>
                      <a:pPr indent="0" lvl="0" marL="0" rtl="0" algn="l">
                        <a:spcBef>
                          <a:spcPts val="0"/>
                        </a:spcBef>
                        <a:spcAft>
                          <a:spcPts val="0"/>
                        </a:spcAft>
                        <a:buNone/>
                      </a:pPr>
                      <a:r>
                        <a:rPr b="1" lang="en" sz="1200">
                          <a:solidFill>
                            <a:srgbClr val="FFFFFF"/>
                          </a:solidFill>
                        </a:rPr>
                        <a:t>A</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B</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C</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365725">
                <a:tc>
                  <a:txBody>
                    <a:bodyPr/>
                    <a:lstStyle/>
                    <a:p>
                      <a:pPr indent="0" lvl="0" marL="0" rtl="0" algn="l">
                        <a:spcBef>
                          <a:spcPts val="0"/>
                        </a:spcBef>
                        <a:spcAft>
                          <a:spcPts val="0"/>
                        </a:spcAft>
                        <a:buNone/>
                      </a:pPr>
                      <a:r>
                        <a:rPr lang="en" sz="1200"/>
                        <a:t>X1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W1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X2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W2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X3</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W3</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graphicFrame>
        <p:nvGraphicFramePr>
          <p:cNvPr id="183" name="Google Shape;183;p33"/>
          <p:cNvGraphicFramePr/>
          <p:nvPr/>
        </p:nvGraphicFramePr>
        <p:xfrm>
          <a:off x="2906200" y="2974338"/>
          <a:ext cx="3000000" cy="3000000"/>
        </p:xfrm>
        <a:graphic>
          <a:graphicData uri="http://schemas.openxmlformats.org/drawingml/2006/table">
            <a:tbl>
              <a:tblPr>
                <a:noFill/>
                <a:tableStyleId>{E38B9080-3E1B-4BAC-8E8A-7B08458CDC1E}</a:tableStyleId>
              </a:tblPr>
              <a:tblGrid>
                <a:gridCol w="747400"/>
                <a:gridCol w="744725"/>
              </a:tblGrid>
              <a:tr h="365725">
                <a:tc>
                  <a:txBody>
                    <a:bodyPr/>
                    <a:lstStyle/>
                    <a:p>
                      <a:pPr indent="0" lvl="0" marL="0" rtl="0" algn="l">
                        <a:spcBef>
                          <a:spcPts val="0"/>
                        </a:spcBef>
                        <a:spcAft>
                          <a:spcPts val="0"/>
                        </a:spcAft>
                        <a:buNone/>
                      </a:pPr>
                      <a:r>
                        <a:rPr b="1" lang="en" sz="1200">
                          <a:solidFill>
                            <a:srgbClr val="FFFFFF"/>
                          </a:solidFill>
                        </a:rPr>
                        <a:t>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365725">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Z1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Y2</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Z2</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graphicFrame>
        <p:nvGraphicFramePr>
          <p:cNvPr id="184" name="Google Shape;184;p33"/>
          <p:cNvGraphicFramePr/>
          <p:nvPr/>
        </p:nvGraphicFramePr>
        <p:xfrm>
          <a:off x="5628500" y="2974338"/>
          <a:ext cx="3000000" cy="3000000"/>
        </p:xfrm>
        <a:graphic>
          <a:graphicData uri="http://schemas.openxmlformats.org/drawingml/2006/table">
            <a:tbl>
              <a:tblPr>
                <a:noFill/>
                <a:tableStyleId>{E38B9080-3E1B-4BAC-8E8A-7B08458CDC1E}</a:tableStyleId>
              </a:tblPr>
              <a:tblGrid>
                <a:gridCol w="582550"/>
                <a:gridCol w="630450"/>
                <a:gridCol w="613850"/>
                <a:gridCol w="613850"/>
                <a:gridCol w="613850"/>
              </a:tblGrid>
              <a:tr h="365725">
                <a:tc>
                  <a:txBody>
                    <a:bodyPr/>
                    <a:lstStyle/>
                    <a:p>
                      <a:pPr indent="0" lvl="0" marL="0" rtl="0" algn="l">
                        <a:spcBef>
                          <a:spcPts val="0"/>
                        </a:spcBef>
                        <a:spcAft>
                          <a:spcPts val="0"/>
                        </a:spcAft>
                        <a:buNone/>
                      </a:pPr>
                      <a:r>
                        <a:rPr b="1" lang="en" sz="1200">
                          <a:solidFill>
                            <a:srgbClr val="FFFFFF"/>
                          </a:solidFill>
                        </a:rPr>
                        <a:t>A</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B</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C</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365725">
                <a:tc>
                  <a:txBody>
                    <a:bodyPr/>
                    <a:lstStyle/>
                    <a:p>
                      <a:pPr indent="0" lvl="0" marL="0" rtl="0" algn="l">
                        <a:spcBef>
                          <a:spcPts val="0"/>
                        </a:spcBef>
                        <a:spcAft>
                          <a:spcPts val="0"/>
                        </a:spcAft>
                        <a:buNone/>
                      </a:pPr>
                      <a:r>
                        <a:rPr lang="en" sz="1200"/>
                        <a:t>X1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W1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Z1</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X2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W2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Y2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c>
                  <a:txBody>
                    <a:bodyPr/>
                    <a:lstStyle/>
                    <a:p>
                      <a:pPr indent="0" lvl="0" marL="0" rtl="0" algn="l">
                        <a:spcBef>
                          <a:spcPts val="0"/>
                        </a:spcBef>
                        <a:spcAft>
                          <a:spcPts val="0"/>
                        </a:spcAft>
                        <a:buNone/>
                      </a:pPr>
                      <a:r>
                        <a:rPr lang="en" sz="1200"/>
                        <a:t>Z2</a:t>
                      </a:r>
                      <a:endParaRPr sz="1200"/>
                    </a:p>
                  </a:txBody>
                  <a:tcPr marT="91425" marB="91425" marR="91425" marL="91425">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tcPr>
                </a:tc>
              </a:tr>
              <a:tr h="365725">
                <a:tc>
                  <a:txBody>
                    <a:bodyPr/>
                    <a:lstStyle/>
                    <a:p>
                      <a:pPr indent="0" lvl="0" marL="0" rtl="0" algn="l">
                        <a:spcBef>
                          <a:spcPts val="0"/>
                        </a:spcBef>
                        <a:spcAft>
                          <a:spcPts val="0"/>
                        </a:spcAft>
                        <a:buNone/>
                      </a:pPr>
                      <a:r>
                        <a:rPr lang="en" sz="1200"/>
                        <a:t>X3</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W3</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Y1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Z1</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sp>
        <p:nvSpPr>
          <p:cNvPr id="185" name="Google Shape;185;p33"/>
          <p:cNvSpPr/>
          <p:nvPr/>
        </p:nvSpPr>
        <p:spPr>
          <a:xfrm>
            <a:off x="4657450" y="3316088"/>
            <a:ext cx="711900" cy="4137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33"/>
          <p:cNvGrpSpPr/>
          <p:nvPr/>
        </p:nvGrpSpPr>
        <p:grpSpPr>
          <a:xfrm>
            <a:off x="1044675" y="2465450"/>
            <a:ext cx="2558750" cy="1917250"/>
            <a:chOff x="1044675" y="2236850"/>
            <a:chExt cx="2558750" cy="1917250"/>
          </a:xfrm>
        </p:grpSpPr>
        <p:grpSp>
          <p:nvGrpSpPr>
            <p:cNvPr id="187" name="Google Shape;187;p33"/>
            <p:cNvGrpSpPr/>
            <p:nvPr/>
          </p:nvGrpSpPr>
          <p:grpSpPr>
            <a:xfrm>
              <a:off x="1044675" y="2824400"/>
              <a:ext cx="2558750" cy="1329700"/>
              <a:chOff x="1044675" y="2824400"/>
              <a:chExt cx="2558750" cy="1329700"/>
            </a:xfrm>
          </p:grpSpPr>
          <p:sp>
            <p:nvSpPr>
              <p:cNvPr id="188" name="Google Shape;188;p33"/>
              <p:cNvSpPr/>
              <p:nvPr/>
            </p:nvSpPr>
            <p:spPr>
              <a:xfrm>
                <a:off x="1044675" y="2848500"/>
                <a:ext cx="626700" cy="1305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3"/>
              <p:cNvSpPr/>
              <p:nvPr/>
            </p:nvSpPr>
            <p:spPr>
              <a:xfrm>
                <a:off x="2976725" y="2824400"/>
                <a:ext cx="626700" cy="960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33"/>
              <p:cNvCxnSpPr>
                <a:stCxn id="188" idx="0"/>
                <a:endCxn id="189" idx="0"/>
              </p:cNvCxnSpPr>
              <p:nvPr/>
            </p:nvCxnSpPr>
            <p:spPr>
              <a:xfrm rot="-5400000">
                <a:off x="2312025" y="1870500"/>
                <a:ext cx="24000" cy="1932000"/>
              </a:xfrm>
              <a:prstGeom prst="curvedConnector3">
                <a:avLst>
                  <a:gd fmla="val 1092604" name="adj1"/>
                </a:avLst>
              </a:prstGeom>
              <a:noFill/>
              <a:ln cap="flat" cmpd="sng" w="28575">
                <a:solidFill>
                  <a:srgbClr val="CC0000"/>
                </a:solidFill>
                <a:prstDash val="solid"/>
                <a:round/>
                <a:headEnd len="med" w="med" type="none"/>
                <a:tailEnd len="med" w="med" type="none"/>
              </a:ln>
            </p:spPr>
          </p:cxnSp>
        </p:grpSp>
        <p:sp>
          <p:nvSpPr>
            <p:cNvPr id="191" name="Google Shape;191;p33"/>
            <p:cNvSpPr txBox="1"/>
            <p:nvPr/>
          </p:nvSpPr>
          <p:spPr>
            <a:xfrm>
              <a:off x="1622325" y="2236850"/>
              <a:ext cx="149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CC0000"/>
                  </a:solidFill>
                </a:rPr>
                <a:t>Join via B and D</a:t>
              </a:r>
              <a:endParaRPr>
                <a:solidFill>
                  <a:srgbClr val="CC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query resolution: example</a:t>
            </a:r>
            <a:endParaRPr/>
          </a:p>
        </p:txBody>
      </p:sp>
      <p:sp>
        <p:nvSpPr>
          <p:cNvPr id="197" name="Google Shape;197;p34"/>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98" name="Google Shape;198;p34"/>
          <p:cNvGraphicFramePr/>
          <p:nvPr/>
        </p:nvGraphicFramePr>
        <p:xfrm>
          <a:off x="216400" y="1412213"/>
          <a:ext cx="3000000" cy="3000000"/>
        </p:xfrm>
        <a:graphic>
          <a:graphicData uri="http://schemas.openxmlformats.org/drawingml/2006/table">
            <a:tbl>
              <a:tblPr>
                <a:noFill/>
                <a:tableStyleId>{E38B9080-3E1B-4BAC-8E8A-7B08458CDC1E}</a:tableStyleId>
              </a:tblPr>
              <a:tblGrid>
                <a:gridCol w="1093525"/>
                <a:gridCol w="2560050"/>
                <a:gridCol w="1859100"/>
                <a:gridCol w="1546450"/>
                <a:gridCol w="1535625"/>
              </a:tblGrid>
              <a:tr h="234025">
                <a:tc>
                  <a:txBody>
                    <a:bodyPr/>
                    <a:lstStyle/>
                    <a:p>
                      <a:pPr indent="0" lvl="0" marL="0" rtl="0" algn="l">
                        <a:spcBef>
                          <a:spcPts val="0"/>
                        </a:spcBef>
                        <a:spcAft>
                          <a:spcPts val="0"/>
                        </a:spcAft>
                        <a:buNone/>
                      </a:pP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doi</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title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publicationYear</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publicationVenue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292900">
                <a:tc>
                  <a:txBody>
                    <a:bodyPr/>
                    <a:lstStyle/>
                    <a:p>
                      <a:pPr indent="0" lvl="0" marL="0" rtl="0" algn="l">
                        <a:spcBef>
                          <a:spcPts val="0"/>
                        </a:spcBef>
                        <a:spcAft>
                          <a:spcPts val="0"/>
                        </a:spcAft>
                        <a:buNone/>
                      </a:pPr>
                      <a:r>
                        <a:rPr lang="en" sz="1200"/>
                        <a:t>Entity 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“10.1016/s1367-5931(02)00332-0”</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“In vitro selection…”</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2002</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Entity 2</a:t>
                      </a:r>
                      <a:endParaRPr sz="1200"/>
                    </a:p>
                  </a:txBody>
                  <a:tcPr marT="91425" marB="91425" marR="91425" marL="91425">
                    <a:lnT cap="flat" cmpd="sng" w="9525">
                      <a:solidFill>
                        <a:srgbClr val="3C78D8"/>
                      </a:solidFill>
                      <a:prstDash val="solid"/>
                      <a:round/>
                      <a:headEnd len="sm" w="sm" type="none"/>
                      <a:tailEnd len="sm" w="sm" type="none"/>
                    </a:lnT>
                  </a:tcPr>
                </a:tc>
              </a:tr>
            </a:tbl>
          </a:graphicData>
        </a:graphic>
      </p:graphicFrame>
      <p:sp>
        <p:nvSpPr>
          <p:cNvPr id="199" name="Google Shape;199;p34"/>
          <p:cNvSpPr txBox="1"/>
          <p:nvPr/>
        </p:nvSpPr>
        <p:spPr>
          <a:xfrm>
            <a:off x="216400" y="1086750"/>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Publication</a:t>
            </a:r>
            <a:endParaRPr b="1">
              <a:solidFill>
                <a:srgbClr val="3C78D8"/>
              </a:solidFill>
            </a:endParaRPr>
          </a:p>
        </p:txBody>
      </p:sp>
      <p:graphicFrame>
        <p:nvGraphicFramePr>
          <p:cNvPr id="200" name="Google Shape;200;p34"/>
          <p:cNvGraphicFramePr/>
          <p:nvPr/>
        </p:nvGraphicFramePr>
        <p:xfrm>
          <a:off x="5080575" y="2571750"/>
          <a:ext cx="3000000" cy="3000000"/>
        </p:xfrm>
        <a:graphic>
          <a:graphicData uri="http://schemas.openxmlformats.org/drawingml/2006/table">
            <a:tbl>
              <a:tblPr>
                <a:noFill/>
                <a:tableStyleId>{E38B9080-3E1B-4BAC-8E8A-7B08458CDC1E}</a:tableStyleId>
              </a:tblPr>
              <a:tblGrid>
                <a:gridCol w="1093525"/>
                <a:gridCol w="1122100"/>
                <a:gridCol w="1514950"/>
              </a:tblGrid>
              <a:tr h="234025">
                <a:tc>
                  <a:txBody>
                    <a:bodyPr/>
                    <a:lstStyle/>
                    <a:p>
                      <a:pPr indent="0" lvl="0" marL="0" rtl="0" algn="l">
                        <a:spcBef>
                          <a:spcPts val="0"/>
                        </a:spcBef>
                        <a:spcAft>
                          <a:spcPts val="0"/>
                        </a:spcAft>
                        <a:buNone/>
                      </a:pP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name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292900">
                <a:tc>
                  <a:txBody>
                    <a:bodyPr/>
                    <a:lstStyle/>
                    <a:p>
                      <a:pPr indent="0" lvl="0" marL="0" rtl="0" algn="l">
                        <a:spcBef>
                          <a:spcPts val="0"/>
                        </a:spcBef>
                        <a:spcAft>
                          <a:spcPts val="0"/>
                        </a:spcAft>
                        <a:buNone/>
                      </a:pPr>
                      <a:r>
                        <a:rPr lang="en" sz="1200"/>
                        <a:t>Entity 2</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a:t>
                      </a:r>
                      <a:r>
                        <a:rPr lang="en" sz="1200" u="sng"/>
                        <a:t>1367-5931</a:t>
                      </a:r>
                      <a:r>
                        <a:rPr lang="en" sz="1200" u="sng"/>
                        <a:t>”</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a:t>
                      </a:r>
                      <a:r>
                        <a:rPr lang="en" sz="1200" u="sng"/>
                        <a:t>Current Opinion…</a:t>
                      </a:r>
                      <a:r>
                        <a:rPr lang="en" sz="1200" u="sng"/>
                        <a:t>”</a:t>
                      </a:r>
                      <a:endParaRPr sz="1200" u="sng"/>
                    </a:p>
                  </a:txBody>
                  <a:tcPr marT="91425" marB="91425" marR="91425" marL="91425">
                    <a:lnT cap="flat" cmpd="sng" w="9525">
                      <a:solidFill>
                        <a:srgbClr val="3C78D8"/>
                      </a:solidFill>
                      <a:prstDash val="solid"/>
                      <a:round/>
                      <a:headEnd len="sm" w="sm" type="none"/>
                      <a:tailEnd len="sm" w="sm" type="none"/>
                    </a:lnT>
                  </a:tcPr>
                </a:tc>
              </a:tr>
            </a:tbl>
          </a:graphicData>
        </a:graphic>
      </p:graphicFrame>
      <p:sp>
        <p:nvSpPr>
          <p:cNvPr id="201" name="Google Shape;201;p34"/>
          <p:cNvSpPr txBox="1"/>
          <p:nvPr/>
        </p:nvSpPr>
        <p:spPr>
          <a:xfrm>
            <a:off x="5080575" y="2247750"/>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Venue</a:t>
            </a:r>
            <a:endParaRPr b="1">
              <a:solidFill>
                <a:srgbClr val="3C78D8"/>
              </a:solidFill>
            </a:endParaRPr>
          </a:p>
        </p:txBody>
      </p:sp>
      <p:grpSp>
        <p:nvGrpSpPr>
          <p:cNvPr id="202" name="Google Shape;202;p34"/>
          <p:cNvGrpSpPr/>
          <p:nvPr/>
        </p:nvGrpSpPr>
        <p:grpSpPr>
          <a:xfrm>
            <a:off x="5119250" y="1420075"/>
            <a:ext cx="3652425" cy="1867350"/>
            <a:chOff x="5119250" y="1420075"/>
            <a:chExt cx="3652425" cy="1867350"/>
          </a:xfrm>
        </p:grpSpPr>
        <p:sp>
          <p:nvSpPr>
            <p:cNvPr id="203" name="Google Shape;203;p34"/>
            <p:cNvSpPr/>
            <p:nvPr/>
          </p:nvSpPr>
          <p:spPr>
            <a:xfrm>
              <a:off x="7310975" y="1420075"/>
              <a:ext cx="1460700" cy="699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4"/>
            <p:cNvSpPr/>
            <p:nvPr/>
          </p:nvSpPr>
          <p:spPr>
            <a:xfrm>
              <a:off x="5119250" y="2587525"/>
              <a:ext cx="1002600" cy="6999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34"/>
            <p:cNvCxnSpPr>
              <a:stCxn id="204" idx="0"/>
              <a:endCxn id="203" idx="2"/>
            </p:cNvCxnSpPr>
            <p:nvPr/>
          </p:nvCxnSpPr>
          <p:spPr>
            <a:xfrm rot="-5400000">
              <a:off x="6597050" y="1143325"/>
              <a:ext cx="467700" cy="2420700"/>
            </a:xfrm>
            <a:prstGeom prst="curvedConnector3">
              <a:avLst>
                <a:gd fmla="val 49984" name="adj1"/>
              </a:avLst>
            </a:prstGeom>
            <a:noFill/>
            <a:ln cap="flat" cmpd="sng" w="28575">
              <a:solidFill>
                <a:srgbClr val="CC0000"/>
              </a:solidFill>
              <a:prstDash val="solid"/>
              <a:round/>
              <a:headEnd len="med" w="med" type="none"/>
              <a:tailEnd len="med" w="med" type="none"/>
            </a:ln>
          </p:spPr>
        </p:cxnSp>
      </p:grpSp>
      <p:graphicFrame>
        <p:nvGraphicFramePr>
          <p:cNvPr id="206" name="Google Shape;206;p34"/>
          <p:cNvGraphicFramePr/>
          <p:nvPr/>
        </p:nvGraphicFramePr>
        <p:xfrm>
          <a:off x="37266" y="3547167"/>
          <a:ext cx="3000000" cy="3000000"/>
        </p:xfrm>
        <a:graphic>
          <a:graphicData uri="http://schemas.openxmlformats.org/drawingml/2006/table">
            <a:tbl>
              <a:tblPr>
                <a:noFill/>
                <a:tableStyleId>{E38B9080-3E1B-4BAC-8E8A-7B08458CDC1E}</a:tableStyleId>
              </a:tblPr>
              <a:tblGrid>
                <a:gridCol w="873525"/>
                <a:gridCol w="2538425"/>
                <a:gridCol w="692700"/>
                <a:gridCol w="1018800"/>
                <a:gridCol w="1024225"/>
                <a:gridCol w="942200"/>
                <a:gridCol w="1020175"/>
                <a:gridCol w="952375"/>
              </a:tblGrid>
              <a:tr h="548600">
                <a:tc>
                  <a:txBody>
                    <a:bodyPr/>
                    <a:lstStyle/>
                    <a:p>
                      <a:pPr indent="0" lvl="0" marL="0" rtl="0" algn="l">
                        <a:spcBef>
                          <a:spcPts val="0"/>
                        </a:spcBef>
                        <a:spcAft>
                          <a:spcPts val="0"/>
                        </a:spcAft>
                        <a:buNone/>
                      </a:pPr>
                      <a:r>
                        <a:rPr b="1" lang="en" sz="1200">
                          <a:solidFill>
                            <a:srgbClr val="FFFFFF"/>
                          </a:solidFill>
                        </a:rPr>
                        <a:t>P.</a:t>
                      </a:r>
                      <a:endParaRPr b="1" sz="1200">
                        <a:solidFill>
                          <a:srgbClr val="FFFFFF"/>
                        </a:solidFill>
                      </a:endParaRPr>
                    </a:p>
                    <a:p>
                      <a:pPr indent="0" lvl="0" marL="0" rtl="0" algn="l">
                        <a:spcBef>
                          <a:spcPts val="0"/>
                        </a:spcBef>
                        <a:spcAft>
                          <a:spcPts val="0"/>
                        </a:spcAft>
                        <a:buNone/>
                      </a:pP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doi</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title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publicationYear</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publicationVenue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V.</a:t>
                      </a:r>
                      <a:br>
                        <a:rPr b="1" lang="en" sz="1200">
                          <a:solidFill>
                            <a:srgbClr val="FFFFFF"/>
                          </a:solidFill>
                        </a:rPr>
                      </a:br>
                      <a:r>
                        <a:rPr b="1" lang="en" sz="1200">
                          <a:solidFill>
                            <a:srgbClr val="FFFFFF"/>
                          </a:solidFill>
                        </a:rPr>
                        <a:t>internalId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id</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 sz="1200">
                          <a:solidFill>
                            <a:srgbClr val="FFFFFF"/>
                          </a:solidFill>
                        </a:rPr>
                        <a:t>name</a:t>
                      </a:r>
                      <a:endParaRPr b="1" sz="1200">
                        <a:solidFill>
                          <a:srgbClr val="FFFFFF"/>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548600">
                <a:tc>
                  <a:txBody>
                    <a:bodyPr/>
                    <a:lstStyle/>
                    <a:p>
                      <a:pPr indent="0" lvl="0" marL="0" rtl="0" algn="l">
                        <a:spcBef>
                          <a:spcPts val="0"/>
                        </a:spcBef>
                        <a:spcAft>
                          <a:spcPts val="0"/>
                        </a:spcAft>
                        <a:buNone/>
                      </a:pPr>
                      <a:r>
                        <a:rPr lang="en" sz="1200"/>
                        <a:t>Entity 1</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“10.1016/s1367-5931(02)00332-0”</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“In vitro…”</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2002</a:t>
                      </a:r>
                      <a:endParaRPr sz="1200" u="sng"/>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Entity 2</a:t>
                      </a:r>
                      <a:endParaRPr sz="1200"/>
                    </a:p>
                  </a:txBody>
                  <a:tcPr marT="91425" marB="91425" marR="91425" marL="91425">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a:t>Entity 2</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3C78D8"/>
                      </a:solidFill>
                      <a:prstDash val="solid"/>
                      <a:round/>
                      <a:headEnd len="sm" w="sm" type="none"/>
                      <a:tailEnd len="sm" w="sm" type="none"/>
                    </a:lnT>
                  </a:tcPr>
                </a:tc>
                <a:tc>
                  <a:txBody>
                    <a:bodyPr/>
                    <a:lstStyle/>
                    <a:p>
                      <a:pPr indent="0" lvl="0" marL="0" rtl="0" algn="l">
                        <a:spcBef>
                          <a:spcPts val="0"/>
                        </a:spcBef>
                        <a:spcAft>
                          <a:spcPts val="0"/>
                        </a:spcAft>
                        <a:buNone/>
                      </a:pPr>
                      <a:r>
                        <a:rPr lang="en" sz="1200" u="sng"/>
                        <a:t>“1367-5931”</a:t>
                      </a:r>
                      <a:endParaRPr sz="1200"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u="sng"/>
                        <a:t>“Current…”</a:t>
                      </a:r>
                      <a:endParaRPr sz="1200" u="sng"/>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7" name="Google Shape;207;p34"/>
          <p:cNvSpPr txBox="1"/>
          <p:nvPr/>
        </p:nvSpPr>
        <p:spPr>
          <a:xfrm>
            <a:off x="216400" y="1086750"/>
            <a:ext cx="12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Publication</a:t>
            </a:r>
            <a:endParaRPr b="1">
              <a:solidFill>
                <a:srgbClr val="3C78D8"/>
              </a:solidFill>
            </a:endParaRPr>
          </a:p>
        </p:txBody>
      </p:sp>
      <p:sp>
        <p:nvSpPr>
          <p:cNvPr id="208" name="Google Shape;208;p34"/>
          <p:cNvSpPr txBox="1"/>
          <p:nvPr/>
        </p:nvSpPr>
        <p:spPr>
          <a:xfrm>
            <a:off x="37275" y="3223175"/>
            <a:ext cx="24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C78D8"/>
                </a:solidFill>
              </a:rPr>
              <a:t>Publication JOIN Venue</a:t>
            </a:r>
            <a:endParaRPr b="1">
              <a:solidFill>
                <a:srgbClr val="3C78D8"/>
              </a:solidFill>
            </a:endParaRPr>
          </a:p>
        </p:txBody>
      </p:sp>
      <p:sp>
        <p:nvSpPr>
          <p:cNvPr id="209" name="Google Shape;209;p34"/>
          <p:cNvSpPr/>
          <p:nvPr/>
        </p:nvSpPr>
        <p:spPr>
          <a:xfrm rot="5400000">
            <a:off x="4216050" y="2898838"/>
            <a:ext cx="711900" cy="4137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4"/>
          <p:cNvSpPr/>
          <p:nvPr/>
        </p:nvSpPr>
        <p:spPr>
          <a:xfrm>
            <a:off x="8147325" y="3547175"/>
            <a:ext cx="952500" cy="1097100"/>
          </a:xfrm>
          <a:prstGeom prst="rect">
            <a:avLst/>
          </a:prstGeom>
          <a:solidFill>
            <a:srgbClr val="F1C232">
              <a:alpha val="37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txBox="1"/>
          <p:nvPr/>
        </p:nvSpPr>
        <p:spPr>
          <a:xfrm>
            <a:off x="6009975" y="86025"/>
            <a:ext cx="31338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500">
                <a:solidFill>
                  <a:schemeClr val="dk2"/>
                </a:solidFill>
              </a:rPr>
              <a:t>Query: </a:t>
            </a:r>
            <a:r>
              <a:rPr lang="en" sz="1500">
                <a:solidFill>
                  <a:srgbClr val="BF9000"/>
                </a:solidFill>
              </a:rPr>
              <a:t>return the name of the venue of the publication with DOI “10.1016/s1367-5931(02)00332-0”</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structured as graphs</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Graphs are more flexible as a data structure since they are not tied to a particular tabular organisation, and are easy to extend if new requirements are introduced in the data model</a:t>
            </a:r>
            <a:endParaRPr/>
          </a:p>
          <a:p>
            <a:pPr indent="0" lvl="0" marL="0" rtl="0" algn="l">
              <a:spcBef>
                <a:spcPts val="1600"/>
              </a:spcBef>
              <a:spcAft>
                <a:spcPts val="0"/>
              </a:spcAft>
              <a:buNone/>
            </a:pPr>
            <a:r>
              <a:rPr lang="en"/>
              <a:t>For instance, if we structure a data model according to a tabular format, the addition of one attribute of a given class results in rethinking entirely the table referring to that class – and some times, it requires the creation of new tables that must be interlinked, somehow, with the existing ones</a:t>
            </a:r>
            <a:endParaRPr/>
          </a:p>
          <a:p>
            <a:pPr indent="0" lvl="0" marL="0" rtl="0" algn="l">
              <a:spcBef>
                <a:spcPts val="1600"/>
              </a:spcBef>
              <a:spcAft>
                <a:spcPts val="0"/>
              </a:spcAft>
              <a:buNone/>
            </a:pPr>
            <a:r>
              <a:rPr lang="en"/>
              <a:t>Using graph-based formats for defining data, the extension of a data model is handled simply by adding additional edges and nodes, without changing the implicit structure of how data are organised</a:t>
            </a:r>
            <a:endParaRPr>
              <a:solidFill>
                <a:srgbClr val="BF9000"/>
              </a:solidFill>
            </a:endParaRPr>
          </a:p>
          <a:p>
            <a:pPr indent="0" lvl="0" marL="0" rtl="0" algn="l">
              <a:spcBef>
                <a:spcPts val="1600"/>
              </a:spcBef>
              <a:spcAft>
                <a:spcPts val="1600"/>
              </a:spcAft>
              <a:buClr>
                <a:schemeClr val="dk1"/>
              </a:buClr>
              <a:buSzPct val="61111"/>
              <a:buFont typeface="Arial"/>
              <a:buNone/>
            </a:pPr>
            <a:r>
              <a:rPr lang="en"/>
              <a:t>In addition, the gathering of an answer for a given query is performed by browsing the components of the graph, following the existing paths between nodes to reach the components representing the answer of a given query</a:t>
            </a:r>
            <a:endParaRPr/>
          </a:p>
        </p:txBody>
      </p:sp>
      <p:sp>
        <p:nvSpPr>
          <p:cNvPr id="218" name="Google Shape;218;p35"/>
          <p:cNvSpPr txBox="1"/>
          <p:nvPr>
            <p:ph idx="2" type="subTitle"/>
          </p:nvPr>
        </p:nvSpPr>
        <p:spPr>
          <a:xfrm>
            <a:off x="-100" y="4729900"/>
            <a:ext cx="91440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