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8F6384-4D37-4DE6-8D26-30CB536E4EC2}">
  <a:tblStyle styleId="{088F6384-4D37-4DE6-8D26-30CB536E4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2170bf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2170bf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2170bf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2170bf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2170bfc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52170bfc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52170bfc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52170bfc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52170bf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52170bf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2170bfc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2170bfc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52170bfc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52170bfc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a061a2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a061a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2170bf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2170bf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a061a2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a061a2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2170bf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2170bf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2170bf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2170bf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2170bfc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2170bfc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2170bf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52170bf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2170bf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52170bf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en/teaching/course-unit-catalogue/course-unit/2021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oracle.com/it/database/" TargetMode="External"/><Relationship Id="rId4" Type="http://schemas.openxmlformats.org/officeDocument/2006/relationships/hyperlink" Target="https://www.mysql.com" TargetMode="External"/><Relationship Id="rId9" Type="http://schemas.openxmlformats.org/officeDocument/2006/relationships/hyperlink" Target="https://mariadb.org/" TargetMode="External"/><Relationship Id="rId5" Type="http://schemas.openxmlformats.org/officeDocument/2006/relationships/hyperlink" Target="https://www.microsoft.com/en-gb/sql-server" TargetMode="External"/><Relationship Id="rId6" Type="http://schemas.openxmlformats.org/officeDocument/2006/relationships/hyperlink" Target="https://www.postgresql.org/" TargetMode="External"/><Relationship Id="rId7" Type="http://schemas.openxmlformats.org/officeDocument/2006/relationships/hyperlink" Target="https://www.ibm.com/uk-en/analytics/db2" TargetMode="External"/><Relationship Id="rId8" Type="http://schemas.openxmlformats.org/officeDocument/2006/relationships/hyperlink" Target="https://www.sqlite.or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llegrograph.com/" TargetMode="External"/><Relationship Id="rId4" Type="http://schemas.openxmlformats.org/officeDocument/2006/relationships/hyperlink" Target="https://blazegraph.com/" TargetMode="External"/><Relationship Id="rId9" Type="http://schemas.openxmlformats.org/officeDocument/2006/relationships/hyperlink" Target="https://virtuoso.openlinksw.com/" TargetMode="External"/><Relationship Id="rId5" Type="http://schemas.openxmlformats.org/officeDocument/2006/relationships/hyperlink" Target="https://jena.apache.org/documentation/fuseki2/" TargetMode="External"/><Relationship Id="rId6" Type="http://schemas.openxmlformats.org/officeDocument/2006/relationships/hyperlink" Target="https://www.marklogic.com/" TargetMode="External"/><Relationship Id="rId7" Type="http://schemas.openxmlformats.org/officeDocument/2006/relationships/hyperlink" Target="https://neo4j.com/" TargetMode="External"/><Relationship Id="rId8" Type="http://schemas.openxmlformats.org/officeDocument/2006/relationships/hyperlink" Target="https://graphdb.ontotext.com/" TargetMode="Externa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en/teaching/course-unit-catalogue/course-unit/2021/4670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azegraph.com" TargetMode="External"/><Relationship Id="rId4" Type="http://schemas.openxmlformats.org/officeDocument/2006/relationships/hyperlink" Target="https://www.mysql.com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9.png"/><Relationship Id="rId5" Type="http://schemas.openxmlformats.org/officeDocument/2006/relationships/hyperlink" Target="http://opencitations.net" TargetMode="External"/><Relationship Id="rId6" Type="http://schemas.openxmlformats.org/officeDocument/2006/relationships/hyperlink" Target="https://rfam.org" TargetMode="External"/><Relationship Id="rId7" Type="http://schemas.openxmlformats.org/officeDocument/2006/relationships/hyperlink" Target="https://wikiba.se" TargetMode="External"/><Relationship Id="rId8" Type="http://schemas.openxmlformats.org/officeDocument/2006/relationships/hyperlink" Target="https://www.wikidata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Database Management Systems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transaction is compliant with the following four properties: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A</a:t>
            </a:r>
            <a:r>
              <a:rPr lang="en"/>
              <a:t>tomicity – a transaction is irreducible and indivisible sequence of operations on a database such that either all occurs or nothing occurs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C</a:t>
            </a:r>
            <a:r>
              <a:rPr lang="en"/>
              <a:t>onsistency – a transaction must change a database accordingly to all defined rules and constraints the database defines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I</a:t>
            </a:r>
            <a:r>
              <a:rPr lang="en"/>
              <a:t>solation – it enables the correct execution of </a:t>
            </a:r>
            <a:r>
              <a:rPr lang="en"/>
              <a:t>concurrent transactions, thus leaving the database in the same state that would have been obtained if the transactions were executed sequentially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D</a:t>
            </a:r>
            <a:r>
              <a:rPr lang="en"/>
              <a:t>urability – a transaction that has been committed will survive permanently even in the case the system crashes</a:t>
            </a:r>
            <a:endParaRPr/>
          </a:p>
        </p:txBody>
      </p:sp>
      <p:sp>
        <p:nvSpPr>
          <p:cNvPr id="197" name="Google Shape;197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is relational when it is based on the relational model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relational data model structures data using tables of columns and rows, where each row (or record) is identified by a unique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Usually, each table represents one type of entity (e.g. publication or venue), while 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rows indicates instances of that type of entity (e.g. the article with DOI “10.1162/qss_a_00023” or the venue “Quantitative Science Studies”)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its columns representing values attributed to that instance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table may specify that certain columns act as keys for entities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</a:t>
            </a:r>
            <a:r>
              <a:rPr lang="en">
                <a:solidFill>
                  <a:srgbClr val="CC0000"/>
                </a:solidFill>
              </a:rPr>
              <a:t>primary key</a:t>
            </a:r>
            <a:r>
              <a:rPr lang="en"/>
              <a:t> is one or more columns that </a:t>
            </a:r>
            <a:r>
              <a:rPr lang="en">
                <a:solidFill>
                  <a:srgbClr val="CC0000"/>
                </a:solidFill>
              </a:rPr>
              <a:t>uniquely identify</a:t>
            </a:r>
            <a:r>
              <a:rPr lang="en"/>
              <a:t> an entity in a table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</a:t>
            </a:r>
            <a:r>
              <a:rPr lang="en">
                <a:solidFill>
                  <a:srgbClr val="CC0000"/>
                </a:solidFill>
              </a:rPr>
              <a:t>foreign key</a:t>
            </a:r>
            <a:r>
              <a:rPr lang="en"/>
              <a:t> is one or more columns that </a:t>
            </a:r>
            <a:r>
              <a:rPr lang="en">
                <a:solidFill>
                  <a:srgbClr val="CC0000"/>
                </a:solidFill>
              </a:rPr>
              <a:t>refer to</a:t>
            </a:r>
            <a:r>
              <a:rPr lang="en"/>
              <a:t> the primary key of another table</a:t>
            </a:r>
            <a:endParaRPr/>
          </a:p>
        </p:txBody>
      </p:sp>
      <p:sp>
        <p:nvSpPr>
          <p:cNvPr id="204" name="Google Shape;204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primary and foreign keys</a:t>
            </a:r>
            <a:endParaRPr/>
          </a:p>
        </p:txBody>
      </p:sp>
      <p:sp>
        <p:nvSpPr>
          <p:cNvPr id="210" name="Google Shape;210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38"/>
          <p:cNvGraphicFramePr/>
          <p:nvPr/>
        </p:nvGraphicFramePr>
        <p:xfrm>
          <a:off x="216400" y="1793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{088F6384-4D37-4DE6-8D26-30CB536E4EC2}</a:tableStyleId>
              </a:tblPr>
              <a:tblGrid>
                <a:gridCol w="1093525"/>
                <a:gridCol w="2560050"/>
                <a:gridCol w="1859100"/>
                <a:gridCol w="1546450"/>
                <a:gridCol w="1535625"/>
              </a:tblGrid>
              <a:tr h="23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internalId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doi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publicationYear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publicationVenue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Entity 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“10.1016/s1367-5931(02)00332-0”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“In vitro selection…”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2002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Entity 2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12" name="Google Shape;212;p38"/>
          <p:cNvGraphicFramePr/>
          <p:nvPr/>
        </p:nvGraphicFramePr>
        <p:xfrm>
          <a:off x="5080575" y="29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{088F6384-4D37-4DE6-8D26-30CB536E4EC2}</a:tableStyleId>
              </a:tblPr>
              <a:tblGrid>
                <a:gridCol w="1093525"/>
                <a:gridCol w="1122100"/>
                <a:gridCol w="1514950"/>
              </a:tblGrid>
              <a:tr h="23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internalId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Entity 2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“1367-5931”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“Current Opinion…”</a:t>
                      </a:r>
                      <a:endParaRPr sz="1200" u="sng"/>
                    </a:p>
                  </a:txBody>
                  <a:tcPr marT="91425" marB="91425" marR="91425" marL="91425"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3" name="Google Shape;213;p38"/>
          <p:cNvSpPr txBox="1"/>
          <p:nvPr/>
        </p:nvSpPr>
        <p:spPr>
          <a:xfrm>
            <a:off x="5080575" y="2628750"/>
            <a:ext cx="12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Venue</a:t>
            </a:r>
            <a:endParaRPr b="1">
              <a:solidFill>
                <a:srgbClr val="3C78D8"/>
              </a:solidFill>
            </a:endParaRPr>
          </a:p>
        </p:txBody>
      </p:sp>
      <p:cxnSp>
        <p:nvCxnSpPr>
          <p:cNvPr id="214" name="Google Shape;214;p38"/>
          <p:cNvCxnSpPr>
            <a:stCxn id="215" idx="0"/>
            <a:endCxn id="216" idx="2"/>
          </p:cNvCxnSpPr>
          <p:nvPr/>
        </p:nvCxnSpPr>
        <p:spPr>
          <a:xfrm rot="-5400000">
            <a:off x="6559866" y="1550725"/>
            <a:ext cx="531300" cy="24315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7" name="Google Shape;217;p38"/>
          <p:cNvSpPr txBox="1"/>
          <p:nvPr/>
        </p:nvSpPr>
        <p:spPr>
          <a:xfrm>
            <a:off x="216400" y="1467750"/>
            <a:ext cx="12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Publication</a:t>
            </a:r>
            <a:endParaRPr b="1">
              <a:solidFill>
                <a:srgbClr val="3C78D8"/>
              </a:solidFill>
            </a:endParaRPr>
          </a:p>
        </p:txBody>
      </p:sp>
      <p:grpSp>
        <p:nvGrpSpPr>
          <p:cNvPr id="218" name="Google Shape;218;p38"/>
          <p:cNvGrpSpPr/>
          <p:nvPr/>
        </p:nvGrpSpPr>
        <p:grpSpPr>
          <a:xfrm>
            <a:off x="257067" y="1867950"/>
            <a:ext cx="917982" cy="1182829"/>
            <a:chOff x="257067" y="1867950"/>
            <a:chExt cx="917982" cy="1182829"/>
          </a:xfrm>
        </p:grpSpPr>
        <p:sp>
          <p:nvSpPr>
            <p:cNvPr id="219" name="Google Shape;219;p38"/>
            <p:cNvSpPr/>
            <p:nvPr/>
          </p:nvSpPr>
          <p:spPr>
            <a:xfrm>
              <a:off x="267849" y="1867950"/>
              <a:ext cx="907200" cy="572700"/>
            </a:xfrm>
            <a:prstGeom prst="rect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8"/>
            <p:cNvSpPr txBox="1"/>
            <p:nvPr/>
          </p:nvSpPr>
          <p:spPr>
            <a:xfrm>
              <a:off x="257067" y="2435179"/>
              <a:ext cx="90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F9000"/>
                  </a:solidFill>
                </a:rPr>
                <a:t>Primary key</a:t>
              </a:r>
              <a:endParaRPr>
                <a:solidFill>
                  <a:srgbClr val="BF9000"/>
                </a:solidFill>
              </a:endParaRPr>
            </a:p>
          </p:txBody>
        </p:sp>
      </p:grpSp>
      <p:grpSp>
        <p:nvGrpSpPr>
          <p:cNvPr id="221" name="Google Shape;221;p38"/>
          <p:cNvGrpSpPr/>
          <p:nvPr/>
        </p:nvGrpSpPr>
        <p:grpSpPr>
          <a:xfrm>
            <a:off x="5156159" y="3032125"/>
            <a:ext cx="907207" cy="1197270"/>
            <a:chOff x="5156159" y="3032125"/>
            <a:chExt cx="907207" cy="1197270"/>
          </a:xfrm>
        </p:grpSpPr>
        <p:sp>
          <p:nvSpPr>
            <p:cNvPr id="215" name="Google Shape;215;p38"/>
            <p:cNvSpPr/>
            <p:nvPr/>
          </p:nvSpPr>
          <p:spPr>
            <a:xfrm>
              <a:off x="5156166" y="3032125"/>
              <a:ext cx="907200" cy="572700"/>
            </a:xfrm>
            <a:prstGeom prst="rect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8"/>
            <p:cNvSpPr txBox="1"/>
            <p:nvPr/>
          </p:nvSpPr>
          <p:spPr>
            <a:xfrm>
              <a:off x="5156159" y="3613795"/>
              <a:ext cx="90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F9000"/>
                  </a:solidFill>
                </a:rPr>
                <a:t>Primary key</a:t>
              </a:r>
              <a:endParaRPr>
                <a:solidFill>
                  <a:srgbClr val="BF9000"/>
                </a:solidFill>
              </a:endParaRPr>
            </a:p>
          </p:txBody>
        </p:sp>
      </p:grpSp>
      <p:grpSp>
        <p:nvGrpSpPr>
          <p:cNvPr id="223" name="Google Shape;223;p38"/>
          <p:cNvGrpSpPr/>
          <p:nvPr/>
        </p:nvGrpSpPr>
        <p:grpSpPr>
          <a:xfrm>
            <a:off x="7310975" y="1231544"/>
            <a:ext cx="1460700" cy="1269431"/>
            <a:chOff x="7310975" y="1231544"/>
            <a:chExt cx="1460700" cy="1269431"/>
          </a:xfrm>
        </p:grpSpPr>
        <p:sp>
          <p:nvSpPr>
            <p:cNvPr id="216" name="Google Shape;216;p38"/>
            <p:cNvSpPr/>
            <p:nvPr/>
          </p:nvSpPr>
          <p:spPr>
            <a:xfrm>
              <a:off x="7310975" y="1801075"/>
              <a:ext cx="1460700" cy="699900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8"/>
            <p:cNvSpPr txBox="1"/>
            <p:nvPr/>
          </p:nvSpPr>
          <p:spPr>
            <a:xfrm>
              <a:off x="7587717" y="1231544"/>
              <a:ext cx="90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Foreign</a:t>
              </a:r>
              <a:r>
                <a:rPr lang="en">
                  <a:solidFill>
                    <a:srgbClr val="CC0000"/>
                  </a:solidFill>
                </a:rPr>
                <a:t> key</a:t>
              </a:r>
              <a:endParaRPr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Relational DBMS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Oracle Database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https://www.oracle.com/it/database/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MySQL –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https://www.mysql.com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Microsoft SQL Server –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https://www.microsoft.com/en-gb/sql-server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PostgreSQL –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https://www.postgresql.org/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IBM Db2 –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https://www.ibm.com/uk-en/analytics/db2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SQLite –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https://www.sqlite.org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MariaDB –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https://mariadb.org/</a:t>
            </a:r>
            <a:r>
              <a:rPr lang="en"/>
              <a:t> </a:t>
            </a:r>
            <a:endParaRPr/>
          </a:p>
        </p:txBody>
      </p:sp>
      <p:sp>
        <p:nvSpPr>
          <p:cNvPr id="231" name="Google Shape;231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is</a:t>
            </a:r>
            <a:r>
              <a:rPr lang="en"/>
              <a:t> graph-based when it uses a graph structure for representing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are represented as a collection of nodes and edges, where the edges represent the relationships between the nodes (entities)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 databases defines data as they are defined conceptually, where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represent </a:t>
            </a:r>
            <a:r>
              <a:rPr lang="en">
                <a:solidFill>
                  <a:srgbClr val="CC0000"/>
                </a:solidFill>
              </a:rPr>
              <a:t>entities</a:t>
            </a:r>
            <a:r>
              <a:rPr lang="en"/>
              <a:t> (publications, venues,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dges are the mechanism to connect nodes, and can be </a:t>
            </a:r>
            <a:r>
              <a:rPr lang="en">
                <a:solidFill>
                  <a:srgbClr val="CC0000"/>
                </a:solidFill>
              </a:rPr>
              <a:t>undirected or directed</a:t>
            </a:r>
            <a:r>
              <a:rPr lang="en"/>
              <a:t> depending on the particular approach adopted by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roperties are </a:t>
            </a:r>
            <a:r>
              <a:rPr lang="en">
                <a:solidFill>
                  <a:srgbClr val="CC0000"/>
                </a:solidFill>
              </a:rPr>
              <a:t>information associated to</a:t>
            </a:r>
            <a:r>
              <a:rPr lang="en"/>
              <a:t> nodes</a:t>
            </a:r>
            <a:endParaRPr/>
          </a:p>
        </p:txBody>
      </p:sp>
      <p:sp>
        <p:nvSpPr>
          <p:cNvPr id="238" name="Google Shape;238;p4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Description Framework (RDF)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RDF is a data model  based on triples subject-predicate-object called statements and used in several graph databases</a:t>
            </a:r>
            <a:endParaRPr/>
          </a:p>
        </p:txBody>
      </p:sp>
      <p:sp>
        <p:nvSpPr>
          <p:cNvPr id="245" name="Google Shape;245;p4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24992"/>
            <a:ext cx="8991601" cy="270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graph </a:t>
            </a:r>
            <a:r>
              <a:rPr lang="en"/>
              <a:t>databases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AllegroGraph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https://allegrograph.com/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Blazegraph –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https://blazegraph.com/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Fuseki –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https://jena.apache.org/documentation/fuseki2/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MarkLogic –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https://www.marklogic.com/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Neo4j –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https://neo4j.com/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Ontotext GraphDB –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https://graphdb.ontotext.com/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OpenLink Virtuoso –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https://virtuoso.openlinksw.com/</a:t>
            </a:r>
            <a:r>
              <a:rPr lang="en"/>
              <a:t> </a:t>
            </a:r>
            <a:endParaRPr/>
          </a:p>
        </p:txBody>
      </p:sp>
      <p:sp>
        <p:nvSpPr>
          <p:cNvPr id="253" name="Google Shape;253;p4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59" name="Google Shape;259;p43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Database Management Systems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3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datum</a:t>
            </a:r>
            <a:r>
              <a:rPr lang="en"/>
              <a:t> is a declarative statement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-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-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that, 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, either </a:t>
            </a:r>
            <a:r>
              <a:rPr b="1" lang="en"/>
              <a:t>attributes</a:t>
            </a:r>
            <a:r>
              <a:rPr lang="en"/>
              <a:t> a </a:t>
            </a:r>
            <a:r>
              <a:rPr b="1" lang="en">
                <a:solidFill>
                  <a:srgbClr val="6AA84F"/>
                </a:solidFill>
              </a:rPr>
              <a:t>literal</a:t>
            </a:r>
            <a:r>
              <a:rPr lang="en"/>
              <a:t> (i.e. a value such as a string, a number, etc.) to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i="1" lang="en"/>
              <a:t>or</a:t>
            </a:r>
            <a:r>
              <a:rPr lang="en"/>
              <a:t> it </a:t>
            </a:r>
            <a:r>
              <a:rPr b="1" lang="en"/>
              <a:t>relates</a:t>
            </a:r>
            <a:r>
              <a:rPr lang="en"/>
              <a:t> such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/>
              <a:t> with </a:t>
            </a:r>
            <a:r>
              <a:rPr lang="en">
                <a:solidFill>
                  <a:srgbClr val="6AA84F"/>
                </a:solidFill>
              </a:rPr>
              <a:t>another </a:t>
            </a:r>
            <a:r>
              <a:rPr b="1" lang="en">
                <a:solidFill>
                  <a:srgbClr val="6AA84F"/>
                </a:solidFill>
              </a:rPr>
              <a:t>entity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entity, being used either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of a statement, is characterised by </a:t>
            </a:r>
            <a:r>
              <a:rPr b="1" lang="en"/>
              <a:t>a unique identifier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same entity</a:t>
            </a:r>
            <a:r>
              <a:rPr lang="en"/>
              <a:t> can be used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in one or more data, while a literal </a:t>
            </a:r>
            <a:r>
              <a:rPr b="1" lang="en"/>
              <a:t>cannot be used</a:t>
            </a:r>
            <a:r>
              <a:rPr lang="en"/>
              <a:t>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in any datum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attribute is intrinsically </a:t>
            </a:r>
            <a:r>
              <a:rPr b="1" lang="en"/>
              <a:t>part of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is associated – modifying the value of an attribute affect </a:t>
            </a:r>
            <a:r>
              <a:rPr b="1" lang="en"/>
              <a:t>only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refers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</a:t>
            </a:r>
            <a:r>
              <a:rPr b="1" lang="en"/>
              <a:t>data model</a:t>
            </a:r>
            <a:r>
              <a:rPr lang="en"/>
              <a:t> is an abstract, simplified and formal representation of some data related to a system or a real domain, and enables us to describe what a data collection is about and to check data correctness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data model permit one to specify </a:t>
            </a:r>
            <a:r>
              <a:rPr b="1" lang="en"/>
              <a:t>classes</a:t>
            </a:r>
            <a:r>
              <a:rPr lang="en"/>
              <a:t> of entities, their </a:t>
            </a:r>
            <a:r>
              <a:rPr b="1" lang="en"/>
              <a:t>attributes</a:t>
            </a:r>
            <a:r>
              <a:rPr lang="en"/>
              <a:t> and </a:t>
            </a:r>
            <a:r>
              <a:rPr b="1" lang="en"/>
              <a:t>relations</a:t>
            </a:r>
            <a:endParaRPr b="1"/>
          </a:p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(2/2)</a:t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Depending on the structure in which data are stored (or exposed), you need to approach the queries to datasets from a different angle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b="1" lang="en"/>
              <a:t>tabular data</a:t>
            </a:r>
            <a:r>
              <a:rPr lang="en"/>
              <a:t>, often you have to combine tables between them to obtain bigger tables which contain the query requirements and the related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b="1" lang="en"/>
              <a:t>graph data</a:t>
            </a:r>
            <a:r>
              <a:rPr lang="en"/>
              <a:t>, you explore the graph starting from fixed points (i.e. known entities, values, predicates) to find a pattern that is compliant with the query</a:t>
            </a:r>
            <a:endParaRPr/>
          </a:p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 about the previous lecture?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 (DB)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thinking about the world of computing, we define a </a:t>
            </a:r>
            <a:r>
              <a:rPr lang="en">
                <a:solidFill>
                  <a:srgbClr val="CC0000"/>
                </a:solidFill>
              </a:rPr>
              <a:t>database</a:t>
            </a:r>
            <a:r>
              <a:rPr lang="en"/>
              <a:t> as a collection of data which organised, stored and accessed electronically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data in a database are organised according to database model, that defines the particular </a:t>
            </a:r>
            <a:r>
              <a:rPr lang="en">
                <a:solidFill>
                  <a:srgbClr val="CC0000"/>
                </a:solidFill>
              </a:rPr>
              <a:t>structure</a:t>
            </a:r>
            <a:r>
              <a:rPr lang="en">
                <a:solidFill>
                  <a:srgbClr val="CC0000"/>
                </a:solidFill>
              </a:rPr>
              <a:t> used to organise</a:t>
            </a:r>
            <a:r>
              <a:rPr lang="en"/>
              <a:t> the data (e.g. relational and graph-based)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design a database, one has to pass through a series of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define the data model describing a kinds of data to handle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create the database structures (dependent on the particular database model in consideration) used to map the data model objects (i.e. classes, attributes and relations)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upload data into the database according to the related database structures</a:t>
            </a:r>
            <a:endParaRPr/>
          </a:p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 management system (DBMS)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creation of the database structures, the mechanism to upload new data into the database, and all the facilities for querying database data, are enabled by the </a:t>
            </a:r>
            <a:r>
              <a:rPr lang="en">
                <a:solidFill>
                  <a:srgbClr val="CC0000"/>
                </a:solidFill>
              </a:rPr>
              <a:t>database management system</a:t>
            </a:r>
            <a:r>
              <a:rPr lang="en"/>
              <a:t> (DBMS)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DBMS</a:t>
            </a:r>
            <a:r>
              <a:rPr lang="en"/>
              <a:t> is the </a:t>
            </a:r>
            <a:r>
              <a:rPr lang="en">
                <a:solidFill>
                  <a:srgbClr val="CC0000"/>
                </a:solidFill>
              </a:rPr>
              <a:t>software</a:t>
            </a:r>
            <a:r>
              <a:rPr lang="en"/>
              <a:t> which enables actors (users, applications, software agents) to interact with the database itself, and makes available tools to query and manage the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particular, a DBMS allows one to:</a:t>
            </a:r>
            <a:endParaRPr/>
          </a:p>
          <a:p>
            <a:pPr indent="-31718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Create, modify, and remove the structures that define the organisation of the data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Insert, modify, and delete data in/from the database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Retrieve the data that can be returned to the user either in the form as they are stored in the database or according to new formats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Register users, monitor and maintain performance and data integrity, and recovering corrupted information</a:t>
            </a:r>
            <a:endParaRPr/>
          </a:p>
        </p:txBody>
      </p:sp>
      <p:sp>
        <p:nvSpPr>
          <p:cNvPr id="143" name="Google Shape;143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Standalone vs embedded DBMS</a:t>
            </a:r>
            <a:endParaRPr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311700" y="1152475"/>
            <a:ext cx="53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DBMS available are actually developed as </a:t>
            </a:r>
            <a:r>
              <a:rPr lang="en">
                <a:solidFill>
                  <a:srgbClr val="CC0000"/>
                </a:solidFill>
              </a:rPr>
              <a:t>standalone</a:t>
            </a:r>
            <a:r>
              <a:rPr lang="en"/>
              <a:t> applications – thus, acting as servers that store data and execute queries when requested by one or more client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</a:rPr>
              <a:t>Embedded</a:t>
            </a:r>
            <a:r>
              <a:rPr lang="en"/>
              <a:t> DBMS, instead, are particular software providing tools for creating and managing databases that are directly embedded within applications – and, thus, can be considered proper </a:t>
            </a:r>
            <a:r>
              <a:rPr lang="en"/>
              <a:t>libraries</a:t>
            </a:r>
            <a:r>
              <a:rPr lang="en"/>
              <a:t> of such applications</a:t>
            </a:r>
            <a:endParaRPr/>
          </a:p>
        </p:txBody>
      </p:sp>
      <p:sp>
        <p:nvSpPr>
          <p:cNvPr id="150" name="Google Shape;150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33"/>
          <p:cNvGrpSpPr/>
          <p:nvPr/>
        </p:nvGrpSpPr>
        <p:grpSpPr>
          <a:xfrm>
            <a:off x="5803575" y="21566"/>
            <a:ext cx="3439900" cy="2582652"/>
            <a:chOff x="5803575" y="21566"/>
            <a:chExt cx="3439900" cy="2582652"/>
          </a:xfrm>
        </p:grpSpPr>
        <p:pic>
          <p:nvPicPr>
            <p:cNvPr id="152" name="Google Shape;15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33950" y="1515500"/>
              <a:ext cx="1066200" cy="106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75100" y="927325"/>
              <a:ext cx="723150" cy="72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48800" y="927325"/>
              <a:ext cx="723150" cy="72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5475" y="283225"/>
              <a:ext cx="723150" cy="723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Google Shape;156;p33"/>
            <p:cNvCxnSpPr>
              <a:stCxn id="155" idx="2"/>
              <a:endCxn id="152" idx="0"/>
            </p:cNvCxnSpPr>
            <p:nvPr/>
          </p:nvCxnSpPr>
          <p:spPr>
            <a:xfrm>
              <a:off x="7567050" y="1006375"/>
              <a:ext cx="0" cy="509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7" name="Google Shape;157;p33"/>
            <p:cNvCxnSpPr>
              <a:stCxn id="153" idx="3"/>
              <a:endCxn id="152" idx="1"/>
            </p:cNvCxnSpPr>
            <p:nvPr/>
          </p:nvCxnSpPr>
          <p:spPr>
            <a:xfrm>
              <a:off x="6698250" y="1288900"/>
              <a:ext cx="335700" cy="7596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8" name="Google Shape;158;p33"/>
            <p:cNvCxnSpPr>
              <a:stCxn id="154" idx="1"/>
              <a:endCxn id="152" idx="3"/>
            </p:cNvCxnSpPr>
            <p:nvPr/>
          </p:nvCxnSpPr>
          <p:spPr>
            <a:xfrm flipH="1">
              <a:off x="8100100" y="1288900"/>
              <a:ext cx="248700" cy="7596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59" name="Google Shape;159;p33"/>
            <p:cNvSpPr txBox="1"/>
            <p:nvPr/>
          </p:nvSpPr>
          <p:spPr>
            <a:xfrm>
              <a:off x="5803575" y="652942"/>
              <a:ext cx="10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Application 1</a:t>
              </a:r>
              <a:endParaRPr sz="1100"/>
            </a:p>
          </p:txBody>
        </p:sp>
        <p:sp>
          <p:nvSpPr>
            <p:cNvPr id="160" name="Google Shape;160;p33"/>
            <p:cNvSpPr txBox="1"/>
            <p:nvPr/>
          </p:nvSpPr>
          <p:spPr>
            <a:xfrm>
              <a:off x="7033950" y="21566"/>
              <a:ext cx="10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Application 2</a:t>
              </a:r>
              <a:endParaRPr sz="1100"/>
            </a:p>
          </p:txBody>
        </p:sp>
        <p:sp>
          <p:nvSpPr>
            <p:cNvPr id="161" name="Google Shape;161;p33"/>
            <p:cNvSpPr txBox="1"/>
            <p:nvPr/>
          </p:nvSpPr>
          <p:spPr>
            <a:xfrm>
              <a:off x="8177275" y="652852"/>
              <a:ext cx="10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Application 3</a:t>
              </a:r>
              <a:endParaRPr sz="1100"/>
            </a:p>
          </p:txBody>
        </p:sp>
        <p:sp>
          <p:nvSpPr>
            <p:cNvPr id="162" name="Google Shape;162;p33"/>
            <p:cNvSpPr txBox="1"/>
            <p:nvPr/>
          </p:nvSpPr>
          <p:spPr>
            <a:xfrm>
              <a:off x="7961405" y="2081018"/>
              <a:ext cx="1066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B5394"/>
                  </a:solidFill>
                </a:rPr>
                <a:t>Database</a:t>
              </a:r>
              <a:endParaRPr sz="1100"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B5394"/>
                  </a:solidFill>
                </a:rPr>
                <a:t>(server)</a:t>
              </a:r>
              <a:endParaRPr sz="1100">
                <a:solidFill>
                  <a:srgbClr val="0B5394"/>
                </a:solidFill>
              </a:endParaRPr>
            </a:p>
          </p:txBody>
        </p:sp>
      </p:grpSp>
      <p:grpSp>
        <p:nvGrpSpPr>
          <p:cNvPr id="163" name="Google Shape;163;p33"/>
          <p:cNvGrpSpPr/>
          <p:nvPr/>
        </p:nvGrpSpPr>
        <p:grpSpPr>
          <a:xfrm>
            <a:off x="6671563" y="2642894"/>
            <a:ext cx="1790975" cy="2059168"/>
            <a:chOff x="6386300" y="2750732"/>
            <a:chExt cx="1790975" cy="2059168"/>
          </a:xfrm>
        </p:grpSpPr>
        <p:sp>
          <p:nvSpPr>
            <p:cNvPr id="164" name="Google Shape;164;p33"/>
            <p:cNvSpPr/>
            <p:nvPr/>
          </p:nvSpPr>
          <p:spPr>
            <a:xfrm>
              <a:off x="6545300" y="3181000"/>
              <a:ext cx="1554900" cy="13878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5" name="Google Shape;16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6300" y="3018925"/>
              <a:ext cx="1790975" cy="179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22769" y="3487426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33"/>
            <p:cNvSpPr txBox="1"/>
            <p:nvPr/>
          </p:nvSpPr>
          <p:spPr>
            <a:xfrm>
              <a:off x="6748688" y="2750732"/>
              <a:ext cx="10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Application</a:t>
              </a:r>
              <a:endParaRPr sz="1100"/>
            </a:p>
          </p:txBody>
        </p:sp>
        <p:sp>
          <p:nvSpPr>
            <p:cNvPr id="168" name="Google Shape;168;p33"/>
            <p:cNvSpPr txBox="1"/>
            <p:nvPr/>
          </p:nvSpPr>
          <p:spPr>
            <a:xfrm>
              <a:off x="7140058" y="3386500"/>
              <a:ext cx="971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Database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(embedded)</a:t>
              </a:r>
              <a:endParaRPr sz="11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and DBMS: some examples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4863150" y="1152475"/>
            <a:ext cx="419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Blazegraph: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https://blazegraph.com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https://www.mysql.com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OpenCitations: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http://opencitations.net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Rfam: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https://rfam.org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Wikibase: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https://wikiba.se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Wikidata: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https://www.wikidata.org</a:t>
            </a:r>
            <a:r>
              <a:rPr lang="en"/>
              <a:t>  </a:t>
            </a:r>
            <a:endParaRPr/>
          </a:p>
        </p:txBody>
      </p:sp>
      <p:sp>
        <p:nvSpPr>
          <p:cNvPr id="175" name="Google Shape;175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313" y="3785234"/>
            <a:ext cx="1292526" cy="9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13162" y="3785234"/>
            <a:ext cx="1322163" cy="9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1570533"/>
            <a:ext cx="1878350" cy="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 rotWithShape="1">
          <a:blip r:embed="rId12">
            <a:alphaModFix/>
          </a:blip>
          <a:srcRect b="17810" l="0" r="0" t="16003"/>
          <a:stretch/>
        </p:blipFill>
        <p:spPr>
          <a:xfrm>
            <a:off x="2637725" y="1374696"/>
            <a:ext cx="2073027" cy="9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31575" y="2481550"/>
            <a:ext cx="2485324" cy="12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5650" y="2578430"/>
            <a:ext cx="1451825" cy="104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916550" y="1046675"/>
            <a:ext cx="6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DB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3028048" y="1046675"/>
            <a:ext cx="12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DBMS</a:t>
            </a:r>
            <a:endParaRPr b="1" sz="18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transaction is a unit of work performed within a DBMS against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Usually, it represents </a:t>
            </a:r>
            <a:r>
              <a:rPr lang="en">
                <a:solidFill>
                  <a:srgbClr val="CC0000"/>
                </a:solidFill>
              </a:rPr>
              <a:t>any change</a:t>
            </a:r>
            <a:r>
              <a:rPr lang="en"/>
              <a:t> in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transaction is composed by </a:t>
            </a:r>
            <a:r>
              <a:rPr lang="en">
                <a:solidFill>
                  <a:srgbClr val="CC0000"/>
                </a:solidFill>
              </a:rPr>
              <a:t>one or more operations</a:t>
            </a:r>
            <a:r>
              <a:rPr lang="en"/>
              <a:t> – e.g. think about a money transfer from a bank account to another (subtract the amount from the source bank adding it to the second bank)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Transactions are one of the main components that enables the </a:t>
            </a:r>
            <a:r>
              <a:rPr lang="en">
                <a:solidFill>
                  <a:srgbClr val="CC0000"/>
                </a:solidFill>
              </a:rPr>
              <a:t>integrity of data</a:t>
            </a:r>
            <a:r>
              <a:rPr lang="en"/>
              <a:t>, being them executed fully or causing a rollback of the database</a:t>
            </a:r>
            <a:endParaRPr/>
          </a:p>
        </p:txBody>
      </p:sp>
      <p:sp>
        <p:nvSpPr>
          <p:cNvPr id="190" name="Google Shape;190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