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EB6074-8C83-4BEC-B545-935BF980751B}">
  <a:tblStyle styleId="{46EB6074-8C83-4BEC-B545-935BF98075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eba16e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eba16e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eba16e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eba16e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eba16e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eba16e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eba16e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eba16e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eba16e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eba16e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eba16e7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eba16e7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eba16e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eba16e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eba16e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eba16e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eba16e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eba16e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eba16e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eba16e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eba16e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5eba16e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en/teaching/course-unit-catalogue/course-unit/2021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qlite.org/download.html" TargetMode="External"/><Relationship Id="rId4" Type="http://schemas.openxmlformats.org/officeDocument/2006/relationships/hyperlink" Target="https://www.sqlitetutorial.net/download-install-sqlite/" TargetMode="External"/><Relationship Id="rId5" Type="http://schemas.openxmlformats.org/officeDocument/2006/relationships/hyperlink" Target="https://sqlite.org/cli.html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en/teaching/course-unit-catalogue/course-unit/2021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qlitetutorial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SQL, a query language for relational databases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1152475"/>
            <a:ext cx="8520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187" name="Google Shape;18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6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89" name="Google Shape;189;p36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3608014" y="1680857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932948" y="198600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* </a:t>
            </a:r>
            <a:r>
              <a:rPr i="1" lang="en" sz="1800">
                <a:solidFill>
                  <a:srgbClr val="BF9000"/>
                </a:solidFill>
              </a:rPr>
              <a:t>(a</a:t>
            </a:r>
            <a:r>
              <a:rPr i="1" lang="en" sz="1800">
                <a:solidFill>
                  <a:srgbClr val="BF9000"/>
                </a:solidFill>
              </a:rPr>
              <a:t>ll columns)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86976" y="2976125"/>
            <a:ext cx="90225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6108300" y="1607575"/>
            <a:ext cx="29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82375" y="3222535"/>
            <a:ext cx="9022500" cy="1507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7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03" name="Google Shape;203;p37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3608014" y="1680857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932948" y="198600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3844450" y="29761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6108300" y="1607575"/>
            <a:ext cx="29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3844375" y="3222525"/>
            <a:ext cx="2528700" cy="1507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</a:t>
            </a:r>
            <a:br>
              <a:rPr lang="en"/>
            </a:br>
            <a:r>
              <a:rPr lang="en"/>
              <a:t>do you select?</a:t>
            </a:r>
            <a:endParaRPr/>
          </a:p>
        </p:txBody>
      </p:sp>
      <p:sp>
        <p:nvSpPr>
          <p:cNvPr id="215" name="Google Shape;215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17" name="Google Shape;217;p38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2256064" y="1766082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2396648" y="240285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3844450" y="29761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5350" y="1607575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'10.1016/s1367-5931(02)00332-0';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3844375" y="4136925"/>
            <a:ext cx="2528700" cy="592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1196875" y="4136925"/>
            <a:ext cx="1373400" cy="592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41127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publication </a:t>
            </a:r>
            <a:br>
              <a:rPr lang="en"/>
            </a:br>
            <a:r>
              <a:rPr lang="en"/>
              <a:t>with DOI “10.1016/s1367-5931(02)00332-0”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</a:t>
            </a:r>
            <a:br>
              <a:rPr lang="en"/>
            </a:br>
            <a:r>
              <a:rPr lang="en"/>
              <a:t>do you select?</a:t>
            </a:r>
            <a:endParaRPr/>
          </a:p>
        </p:txBody>
      </p:sp>
      <p:sp>
        <p:nvSpPr>
          <p:cNvPr id="230" name="Google Shape;230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135138" y="3801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32" name="Google Shape;232;p39"/>
          <p:cNvSpPr txBox="1"/>
          <p:nvPr/>
        </p:nvSpPr>
        <p:spPr>
          <a:xfrm>
            <a:off x="58938" y="3476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2017632" y="1753792"/>
            <a:ext cx="18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BookChapter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2244248" y="2326651"/>
            <a:ext cx="18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title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4126429" y="0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BookChapter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3844375" y="4329525"/>
            <a:ext cx="25287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"/>
          <p:cNvSpPr/>
          <p:nvPr/>
        </p:nvSpPr>
        <p:spPr>
          <a:xfrm>
            <a:off x="1196875" y="4329525"/>
            <a:ext cx="137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1424800" y="3097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7475"/>
                <a:gridCol w="1373475"/>
                <a:gridCol w="1274100"/>
                <a:gridCol w="2528575"/>
                <a:gridCol w="13810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10.1002/9780470291092.ch20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1981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Mechanisms of Toughening in Ceramic Matrix Composites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39" name="Google Shape;239;p39"/>
          <p:cNvSpPr txBox="1"/>
          <p:nvPr/>
        </p:nvSpPr>
        <p:spPr>
          <a:xfrm>
            <a:off x="1348600" y="277236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BookChapter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3844375" y="3740825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4126429" y="1504175"/>
            <a:ext cx="51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doi='10.1016/s1367-5931(02)00332-0';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139850" y="3029000"/>
            <a:ext cx="25287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126429" y="1162660"/>
            <a:ext cx="51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b="1" sz="18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37875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50" name="Google Shape;250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135138" y="268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52" name="Google Shape;252;p40"/>
          <p:cNvSpPr txBox="1"/>
          <p:nvPr/>
        </p:nvSpPr>
        <p:spPr>
          <a:xfrm>
            <a:off x="58938" y="236014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867690" y="1680050"/>
            <a:ext cx="18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3254514" y="2112798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name</a:t>
            </a:r>
            <a:endParaRPr i="1" sz="1800">
              <a:solidFill>
                <a:srgbClr val="BF9000"/>
              </a:solidFill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3883748" y="0"/>
            <a:ext cx="535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 LEFT JOIN Journal ON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JournalArticle.publicationVenue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==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Journal.internalId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doi='10.1016/s1367-5931(02)00332-0';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7206575" y="4308875"/>
            <a:ext cx="18483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1196875" y="4308863"/>
            <a:ext cx="13734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40"/>
          <p:cNvGraphicFramePr/>
          <p:nvPr/>
        </p:nvGraphicFramePr>
        <p:xfrm>
          <a:off x="5262899" y="1865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59" name="Google Shape;259;p40"/>
          <p:cNvSpPr txBox="1"/>
          <p:nvPr/>
        </p:nvSpPr>
        <p:spPr>
          <a:xfrm>
            <a:off x="5186699" y="153952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6101815" y="1786664"/>
            <a:ext cx="2948400" cy="3018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40"/>
          <p:cNvGraphicFramePr/>
          <p:nvPr/>
        </p:nvGraphicFramePr>
        <p:xfrm>
          <a:off x="135138" y="37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934000"/>
                <a:gridCol w="658950"/>
                <a:gridCol w="546525"/>
                <a:gridCol w="704300"/>
                <a:gridCol w="958900"/>
                <a:gridCol w="834750"/>
                <a:gridCol w="18577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Comparative and …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62" name="Google Shape;262;p40"/>
          <p:cNvSpPr txBox="1"/>
          <p:nvPr/>
        </p:nvSpPr>
        <p:spPr>
          <a:xfrm>
            <a:off x="58961" y="3426939"/>
            <a:ext cx="26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 ⟕ Journal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201925" y="3706175"/>
            <a:ext cx="1848300" cy="4617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6601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id and name of the journal </a:t>
            </a:r>
            <a:r>
              <a:rPr lang="en"/>
              <a:t>of the article with DOI</a:t>
            </a:r>
            <a:r>
              <a:rPr lang="en"/>
              <a:t> “</a:t>
            </a:r>
            <a:r>
              <a:rPr lang="en"/>
              <a:t>10.1016/s1367-5931(02)00332-0</a:t>
            </a:r>
            <a:r>
              <a:rPr lang="en"/>
              <a:t>”</a:t>
            </a:r>
            <a:endParaRPr/>
          </a:p>
          <a:p>
            <a:pPr indent="-32575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tables </a:t>
            </a:r>
            <a:br>
              <a:rPr lang="en"/>
            </a:br>
            <a:r>
              <a:rPr lang="en"/>
              <a:t>do you need?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270" name="Google Shape;270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41"/>
          <p:cNvGraphicFramePr/>
          <p:nvPr/>
        </p:nvGraphicFramePr>
        <p:xfrm>
          <a:off x="22067" y="283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48800"/>
                <a:gridCol w="1219475"/>
                <a:gridCol w="637800"/>
                <a:gridCol w="564950"/>
                <a:gridCol w="727150"/>
                <a:gridCol w="1373225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Dev… 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72" name="Google Shape;272;p41"/>
          <p:cNvSpPr txBox="1"/>
          <p:nvPr/>
        </p:nvSpPr>
        <p:spPr>
          <a:xfrm>
            <a:off x="-54133" y="251254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2096302" y="1603850"/>
            <a:ext cx="219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JournalArticle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</a:rPr>
              <a:t>Journal   VenueId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274" name="Google Shape;274;p41"/>
          <p:cNvSpPr txBox="1"/>
          <p:nvPr/>
        </p:nvSpPr>
        <p:spPr>
          <a:xfrm>
            <a:off x="3711714" y="2137379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</a:rPr>
              <a:t>id    name</a:t>
            </a:r>
            <a:endParaRPr sz="1800">
              <a:solidFill>
                <a:srgbClr val="BF9000"/>
              </a:solidFill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696065" y="-76200"/>
            <a:ext cx="7612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id , name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JournalArticle LEFT JOIN Journal ON 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JournalArticle.publicationVenue == Journal.internalId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LEFT JOIN VenueId ON 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Journal.internalId == VenueId.venueId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doi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10.1016/s1367-5931(02)00332-0</a:t>
            </a:r>
            <a:r>
              <a:rPr b="1" lang="en" sz="15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b="1" sz="15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8196250" y="4308875"/>
            <a:ext cx="9303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080775" y="4308875"/>
            <a:ext cx="14895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5262899" y="1865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79" name="Google Shape;279;p41"/>
          <p:cNvSpPr txBox="1"/>
          <p:nvPr/>
        </p:nvSpPr>
        <p:spPr>
          <a:xfrm>
            <a:off x="5186699" y="153952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22067" y="3904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486475"/>
                <a:gridCol w="684250"/>
                <a:gridCol w="577650"/>
                <a:gridCol w="580600"/>
                <a:gridCol w="687675"/>
                <a:gridCol w="752300"/>
                <a:gridCol w="844225"/>
                <a:gridCol w="762450"/>
                <a:gridCol w="736825"/>
                <a:gridCol w="930450"/>
              </a:tblGrid>
              <a:tr h="2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1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venue-0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1531-6912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In… 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Curr…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venue-1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1367-5931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81" name="Google Shape;281;p41"/>
          <p:cNvSpPr txBox="1"/>
          <p:nvPr/>
        </p:nvSpPr>
        <p:spPr>
          <a:xfrm>
            <a:off x="22102" y="3579350"/>
            <a:ext cx="33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 ⟕ Journal</a:t>
            </a:r>
            <a:r>
              <a:rPr lang="en">
                <a:solidFill>
                  <a:srgbClr val="0B5394"/>
                </a:solidFill>
              </a:rPr>
              <a:t> ⟕ VenueId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6994389" y="2835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1293350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1531-6912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1367-5931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9780470291092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1027-3662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83" name="Google Shape;283;p41"/>
          <p:cNvSpPr txBox="1"/>
          <p:nvPr/>
        </p:nvSpPr>
        <p:spPr>
          <a:xfrm>
            <a:off x="6918189" y="2510357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VenueId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8201428" y="3880300"/>
            <a:ext cx="9303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7833324" y="2796550"/>
            <a:ext cx="12933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6101826" y="1826310"/>
            <a:ext cx="29484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>
            <a:off x="6691499" y="3880300"/>
            <a:ext cx="768000" cy="2694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6691498" y="4304306"/>
            <a:ext cx="7680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try them with real data?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SQLite on your computer –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https://www.sqlite.org/download.html</a:t>
            </a:r>
            <a:r>
              <a:rPr lang="en"/>
              <a:t>, and also this guide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https://www.sqlitetutorial.net/download-install-sqlite/</a:t>
            </a:r>
            <a:r>
              <a:rPr lang="en"/>
              <a:t>) for Windows users (for Apple users, it is enough to install the DBMS using the installer)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the tool specifying the database file contained in the same directory (documentation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https://sqlite.org/cli.html</a:t>
            </a:r>
            <a:r>
              <a:rPr lang="en"/>
              <a:t>)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sqlite3 publications.db</a:t>
            </a:r>
            <a:r>
              <a:rPr b="1" lang="en"/>
              <a:t> </a:t>
            </a:r>
            <a:r>
              <a:rPr lang="en">
                <a:solidFill>
                  <a:srgbClr val="CC0000"/>
                </a:solidFill>
              </a:rPr>
              <a:t>(it is 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sqlite3.exe</a:t>
            </a:r>
            <a:r>
              <a:rPr lang="en">
                <a:solidFill>
                  <a:srgbClr val="CC0000"/>
                </a:solidFill>
              </a:rPr>
              <a:t> in Windows)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the output mode to markdown to improve readability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.mode markdown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Execute the SQL query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 * FROM Journal;</a:t>
            </a:r>
            <a:r>
              <a:rPr b="1" lang="en"/>
              <a:t> </a:t>
            </a:r>
            <a:r>
              <a:rPr lang="en">
                <a:solidFill>
                  <a:srgbClr val="CC0000"/>
                </a:solidFill>
              </a:rPr>
              <a:t>(remember the “;” at the end of the query)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Close SQLite when you finished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sqlite&gt;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.exit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95" name="Google Shape;295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01" name="Google Shape;301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SQL, a query language for relational databases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Data Science (A.Y. 2021/2022)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database</a:t>
            </a:r>
            <a:r>
              <a:rPr lang="en"/>
              <a:t> as a </a:t>
            </a:r>
            <a:r>
              <a:rPr b="1" lang="en"/>
              <a:t>collection of data</a:t>
            </a:r>
            <a:r>
              <a:rPr lang="en"/>
              <a:t> which organised, stored and accessed electronically, which can be created through a database management system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transaction</a:t>
            </a:r>
            <a:r>
              <a:rPr lang="en"/>
              <a:t> is a unit of work performed (compliant with </a:t>
            </a:r>
            <a:r>
              <a:rPr b="1" lang="en"/>
              <a:t>ACID properties</a:t>
            </a:r>
            <a:r>
              <a:rPr lang="en"/>
              <a:t>) within a DBMS against a database and  usually represents any change in a database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Structured Query Language</a:t>
            </a:r>
            <a:r>
              <a:rPr lang="en"/>
              <a:t> (</a:t>
            </a:r>
            <a:r>
              <a:rPr lang="en"/>
              <a:t>SQL</a:t>
            </a:r>
            <a:r>
              <a:rPr lang="en"/>
              <a:t>) is a query language used and designed for managing data in a</a:t>
            </a:r>
            <a:r>
              <a:rPr lang="en"/>
              <a:t> relational database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standard that is implemented in all </a:t>
            </a:r>
            <a:r>
              <a:rPr lang="en"/>
              <a:t>relational database management systems</a:t>
            </a:r>
            <a:r>
              <a:rPr lang="en"/>
              <a:t>, and allows one </a:t>
            </a:r>
            <a:r>
              <a:rPr lang="en"/>
              <a:t>to create tables, </a:t>
            </a:r>
            <a:r>
              <a:rPr lang="en"/>
              <a:t>to populate </a:t>
            </a:r>
            <a:r>
              <a:rPr lang="en"/>
              <a:t>them, and finally to</a:t>
            </a:r>
            <a:r>
              <a:rPr lang="en"/>
              <a:t> query them using a particular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 aware: even if it is a standard, porting SQL code from a database management system to another may require some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good tutorial is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https://www.sqlitetutorial.net/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/>
        </p:nvSpPr>
        <p:spPr>
          <a:xfrm>
            <a:off x="311700" y="1705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&lt;tables&gt;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SQL syntax for queries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3191675"/>
            <a:ext cx="85206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remind for designing a query: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tables do you need?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columns do you select?</a:t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311700" y="1034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&lt;columns&gt;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11700" y="2299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&lt;conditions&gt;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3499800" y="103485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comma-separated list of columns to have as result of the query (“*” means </a:t>
            </a:r>
            <a:r>
              <a:rPr i="1" lang="en" sz="1800">
                <a:solidFill>
                  <a:schemeClr val="dk2"/>
                </a:solidFill>
              </a:rPr>
              <a:t>all the columns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3499800" y="1705275"/>
            <a:ext cx="56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table(s) from which to retrieve the data</a:t>
            </a:r>
            <a:endParaRPr/>
          </a:p>
        </p:txBody>
      </p:sp>
      <p:sp>
        <p:nvSpPr>
          <p:cNvPr id="149" name="Google Shape;149;p32"/>
          <p:cNvSpPr txBox="1"/>
          <p:nvPr/>
        </p:nvSpPr>
        <p:spPr>
          <a:xfrm>
            <a:off x="3499800" y="229950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[Optional clause] A condition that must hold to include the row of a table in the result of the query</a:t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311700" y="27299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Exemplar tables for queries</a:t>
            </a:r>
            <a:endParaRPr/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475" y="1006942"/>
            <a:ext cx="6285050" cy="38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the tables</a:t>
            </a:r>
            <a:endParaRPr/>
          </a:p>
        </p:txBody>
      </p:sp>
      <p:sp>
        <p:nvSpPr>
          <p:cNvPr id="163" name="Google Shape;163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4"/>
          <p:cNvGraphicFramePr/>
          <p:nvPr/>
        </p:nvGraphicFramePr>
        <p:xfrm>
          <a:off x="5250609" y="1457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Comparative and Functional Genomics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Opinion in Chemical Biology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Journal of Theoretical Medicine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5" name="Google Shape;165;p34"/>
          <p:cNvSpPr txBox="1"/>
          <p:nvPr/>
        </p:nvSpPr>
        <p:spPr>
          <a:xfrm>
            <a:off x="5174409" y="1131484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66" name="Google Shape;166;p34"/>
          <p:cNvGraphicFramePr/>
          <p:nvPr/>
        </p:nvGraphicFramePr>
        <p:xfrm>
          <a:off x="144490" y="1136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2948550"/>
              </a:tblGrid>
              <a:tr h="1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Proceedings of the 5th Annual Conference on Composites and Advanced Ceramic Materials: Ceramic Engineering and Science Proceedings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7" name="Google Shape;167;p34"/>
          <p:cNvSpPr txBox="1"/>
          <p:nvPr/>
        </p:nvSpPr>
        <p:spPr>
          <a:xfrm>
            <a:off x="68290" y="81064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6893608" y="41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838925"/>
                <a:gridCol w="1293350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venueId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0B539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1531-6912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1367-5931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9780470291092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1027-3662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69" name="Google Shape;169;p34"/>
          <p:cNvSpPr txBox="1"/>
          <p:nvPr/>
        </p:nvSpPr>
        <p:spPr>
          <a:xfrm>
            <a:off x="6817408" y="89163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VenueId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70" name="Google Shape;170;p34"/>
          <p:cNvGraphicFramePr/>
          <p:nvPr/>
        </p:nvGraphicFramePr>
        <p:xfrm>
          <a:off x="1424800" y="2335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7475"/>
                <a:gridCol w="1373475"/>
                <a:gridCol w="1274100"/>
                <a:gridCol w="2528575"/>
                <a:gridCol w="1381075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</a:t>
                      </a:r>
                      <a:r>
                        <a:rPr lang="en" sz="1200"/>
                        <a:t>-2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10.1002/9780470291092.ch20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1981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Mechanisms of Toughening in Ceramic Matrix Composites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venue-2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71" name="Google Shape;171;p34"/>
          <p:cNvSpPr txBox="1"/>
          <p:nvPr/>
        </p:nvSpPr>
        <p:spPr>
          <a:xfrm>
            <a:off x="1348600" y="201036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BookChapter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72" name="Google Shape;172;p34"/>
          <p:cNvGraphicFramePr/>
          <p:nvPr/>
        </p:nvGraphicFramePr>
        <p:xfrm>
          <a:off x="135138" y="303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{46EB6074-8C83-4BEC-B545-935BF980751B}</a:tableStyleId>
              </a:tblPr>
              <a:tblGrid>
                <a:gridCol w="1061725"/>
                <a:gridCol w="1373475"/>
                <a:gridCol w="1274100"/>
                <a:gridCol w="2528575"/>
                <a:gridCol w="619475"/>
                <a:gridCol w="694600"/>
                <a:gridCol w="1378400"/>
              </a:tblGrid>
              <a:tr h="1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internalId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title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volume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publicationVenue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>
                    <a:solidFill>
                      <a:srgbClr val="0B5394"/>
                    </a:solidFill>
                  </a:tcPr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publication-0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10.1002/cfg.304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Development of Computational Tools for the Inference of Protein Interaction Specificity Rules and Functional Annotation Using Structural Information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venue-0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  <a:tr h="2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publication-1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10.1016/s1367-5931(02)00332-0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2002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vitro selection as a powerful tool for the applied evolution of proteins and peptides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venue-1</a:t>
                      </a:r>
                      <a:endParaRPr sz="12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173" name="Google Shape;173;p34"/>
          <p:cNvSpPr txBox="1"/>
          <p:nvPr/>
        </p:nvSpPr>
        <p:spPr>
          <a:xfrm>
            <a:off x="58938" y="2714108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JournalArticle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</p:txBody>
      </p:sp>
      <p:sp>
        <p:nvSpPr>
          <p:cNvPr id="180" name="Google Shape;180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