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4" r:id="rId4"/>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f64074ef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f64074ef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17345d2e4a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17345d2e4a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17345d2e4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17345d2e4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17345d2e4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17345d2e4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17345d2e4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17345d2e4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17345d2e4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17345d2e4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1408cf2b9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1408cf2b9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17345d2e4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17345d2e4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17345d2e4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17345d2e4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1408cf2b9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1408cf2b9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1408cf2b9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1408cf2b9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ca061a24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ca061a24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1411258ef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1411258ef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1411258ef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1411258ef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1408cf2b9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1408cf2b9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17345d2e4a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17345d2e4a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1411258ef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1411258ef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1411258efc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1411258efc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1411258efc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1411258efc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0f64074efb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0f64074efb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52170bfc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52170bfc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ca061a24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ca061a24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7345d2e4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7345d2e4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17345d2e4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17345d2e4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7345d2e4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7345d2e4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1408cf2b9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1408cf2b9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408cf2b9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1408cf2b9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53" name="Google Shape;53;p13"/>
          <p:cNvSpPr txBox="1"/>
          <p:nvPr>
            <p:ph idx="2" type="subTitle"/>
          </p:nvPr>
        </p:nvSpPr>
        <p:spPr>
          <a:xfrm>
            <a:off x="-100" y="4729900"/>
            <a:ext cx="9144000" cy="413700"/>
          </a:xfrm>
          <a:prstGeom prst="rect">
            <a:avLst/>
          </a:prstGeom>
          <a:solidFill>
            <a:srgbClr val="FFF2CC"/>
          </a:solidFill>
        </p:spPr>
        <p:txBody>
          <a:bodyPr anchorCtr="0" anchor="t" bIns="91425" lIns="91425" spcFirstLastPara="1" rIns="91425" wrap="square" tIns="91425">
            <a:normAutofit/>
          </a:bodyPr>
          <a:lstStyle>
            <a:lvl1pPr lvl="0" rtl="0">
              <a:spcBef>
                <a:spcPts val="0"/>
              </a:spcBef>
              <a:spcAft>
                <a:spcPts val="0"/>
              </a:spcAft>
              <a:buClr>
                <a:srgbClr val="7F6000"/>
              </a:buClr>
              <a:buSzPts val="800"/>
              <a:buNone/>
              <a:defRPr sz="800">
                <a:solidFill>
                  <a:srgbClr val="7F6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 name="Shape 58"/>
        <p:cNvGrpSpPr/>
        <p:nvPr/>
      </p:nvGrpSpPr>
      <p:grpSpPr>
        <a:xfrm>
          <a:off x="0" y="0"/>
          <a:ext cx="0" cy="0"/>
          <a:chOff x="0" y="0"/>
          <a:chExt cx="0" cy="0"/>
        </a:xfrm>
      </p:grpSpPr>
      <p:sp>
        <p:nvSpPr>
          <p:cNvPr id="59" name="Google Shape;59;p1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0" name="Google Shape;60;p1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1" name="Google Shape;6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7"/>
          <p:cNvSpPr txBox="1"/>
          <p:nvPr>
            <p:ph idx="2" type="subTitle"/>
          </p:nvPr>
        </p:nvSpPr>
        <p:spPr>
          <a:xfrm>
            <a:off x="-100" y="4729900"/>
            <a:ext cx="9144000" cy="413700"/>
          </a:xfrm>
          <a:prstGeom prst="rect">
            <a:avLst/>
          </a:prstGeom>
          <a:solidFill>
            <a:srgbClr val="FFF2CC"/>
          </a:solidFill>
        </p:spPr>
        <p:txBody>
          <a:bodyPr anchorCtr="0" anchor="t" bIns="91425" lIns="91425" spcFirstLastPara="1" rIns="91425" wrap="square" tIns="91425">
            <a:noAutofit/>
          </a:bodyPr>
          <a:lstStyle>
            <a:lvl1pPr lvl="0" rtl="0">
              <a:spcBef>
                <a:spcPts val="0"/>
              </a:spcBef>
              <a:spcAft>
                <a:spcPts val="0"/>
              </a:spcAft>
              <a:buClr>
                <a:srgbClr val="7F6000"/>
              </a:buClr>
              <a:buSzPts val="800"/>
              <a:buNone/>
              <a:defRPr sz="800">
                <a:solidFill>
                  <a:srgbClr val="7F6000"/>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1" name="Google Shape;71;p1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7" name="Shape 77"/>
        <p:cNvGrpSpPr/>
        <p:nvPr/>
      </p:nvGrpSpPr>
      <p:grpSpPr>
        <a:xfrm>
          <a:off x="0" y="0"/>
          <a:ext cx="0" cy="0"/>
          <a:chOff x="0" y="0"/>
          <a:chExt cx="0" cy="0"/>
        </a:xfrm>
      </p:grpSpPr>
      <p:sp>
        <p:nvSpPr>
          <p:cNvPr id="78" name="Google Shape;78;p2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9" name="Google Shape;79;p20"/>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0" name="Google Shape;80;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1" name="Shape 81"/>
        <p:cNvGrpSpPr/>
        <p:nvPr/>
      </p:nvGrpSpPr>
      <p:grpSpPr>
        <a:xfrm>
          <a:off x="0" y="0"/>
          <a:ext cx="0" cy="0"/>
          <a:chOff x="0" y="0"/>
          <a:chExt cx="0" cy="0"/>
        </a:xfrm>
      </p:grpSpPr>
      <p:sp>
        <p:nvSpPr>
          <p:cNvPr id="82" name="Google Shape;82;p21"/>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3" name="Google Shape;8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2"/>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Google Shape;87;p22"/>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2"/>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9" name="Google Shape;8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23"/>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24"/>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5" name="Google Shape;95;p24"/>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6" name="Google Shape;9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7" name="Shape 97"/>
        <p:cNvGrpSpPr/>
        <p:nvPr/>
      </p:nvGrpSpPr>
      <p:grpSpPr>
        <a:xfrm>
          <a:off x="0" y="0"/>
          <a:ext cx="0" cy="0"/>
          <a:chOff x="0" y="0"/>
          <a:chExt cx="0" cy="0"/>
        </a:xfrm>
      </p:grpSpPr>
      <p:sp>
        <p:nvSpPr>
          <p:cNvPr id="98" name="Google Shape;98;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99" name="Shape 99"/>
        <p:cNvGrpSpPr/>
        <p:nvPr/>
      </p:nvGrpSpPr>
      <p:grpSpPr>
        <a:xfrm>
          <a:off x="0" y="0"/>
          <a:ext cx="0" cy="0"/>
          <a:chOff x="0" y="0"/>
          <a:chExt cx="0" cy="0"/>
        </a:xfrm>
      </p:grpSpPr>
      <p:sp>
        <p:nvSpPr>
          <p:cNvPr id="100" name="Google Shape;100;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01" name="Google Shape;101;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102" name="Google Shape;10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2">
    <p:spTree>
      <p:nvGrpSpPr>
        <p:cNvPr id="103" name="Shape 103"/>
        <p:cNvGrpSpPr/>
        <p:nvPr/>
      </p:nvGrpSpPr>
      <p:grpSpPr>
        <a:xfrm>
          <a:off x="0" y="0"/>
          <a:ext cx="0" cy="0"/>
          <a:chOff x="0" y="0"/>
          <a:chExt cx="0" cy="0"/>
        </a:xfrm>
      </p:grpSpPr>
      <p:sp>
        <p:nvSpPr>
          <p:cNvPr id="104" name="Google Shape;104;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05" name="Google Shape;105;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106" name="Google Shape;106;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1">
  <p:cSld name="TITLE_AND_BODY_1_1">
    <p:spTree>
      <p:nvGrpSpPr>
        <p:cNvPr id="107" name="Shape 107"/>
        <p:cNvGrpSpPr/>
        <p:nvPr/>
      </p:nvGrpSpPr>
      <p:grpSpPr>
        <a:xfrm>
          <a:off x="0" y="0"/>
          <a:ext cx="0" cy="0"/>
          <a:chOff x="0" y="0"/>
          <a:chExt cx="0" cy="0"/>
        </a:xfrm>
      </p:grpSpPr>
      <p:sp>
        <p:nvSpPr>
          <p:cNvPr id="108" name="Google Shape;10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9" name="Google Shape;10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10" name="Google Shape;110;p28"/>
          <p:cNvSpPr txBox="1"/>
          <p:nvPr>
            <p:ph idx="2" type="subTitle"/>
          </p:nvPr>
        </p:nvSpPr>
        <p:spPr>
          <a:xfrm>
            <a:off x="-100" y="4729900"/>
            <a:ext cx="9144000" cy="413700"/>
          </a:xfrm>
          <a:prstGeom prst="rect">
            <a:avLst/>
          </a:prstGeom>
          <a:solidFill>
            <a:srgbClr val="FFF2CC"/>
          </a:solidFill>
        </p:spPr>
        <p:txBody>
          <a:bodyPr anchorCtr="0" anchor="t" bIns="91425" lIns="91425" spcFirstLastPara="1" rIns="91425" wrap="square" tIns="91425">
            <a:noAutofit/>
          </a:bodyPr>
          <a:lstStyle>
            <a:lvl1pPr lvl="0" rtl="0">
              <a:spcBef>
                <a:spcPts val="0"/>
              </a:spcBef>
              <a:spcAft>
                <a:spcPts val="0"/>
              </a:spcAft>
              <a:buClr>
                <a:srgbClr val="7F6000"/>
              </a:buClr>
              <a:buSzPts val="800"/>
              <a:buNone/>
              <a:defRPr sz="800">
                <a:solidFill>
                  <a:srgbClr val="7F6000"/>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5" Type="http://schemas.openxmlformats.org/officeDocument/2006/relationships/theme" Target="../theme/theme2.xml"/><Relationship Id="rId14" Type="http://schemas.openxmlformats.org/officeDocument/2006/relationships/slideLayout" Target="../slideLayouts/slideLayout2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4" name="Shape 54"/>
        <p:cNvGrpSpPr/>
        <p:nvPr/>
      </p:nvGrpSpPr>
      <p:grpSpPr>
        <a:xfrm>
          <a:off x="0" y="0"/>
          <a:ext cx="0" cy="0"/>
          <a:chOff x="0" y="0"/>
          <a:chExt cx="0" cy="0"/>
        </a:xfrm>
      </p:grpSpPr>
      <p:sp>
        <p:nvSpPr>
          <p:cNvPr id="55" name="Google Shape;55;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6" name="Google Shape;56;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image" Target="../media/image2.png"/><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hyperlink" Target="mailto:silvio.peroni@unibo.it" TargetMode="External"/><Relationship Id="rId4" Type="http://schemas.openxmlformats.org/officeDocument/2006/relationships/hyperlink" Target="https://orcid.org/0000-0003-0530-4305" TargetMode="External"/><Relationship Id="rId9" Type="http://schemas.openxmlformats.org/officeDocument/2006/relationships/image" Target="../media/image1.png"/><Relationship Id="rId5" Type="http://schemas.openxmlformats.org/officeDocument/2006/relationships/hyperlink" Target="https://twitter.com/essepuntato" TargetMode="External"/><Relationship Id="rId6" Type="http://schemas.openxmlformats.org/officeDocument/2006/relationships/hyperlink" Target="https://www.unibo.it/en/teaching/course-unit-catalogue/course-unit/2021/467046" TargetMode="External"/><Relationship Id="rId7" Type="http://schemas.openxmlformats.org/officeDocument/2006/relationships/hyperlink" Target="https://corsi.unibo.it/2cycle/DigitalHumanitiesKnowledge" TargetMode="External"/><Relationship Id="rId8" Type="http://schemas.openxmlformats.org/officeDocument/2006/relationships/hyperlink" Target="http://www.unibo.it/e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hyperlink" Target="https://en.wikipedia.org/wiki/Standard_deviati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hyperlink" Target="https://doi.org/10.1145/3188721" TargetMode="Externa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hyperlink" Target="https://en.wikipedia.org/wiki/Semantic_publishing" TargetMode="External"/><Relationship Id="rId4" Type="http://schemas.openxmlformats.org/officeDocument/2006/relationships/hyperlink" Target="https://doi.org/10.1087/2009202"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4.xml"/><Relationship Id="rId3" Type="http://schemas.openxmlformats.org/officeDocument/2006/relationships/hyperlink" Target="https://doi.org/10.6084/m9.figshare.6683855"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5.xml"/><Relationship Id="rId3" Type="http://schemas.openxmlformats.org/officeDocument/2006/relationships/hyperlink" Target="http://opencitations.net/" TargetMode="External"/><Relationship Id="rId4" Type="http://schemas.openxmlformats.org/officeDocument/2006/relationships/hyperlink" Target="https://doi.org/10.1162/qss_a_00023" TargetMode="External"/><Relationship Id="rId5"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0" Type="http://schemas.openxmlformats.org/officeDocument/2006/relationships/hyperlink" Target="http://www.unibo.it/en" TargetMode="External"/><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2.png"/><Relationship Id="rId9" Type="http://schemas.openxmlformats.org/officeDocument/2006/relationships/hyperlink" Target="https://corsi.unibo.it/2cycle/DigitalHumanitiesKnowledge" TargetMode="External"/><Relationship Id="rId5" Type="http://schemas.openxmlformats.org/officeDocument/2006/relationships/hyperlink" Target="mailto:silvio.peroni@unibo.it" TargetMode="External"/><Relationship Id="rId6" Type="http://schemas.openxmlformats.org/officeDocument/2006/relationships/hyperlink" Target="https://orcid.org/0000-0003-0530-4305" TargetMode="External"/><Relationship Id="rId7" Type="http://schemas.openxmlformats.org/officeDocument/2006/relationships/hyperlink" Target="https://twitter.com/essepuntato" TargetMode="External"/><Relationship Id="rId8" Type="http://schemas.openxmlformats.org/officeDocument/2006/relationships/hyperlink" Target="https://www.unibo.it/en/teaching/course-unit-catalogue/course-unit/2021/46704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hyperlink" Target="https://en.wikipedia.org/wiki/Skewnes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9"/>
          <p:cNvSpPr txBox="1"/>
          <p:nvPr>
            <p:ph type="ctrTitle"/>
          </p:nvPr>
        </p:nvSpPr>
        <p:spPr>
          <a:xfrm>
            <a:off x="311708" y="439775"/>
            <a:ext cx="8520600" cy="20526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1600"/>
              </a:spcAft>
              <a:buClr>
                <a:schemeClr val="dk1"/>
              </a:buClr>
              <a:buSzPts val="1100"/>
              <a:buFont typeface="Arial"/>
              <a:buNone/>
            </a:pPr>
            <a:r>
              <a:rPr lang="en" sz="4200">
                <a:solidFill>
                  <a:srgbClr val="000000"/>
                </a:solidFill>
              </a:rPr>
              <a:t>Describing and visualising data</a:t>
            </a:r>
            <a:endParaRPr sz="4200">
              <a:solidFill>
                <a:srgbClr val="000000"/>
              </a:solidFill>
            </a:endParaRPr>
          </a:p>
        </p:txBody>
      </p:sp>
      <p:sp>
        <p:nvSpPr>
          <p:cNvPr id="116" name="Google Shape;116;p29"/>
          <p:cNvSpPr txBox="1"/>
          <p:nvPr/>
        </p:nvSpPr>
        <p:spPr>
          <a:xfrm>
            <a:off x="488100" y="2330600"/>
            <a:ext cx="8167800" cy="159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Silvio Peroni</a:t>
            </a:r>
            <a:br>
              <a:rPr lang="en" sz="1800">
                <a:solidFill>
                  <a:schemeClr val="dk1"/>
                </a:solidFill>
              </a:rPr>
            </a:br>
            <a:r>
              <a:rPr lang="en" sz="1200" u="sng">
                <a:solidFill>
                  <a:schemeClr val="accent5"/>
                </a:solidFill>
                <a:hlinkClick r:id="rId3">
                  <a:extLst>
                    <a:ext uri="{A12FA001-AC4F-418D-AE19-62706E023703}">
                      <ahyp:hlinkClr val="tx"/>
                    </a:ext>
                  </a:extLst>
                </a:hlinkClick>
              </a:rPr>
              <a:t>silvio.peroni@unibo.it</a:t>
            </a:r>
            <a:r>
              <a:rPr lang="en" sz="1200">
                <a:solidFill>
                  <a:schemeClr val="dk1"/>
                </a:solidFill>
              </a:rPr>
              <a:t> – </a:t>
            </a:r>
            <a:r>
              <a:rPr lang="en" sz="1200" u="sng">
                <a:solidFill>
                  <a:schemeClr val="accent5"/>
                </a:solidFill>
                <a:hlinkClick r:id="rId4">
                  <a:extLst>
                    <a:ext uri="{A12FA001-AC4F-418D-AE19-62706E023703}">
                      <ahyp:hlinkClr val="tx"/>
                    </a:ext>
                  </a:extLst>
                </a:hlinkClick>
              </a:rPr>
              <a:t>https://orcid.org/0000-0003-0530-4305</a:t>
            </a:r>
            <a:r>
              <a:rPr lang="en" sz="1200">
                <a:solidFill>
                  <a:schemeClr val="dk1"/>
                </a:solidFill>
              </a:rPr>
              <a:t> – </a:t>
            </a:r>
            <a:r>
              <a:rPr lang="en" sz="1200" u="sng">
                <a:solidFill>
                  <a:schemeClr val="accent5"/>
                </a:solidFill>
                <a:hlinkClick r:id="rId5">
                  <a:extLst>
                    <a:ext uri="{A12FA001-AC4F-418D-AE19-62706E023703}">
                      <ahyp:hlinkClr val="tx"/>
                    </a:ext>
                  </a:extLst>
                </a:hlinkClick>
              </a:rPr>
              <a:t>@essepuntato</a:t>
            </a:r>
            <a:endParaRPr sz="1200">
              <a:solidFill>
                <a:schemeClr val="dk1"/>
              </a:solidFill>
            </a:endParaRPr>
          </a:p>
          <a:p>
            <a:pPr indent="0" lvl="0" marL="0" rtl="0" algn="ctr">
              <a:spcBef>
                <a:spcPts val="0"/>
              </a:spcBef>
              <a:spcAft>
                <a:spcPts val="0"/>
              </a:spcAft>
              <a:buClr>
                <a:schemeClr val="dk1"/>
              </a:buClr>
              <a:buSzPts val="1100"/>
              <a:buFont typeface="Arial"/>
              <a:buNone/>
            </a:pPr>
            <a:r>
              <a:t/>
            </a:r>
            <a:endParaRPr>
              <a:solidFill>
                <a:schemeClr val="dk1"/>
              </a:solidFill>
            </a:endParaRPr>
          </a:p>
          <a:p>
            <a:pPr indent="0" lvl="0" marL="0" rtl="0" algn="ctr">
              <a:spcBef>
                <a:spcPts val="0"/>
              </a:spcBef>
              <a:spcAft>
                <a:spcPts val="0"/>
              </a:spcAft>
              <a:buClr>
                <a:schemeClr val="dk1"/>
              </a:buClr>
              <a:buSzPts val="1100"/>
              <a:buFont typeface="Arial"/>
              <a:buNone/>
            </a:pPr>
            <a:r>
              <a:rPr lang="en" sz="1200" u="sng">
                <a:solidFill>
                  <a:schemeClr val="hlink"/>
                </a:solidFill>
                <a:hlinkClick r:id="rId6"/>
              </a:rPr>
              <a:t>Data Science (A.Y. 2021/2022)</a:t>
            </a:r>
            <a:endParaRPr sz="1200">
              <a:solidFill>
                <a:srgbClr val="999999"/>
              </a:solidFill>
            </a:endParaRPr>
          </a:p>
          <a:p>
            <a:pPr indent="0" lvl="0" marL="0" rtl="0" algn="ctr">
              <a:spcBef>
                <a:spcPts val="0"/>
              </a:spcBef>
              <a:spcAft>
                <a:spcPts val="0"/>
              </a:spcAft>
              <a:buClr>
                <a:schemeClr val="dk1"/>
              </a:buClr>
              <a:buSzPts val="1100"/>
              <a:buFont typeface="Arial"/>
              <a:buNone/>
            </a:pPr>
            <a:r>
              <a:rPr lang="en" sz="1200" u="sng">
                <a:solidFill>
                  <a:schemeClr val="accent5"/>
                </a:solidFill>
                <a:hlinkClick r:id="rId7">
                  <a:extLst>
                    <a:ext uri="{A12FA001-AC4F-418D-AE19-62706E023703}">
                      <ahyp:hlinkClr val="tx"/>
                    </a:ext>
                  </a:extLst>
                </a:hlinkClick>
              </a:rPr>
              <a:t>Second Cycle Degree in Digital Humanities and Digital Knowledge</a:t>
            </a:r>
            <a:endParaRPr sz="1200">
              <a:solidFill>
                <a:srgbClr val="999999"/>
              </a:solidFill>
            </a:endParaRPr>
          </a:p>
          <a:p>
            <a:pPr indent="0" lvl="0" marL="0" rtl="0" algn="ctr">
              <a:spcBef>
                <a:spcPts val="0"/>
              </a:spcBef>
              <a:spcAft>
                <a:spcPts val="0"/>
              </a:spcAft>
              <a:buClr>
                <a:schemeClr val="dk1"/>
              </a:buClr>
              <a:buSzPts val="1100"/>
              <a:buFont typeface="Arial"/>
              <a:buNone/>
            </a:pPr>
            <a:r>
              <a:rPr lang="en" sz="1200" u="sng">
                <a:solidFill>
                  <a:schemeClr val="accent5"/>
                </a:solidFill>
                <a:hlinkClick r:id="rId8">
                  <a:extLst>
                    <a:ext uri="{A12FA001-AC4F-418D-AE19-62706E023703}">
                      <ahyp:hlinkClr val="tx"/>
                    </a:ext>
                  </a:extLst>
                </a:hlinkClick>
              </a:rPr>
              <a:t>Alma Mater Studiorum - Università di Bologna</a:t>
            </a:r>
            <a:endParaRPr/>
          </a:p>
        </p:txBody>
      </p:sp>
      <p:pic>
        <p:nvPicPr>
          <p:cNvPr id="117" name="Google Shape;117;p29"/>
          <p:cNvPicPr preferRelativeResize="0"/>
          <p:nvPr/>
        </p:nvPicPr>
        <p:blipFill>
          <a:blip r:embed="rId9">
            <a:alphaModFix/>
          </a:blip>
          <a:stretch>
            <a:fillRect/>
          </a:stretch>
        </p:blipFill>
        <p:spPr>
          <a:xfrm>
            <a:off x="6501266" y="4300986"/>
            <a:ext cx="2543984" cy="792600"/>
          </a:xfrm>
          <a:prstGeom prst="rect">
            <a:avLst/>
          </a:prstGeom>
          <a:noFill/>
          <a:ln>
            <a:noFill/>
          </a:ln>
        </p:spPr>
      </p:pic>
      <p:pic>
        <p:nvPicPr>
          <p:cNvPr id="118" name="Google Shape;118;p29"/>
          <p:cNvPicPr preferRelativeResize="0"/>
          <p:nvPr/>
        </p:nvPicPr>
        <p:blipFill>
          <a:blip r:embed="rId10">
            <a:alphaModFix/>
          </a:blip>
          <a:stretch>
            <a:fillRect/>
          </a:stretch>
        </p:blipFill>
        <p:spPr>
          <a:xfrm>
            <a:off x="66773" y="4578751"/>
            <a:ext cx="1359650" cy="475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Minimum and maximum</a:t>
            </a:r>
            <a:endParaRPr/>
          </a:p>
        </p:txBody>
      </p:sp>
      <p:sp>
        <p:nvSpPr>
          <p:cNvPr id="182" name="Google Shape;182;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 maximum and minimum are the values of the greatest and least elements of a collection</a:t>
            </a:r>
            <a:endParaRPr/>
          </a:p>
          <a:p>
            <a:pPr indent="0" lvl="0" marL="0" rtl="0" algn="l">
              <a:spcBef>
                <a:spcPts val="1600"/>
              </a:spcBef>
              <a:spcAft>
                <a:spcPts val="0"/>
              </a:spcAft>
              <a:buClr>
                <a:schemeClr val="dk1"/>
              </a:buClr>
              <a:buSzPts val="1100"/>
              <a:buFont typeface="Arial"/>
              <a:buNone/>
            </a:pPr>
            <a:r>
              <a:rPr lang="en"/>
              <a:t>For instance, consider the following years of publication of 10 articles</a:t>
            </a:r>
            <a:endParaRPr/>
          </a:p>
          <a:p>
            <a:pPr indent="0" lvl="0" marL="0" rtl="0" algn="l">
              <a:spcBef>
                <a:spcPts val="1600"/>
              </a:spcBef>
              <a:spcAft>
                <a:spcPts val="0"/>
              </a:spcAft>
              <a:buClr>
                <a:schemeClr val="dk1"/>
              </a:buClr>
              <a:buSzPts val="1100"/>
              <a:buFont typeface="Arial"/>
              <a:buNone/>
            </a:pPr>
            <a:r>
              <a:rPr lang="en"/>
              <a:t>1962, 2005, 2007, 2011, 2011, 2013, 2014, 2016, 2019, 2022</a:t>
            </a:r>
            <a:endParaRPr/>
          </a:p>
          <a:p>
            <a:pPr indent="0" lvl="0" marL="0" rtl="0" algn="l">
              <a:spcBef>
                <a:spcPts val="1600"/>
              </a:spcBef>
              <a:spcAft>
                <a:spcPts val="0"/>
              </a:spcAft>
              <a:buNone/>
            </a:pPr>
            <a:r>
              <a:rPr lang="en"/>
              <a:t>the maximum is 2022 and the minimum is 1962</a:t>
            </a:r>
            <a:endParaRPr/>
          </a:p>
          <a:p>
            <a:pPr indent="0" lvl="0" marL="0" rtl="0" algn="l">
              <a:spcBef>
                <a:spcPts val="1600"/>
              </a:spcBef>
              <a:spcAft>
                <a:spcPts val="1600"/>
              </a:spcAft>
              <a:buNone/>
            </a:pPr>
            <a:r>
              <a:rPr lang="en"/>
              <a:t>If the sample has outliers, they necessarily include the sample maximum or sample minimum, or both</a:t>
            </a:r>
            <a:endParaRPr/>
          </a:p>
        </p:txBody>
      </p:sp>
      <p:sp>
        <p:nvSpPr>
          <p:cNvPr id="183" name="Google Shape;183;p38"/>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Standard deviation</a:t>
            </a:r>
            <a:endParaRPr/>
          </a:p>
        </p:txBody>
      </p:sp>
      <p:sp>
        <p:nvSpPr>
          <p:cNvPr id="189" name="Google Shape;189;p39"/>
          <p:cNvSpPr txBox="1"/>
          <p:nvPr>
            <p:ph idx="1" type="body"/>
          </p:nvPr>
        </p:nvSpPr>
        <p:spPr>
          <a:xfrm>
            <a:off x="311700" y="1152475"/>
            <a:ext cx="38424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a:t>
            </a:r>
            <a:r>
              <a:rPr lang="en"/>
              <a:t>standard deviation measures the amount of dispersion of a set of values</a:t>
            </a:r>
            <a:endParaRPr/>
          </a:p>
          <a:p>
            <a:pPr indent="-342900" lvl="0" marL="457200" rtl="0" algn="l">
              <a:spcBef>
                <a:spcPts val="1600"/>
              </a:spcBef>
              <a:spcAft>
                <a:spcPts val="0"/>
              </a:spcAft>
              <a:buSzPts val="1800"/>
              <a:buChar char="●"/>
            </a:pPr>
            <a:r>
              <a:rPr lang="en"/>
              <a:t>Low standard deviation: the values tend to be close to the mean</a:t>
            </a:r>
            <a:endParaRPr/>
          </a:p>
          <a:p>
            <a:pPr indent="-342900" lvl="0" marL="457200" rtl="0" algn="l">
              <a:spcBef>
                <a:spcPts val="0"/>
              </a:spcBef>
              <a:spcAft>
                <a:spcPts val="0"/>
              </a:spcAft>
              <a:buSzPts val="1800"/>
              <a:buChar char="●"/>
            </a:pPr>
            <a:r>
              <a:rPr lang="en"/>
              <a:t>High standard deviation: the values are spread out over a wider range</a:t>
            </a:r>
            <a:endParaRPr/>
          </a:p>
          <a:p>
            <a:pPr indent="0" lvl="0" marL="0" rtl="0" algn="l">
              <a:spcBef>
                <a:spcPts val="1600"/>
              </a:spcBef>
              <a:spcAft>
                <a:spcPts val="1600"/>
              </a:spcAft>
              <a:buNone/>
            </a:pPr>
            <a:r>
              <a:t/>
            </a:r>
            <a:endParaRPr/>
          </a:p>
        </p:txBody>
      </p:sp>
      <p:pic>
        <p:nvPicPr>
          <p:cNvPr id="190" name="Google Shape;190;p39"/>
          <p:cNvPicPr preferRelativeResize="0"/>
          <p:nvPr/>
        </p:nvPicPr>
        <p:blipFill>
          <a:blip r:embed="rId3">
            <a:alphaModFix/>
          </a:blip>
          <a:stretch>
            <a:fillRect/>
          </a:stretch>
        </p:blipFill>
        <p:spPr>
          <a:xfrm>
            <a:off x="4055797" y="964725"/>
            <a:ext cx="5088100" cy="3765175"/>
          </a:xfrm>
          <a:prstGeom prst="rect">
            <a:avLst/>
          </a:prstGeom>
          <a:noFill/>
          <a:ln>
            <a:noFill/>
          </a:ln>
        </p:spPr>
      </p:pic>
      <p:sp>
        <p:nvSpPr>
          <p:cNvPr id="191" name="Google Shape;191;p39"/>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Standard deviation</a:t>
            </a:r>
            <a:r>
              <a:rPr lang="en"/>
              <a:t>. Wikipedia EN. </a:t>
            </a:r>
            <a:r>
              <a:rPr lang="en" u="sng">
                <a:solidFill>
                  <a:schemeClr val="hlink"/>
                </a:solidFill>
                <a:hlinkClick r:id="rId4"/>
              </a:rPr>
              <a:t>https://en.wikipedia.org/wiki/Standard_deviation</a:t>
            </a:r>
            <a:r>
              <a:rPr lang="e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Visualisation</a:t>
            </a:r>
            <a:endParaRPr/>
          </a:p>
        </p:txBody>
      </p:sp>
      <p:sp>
        <p:nvSpPr>
          <p:cNvPr id="197" name="Google Shape;197;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t>
            </a:r>
            <a:r>
              <a:rPr lang="en"/>
              <a:t>isualisation techniques are of crucial important to effectively communicate a message to humans</a:t>
            </a:r>
            <a:endParaRPr/>
          </a:p>
          <a:p>
            <a:pPr indent="0" lvl="0" marL="0" rtl="0" algn="l">
              <a:spcBef>
                <a:spcPts val="1600"/>
              </a:spcBef>
              <a:spcAft>
                <a:spcPts val="0"/>
              </a:spcAft>
              <a:buNone/>
            </a:pPr>
            <a:r>
              <a:rPr lang="en">
                <a:solidFill>
                  <a:srgbClr val="F1C232"/>
                </a:solidFill>
              </a:rPr>
              <a:t>Data visualisation</a:t>
            </a:r>
            <a:r>
              <a:rPr lang="en"/>
              <a:t> concerns the techniques used to communicate (often statistical) information about data, that can be </a:t>
            </a:r>
            <a:r>
              <a:rPr lang="en"/>
              <a:t>categorised</a:t>
            </a:r>
            <a:r>
              <a:rPr lang="en"/>
              <a:t> according to specific labels or shown as an time-oriented evolution of observations</a:t>
            </a:r>
            <a:endParaRPr/>
          </a:p>
          <a:p>
            <a:pPr indent="0" lvl="0" marL="0" rtl="0" algn="l">
              <a:spcBef>
                <a:spcPts val="1600"/>
              </a:spcBef>
              <a:spcAft>
                <a:spcPts val="1600"/>
              </a:spcAft>
              <a:buNone/>
            </a:pPr>
            <a:r>
              <a:rPr lang="en"/>
              <a:t>Data visualisation techniques may be combined, when needed, with </a:t>
            </a:r>
            <a:r>
              <a:rPr lang="en">
                <a:solidFill>
                  <a:srgbClr val="F1C232"/>
                </a:solidFill>
              </a:rPr>
              <a:t>information visualisation</a:t>
            </a:r>
            <a:r>
              <a:rPr lang="en"/>
              <a:t> techniques, that are used to represent visually numerical and non-numerical data (e.g. text or geolocated information) to support human comprehension of a phenomenon</a:t>
            </a:r>
            <a:endParaRPr/>
          </a:p>
        </p:txBody>
      </p:sp>
      <p:sp>
        <p:nvSpPr>
          <p:cNvPr id="198" name="Google Shape;198;p40"/>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41"/>
          <p:cNvPicPr preferRelativeResize="0"/>
          <p:nvPr/>
        </p:nvPicPr>
        <p:blipFill rotWithShape="1">
          <a:blip r:embed="rId3">
            <a:alphaModFix/>
          </a:blip>
          <a:srcRect b="0" l="0" r="2190" t="5633"/>
          <a:stretch/>
        </p:blipFill>
        <p:spPr>
          <a:xfrm>
            <a:off x="2105181" y="1966450"/>
            <a:ext cx="7017250" cy="2602426"/>
          </a:xfrm>
          <a:prstGeom prst="rect">
            <a:avLst/>
          </a:prstGeom>
          <a:noFill/>
          <a:ln>
            <a:noFill/>
          </a:ln>
        </p:spPr>
      </p:pic>
      <p:sp>
        <p:nvSpPr>
          <p:cNvPr id="204" name="Google Shape;204;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Bar charts</a:t>
            </a:r>
            <a:endParaRPr/>
          </a:p>
        </p:txBody>
      </p:sp>
      <p:sp>
        <p:nvSpPr>
          <p:cNvPr id="205" name="Google Shape;205;p41"/>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06" name="Google Shape;206;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Bar charts are used to present </a:t>
            </a:r>
            <a:r>
              <a:rPr lang="en">
                <a:solidFill>
                  <a:srgbClr val="F1C232"/>
                </a:solidFill>
              </a:rPr>
              <a:t>categorical data</a:t>
            </a:r>
            <a:r>
              <a:rPr lang="en"/>
              <a:t> – i.e. a variable that can take on one of a limited, and usually fixed, number of possible values – with rectangular bars with heights or </a:t>
            </a:r>
            <a:br>
              <a:rPr lang="en"/>
            </a:br>
            <a:r>
              <a:rPr lang="en"/>
              <a:t>lengths proportional </a:t>
            </a:r>
            <a:br>
              <a:rPr lang="en"/>
            </a:br>
            <a:r>
              <a:rPr lang="en"/>
              <a:t>to the values that </a:t>
            </a:r>
            <a:br>
              <a:rPr lang="en"/>
            </a:br>
            <a:r>
              <a:rPr lang="en"/>
              <a:t>they represent </a:t>
            </a:r>
            <a:endParaRPr/>
          </a:p>
          <a:p>
            <a:pPr indent="0" lvl="0" marL="0" rtl="0" algn="l">
              <a:spcBef>
                <a:spcPts val="1600"/>
              </a:spcBef>
              <a:spcAft>
                <a:spcPts val="1600"/>
              </a:spcAft>
              <a:buNone/>
            </a:pPr>
            <a:r>
              <a:rPr lang="en"/>
              <a:t>The bars can be </a:t>
            </a:r>
            <a:br>
              <a:rPr lang="en"/>
            </a:br>
            <a:r>
              <a:rPr lang="en"/>
              <a:t>plotted vertically </a:t>
            </a:r>
            <a:br>
              <a:rPr lang="en"/>
            </a:br>
            <a:r>
              <a:rPr lang="en"/>
              <a:t>or horizontally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series</a:t>
            </a:r>
            <a:endParaRPr/>
          </a:p>
        </p:txBody>
      </p:sp>
      <p:sp>
        <p:nvSpPr>
          <p:cNvPr id="212" name="Google Shape;212;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a:t>
            </a:r>
            <a:r>
              <a:rPr lang="en"/>
              <a:t>time series is a series of data points </a:t>
            </a:r>
            <a:r>
              <a:rPr lang="en">
                <a:solidFill>
                  <a:srgbClr val="F1C232"/>
                </a:solidFill>
              </a:rPr>
              <a:t>indexed and ordered according to time</a:t>
            </a:r>
            <a:r>
              <a:rPr lang="en"/>
              <a:t>, usually depicted as x-axis of a two dimensional graph</a:t>
            </a:r>
            <a:endParaRPr/>
          </a:p>
          <a:p>
            <a:pPr indent="0" lvl="0" marL="0" rtl="0" algn="l">
              <a:spcBef>
                <a:spcPts val="1600"/>
              </a:spcBef>
              <a:spcAft>
                <a:spcPts val="0"/>
              </a:spcAft>
              <a:buClr>
                <a:schemeClr val="dk1"/>
              </a:buClr>
              <a:buSzPts val="1100"/>
              <a:buFont typeface="Arial"/>
              <a:buNone/>
            </a:pPr>
            <a:r>
              <a:rPr lang="en"/>
              <a:t>Commonly, a time series is a </a:t>
            </a:r>
            <a:br>
              <a:rPr lang="en"/>
            </a:br>
            <a:r>
              <a:rPr lang="en"/>
              <a:t>sequence taken at successive </a:t>
            </a:r>
            <a:br>
              <a:rPr lang="en"/>
            </a:br>
            <a:r>
              <a:rPr lang="en"/>
              <a:t>equally spaced points in time </a:t>
            </a:r>
            <a:br>
              <a:rPr lang="en"/>
            </a:br>
            <a:r>
              <a:rPr lang="en"/>
              <a:t>(e.g. years of publication)</a:t>
            </a:r>
            <a:endParaRPr/>
          </a:p>
          <a:p>
            <a:pPr indent="0" lvl="0" marL="0" rtl="0" algn="l">
              <a:spcBef>
                <a:spcPts val="1600"/>
              </a:spcBef>
              <a:spcAft>
                <a:spcPts val="1600"/>
              </a:spcAft>
              <a:buNone/>
            </a:pPr>
            <a:r>
              <a:rPr lang="en"/>
              <a:t>A time series is very frequently </a:t>
            </a:r>
            <a:br>
              <a:rPr lang="en"/>
            </a:br>
            <a:r>
              <a:rPr lang="en"/>
              <a:t>plotted via a run chart (which </a:t>
            </a:r>
            <a:br>
              <a:rPr lang="en"/>
            </a:br>
            <a:r>
              <a:rPr lang="en"/>
              <a:t>is a temporal line chart).</a:t>
            </a:r>
            <a:endParaRPr/>
          </a:p>
        </p:txBody>
      </p:sp>
      <p:sp>
        <p:nvSpPr>
          <p:cNvPr id="213" name="Google Shape;213;p42"/>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4" name="Google Shape;214;p42"/>
          <p:cNvPicPr preferRelativeResize="0"/>
          <p:nvPr/>
        </p:nvPicPr>
        <p:blipFill>
          <a:blip r:embed="rId3">
            <a:alphaModFix/>
          </a:blip>
          <a:stretch>
            <a:fillRect/>
          </a:stretch>
        </p:blipFill>
        <p:spPr>
          <a:xfrm>
            <a:off x="4291635" y="1962465"/>
            <a:ext cx="4105301" cy="2711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Continuing working on data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Possible paths after Data Science</a:t>
            </a:r>
            <a:endParaRPr/>
          </a:p>
        </p:txBody>
      </p:sp>
      <p:sp>
        <p:nvSpPr>
          <p:cNvPr id="225" name="Google Shape;225;p44"/>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pSp>
        <p:nvGrpSpPr>
          <p:cNvPr id="226" name="Google Shape;226;p44"/>
          <p:cNvGrpSpPr/>
          <p:nvPr/>
        </p:nvGrpSpPr>
        <p:grpSpPr>
          <a:xfrm>
            <a:off x="594875" y="3372475"/>
            <a:ext cx="3810948" cy="1231500"/>
            <a:chOff x="290075" y="3677275"/>
            <a:chExt cx="3810948" cy="1231500"/>
          </a:xfrm>
        </p:grpSpPr>
        <p:sp>
          <p:nvSpPr>
            <p:cNvPr id="227" name="Google Shape;227;p44"/>
            <p:cNvSpPr txBox="1"/>
            <p:nvPr/>
          </p:nvSpPr>
          <p:spPr>
            <a:xfrm>
              <a:off x="290075" y="3677275"/>
              <a:ext cx="3256800" cy="1231500"/>
            </a:xfrm>
            <a:prstGeom prst="rect">
              <a:avLst/>
            </a:prstGeom>
            <a:solidFill>
              <a:srgbClr val="F9CB9C"/>
            </a:solidFill>
            <a:ln cap="flat" cmpd="sng" w="19050">
              <a:solidFill>
                <a:srgbClr val="B45F06"/>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CC0000"/>
                  </a:solidFill>
                </a:rPr>
                <a:t>Computational Thinking and Programming</a:t>
              </a:r>
              <a:endParaRPr sz="1600">
                <a:solidFill>
                  <a:srgbClr val="CC0000"/>
                </a:solidFill>
              </a:endParaRPr>
            </a:p>
            <a:p>
              <a:pPr indent="0" lvl="0" marL="0" rtl="0" algn="ctr">
                <a:spcBef>
                  <a:spcPts val="0"/>
                </a:spcBef>
                <a:spcAft>
                  <a:spcPts val="0"/>
                </a:spcAft>
                <a:buNone/>
              </a:pPr>
              <a:r>
                <a:rPr lang="en" sz="1200">
                  <a:solidFill>
                    <a:srgbClr val="000000"/>
                  </a:solidFill>
                </a:rPr>
                <a:t>Algorithm</a:t>
              </a:r>
              <a:endParaRPr sz="1200">
                <a:solidFill>
                  <a:srgbClr val="000000"/>
                </a:solidFill>
              </a:endParaRPr>
            </a:p>
            <a:p>
              <a:pPr indent="0" lvl="0" marL="0" rtl="0" algn="ctr">
                <a:spcBef>
                  <a:spcPts val="0"/>
                </a:spcBef>
                <a:spcAft>
                  <a:spcPts val="0"/>
                </a:spcAft>
                <a:buNone/>
              </a:pPr>
              <a:r>
                <a:rPr lang="en" sz="1200">
                  <a:solidFill>
                    <a:srgbClr val="000000"/>
                  </a:solidFill>
                </a:rPr>
                <a:t>Data structures</a:t>
              </a:r>
              <a:endParaRPr sz="1200">
                <a:solidFill>
                  <a:srgbClr val="000000"/>
                </a:solidFill>
              </a:endParaRPr>
            </a:p>
            <a:p>
              <a:pPr indent="0" lvl="0" marL="0" rtl="0" algn="ctr">
                <a:spcBef>
                  <a:spcPts val="0"/>
                </a:spcBef>
                <a:spcAft>
                  <a:spcPts val="0"/>
                </a:spcAft>
                <a:buNone/>
              </a:pPr>
              <a:r>
                <a:rPr lang="en" sz="1200">
                  <a:solidFill>
                    <a:srgbClr val="000000"/>
                  </a:solidFill>
                </a:rPr>
                <a:t>Algorithmic techniques</a:t>
              </a:r>
              <a:endParaRPr sz="1200">
                <a:solidFill>
                  <a:srgbClr val="000000"/>
                </a:solidFill>
              </a:endParaRPr>
            </a:p>
          </p:txBody>
        </p:sp>
        <p:sp>
          <p:nvSpPr>
            <p:cNvPr id="228" name="Google Shape;228;p44"/>
            <p:cNvSpPr txBox="1"/>
            <p:nvPr/>
          </p:nvSpPr>
          <p:spPr>
            <a:xfrm rot="-5400000">
              <a:off x="3270923" y="4007225"/>
              <a:ext cx="1044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CC0000"/>
                  </a:solidFill>
                </a:rPr>
                <a:t>Mandatory</a:t>
              </a:r>
              <a:endParaRPr>
                <a:solidFill>
                  <a:srgbClr val="CC0000"/>
                </a:solidFill>
              </a:endParaRPr>
            </a:p>
            <a:p>
              <a:pPr indent="0" lvl="0" marL="0" rtl="0" algn="ctr">
                <a:spcBef>
                  <a:spcPts val="0"/>
                </a:spcBef>
                <a:spcAft>
                  <a:spcPts val="0"/>
                </a:spcAft>
                <a:buNone/>
              </a:pPr>
              <a:r>
                <a:rPr lang="en">
                  <a:solidFill>
                    <a:srgbClr val="CC0000"/>
                  </a:solidFill>
                </a:rPr>
                <a:t>first year</a:t>
              </a:r>
              <a:endParaRPr>
                <a:solidFill>
                  <a:srgbClr val="CC0000"/>
                </a:solidFill>
              </a:endParaRPr>
            </a:p>
          </p:txBody>
        </p:sp>
      </p:grpSp>
      <p:grpSp>
        <p:nvGrpSpPr>
          <p:cNvPr id="229" name="Google Shape;229;p44"/>
          <p:cNvGrpSpPr/>
          <p:nvPr/>
        </p:nvGrpSpPr>
        <p:grpSpPr>
          <a:xfrm>
            <a:off x="594875" y="2120856"/>
            <a:ext cx="3810948" cy="1169700"/>
            <a:chOff x="290075" y="2273256"/>
            <a:chExt cx="3810948" cy="1169700"/>
          </a:xfrm>
        </p:grpSpPr>
        <p:sp>
          <p:nvSpPr>
            <p:cNvPr id="230" name="Google Shape;230;p44"/>
            <p:cNvSpPr txBox="1"/>
            <p:nvPr/>
          </p:nvSpPr>
          <p:spPr>
            <a:xfrm>
              <a:off x="290075" y="2273256"/>
              <a:ext cx="3256800" cy="1169700"/>
            </a:xfrm>
            <a:prstGeom prst="rect">
              <a:avLst/>
            </a:prstGeom>
            <a:solidFill>
              <a:srgbClr val="FCE5CD"/>
            </a:solidFill>
            <a:ln cap="flat" cmpd="sng" w="19050">
              <a:solidFill>
                <a:srgbClr val="B45F06"/>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CC0000"/>
                  </a:solidFill>
                </a:rPr>
                <a:t>Data Science</a:t>
              </a:r>
              <a:endParaRPr sz="1600">
                <a:solidFill>
                  <a:srgbClr val="CC0000"/>
                </a:solidFill>
              </a:endParaRPr>
            </a:p>
            <a:p>
              <a:pPr indent="0" lvl="0" marL="0" rtl="0" algn="ctr">
                <a:spcBef>
                  <a:spcPts val="0"/>
                </a:spcBef>
                <a:spcAft>
                  <a:spcPts val="0"/>
                </a:spcAft>
                <a:buNone/>
              </a:pPr>
              <a:r>
                <a:rPr lang="en" sz="1200">
                  <a:solidFill>
                    <a:srgbClr val="000000"/>
                  </a:solidFill>
                </a:rPr>
                <a:t>Data</a:t>
              </a:r>
              <a:endParaRPr sz="1200">
                <a:solidFill>
                  <a:srgbClr val="000000"/>
                </a:solidFill>
              </a:endParaRPr>
            </a:p>
            <a:p>
              <a:pPr indent="0" lvl="0" marL="0" rtl="0" algn="ctr">
                <a:spcBef>
                  <a:spcPts val="0"/>
                </a:spcBef>
                <a:spcAft>
                  <a:spcPts val="0"/>
                </a:spcAft>
                <a:buNone/>
              </a:pPr>
              <a:r>
                <a:rPr lang="en" sz="1200">
                  <a:solidFill>
                    <a:srgbClr val="000000"/>
                  </a:solidFill>
                </a:rPr>
                <a:t>Data modelling</a:t>
              </a:r>
              <a:endParaRPr sz="1200">
                <a:solidFill>
                  <a:srgbClr val="000000"/>
                </a:solidFill>
              </a:endParaRPr>
            </a:p>
            <a:p>
              <a:pPr indent="0" lvl="0" marL="0" rtl="0" algn="ctr">
                <a:spcBef>
                  <a:spcPts val="0"/>
                </a:spcBef>
                <a:spcAft>
                  <a:spcPts val="0"/>
                </a:spcAft>
                <a:buNone/>
              </a:pPr>
              <a:r>
                <a:rPr lang="en" sz="1200">
                  <a:solidFill>
                    <a:srgbClr val="000000"/>
                  </a:solidFill>
                </a:rPr>
                <a:t>Database Management Systems</a:t>
              </a:r>
              <a:endParaRPr sz="1200">
                <a:solidFill>
                  <a:srgbClr val="000000"/>
                </a:solidFill>
              </a:endParaRPr>
            </a:p>
            <a:p>
              <a:pPr indent="0" lvl="0" marL="0" rtl="0" algn="ctr">
                <a:spcBef>
                  <a:spcPts val="0"/>
                </a:spcBef>
                <a:spcAft>
                  <a:spcPts val="0"/>
                </a:spcAft>
                <a:buNone/>
              </a:pPr>
              <a:r>
                <a:rPr lang="en" sz="1200">
                  <a:solidFill>
                    <a:srgbClr val="000000"/>
                  </a:solidFill>
                </a:rPr>
                <a:t>Describing, querying, visualising data</a:t>
              </a:r>
              <a:endParaRPr sz="1200">
                <a:solidFill>
                  <a:srgbClr val="000000"/>
                </a:solidFill>
              </a:endParaRPr>
            </a:p>
          </p:txBody>
        </p:sp>
        <p:sp>
          <p:nvSpPr>
            <p:cNvPr id="231" name="Google Shape;231;p44"/>
            <p:cNvSpPr txBox="1"/>
            <p:nvPr/>
          </p:nvSpPr>
          <p:spPr>
            <a:xfrm rot="-5400000">
              <a:off x="3270923" y="2568838"/>
              <a:ext cx="1044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CC0000"/>
                  </a:solidFill>
                </a:rPr>
                <a:t>Mandatory</a:t>
              </a:r>
              <a:endParaRPr>
                <a:solidFill>
                  <a:srgbClr val="CC0000"/>
                </a:solidFill>
              </a:endParaRPr>
            </a:p>
            <a:p>
              <a:pPr indent="0" lvl="0" marL="0" rtl="0" algn="ctr">
                <a:spcBef>
                  <a:spcPts val="0"/>
                </a:spcBef>
                <a:spcAft>
                  <a:spcPts val="0"/>
                </a:spcAft>
                <a:buNone/>
              </a:pPr>
              <a:r>
                <a:rPr lang="en">
                  <a:solidFill>
                    <a:srgbClr val="CC0000"/>
                  </a:solidFill>
                </a:rPr>
                <a:t>first year</a:t>
              </a:r>
              <a:endParaRPr>
                <a:solidFill>
                  <a:srgbClr val="CC0000"/>
                </a:solidFill>
              </a:endParaRPr>
            </a:p>
          </p:txBody>
        </p:sp>
      </p:grpSp>
      <p:grpSp>
        <p:nvGrpSpPr>
          <p:cNvPr id="232" name="Google Shape;232;p44"/>
          <p:cNvGrpSpPr/>
          <p:nvPr/>
        </p:nvGrpSpPr>
        <p:grpSpPr>
          <a:xfrm>
            <a:off x="594875" y="932550"/>
            <a:ext cx="3810950" cy="1278300"/>
            <a:chOff x="290075" y="932550"/>
            <a:chExt cx="3810950" cy="1278300"/>
          </a:xfrm>
        </p:grpSpPr>
        <p:sp>
          <p:nvSpPr>
            <p:cNvPr id="233" name="Google Shape;233;p44"/>
            <p:cNvSpPr txBox="1"/>
            <p:nvPr/>
          </p:nvSpPr>
          <p:spPr>
            <a:xfrm>
              <a:off x="290075" y="1079100"/>
              <a:ext cx="3256800" cy="985200"/>
            </a:xfrm>
            <a:prstGeom prst="rect">
              <a:avLst/>
            </a:prstGeom>
            <a:solidFill>
              <a:srgbClr val="FFF2CC"/>
            </a:solidFill>
            <a:ln cap="flat" cmpd="sng" w="19050">
              <a:solidFill>
                <a:srgbClr val="B45F06"/>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CC0000"/>
                  </a:solidFill>
                </a:rPr>
                <a:t>Open Science</a:t>
              </a:r>
              <a:endParaRPr sz="1600">
                <a:solidFill>
                  <a:srgbClr val="CC0000"/>
                </a:solidFill>
              </a:endParaRPr>
            </a:p>
            <a:p>
              <a:pPr indent="0" lvl="0" marL="0" rtl="0" algn="ctr">
                <a:spcBef>
                  <a:spcPts val="0"/>
                </a:spcBef>
                <a:spcAft>
                  <a:spcPts val="0"/>
                </a:spcAft>
                <a:buNone/>
              </a:pPr>
              <a:r>
                <a:rPr lang="en" sz="1200">
                  <a:solidFill>
                    <a:srgbClr val="000000"/>
                  </a:solidFill>
                </a:rPr>
                <a:t>Reproducibility</a:t>
              </a:r>
              <a:endParaRPr sz="1200">
                <a:solidFill>
                  <a:srgbClr val="000000"/>
                </a:solidFill>
              </a:endParaRPr>
            </a:p>
            <a:p>
              <a:pPr indent="0" lvl="0" marL="0" rtl="0" algn="ctr">
                <a:spcBef>
                  <a:spcPts val="0"/>
                </a:spcBef>
                <a:spcAft>
                  <a:spcPts val="0"/>
                </a:spcAft>
                <a:buNone/>
              </a:pPr>
              <a:r>
                <a:rPr lang="en" sz="1200">
                  <a:solidFill>
                    <a:srgbClr val="000000"/>
                  </a:solidFill>
                </a:rPr>
                <a:t>FAIR</a:t>
              </a:r>
              <a:endParaRPr sz="1200">
                <a:solidFill>
                  <a:srgbClr val="000000"/>
                </a:solidFill>
              </a:endParaRPr>
            </a:p>
            <a:p>
              <a:pPr indent="0" lvl="0" marL="0" rtl="0" algn="ctr">
                <a:spcBef>
                  <a:spcPts val="0"/>
                </a:spcBef>
                <a:spcAft>
                  <a:spcPts val="0"/>
                </a:spcAft>
                <a:buNone/>
              </a:pPr>
              <a:r>
                <a:rPr lang="en" sz="1200">
                  <a:solidFill>
                    <a:srgbClr val="000000"/>
                  </a:solidFill>
                </a:rPr>
                <a:t>Tools enabling good science</a:t>
              </a:r>
              <a:endParaRPr sz="1200">
                <a:solidFill>
                  <a:srgbClr val="000000"/>
                </a:solidFill>
              </a:endParaRPr>
            </a:p>
          </p:txBody>
        </p:sp>
        <p:sp>
          <p:nvSpPr>
            <p:cNvPr id="234" name="Google Shape;234;p44"/>
            <p:cNvSpPr txBox="1"/>
            <p:nvPr/>
          </p:nvSpPr>
          <p:spPr>
            <a:xfrm rot="-5400000">
              <a:off x="3154075" y="1263900"/>
              <a:ext cx="1278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CC0000"/>
                  </a:solidFill>
                </a:rPr>
                <a:t>Optional</a:t>
              </a:r>
              <a:endParaRPr>
                <a:solidFill>
                  <a:srgbClr val="CC0000"/>
                </a:solidFill>
              </a:endParaRPr>
            </a:p>
            <a:p>
              <a:pPr indent="0" lvl="0" marL="0" rtl="0" algn="ctr">
                <a:spcBef>
                  <a:spcPts val="0"/>
                </a:spcBef>
                <a:spcAft>
                  <a:spcPts val="0"/>
                </a:spcAft>
                <a:buNone/>
              </a:pPr>
              <a:r>
                <a:rPr lang="en">
                  <a:solidFill>
                    <a:srgbClr val="CC0000"/>
                  </a:solidFill>
                </a:rPr>
                <a:t>second year</a:t>
              </a:r>
              <a:endParaRPr>
                <a:solidFill>
                  <a:srgbClr val="CC0000"/>
                </a:solidFill>
              </a:endParaRPr>
            </a:p>
          </p:txBody>
        </p:sp>
      </p:grpSp>
      <p:grpSp>
        <p:nvGrpSpPr>
          <p:cNvPr id="235" name="Google Shape;235;p44"/>
          <p:cNvGrpSpPr/>
          <p:nvPr/>
        </p:nvGrpSpPr>
        <p:grpSpPr>
          <a:xfrm>
            <a:off x="4343400" y="2013540"/>
            <a:ext cx="4530175" cy="2694000"/>
            <a:chOff x="4267200" y="2339906"/>
            <a:chExt cx="4530175" cy="2694000"/>
          </a:xfrm>
        </p:grpSpPr>
        <p:grpSp>
          <p:nvGrpSpPr>
            <p:cNvPr id="236" name="Google Shape;236;p44"/>
            <p:cNvGrpSpPr/>
            <p:nvPr/>
          </p:nvGrpSpPr>
          <p:grpSpPr>
            <a:xfrm>
              <a:off x="4267200" y="2339906"/>
              <a:ext cx="356400" cy="2694000"/>
              <a:chOff x="4572000" y="2263706"/>
              <a:chExt cx="356400" cy="2694000"/>
            </a:xfrm>
          </p:grpSpPr>
          <p:sp>
            <p:nvSpPr>
              <p:cNvPr id="237" name="Google Shape;237;p44"/>
              <p:cNvSpPr/>
              <p:nvPr/>
            </p:nvSpPr>
            <p:spPr>
              <a:xfrm>
                <a:off x="4584300" y="2359750"/>
                <a:ext cx="344100" cy="25563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4"/>
              <p:cNvSpPr/>
              <p:nvPr/>
            </p:nvSpPr>
            <p:spPr>
              <a:xfrm>
                <a:off x="4572000" y="2263706"/>
                <a:ext cx="95700" cy="2694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44"/>
            <p:cNvSpPr txBox="1"/>
            <p:nvPr/>
          </p:nvSpPr>
          <p:spPr>
            <a:xfrm>
              <a:off x="4741675" y="3433710"/>
              <a:ext cx="4055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CC0000"/>
                  </a:solidFill>
                </a:rPr>
                <a:t>Computational Management of Data</a:t>
              </a:r>
              <a:endParaRPr sz="1800">
                <a:solidFill>
                  <a:srgbClr val="CC0000"/>
                </a:solidFill>
              </a:endParaRPr>
            </a:p>
          </p:txBody>
        </p:sp>
      </p:grpSp>
      <p:sp>
        <p:nvSpPr>
          <p:cNvPr id="240" name="Google Shape;240;p44"/>
          <p:cNvSpPr txBox="1"/>
          <p:nvPr/>
        </p:nvSpPr>
        <p:spPr>
          <a:xfrm>
            <a:off x="4776600" y="1063810"/>
            <a:ext cx="40557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CC0000"/>
                </a:solidFill>
              </a:rPr>
              <a:t>It requires an active and intensive participation of the students for its entire duration</a:t>
            </a:r>
            <a:endParaRPr sz="1800">
              <a:solidFill>
                <a:srgbClr val="CC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Science life cycle (a reprise)</a:t>
            </a:r>
            <a:endParaRPr/>
          </a:p>
        </p:txBody>
      </p:sp>
      <p:sp>
        <p:nvSpPr>
          <p:cNvPr id="246" name="Google Shape;246;p45"/>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Berman, F., Rutenbar, R., Hailpern, B., Christensen, H., Davidson, S., Estrin, D., Franklin, M., Martonosi, M., Raghavan, P., Stodden, V., &amp; Szalay, A. S. (2018). Realizing the potential of data science. Communications of the ACM, 61(4), 67–72. </a:t>
            </a:r>
            <a:r>
              <a:rPr lang="en" u="sng">
                <a:solidFill>
                  <a:schemeClr val="hlink"/>
                </a:solidFill>
                <a:hlinkClick r:id="rId3"/>
              </a:rPr>
              <a:t>https://doi.org/10.1145/3188721</a:t>
            </a:r>
            <a:r>
              <a:rPr lang="en"/>
              <a:t> </a:t>
            </a:r>
            <a:endParaRPr/>
          </a:p>
        </p:txBody>
      </p:sp>
      <p:pic>
        <p:nvPicPr>
          <p:cNvPr id="247" name="Google Shape;247;p45"/>
          <p:cNvPicPr preferRelativeResize="0"/>
          <p:nvPr/>
        </p:nvPicPr>
        <p:blipFill>
          <a:blip r:embed="rId4">
            <a:alphaModFix/>
          </a:blip>
          <a:stretch>
            <a:fillRect/>
          </a:stretch>
        </p:blipFill>
        <p:spPr>
          <a:xfrm>
            <a:off x="1204512" y="1114349"/>
            <a:ext cx="6734976" cy="3445549"/>
          </a:xfrm>
          <a:prstGeom prst="rect">
            <a:avLst/>
          </a:prstGeom>
          <a:noFill/>
          <a:ln>
            <a:noFill/>
          </a:ln>
        </p:spPr>
      </p:pic>
      <p:grpSp>
        <p:nvGrpSpPr>
          <p:cNvPr id="248" name="Google Shape;248;p45"/>
          <p:cNvGrpSpPr/>
          <p:nvPr/>
        </p:nvGrpSpPr>
        <p:grpSpPr>
          <a:xfrm>
            <a:off x="0" y="1126550"/>
            <a:ext cx="4982675" cy="3199500"/>
            <a:chOff x="0" y="1126550"/>
            <a:chExt cx="4982675" cy="3199500"/>
          </a:xfrm>
        </p:grpSpPr>
        <p:grpSp>
          <p:nvGrpSpPr>
            <p:cNvPr id="249" name="Google Shape;249;p45"/>
            <p:cNvGrpSpPr/>
            <p:nvPr/>
          </p:nvGrpSpPr>
          <p:grpSpPr>
            <a:xfrm>
              <a:off x="1165175" y="1126550"/>
              <a:ext cx="3817500" cy="3199500"/>
              <a:chOff x="1165175" y="1126550"/>
              <a:chExt cx="3817500" cy="3199500"/>
            </a:xfrm>
          </p:grpSpPr>
          <p:sp>
            <p:nvSpPr>
              <p:cNvPr id="250" name="Google Shape;250;p45"/>
              <p:cNvSpPr/>
              <p:nvPr/>
            </p:nvSpPr>
            <p:spPr>
              <a:xfrm>
                <a:off x="1165175" y="1126550"/>
                <a:ext cx="2781000" cy="3199500"/>
              </a:xfrm>
              <a:prstGeom prst="roundRect">
                <a:avLst>
                  <a:gd fmla="val 16667" name="adj"/>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5"/>
              <p:cNvSpPr/>
              <p:nvPr/>
            </p:nvSpPr>
            <p:spPr>
              <a:xfrm>
                <a:off x="4014875" y="1989175"/>
                <a:ext cx="967800" cy="219000"/>
              </a:xfrm>
              <a:prstGeom prst="roundRect">
                <a:avLst>
                  <a:gd fmla="val 16667" name="adj"/>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5"/>
              <p:cNvSpPr/>
              <p:nvPr/>
            </p:nvSpPr>
            <p:spPr>
              <a:xfrm>
                <a:off x="4014875" y="2839962"/>
                <a:ext cx="967800" cy="249000"/>
              </a:xfrm>
              <a:prstGeom prst="roundRect">
                <a:avLst>
                  <a:gd fmla="val 16667" name="adj"/>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 name="Google Shape;253;p45"/>
            <p:cNvSpPr txBox="1"/>
            <p:nvPr/>
          </p:nvSpPr>
          <p:spPr>
            <a:xfrm>
              <a:off x="0" y="1639025"/>
              <a:ext cx="1186800" cy="1262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solidFill>
                    <a:srgbClr val="CC0000"/>
                  </a:solidFill>
                </a:rPr>
                <a:t>DHDK</a:t>
              </a:r>
              <a:endParaRPr>
                <a:solidFill>
                  <a:srgbClr val="CC0000"/>
                </a:solidFill>
              </a:endParaRPr>
            </a:p>
            <a:p>
              <a:pPr indent="0" lvl="0" marL="0" rtl="0" algn="r">
                <a:spcBef>
                  <a:spcPts val="0"/>
                </a:spcBef>
                <a:spcAft>
                  <a:spcPts val="0"/>
                </a:spcAft>
                <a:buNone/>
              </a:pPr>
              <a:r>
                <a:rPr lang="en">
                  <a:solidFill>
                    <a:srgbClr val="CC0000"/>
                  </a:solidFill>
                </a:rPr>
                <a:t>Data</a:t>
              </a:r>
              <a:endParaRPr>
                <a:solidFill>
                  <a:srgbClr val="CC0000"/>
                </a:solidFill>
              </a:endParaRPr>
            </a:p>
            <a:p>
              <a:pPr indent="0" lvl="0" marL="0" rtl="0" algn="r">
                <a:spcBef>
                  <a:spcPts val="0"/>
                </a:spcBef>
                <a:spcAft>
                  <a:spcPts val="0"/>
                </a:spcAft>
                <a:buNone/>
              </a:pPr>
              <a:r>
                <a:rPr lang="en">
                  <a:solidFill>
                    <a:srgbClr val="CC0000"/>
                  </a:solidFill>
                </a:rPr>
                <a:t>Science</a:t>
              </a:r>
              <a:endParaRPr>
                <a:solidFill>
                  <a:srgbClr val="CC0000"/>
                </a:solidFill>
              </a:endParaRPr>
            </a:p>
            <a:p>
              <a:pPr indent="0" lvl="0" marL="0" rtl="0" algn="r">
                <a:spcBef>
                  <a:spcPts val="0"/>
                </a:spcBef>
                <a:spcAft>
                  <a:spcPts val="0"/>
                </a:spcAft>
                <a:buNone/>
              </a:pPr>
              <a:r>
                <a:rPr lang="en">
                  <a:solidFill>
                    <a:srgbClr val="CC0000"/>
                  </a:solidFill>
                </a:rPr>
                <a:t>course</a:t>
              </a:r>
              <a:endParaRPr>
                <a:solidFill>
                  <a:srgbClr val="CC0000"/>
                </a:solidFill>
              </a:endParaRPr>
            </a:p>
            <a:p>
              <a:pPr indent="0" lvl="0" marL="0" rtl="0" algn="r">
                <a:spcBef>
                  <a:spcPts val="0"/>
                </a:spcBef>
                <a:spcAft>
                  <a:spcPts val="0"/>
                </a:spcAft>
                <a:buNone/>
              </a:pPr>
              <a:r>
                <a:rPr lang="en">
                  <a:solidFill>
                    <a:srgbClr val="CC0000"/>
                  </a:solidFill>
                </a:rPr>
                <a:t>(this course)</a:t>
              </a:r>
              <a:endParaRPr>
                <a:solidFill>
                  <a:srgbClr val="CC0000"/>
                </a:solidFill>
              </a:endParaRPr>
            </a:p>
          </p:txBody>
        </p:sp>
      </p:grpSp>
      <p:grpSp>
        <p:nvGrpSpPr>
          <p:cNvPr id="254" name="Google Shape;254;p45"/>
          <p:cNvGrpSpPr/>
          <p:nvPr/>
        </p:nvGrpSpPr>
        <p:grpSpPr>
          <a:xfrm>
            <a:off x="5294474" y="1078300"/>
            <a:ext cx="3690826" cy="3526200"/>
            <a:chOff x="5294474" y="1078300"/>
            <a:chExt cx="3690826" cy="3526200"/>
          </a:xfrm>
        </p:grpSpPr>
        <p:sp>
          <p:nvSpPr>
            <p:cNvPr id="255" name="Google Shape;255;p45"/>
            <p:cNvSpPr/>
            <p:nvPr/>
          </p:nvSpPr>
          <p:spPr>
            <a:xfrm>
              <a:off x="5294474" y="1078300"/>
              <a:ext cx="2645100" cy="3526200"/>
            </a:xfrm>
            <a:prstGeom prst="roundRect">
              <a:avLst>
                <a:gd fmla="val 16667" name="adj"/>
              </a:avLst>
            </a:prstGeom>
            <a:no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5"/>
            <p:cNvSpPr txBox="1"/>
            <p:nvPr/>
          </p:nvSpPr>
          <p:spPr>
            <a:xfrm>
              <a:off x="7939500" y="1931600"/>
              <a:ext cx="10458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B5394"/>
                  </a:solidFill>
                </a:rPr>
                <a:t>DHDK</a:t>
              </a:r>
              <a:endParaRPr>
                <a:solidFill>
                  <a:srgbClr val="0B5394"/>
                </a:solidFill>
              </a:endParaRPr>
            </a:p>
            <a:p>
              <a:pPr indent="0" lvl="0" marL="0" rtl="0" algn="l">
                <a:spcBef>
                  <a:spcPts val="0"/>
                </a:spcBef>
                <a:spcAft>
                  <a:spcPts val="0"/>
                </a:spcAft>
                <a:buNone/>
              </a:pPr>
              <a:r>
                <a:rPr lang="en">
                  <a:solidFill>
                    <a:srgbClr val="0B5394"/>
                  </a:solidFill>
                </a:rPr>
                <a:t>Open</a:t>
              </a:r>
              <a:endParaRPr>
                <a:solidFill>
                  <a:srgbClr val="0B5394"/>
                </a:solidFill>
              </a:endParaRPr>
            </a:p>
            <a:p>
              <a:pPr indent="0" lvl="0" marL="0" rtl="0" algn="l">
                <a:spcBef>
                  <a:spcPts val="0"/>
                </a:spcBef>
                <a:spcAft>
                  <a:spcPts val="0"/>
                </a:spcAft>
                <a:buNone/>
              </a:pPr>
              <a:r>
                <a:rPr lang="en">
                  <a:solidFill>
                    <a:srgbClr val="0B5394"/>
                  </a:solidFill>
                </a:rPr>
                <a:t>Science</a:t>
              </a:r>
              <a:endParaRPr>
                <a:solidFill>
                  <a:srgbClr val="0B5394"/>
                </a:solidFill>
              </a:endParaRPr>
            </a:p>
            <a:p>
              <a:pPr indent="0" lvl="0" marL="0" rtl="0" algn="l">
                <a:spcBef>
                  <a:spcPts val="0"/>
                </a:spcBef>
                <a:spcAft>
                  <a:spcPts val="0"/>
                </a:spcAft>
                <a:buNone/>
              </a:pPr>
              <a:r>
                <a:rPr lang="en">
                  <a:solidFill>
                    <a:srgbClr val="0B5394"/>
                  </a:solidFill>
                </a:rPr>
                <a:t>course</a:t>
              </a:r>
              <a:endParaRPr>
                <a:solidFill>
                  <a:srgbClr val="0B5394"/>
                </a:solidFill>
              </a:endParaRPr>
            </a:p>
            <a:p>
              <a:pPr indent="0" lvl="0" marL="0" rtl="0" algn="l">
                <a:spcBef>
                  <a:spcPts val="0"/>
                </a:spcBef>
                <a:spcAft>
                  <a:spcPts val="0"/>
                </a:spcAft>
                <a:buNone/>
              </a:pPr>
              <a:r>
                <a:rPr lang="en">
                  <a:solidFill>
                    <a:srgbClr val="0B5394"/>
                  </a:solidFill>
                </a:rPr>
                <a:t>(optional 2nd year course)</a:t>
              </a:r>
              <a:endParaRPr>
                <a:solidFill>
                  <a:srgbClr val="0B5394"/>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narratives and visualisations</a:t>
            </a:r>
            <a:endParaRPr/>
          </a:p>
        </p:txBody>
      </p:sp>
      <p:sp>
        <p:nvSpPr>
          <p:cNvPr id="262" name="Google Shape;262;p46"/>
          <p:cNvSpPr txBox="1"/>
          <p:nvPr>
            <p:ph idx="1" type="body"/>
          </p:nvPr>
        </p:nvSpPr>
        <p:spPr>
          <a:xfrm>
            <a:off x="311700" y="1152475"/>
            <a:ext cx="8520600" cy="113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DHDK course of the second year</a:t>
            </a:r>
            <a:endParaRPr/>
          </a:p>
          <a:p>
            <a:pPr indent="0" lvl="0" marL="0" rtl="0" algn="l">
              <a:spcBef>
                <a:spcPts val="1600"/>
              </a:spcBef>
              <a:spcAft>
                <a:spcPts val="1600"/>
              </a:spcAft>
              <a:buNone/>
            </a:pPr>
            <a:r>
              <a:rPr lang="en"/>
              <a:t>It will change name in Information Visualisation</a:t>
            </a:r>
            <a:endParaRPr/>
          </a:p>
        </p:txBody>
      </p:sp>
      <p:sp>
        <p:nvSpPr>
          <p:cNvPr id="263" name="Google Shape;263;p46"/>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4" name="Google Shape;264;p46"/>
          <p:cNvPicPr preferRelativeResize="0"/>
          <p:nvPr/>
        </p:nvPicPr>
        <p:blipFill rotWithShape="1">
          <a:blip r:embed="rId3">
            <a:alphaModFix/>
          </a:blip>
          <a:srcRect b="2372" l="0" r="0" t="0"/>
          <a:stretch/>
        </p:blipFill>
        <p:spPr>
          <a:xfrm>
            <a:off x="1423375" y="2205307"/>
            <a:ext cx="6297251" cy="25068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Descriptive and inference statistics</a:t>
            </a:r>
            <a:endParaRPr/>
          </a:p>
        </p:txBody>
      </p:sp>
      <p:sp>
        <p:nvSpPr>
          <p:cNvPr id="270" name="Google Shape;270;p47"/>
          <p:cNvSpPr txBox="1"/>
          <p:nvPr>
            <p:ph idx="1" type="body"/>
          </p:nvPr>
        </p:nvSpPr>
        <p:spPr>
          <a:xfrm>
            <a:off x="311700" y="1152475"/>
            <a:ext cx="2837100" cy="347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DHDK course of the second year</a:t>
            </a:r>
            <a:endParaRPr/>
          </a:p>
          <a:p>
            <a:pPr indent="0" lvl="0" marL="0" rtl="0" algn="l">
              <a:spcBef>
                <a:spcPts val="1600"/>
              </a:spcBef>
              <a:spcAft>
                <a:spcPts val="0"/>
              </a:spcAft>
              <a:buNone/>
            </a:pPr>
            <a:r>
              <a:rPr lang="en"/>
              <a:t>Crucial also for having an appropriate introduction to descriptive statistics…</a:t>
            </a:r>
            <a:endParaRPr/>
          </a:p>
          <a:p>
            <a:pPr indent="0" lvl="0" marL="0" rtl="0" algn="l">
              <a:spcBef>
                <a:spcPts val="1600"/>
              </a:spcBef>
              <a:spcAft>
                <a:spcPts val="1600"/>
              </a:spcAft>
              <a:buNone/>
            </a:pPr>
            <a:r>
              <a:rPr lang="en"/>
              <a:t>… but, in particular, for having tools about probability and inference from an existing sample</a:t>
            </a:r>
            <a:endParaRPr/>
          </a:p>
        </p:txBody>
      </p:sp>
      <p:sp>
        <p:nvSpPr>
          <p:cNvPr id="271" name="Google Shape;271;p47"/>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pSp>
        <p:nvGrpSpPr>
          <p:cNvPr id="272" name="Google Shape;272;p47"/>
          <p:cNvGrpSpPr/>
          <p:nvPr/>
        </p:nvGrpSpPr>
        <p:grpSpPr>
          <a:xfrm>
            <a:off x="3235500" y="1304876"/>
            <a:ext cx="5908497" cy="3425026"/>
            <a:chOff x="3235500" y="1304876"/>
            <a:chExt cx="5908497" cy="3425026"/>
          </a:xfrm>
        </p:grpSpPr>
        <p:pic>
          <p:nvPicPr>
            <p:cNvPr id="273" name="Google Shape;273;p47"/>
            <p:cNvPicPr preferRelativeResize="0"/>
            <p:nvPr/>
          </p:nvPicPr>
          <p:blipFill>
            <a:blip r:embed="rId3">
              <a:alphaModFix/>
            </a:blip>
            <a:stretch>
              <a:fillRect/>
            </a:stretch>
          </p:blipFill>
          <p:spPr>
            <a:xfrm>
              <a:off x="3235500" y="1304876"/>
              <a:ext cx="5908497" cy="3425026"/>
            </a:xfrm>
            <a:prstGeom prst="rect">
              <a:avLst/>
            </a:prstGeom>
            <a:noFill/>
            <a:ln>
              <a:noFill/>
            </a:ln>
          </p:spPr>
        </p:pic>
        <p:sp>
          <p:nvSpPr>
            <p:cNvPr id="274" name="Google Shape;274;p47"/>
            <p:cNvSpPr/>
            <p:nvPr/>
          </p:nvSpPr>
          <p:spPr>
            <a:xfrm>
              <a:off x="7364600" y="4157200"/>
              <a:ext cx="17793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of the previous lectures (</a:t>
            </a:r>
            <a:r>
              <a:rPr lang="en"/>
              <a:t>1/2</a:t>
            </a:r>
            <a:r>
              <a:rPr lang="en"/>
              <a:t>)</a:t>
            </a:r>
            <a:endParaRPr/>
          </a:p>
        </p:txBody>
      </p:sp>
      <p:sp>
        <p:nvSpPr>
          <p:cNvPr id="124" name="Google Shape;12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a:t>A </a:t>
            </a:r>
            <a:r>
              <a:rPr b="1" lang="en"/>
              <a:t>datum</a:t>
            </a:r>
            <a:r>
              <a:rPr lang="en"/>
              <a:t> is a declarative statement </a:t>
            </a:r>
            <a:r>
              <a:rPr lang="en">
                <a:solidFill>
                  <a:srgbClr val="CC0000"/>
                </a:solidFill>
              </a:rPr>
              <a:t>subject</a:t>
            </a:r>
            <a:r>
              <a:rPr lang="en"/>
              <a:t>-</a:t>
            </a:r>
            <a:r>
              <a:rPr lang="en">
                <a:solidFill>
                  <a:srgbClr val="3C78D8"/>
                </a:solidFill>
              </a:rPr>
              <a:t>predicate</a:t>
            </a:r>
            <a:r>
              <a:rPr lang="en"/>
              <a:t>-</a:t>
            </a:r>
            <a:r>
              <a:rPr lang="en">
                <a:solidFill>
                  <a:srgbClr val="6AA84F"/>
                </a:solidFill>
              </a:rPr>
              <a:t>object</a:t>
            </a:r>
            <a:r>
              <a:rPr lang="en"/>
              <a:t> that, through the </a:t>
            </a:r>
            <a:r>
              <a:rPr lang="en">
                <a:solidFill>
                  <a:srgbClr val="3C78D8"/>
                </a:solidFill>
              </a:rPr>
              <a:t>predicate</a:t>
            </a:r>
            <a:r>
              <a:rPr lang="en"/>
              <a:t>, either </a:t>
            </a:r>
            <a:r>
              <a:rPr b="1" lang="en"/>
              <a:t>attributes</a:t>
            </a:r>
            <a:r>
              <a:rPr lang="en"/>
              <a:t> a </a:t>
            </a:r>
            <a:r>
              <a:rPr b="1" lang="en">
                <a:solidFill>
                  <a:srgbClr val="6AA84F"/>
                </a:solidFill>
              </a:rPr>
              <a:t>literal</a:t>
            </a:r>
            <a:r>
              <a:rPr lang="en"/>
              <a:t> (i.e. a value such as a string, a number, etc.) to a </a:t>
            </a:r>
            <a:r>
              <a:rPr lang="en">
                <a:solidFill>
                  <a:srgbClr val="CC0000"/>
                </a:solidFill>
              </a:rPr>
              <a:t>subject </a:t>
            </a:r>
            <a:r>
              <a:rPr b="1" lang="en">
                <a:solidFill>
                  <a:srgbClr val="CC0000"/>
                </a:solidFill>
              </a:rPr>
              <a:t>entity</a:t>
            </a:r>
            <a:r>
              <a:rPr lang="en">
                <a:solidFill>
                  <a:srgbClr val="CC0000"/>
                </a:solidFill>
              </a:rPr>
              <a:t> </a:t>
            </a:r>
            <a:r>
              <a:rPr i="1" lang="en"/>
              <a:t>or</a:t>
            </a:r>
            <a:r>
              <a:rPr lang="en"/>
              <a:t> it </a:t>
            </a:r>
            <a:r>
              <a:rPr b="1" lang="en"/>
              <a:t>relates</a:t>
            </a:r>
            <a:r>
              <a:rPr lang="en"/>
              <a:t> such a </a:t>
            </a:r>
            <a:r>
              <a:rPr lang="en">
                <a:solidFill>
                  <a:srgbClr val="CC0000"/>
                </a:solidFill>
              </a:rPr>
              <a:t>subject </a:t>
            </a:r>
            <a:r>
              <a:rPr b="1" lang="en">
                <a:solidFill>
                  <a:srgbClr val="CC0000"/>
                </a:solidFill>
              </a:rPr>
              <a:t>entity</a:t>
            </a:r>
            <a:r>
              <a:rPr lang="en"/>
              <a:t> with </a:t>
            </a:r>
            <a:r>
              <a:rPr lang="en">
                <a:solidFill>
                  <a:srgbClr val="6AA84F"/>
                </a:solidFill>
              </a:rPr>
              <a:t>another </a:t>
            </a:r>
            <a:r>
              <a:rPr b="1" lang="en">
                <a:solidFill>
                  <a:srgbClr val="6AA84F"/>
                </a:solidFill>
              </a:rPr>
              <a:t>entity</a:t>
            </a:r>
            <a:endParaRPr b="1"/>
          </a:p>
          <a:p>
            <a:pPr indent="0" lvl="0" marL="0" rtl="0" algn="l">
              <a:spcBef>
                <a:spcPts val="1600"/>
              </a:spcBef>
              <a:spcAft>
                <a:spcPts val="0"/>
              </a:spcAft>
              <a:buNone/>
            </a:pPr>
            <a:r>
              <a:rPr lang="en"/>
              <a:t>Each entity, being used either as </a:t>
            </a:r>
            <a:r>
              <a:rPr lang="en">
                <a:solidFill>
                  <a:srgbClr val="CC0000"/>
                </a:solidFill>
              </a:rPr>
              <a:t>subject</a:t>
            </a:r>
            <a:r>
              <a:rPr lang="en"/>
              <a:t> or </a:t>
            </a:r>
            <a:r>
              <a:rPr lang="en">
                <a:solidFill>
                  <a:srgbClr val="6AA84F"/>
                </a:solidFill>
              </a:rPr>
              <a:t>object</a:t>
            </a:r>
            <a:r>
              <a:rPr lang="en"/>
              <a:t> of a statement, is characterised by </a:t>
            </a:r>
            <a:r>
              <a:rPr b="1" lang="en"/>
              <a:t>a unique identifier</a:t>
            </a:r>
            <a:endParaRPr/>
          </a:p>
          <a:p>
            <a:pPr indent="0" lvl="0" marL="0" rtl="0" algn="l">
              <a:spcBef>
                <a:spcPts val="1600"/>
              </a:spcBef>
              <a:spcAft>
                <a:spcPts val="0"/>
              </a:spcAft>
              <a:buNone/>
            </a:pPr>
            <a:r>
              <a:rPr lang="en"/>
              <a:t>The </a:t>
            </a:r>
            <a:r>
              <a:rPr b="1" lang="en"/>
              <a:t>same entity</a:t>
            </a:r>
            <a:r>
              <a:rPr lang="en"/>
              <a:t> can be used as </a:t>
            </a:r>
            <a:r>
              <a:rPr lang="en">
                <a:solidFill>
                  <a:srgbClr val="CC0000"/>
                </a:solidFill>
              </a:rPr>
              <a:t>subject</a:t>
            </a:r>
            <a:r>
              <a:rPr lang="en"/>
              <a:t> or </a:t>
            </a:r>
            <a:r>
              <a:rPr lang="en">
                <a:solidFill>
                  <a:srgbClr val="6AA84F"/>
                </a:solidFill>
              </a:rPr>
              <a:t>object</a:t>
            </a:r>
            <a:r>
              <a:rPr lang="en"/>
              <a:t> in one or more data, while a literal </a:t>
            </a:r>
            <a:r>
              <a:rPr b="1" lang="en"/>
              <a:t>cannot be used</a:t>
            </a:r>
            <a:r>
              <a:rPr lang="en"/>
              <a:t> as </a:t>
            </a:r>
            <a:r>
              <a:rPr lang="en">
                <a:solidFill>
                  <a:srgbClr val="CC0000"/>
                </a:solidFill>
              </a:rPr>
              <a:t>subject</a:t>
            </a:r>
            <a:r>
              <a:rPr lang="en"/>
              <a:t> in any datum</a:t>
            </a:r>
            <a:endParaRPr/>
          </a:p>
          <a:p>
            <a:pPr indent="0" lvl="0" marL="0" rtl="0" algn="l">
              <a:spcBef>
                <a:spcPts val="1600"/>
              </a:spcBef>
              <a:spcAft>
                <a:spcPts val="0"/>
              </a:spcAft>
              <a:buNone/>
            </a:pPr>
            <a:r>
              <a:rPr lang="en"/>
              <a:t>An attribute is intrinsically </a:t>
            </a:r>
            <a:r>
              <a:rPr b="1" lang="en"/>
              <a:t>part of</a:t>
            </a:r>
            <a:r>
              <a:rPr lang="en"/>
              <a:t> the </a:t>
            </a:r>
            <a:r>
              <a:rPr lang="en">
                <a:solidFill>
                  <a:srgbClr val="CC0000"/>
                </a:solidFill>
              </a:rPr>
              <a:t>entity</a:t>
            </a:r>
            <a:r>
              <a:rPr lang="en"/>
              <a:t> to which it is associated – modifying the value of an attribute affect </a:t>
            </a:r>
            <a:r>
              <a:rPr b="1" lang="en"/>
              <a:t>only</a:t>
            </a:r>
            <a:r>
              <a:rPr lang="en"/>
              <a:t> the </a:t>
            </a:r>
            <a:r>
              <a:rPr lang="en">
                <a:solidFill>
                  <a:srgbClr val="CC0000"/>
                </a:solidFill>
              </a:rPr>
              <a:t>entity</a:t>
            </a:r>
            <a:r>
              <a:rPr lang="en"/>
              <a:t> to which it refers to</a:t>
            </a:r>
            <a:endParaRPr/>
          </a:p>
          <a:p>
            <a:pPr indent="0" lvl="0" marL="0" rtl="0" algn="l">
              <a:spcBef>
                <a:spcPts val="1600"/>
              </a:spcBef>
              <a:spcAft>
                <a:spcPts val="0"/>
              </a:spcAft>
              <a:buClr>
                <a:schemeClr val="dk1"/>
              </a:buClr>
              <a:buSzPct val="61111"/>
              <a:buFont typeface="Arial"/>
              <a:buNone/>
            </a:pPr>
            <a:r>
              <a:rPr lang="en"/>
              <a:t>A </a:t>
            </a:r>
            <a:r>
              <a:rPr b="1" lang="en"/>
              <a:t>data model</a:t>
            </a:r>
            <a:r>
              <a:rPr lang="en"/>
              <a:t> is an abstract, simplified and formal representation of some data related to a system or a real domain, and enables us to describe what a data collection is about and to check data correctness</a:t>
            </a:r>
            <a:endParaRPr/>
          </a:p>
          <a:p>
            <a:pPr indent="0" lvl="0" marL="0" rtl="0" algn="l">
              <a:spcBef>
                <a:spcPts val="1600"/>
              </a:spcBef>
              <a:spcAft>
                <a:spcPts val="1600"/>
              </a:spcAft>
              <a:buClr>
                <a:schemeClr val="dk1"/>
              </a:buClr>
              <a:buSzPct val="61111"/>
              <a:buFont typeface="Arial"/>
              <a:buNone/>
            </a:pPr>
            <a:r>
              <a:rPr lang="en"/>
              <a:t>A data model permit one to specify </a:t>
            </a:r>
            <a:r>
              <a:rPr b="1" lang="en"/>
              <a:t>classes</a:t>
            </a:r>
            <a:r>
              <a:rPr lang="en"/>
              <a:t> of entities, their </a:t>
            </a:r>
            <a:r>
              <a:rPr b="1" lang="en"/>
              <a:t>attributes</a:t>
            </a:r>
            <a:r>
              <a:rPr lang="en"/>
              <a:t> and </a:t>
            </a:r>
            <a:r>
              <a:rPr b="1" lang="en"/>
              <a:t>relations</a:t>
            </a:r>
            <a:endParaRPr b="1"/>
          </a:p>
        </p:txBody>
      </p:sp>
      <p:sp>
        <p:nvSpPr>
          <p:cNvPr id="125" name="Google Shape;125;p30"/>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Studying networks (i.e. data)</a:t>
            </a:r>
            <a:endParaRPr/>
          </a:p>
        </p:txBody>
      </p:sp>
      <p:sp>
        <p:nvSpPr>
          <p:cNvPr id="280" name="Google Shape;280;p48"/>
          <p:cNvSpPr txBox="1"/>
          <p:nvPr>
            <p:ph idx="1" type="body"/>
          </p:nvPr>
        </p:nvSpPr>
        <p:spPr>
          <a:xfrm>
            <a:off x="311700" y="1152475"/>
            <a:ext cx="8520600" cy="115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DHDK </a:t>
            </a:r>
            <a:r>
              <a:rPr lang="en"/>
              <a:t>course of the second year</a:t>
            </a:r>
            <a:endParaRPr/>
          </a:p>
          <a:p>
            <a:pPr indent="0" lvl="0" marL="0" rtl="0" algn="l">
              <a:spcBef>
                <a:spcPts val="1600"/>
              </a:spcBef>
              <a:spcAft>
                <a:spcPts val="1600"/>
              </a:spcAft>
              <a:buNone/>
            </a:pPr>
            <a:r>
              <a:rPr lang="en"/>
              <a:t>It will change name in Network Analysis</a:t>
            </a:r>
            <a:endParaRPr/>
          </a:p>
        </p:txBody>
      </p:sp>
      <p:sp>
        <p:nvSpPr>
          <p:cNvPr id="281" name="Google Shape;281;p48"/>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2" name="Google Shape;282;p48"/>
          <p:cNvPicPr preferRelativeResize="0"/>
          <p:nvPr/>
        </p:nvPicPr>
        <p:blipFill>
          <a:blip r:embed="rId3">
            <a:alphaModFix/>
          </a:blip>
          <a:stretch>
            <a:fillRect/>
          </a:stretch>
        </p:blipFill>
        <p:spPr>
          <a:xfrm>
            <a:off x="1746850" y="2246750"/>
            <a:ext cx="5650300" cy="2483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288" name="Google Shape;288;p49"/>
          <p:cNvSpPr txBox="1"/>
          <p:nvPr>
            <p:ph idx="1" type="body"/>
          </p:nvPr>
        </p:nvSpPr>
        <p:spPr>
          <a:xfrm>
            <a:off x="311700" y="1152475"/>
            <a:ext cx="8520600" cy="8748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a:t>There are several course in UNIBO (external to DHDK) dedicated to machine learning, that you may include in your CV</a:t>
            </a:r>
            <a:endParaRPr/>
          </a:p>
        </p:txBody>
      </p:sp>
      <p:sp>
        <p:nvSpPr>
          <p:cNvPr id="289" name="Google Shape;289;p49"/>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0" name="Google Shape;290;p49"/>
          <p:cNvPicPr preferRelativeResize="0"/>
          <p:nvPr/>
        </p:nvPicPr>
        <p:blipFill>
          <a:blip r:embed="rId3">
            <a:alphaModFix/>
          </a:blip>
          <a:stretch>
            <a:fillRect/>
          </a:stretch>
        </p:blipFill>
        <p:spPr>
          <a:xfrm>
            <a:off x="311700" y="1956600"/>
            <a:ext cx="3624101" cy="2773300"/>
          </a:xfrm>
          <a:prstGeom prst="rect">
            <a:avLst/>
          </a:prstGeom>
          <a:noFill/>
          <a:ln>
            <a:noFill/>
          </a:ln>
        </p:spPr>
      </p:pic>
      <p:pic>
        <p:nvPicPr>
          <p:cNvPr id="291" name="Google Shape;291;p49"/>
          <p:cNvPicPr preferRelativeResize="0"/>
          <p:nvPr/>
        </p:nvPicPr>
        <p:blipFill>
          <a:blip r:embed="rId4">
            <a:alphaModFix/>
          </a:blip>
          <a:stretch>
            <a:fillRect/>
          </a:stretch>
        </p:blipFill>
        <p:spPr>
          <a:xfrm>
            <a:off x="5039325" y="1651800"/>
            <a:ext cx="3624100" cy="1465749"/>
          </a:xfrm>
          <a:prstGeom prst="rect">
            <a:avLst/>
          </a:prstGeom>
          <a:noFill/>
          <a:ln>
            <a:noFill/>
          </a:ln>
        </p:spPr>
      </p:pic>
      <p:pic>
        <p:nvPicPr>
          <p:cNvPr id="292" name="Google Shape;292;p49"/>
          <p:cNvPicPr preferRelativeResize="0"/>
          <p:nvPr/>
        </p:nvPicPr>
        <p:blipFill>
          <a:blip r:embed="rId5">
            <a:alphaModFix/>
          </a:blip>
          <a:stretch>
            <a:fillRect/>
          </a:stretch>
        </p:blipFill>
        <p:spPr>
          <a:xfrm>
            <a:off x="5039323" y="3245485"/>
            <a:ext cx="3957551" cy="1465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Ask a thesis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topic</a:t>
            </a:r>
            <a:endParaRPr/>
          </a:p>
        </p:txBody>
      </p:sp>
      <p:sp>
        <p:nvSpPr>
          <p:cNvPr id="303" name="Google Shape;303;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u="sng">
                <a:solidFill>
                  <a:schemeClr val="hlink"/>
                </a:solidFill>
                <a:hlinkClick r:id="rId3"/>
              </a:rPr>
              <a:t>Semantic publishing</a:t>
            </a:r>
            <a:r>
              <a:rPr lang="en"/>
              <a:t>: the latest revolution in scholarly publishing</a:t>
            </a:r>
            <a:endParaRPr/>
          </a:p>
          <a:p>
            <a:pPr indent="0" lvl="0" marL="0" rtl="0" algn="l">
              <a:spcBef>
                <a:spcPts val="1600"/>
              </a:spcBef>
              <a:spcAft>
                <a:spcPts val="1600"/>
              </a:spcAft>
              <a:buNone/>
            </a:pPr>
            <a:r>
              <a:rPr lang="en"/>
              <a:t>The term has been </a:t>
            </a:r>
            <a:r>
              <a:rPr lang="en" u="sng">
                <a:solidFill>
                  <a:schemeClr val="hlink"/>
                </a:solidFill>
                <a:hlinkClick r:id="rId4"/>
              </a:rPr>
              <a:t>introduced for the very first time by David Shotton</a:t>
            </a:r>
            <a:r>
              <a:rPr lang="en"/>
              <a:t>, and concerns the enhancement of scholarly publications by the use of modern web standards to improve interactivity, openness and usability, including the use of ontologies to encode rich semantics in the form of machine-readable RDF metadata</a:t>
            </a:r>
            <a:endParaRPr/>
          </a:p>
        </p:txBody>
      </p:sp>
      <p:sp>
        <p:nvSpPr>
          <p:cNvPr id="304" name="Google Shape;304;p51"/>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an open citation</a:t>
            </a:r>
            <a:endParaRPr/>
          </a:p>
        </p:txBody>
      </p:sp>
      <p:sp>
        <p:nvSpPr>
          <p:cNvPr id="310" name="Google Shape;310;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solidFill>
                  <a:srgbClr val="CC0000"/>
                </a:solidFill>
              </a:rPr>
              <a:t>Citation</a:t>
            </a:r>
            <a:r>
              <a:rPr lang="en"/>
              <a:t>: conceptual directional link from a citing entity to a cited entity</a:t>
            </a:r>
            <a:endParaRPr/>
          </a:p>
          <a:p>
            <a:pPr indent="0" lvl="0" marL="0" rtl="0" algn="l">
              <a:spcBef>
                <a:spcPts val="1600"/>
              </a:spcBef>
              <a:spcAft>
                <a:spcPts val="0"/>
              </a:spcAft>
              <a:buClr>
                <a:schemeClr val="dk1"/>
              </a:buClr>
              <a:buSzPct val="61111"/>
              <a:buFont typeface="Arial"/>
              <a:buNone/>
            </a:pPr>
            <a:br>
              <a:rPr lang="en"/>
            </a:br>
            <a:br>
              <a:rPr lang="en"/>
            </a:br>
            <a:br>
              <a:rPr lang="en"/>
            </a:br>
            <a:r>
              <a:rPr lang="en"/>
              <a:t>The </a:t>
            </a:r>
            <a:r>
              <a:rPr lang="en">
                <a:solidFill>
                  <a:srgbClr val="CC0000"/>
                </a:solidFill>
              </a:rPr>
              <a:t>citation data</a:t>
            </a:r>
            <a:r>
              <a:rPr lang="en"/>
              <a:t> related to a particular citation must include: </a:t>
            </a:r>
            <a:endParaRPr/>
          </a:p>
          <a:p>
            <a:pPr indent="-334327" lvl="0" marL="457200" rtl="0" algn="l">
              <a:spcBef>
                <a:spcPts val="1600"/>
              </a:spcBef>
              <a:spcAft>
                <a:spcPts val="0"/>
              </a:spcAft>
              <a:buSzPct val="100000"/>
              <a:buChar char="●"/>
            </a:pPr>
            <a:r>
              <a:rPr lang="en"/>
              <a:t>the </a:t>
            </a:r>
            <a:r>
              <a:rPr i="1" lang="en"/>
              <a:t>representation</a:t>
            </a:r>
            <a:r>
              <a:rPr lang="en"/>
              <a:t> of </a:t>
            </a:r>
            <a:r>
              <a:rPr lang="en"/>
              <a:t>such a conceptual </a:t>
            </a:r>
            <a:r>
              <a:rPr lang="en"/>
              <a:t>directional link</a:t>
            </a:r>
            <a:endParaRPr/>
          </a:p>
          <a:p>
            <a:pPr indent="-334327" lvl="0" marL="457200" rtl="0" algn="l">
              <a:spcBef>
                <a:spcPts val="1600"/>
              </a:spcBef>
              <a:spcAft>
                <a:spcPts val="0"/>
              </a:spcAft>
              <a:buSzPct val="100000"/>
              <a:buChar char="●"/>
            </a:pPr>
            <a:r>
              <a:rPr lang="en"/>
              <a:t>the </a:t>
            </a:r>
            <a:r>
              <a:rPr i="1" lang="en"/>
              <a:t>basic metadata</a:t>
            </a:r>
            <a:r>
              <a:rPr lang="en"/>
              <a:t> of the citing entity and the cited entity, i.e. sufficient information to create or retrieve textual bibliographic references</a:t>
            </a:r>
            <a:endParaRPr/>
          </a:p>
          <a:p>
            <a:pPr indent="0" lvl="0" marL="0" rtl="0" algn="l">
              <a:spcBef>
                <a:spcPts val="1600"/>
              </a:spcBef>
              <a:spcAft>
                <a:spcPts val="1600"/>
              </a:spcAft>
              <a:buClr>
                <a:schemeClr val="dk1"/>
              </a:buClr>
              <a:buSzPct val="61111"/>
              <a:buFont typeface="Arial"/>
              <a:buNone/>
            </a:pPr>
            <a:r>
              <a:rPr lang="en"/>
              <a:t>A bibliographic citation is an </a:t>
            </a:r>
            <a:r>
              <a:rPr lang="en">
                <a:solidFill>
                  <a:srgbClr val="CC0000"/>
                </a:solidFill>
              </a:rPr>
              <a:t>open citation</a:t>
            </a:r>
            <a:r>
              <a:rPr lang="en"/>
              <a:t> when the data needed to define the citation are: </a:t>
            </a:r>
            <a:r>
              <a:rPr lang="en">
                <a:solidFill>
                  <a:srgbClr val="CC0000"/>
                </a:solidFill>
              </a:rPr>
              <a:t>structured</a:t>
            </a:r>
            <a:r>
              <a:rPr lang="en"/>
              <a:t>, </a:t>
            </a:r>
            <a:r>
              <a:rPr lang="en">
                <a:solidFill>
                  <a:srgbClr val="CC0000"/>
                </a:solidFill>
              </a:rPr>
              <a:t>separate</a:t>
            </a:r>
            <a:r>
              <a:rPr lang="en"/>
              <a:t>, </a:t>
            </a:r>
            <a:r>
              <a:rPr lang="en">
                <a:solidFill>
                  <a:srgbClr val="CC0000"/>
                </a:solidFill>
              </a:rPr>
              <a:t>open</a:t>
            </a:r>
            <a:r>
              <a:rPr lang="en"/>
              <a:t>, </a:t>
            </a:r>
            <a:r>
              <a:rPr lang="en">
                <a:solidFill>
                  <a:srgbClr val="CC0000"/>
                </a:solidFill>
              </a:rPr>
              <a:t>identifiable</a:t>
            </a:r>
            <a:r>
              <a:rPr lang="en"/>
              <a:t>, </a:t>
            </a:r>
            <a:r>
              <a:rPr lang="en">
                <a:solidFill>
                  <a:srgbClr val="CC0000"/>
                </a:solidFill>
              </a:rPr>
              <a:t>available</a:t>
            </a:r>
            <a:endParaRPr/>
          </a:p>
        </p:txBody>
      </p:sp>
      <p:sp>
        <p:nvSpPr>
          <p:cNvPr id="311" name="Google Shape;311;p52"/>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Peroni, S., &amp; Shotton, D. (2018). Open Citation: Definition. Figshare. </a:t>
            </a:r>
            <a:r>
              <a:rPr lang="en" u="sng">
                <a:solidFill>
                  <a:schemeClr val="hlink"/>
                </a:solidFill>
                <a:hlinkClick r:id="rId3"/>
              </a:rPr>
              <a:t>https://doi.org/10.6084/m9.figshare.6683855</a:t>
            </a:r>
            <a:r>
              <a:rPr lang="en"/>
              <a:t> </a:t>
            </a:r>
            <a:endParaRPr/>
          </a:p>
        </p:txBody>
      </p:sp>
      <p:grpSp>
        <p:nvGrpSpPr>
          <p:cNvPr id="312" name="Google Shape;312;p52"/>
          <p:cNvGrpSpPr/>
          <p:nvPr/>
        </p:nvGrpSpPr>
        <p:grpSpPr>
          <a:xfrm>
            <a:off x="1865700" y="1666014"/>
            <a:ext cx="5260225" cy="582600"/>
            <a:chOff x="1917300" y="1312600"/>
            <a:chExt cx="5260225" cy="582600"/>
          </a:xfrm>
        </p:grpSpPr>
        <p:sp>
          <p:nvSpPr>
            <p:cNvPr id="313" name="Google Shape;313;p52"/>
            <p:cNvSpPr/>
            <p:nvPr/>
          </p:nvSpPr>
          <p:spPr>
            <a:xfrm>
              <a:off x="1917300" y="1312600"/>
              <a:ext cx="1179900" cy="5727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Paper A</a:t>
              </a:r>
              <a:endParaRPr sz="1800"/>
            </a:p>
          </p:txBody>
        </p:sp>
        <p:sp>
          <p:nvSpPr>
            <p:cNvPr id="314" name="Google Shape;314;p52"/>
            <p:cNvSpPr/>
            <p:nvPr/>
          </p:nvSpPr>
          <p:spPr>
            <a:xfrm>
              <a:off x="5997625" y="1322500"/>
              <a:ext cx="1179900" cy="5727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Paper B</a:t>
              </a:r>
              <a:endParaRPr sz="1800"/>
            </a:p>
          </p:txBody>
        </p:sp>
        <p:cxnSp>
          <p:nvCxnSpPr>
            <p:cNvPr id="315" name="Google Shape;315;p52"/>
            <p:cNvCxnSpPr>
              <a:stCxn id="313" idx="3"/>
              <a:endCxn id="314" idx="1"/>
            </p:cNvCxnSpPr>
            <p:nvPr/>
          </p:nvCxnSpPr>
          <p:spPr>
            <a:xfrm>
              <a:off x="3097200" y="1598950"/>
              <a:ext cx="2900400" cy="9900"/>
            </a:xfrm>
            <a:prstGeom prst="straightConnector1">
              <a:avLst/>
            </a:prstGeom>
            <a:noFill/>
            <a:ln cap="flat" cmpd="sng" w="9525">
              <a:solidFill>
                <a:srgbClr val="595959"/>
              </a:solidFill>
              <a:prstDash val="solid"/>
              <a:round/>
              <a:headEnd len="med" w="med" type="none"/>
              <a:tailEnd len="med" w="med" type="triangle"/>
            </a:ln>
          </p:spPr>
        </p:cxnSp>
        <p:sp>
          <p:nvSpPr>
            <p:cNvPr id="316" name="Google Shape;316;p52"/>
            <p:cNvSpPr txBox="1"/>
            <p:nvPr/>
          </p:nvSpPr>
          <p:spPr>
            <a:xfrm>
              <a:off x="4227888" y="1322500"/>
              <a:ext cx="688200" cy="57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cites</a:t>
              </a:r>
              <a:endParaRPr sz="1800"/>
            </a:p>
          </p:txBody>
        </p:sp>
      </p:grpSp>
      <p:grpSp>
        <p:nvGrpSpPr>
          <p:cNvPr id="317" name="Google Shape;317;p52"/>
          <p:cNvGrpSpPr/>
          <p:nvPr/>
        </p:nvGrpSpPr>
        <p:grpSpPr>
          <a:xfrm>
            <a:off x="762000" y="1588018"/>
            <a:ext cx="6443860" cy="723900"/>
            <a:chOff x="813600" y="1246894"/>
            <a:chExt cx="6443860" cy="723900"/>
          </a:xfrm>
        </p:grpSpPr>
        <p:sp>
          <p:nvSpPr>
            <p:cNvPr id="318" name="Google Shape;318;p52"/>
            <p:cNvSpPr/>
            <p:nvPr/>
          </p:nvSpPr>
          <p:spPr>
            <a:xfrm>
              <a:off x="1837360" y="1246894"/>
              <a:ext cx="5420100" cy="723900"/>
            </a:xfrm>
            <a:prstGeom prst="roundRect">
              <a:avLst>
                <a:gd fmla="val 16667" name="adj"/>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2"/>
            <p:cNvSpPr txBox="1"/>
            <p:nvPr/>
          </p:nvSpPr>
          <p:spPr>
            <a:xfrm>
              <a:off x="813600" y="1508940"/>
              <a:ext cx="943800" cy="214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980000"/>
                  </a:solidFill>
                </a:rPr>
                <a:t>citation</a:t>
              </a:r>
              <a:endParaRPr sz="1800">
                <a:solidFill>
                  <a:srgbClr val="980000"/>
                </a:solidFil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OpenCitations</a:t>
            </a:r>
            <a:endParaRPr/>
          </a:p>
        </p:txBody>
      </p:sp>
      <p:sp>
        <p:nvSpPr>
          <p:cNvPr id="325" name="Google Shape;325;p53"/>
          <p:cNvSpPr txBox="1"/>
          <p:nvPr>
            <p:ph idx="1" type="body"/>
          </p:nvPr>
        </p:nvSpPr>
        <p:spPr>
          <a:xfrm>
            <a:off x="311700" y="1152475"/>
            <a:ext cx="6260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OpenCitations</a:t>
            </a:r>
            <a:r>
              <a:rPr lang="en"/>
              <a:t> is an infrastructure organization for open scholarship dedicated to the publication of open citation data as Linked Open Data using Semantic Web technologies, thereby providing a disruptive alternative to traditional proprietary citation indexes</a:t>
            </a:r>
            <a:endParaRPr/>
          </a:p>
          <a:p>
            <a:pPr indent="0" lvl="0" marL="0" rtl="0" algn="l">
              <a:spcBef>
                <a:spcPts val="1600"/>
              </a:spcBef>
              <a:spcAft>
                <a:spcPts val="0"/>
              </a:spcAft>
              <a:buNone/>
            </a:pPr>
            <a:r>
              <a:rPr lang="en"/>
              <a:t>Currently, OpenCitations’ Index is COCI, that contains</a:t>
            </a:r>
            <a:endParaRPr/>
          </a:p>
          <a:p>
            <a:pPr indent="-342900" lvl="0" marL="457200" rtl="0" algn="l">
              <a:spcBef>
                <a:spcPts val="1600"/>
              </a:spcBef>
              <a:spcAft>
                <a:spcPts val="0"/>
              </a:spcAft>
              <a:buSzPts val="1800"/>
              <a:buChar char="●"/>
            </a:pPr>
            <a:r>
              <a:rPr lang="en"/>
              <a:t>1,271,360,867 citations</a:t>
            </a:r>
            <a:endParaRPr/>
          </a:p>
          <a:p>
            <a:pPr indent="-342900" lvl="0" marL="457200" rtl="0" algn="l">
              <a:spcBef>
                <a:spcPts val="0"/>
              </a:spcBef>
              <a:spcAft>
                <a:spcPts val="0"/>
              </a:spcAft>
              <a:buSzPts val="1800"/>
              <a:buChar char="●"/>
            </a:pPr>
            <a:r>
              <a:rPr lang="en"/>
              <a:t>71,337,645 bibliographic resources</a:t>
            </a:r>
            <a:endParaRPr/>
          </a:p>
        </p:txBody>
      </p:sp>
      <p:sp>
        <p:nvSpPr>
          <p:cNvPr id="326" name="Google Shape;326;p53"/>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Peroni, S., &amp; Shotton, D. (2020). OpenCitations, an infrastructure organization for open scholarship. Quantitative Science Studies, 1(1), 428–444. </a:t>
            </a:r>
            <a:r>
              <a:rPr lang="en" u="sng">
                <a:solidFill>
                  <a:schemeClr val="hlink"/>
                </a:solidFill>
                <a:hlinkClick r:id="rId4"/>
              </a:rPr>
              <a:t>https://doi.org/10.1162/qss_a_00023</a:t>
            </a:r>
            <a:r>
              <a:rPr lang="en"/>
              <a:t> </a:t>
            </a:r>
            <a:endParaRPr/>
          </a:p>
        </p:txBody>
      </p:sp>
      <p:pic>
        <p:nvPicPr>
          <p:cNvPr id="327" name="Google Shape;327;p53"/>
          <p:cNvPicPr preferRelativeResize="0"/>
          <p:nvPr/>
        </p:nvPicPr>
        <p:blipFill>
          <a:blip r:embed="rId5">
            <a:alphaModFix/>
          </a:blip>
          <a:stretch>
            <a:fillRect/>
          </a:stretch>
        </p:blipFill>
        <p:spPr>
          <a:xfrm>
            <a:off x="6475103" y="1017725"/>
            <a:ext cx="2571749" cy="25717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Opportunities</a:t>
            </a:r>
            <a:endParaRPr/>
          </a:p>
        </p:txBody>
      </p:sp>
      <p:sp>
        <p:nvSpPr>
          <p:cNvPr id="333" name="Google Shape;333;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Plenty of – and open to new – ideas and new developments in terms of infrastructure (i.e. programming), and also in terms of analytical studies (i.e. bibliometrics and scientometrics), theoretical analysis (i.e. understanding the functions of citations), and modelling (i.e. SPAR Ontologies)</a:t>
            </a:r>
            <a:endParaRPr/>
          </a:p>
          <a:p>
            <a:pPr indent="0" lvl="0" marL="0" rtl="0" algn="l">
              <a:spcBef>
                <a:spcPts val="1600"/>
              </a:spcBef>
              <a:spcAft>
                <a:spcPts val="1600"/>
              </a:spcAft>
              <a:buNone/>
            </a:pPr>
            <a:r>
              <a:rPr lang="en"/>
              <a:t>The Research Centre for Open Scholarly Metadata and the Digital Humanities Advanced Research Centre allow students to do internships in this fascinating and challenging domain, working on one of the most cited and used Open Science projects of the past two years</a:t>
            </a:r>
            <a:endParaRPr/>
          </a:p>
        </p:txBody>
      </p:sp>
      <p:sp>
        <p:nvSpPr>
          <p:cNvPr id="334" name="Google Shape;334;p54"/>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5"/>
          <p:cNvSpPr txBox="1"/>
          <p:nvPr>
            <p:ph type="ctrTitle"/>
          </p:nvPr>
        </p:nvSpPr>
        <p:spPr>
          <a:xfrm>
            <a:off x="311708" y="-2460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End</a:t>
            </a:r>
            <a:endParaRPr/>
          </a:p>
        </p:txBody>
      </p:sp>
      <p:sp>
        <p:nvSpPr>
          <p:cNvPr id="340" name="Google Shape;340;p55"/>
          <p:cNvSpPr txBox="1"/>
          <p:nvPr>
            <p:ph idx="1" type="subTitle"/>
          </p:nvPr>
        </p:nvSpPr>
        <p:spPr>
          <a:xfrm>
            <a:off x="61450" y="1767325"/>
            <a:ext cx="9082500" cy="792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2400">
                <a:solidFill>
                  <a:srgbClr val="000000"/>
                </a:solidFill>
              </a:rPr>
              <a:t>Describing and visualising data</a:t>
            </a:r>
            <a:endParaRPr sz="2400">
              <a:solidFill>
                <a:srgbClr val="000000"/>
              </a:solidFill>
            </a:endParaRPr>
          </a:p>
        </p:txBody>
      </p:sp>
      <p:pic>
        <p:nvPicPr>
          <p:cNvPr id="341" name="Google Shape;341;p55"/>
          <p:cNvPicPr preferRelativeResize="0"/>
          <p:nvPr/>
        </p:nvPicPr>
        <p:blipFill>
          <a:blip r:embed="rId3">
            <a:alphaModFix/>
          </a:blip>
          <a:stretch>
            <a:fillRect/>
          </a:stretch>
        </p:blipFill>
        <p:spPr>
          <a:xfrm>
            <a:off x="6501266" y="4300986"/>
            <a:ext cx="2543984" cy="792600"/>
          </a:xfrm>
          <a:prstGeom prst="rect">
            <a:avLst/>
          </a:prstGeom>
          <a:noFill/>
          <a:ln>
            <a:noFill/>
          </a:ln>
        </p:spPr>
      </p:pic>
      <p:pic>
        <p:nvPicPr>
          <p:cNvPr id="342" name="Google Shape;342;p55"/>
          <p:cNvPicPr preferRelativeResize="0"/>
          <p:nvPr/>
        </p:nvPicPr>
        <p:blipFill>
          <a:blip r:embed="rId4">
            <a:alphaModFix/>
          </a:blip>
          <a:stretch>
            <a:fillRect/>
          </a:stretch>
        </p:blipFill>
        <p:spPr>
          <a:xfrm>
            <a:off x="66773" y="4578751"/>
            <a:ext cx="1359650" cy="475725"/>
          </a:xfrm>
          <a:prstGeom prst="rect">
            <a:avLst/>
          </a:prstGeom>
          <a:noFill/>
          <a:ln>
            <a:noFill/>
          </a:ln>
        </p:spPr>
      </p:pic>
      <p:sp>
        <p:nvSpPr>
          <p:cNvPr id="343" name="Google Shape;343;p55"/>
          <p:cNvSpPr txBox="1"/>
          <p:nvPr/>
        </p:nvSpPr>
        <p:spPr>
          <a:xfrm>
            <a:off x="488100" y="2330600"/>
            <a:ext cx="8167800" cy="159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Silvio Peroni</a:t>
            </a:r>
            <a:br>
              <a:rPr lang="en" sz="1800">
                <a:solidFill>
                  <a:schemeClr val="dk1"/>
                </a:solidFill>
              </a:rPr>
            </a:br>
            <a:r>
              <a:rPr lang="en" sz="1200" u="sng">
                <a:solidFill>
                  <a:schemeClr val="accent5"/>
                </a:solidFill>
                <a:hlinkClick r:id="rId5">
                  <a:extLst>
                    <a:ext uri="{A12FA001-AC4F-418D-AE19-62706E023703}">
                      <ahyp:hlinkClr val="tx"/>
                    </a:ext>
                  </a:extLst>
                </a:hlinkClick>
              </a:rPr>
              <a:t>silvio.peroni@unibo.it</a:t>
            </a:r>
            <a:r>
              <a:rPr lang="en" sz="1200">
                <a:solidFill>
                  <a:schemeClr val="dk1"/>
                </a:solidFill>
              </a:rPr>
              <a:t> – </a:t>
            </a:r>
            <a:r>
              <a:rPr lang="en" sz="1200" u="sng">
                <a:solidFill>
                  <a:schemeClr val="accent5"/>
                </a:solidFill>
                <a:hlinkClick r:id="rId6">
                  <a:extLst>
                    <a:ext uri="{A12FA001-AC4F-418D-AE19-62706E023703}">
                      <ahyp:hlinkClr val="tx"/>
                    </a:ext>
                  </a:extLst>
                </a:hlinkClick>
              </a:rPr>
              <a:t>https://orcid.org/0000-0003-0530-4305</a:t>
            </a:r>
            <a:r>
              <a:rPr lang="en" sz="1200">
                <a:solidFill>
                  <a:schemeClr val="dk1"/>
                </a:solidFill>
              </a:rPr>
              <a:t> – </a:t>
            </a:r>
            <a:r>
              <a:rPr lang="en" sz="1200" u="sng">
                <a:solidFill>
                  <a:schemeClr val="accent5"/>
                </a:solidFill>
                <a:hlinkClick r:id="rId7">
                  <a:extLst>
                    <a:ext uri="{A12FA001-AC4F-418D-AE19-62706E023703}">
                      <ahyp:hlinkClr val="tx"/>
                    </a:ext>
                  </a:extLst>
                </a:hlinkClick>
              </a:rPr>
              <a:t>@essepuntato</a:t>
            </a:r>
            <a:endParaRPr sz="1200">
              <a:solidFill>
                <a:schemeClr val="dk1"/>
              </a:solidFill>
            </a:endParaRPr>
          </a:p>
          <a:p>
            <a:pPr indent="0" lvl="0" marL="0" rtl="0" algn="ctr">
              <a:spcBef>
                <a:spcPts val="0"/>
              </a:spcBef>
              <a:spcAft>
                <a:spcPts val="0"/>
              </a:spcAft>
              <a:buClr>
                <a:schemeClr val="dk1"/>
              </a:buClr>
              <a:buSzPts val="1100"/>
              <a:buFont typeface="Arial"/>
              <a:buNone/>
            </a:pPr>
            <a:r>
              <a:t/>
            </a:r>
            <a:endParaRPr>
              <a:solidFill>
                <a:schemeClr val="dk1"/>
              </a:solidFill>
            </a:endParaRPr>
          </a:p>
          <a:p>
            <a:pPr indent="0" lvl="0" marL="0" rtl="0" algn="ctr">
              <a:spcBef>
                <a:spcPts val="0"/>
              </a:spcBef>
              <a:spcAft>
                <a:spcPts val="0"/>
              </a:spcAft>
              <a:buClr>
                <a:schemeClr val="dk1"/>
              </a:buClr>
              <a:buSzPts val="1100"/>
              <a:buFont typeface="Arial"/>
              <a:buNone/>
            </a:pPr>
            <a:r>
              <a:rPr lang="en" sz="1200" u="sng">
                <a:solidFill>
                  <a:schemeClr val="hlink"/>
                </a:solidFill>
                <a:hlinkClick r:id="rId8"/>
              </a:rPr>
              <a:t>Data Science (A.Y. 2021/2022)</a:t>
            </a:r>
            <a:endParaRPr sz="1200">
              <a:solidFill>
                <a:srgbClr val="999999"/>
              </a:solidFill>
            </a:endParaRPr>
          </a:p>
          <a:p>
            <a:pPr indent="0" lvl="0" marL="0" rtl="0" algn="ctr">
              <a:spcBef>
                <a:spcPts val="0"/>
              </a:spcBef>
              <a:spcAft>
                <a:spcPts val="0"/>
              </a:spcAft>
              <a:buClr>
                <a:schemeClr val="dk1"/>
              </a:buClr>
              <a:buSzPts val="1100"/>
              <a:buFont typeface="Arial"/>
              <a:buNone/>
            </a:pPr>
            <a:r>
              <a:rPr lang="en" sz="1200" u="sng">
                <a:solidFill>
                  <a:schemeClr val="accent5"/>
                </a:solidFill>
                <a:hlinkClick r:id="rId9">
                  <a:extLst>
                    <a:ext uri="{A12FA001-AC4F-418D-AE19-62706E023703}">
                      <ahyp:hlinkClr val="tx"/>
                    </a:ext>
                  </a:extLst>
                </a:hlinkClick>
              </a:rPr>
              <a:t>Second Cycle Degree in Digital Humanities and Digital Knowledge</a:t>
            </a:r>
            <a:endParaRPr sz="1200">
              <a:solidFill>
                <a:srgbClr val="999999"/>
              </a:solidFill>
            </a:endParaRPr>
          </a:p>
          <a:p>
            <a:pPr indent="0" lvl="0" marL="0" rtl="0" algn="ctr">
              <a:spcBef>
                <a:spcPts val="0"/>
              </a:spcBef>
              <a:spcAft>
                <a:spcPts val="0"/>
              </a:spcAft>
              <a:buClr>
                <a:schemeClr val="dk1"/>
              </a:buClr>
              <a:buSzPts val="1100"/>
              <a:buFont typeface="Arial"/>
              <a:buNone/>
            </a:pPr>
            <a:r>
              <a:rPr lang="en" sz="1200" u="sng">
                <a:solidFill>
                  <a:schemeClr val="accent5"/>
                </a:solidFill>
                <a:hlinkClick r:id="rId10">
                  <a:extLst>
                    <a:ext uri="{A12FA001-AC4F-418D-AE19-62706E023703}">
                      <ahyp:hlinkClr val="tx"/>
                    </a:ext>
                  </a:extLst>
                </a:hlinkClick>
              </a:rPr>
              <a:t>Alma Mater Studiorum - Università di Bologna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of the previous lectures (2/2)</a:t>
            </a:r>
            <a:endParaRPr/>
          </a:p>
        </p:txBody>
      </p:sp>
      <p:sp>
        <p:nvSpPr>
          <p:cNvPr id="131" name="Google Shape;13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1600"/>
              </a:spcBef>
              <a:spcAft>
                <a:spcPts val="0"/>
              </a:spcAft>
              <a:buClr>
                <a:schemeClr val="dk1"/>
              </a:buClr>
              <a:buSzPct val="61111"/>
              <a:buFont typeface="Arial"/>
              <a:buNone/>
            </a:pPr>
            <a:r>
              <a:rPr lang="en"/>
              <a:t>Depending on the structure in which data are stored (or exposed), you need to approach the queries to datasets from a different angle</a:t>
            </a:r>
            <a:endParaRPr/>
          </a:p>
          <a:p>
            <a:pPr indent="-308610" lvl="0" marL="457200" rtl="0" algn="l">
              <a:spcBef>
                <a:spcPts val="1600"/>
              </a:spcBef>
              <a:spcAft>
                <a:spcPts val="0"/>
              </a:spcAft>
              <a:buSzPct val="100000"/>
              <a:buChar char="●"/>
            </a:pPr>
            <a:r>
              <a:rPr lang="en"/>
              <a:t>With </a:t>
            </a:r>
            <a:r>
              <a:rPr b="1" lang="en"/>
              <a:t>tabular data</a:t>
            </a:r>
            <a:r>
              <a:rPr lang="en"/>
              <a:t>, often you have to combine tables between them to obtain bigger tables which contain the query requirements and the related answer</a:t>
            </a:r>
            <a:endParaRPr/>
          </a:p>
          <a:p>
            <a:pPr indent="-308610" lvl="0" marL="457200" rtl="0" algn="l">
              <a:spcBef>
                <a:spcPts val="0"/>
              </a:spcBef>
              <a:spcAft>
                <a:spcPts val="0"/>
              </a:spcAft>
              <a:buSzPct val="100000"/>
              <a:buChar char="●"/>
            </a:pPr>
            <a:r>
              <a:rPr lang="en"/>
              <a:t>With </a:t>
            </a:r>
            <a:r>
              <a:rPr b="1" lang="en"/>
              <a:t>graph data</a:t>
            </a:r>
            <a:r>
              <a:rPr lang="en"/>
              <a:t>, you explore the graph starting from fixed points (i.e. known entities, values, predicates) to find a pattern that is compliant with the query</a:t>
            </a:r>
            <a:endParaRPr/>
          </a:p>
          <a:p>
            <a:pPr indent="0" lvl="0" marL="0" rtl="0" algn="l">
              <a:spcBef>
                <a:spcPts val="1600"/>
              </a:spcBef>
              <a:spcAft>
                <a:spcPts val="0"/>
              </a:spcAft>
              <a:buNone/>
            </a:pPr>
            <a:r>
              <a:rPr lang="en"/>
              <a:t>A </a:t>
            </a:r>
            <a:r>
              <a:rPr b="1" lang="en"/>
              <a:t>database</a:t>
            </a:r>
            <a:r>
              <a:rPr lang="en"/>
              <a:t> as a </a:t>
            </a:r>
            <a:r>
              <a:rPr b="1" lang="en"/>
              <a:t>collection of data</a:t>
            </a:r>
            <a:r>
              <a:rPr lang="en"/>
              <a:t> which organised, stored and accessed electronically, which can be created through a database management system (DBMS)</a:t>
            </a:r>
            <a:endParaRPr/>
          </a:p>
          <a:p>
            <a:pPr indent="0" lvl="0" marL="0" rtl="0" algn="l">
              <a:spcBef>
                <a:spcPts val="1600"/>
              </a:spcBef>
              <a:spcAft>
                <a:spcPts val="0"/>
              </a:spcAft>
              <a:buNone/>
            </a:pPr>
            <a:r>
              <a:rPr lang="en"/>
              <a:t>A </a:t>
            </a:r>
            <a:r>
              <a:rPr b="1" lang="en"/>
              <a:t>transaction</a:t>
            </a:r>
            <a:r>
              <a:rPr lang="en"/>
              <a:t> is a unit of work performed (compliant with </a:t>
            </a:r>
            <a:r>
              <a:rPr b="1" lang="en"/>
              <a:t>ACID properties</a:t>
            </a:r>
            <a:r>
              <a:rPr lang="en"/>
              <a:t>) within a DBMS against a database and  usually represents any change in a database</a:t>
            </a:r>
            <a:endParaRPr/>
          </a:p>
          <a:p>
            <a:pPr indent="0" lvl="0" marL="0" rtl="0" algn="l">
              <a:spcBef>
                <a:spcPts val="1600"/>
              </a:spcBef>
              <a:spcAft>
                <a:spcPts val="1600"/>
              </a:spcAft>
              <a:buNone/>
            </a:pPr>
            <a:r>
              <a:rPr lang="en"/>
              <a:t>SQL and SPARQL are a </a:t>
            </a:r>
            <a:r>
              <a:rPr b="1" lang="en"/>
              <a:t>query languages</a:t>
            </a:r>
            <a:r>
              <a:rPr lang="en"/>
              <a:t> used and designed for managing data in </a:t>
            </a:r>
            <a:r>
              <a:rPr b="1" lang="en"/>
              <a:t>relational</a:t>
            </a:r>
            <a:r>
              <a:rPr lang="en"/>
              <a:t> and </a:t>
            </a:r>
            <a:r>
              <a:rPr b="1" lang="en"/>
              <a:t>graph-based</a:t>
            </a:r>
            <a:r>
              <a:rPr lang="en"/>
              <a:t> database management systems respectively, and allows one to </a:t>
            </a:r>
            <a:r>
              <a:rPr b="1" lang="en"/>
              <a:t>create</a:t>
            </a:r>
            <a:r>
              <a:rPr lang="en"/>
              <a:t> data and to </a:t>
            </a:r>
            <a:r>
              <a:rPr b="1" lang="en"/>
              <a:t>query</a:t>
            </a:r>
            <a:r>
              <a:rPr lang="en"/>
              <a:t> them</a:t>
            </a:r>
            <a:endParaRPr/>
          </a:p>
        </p:txBody>
      </p:sp>
      <p:sp>
        <p:nvSpPr>
          <p:cNvPr id="132" name="Google Shape;132;p31"/>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Any question about the previous lecture?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Descriptive statistics</a:t>
            </a:r>
            <a:endParaRPr/>
          </a:p>
        </p:txBody>
      </p:sp>
      <p:sp>
        <p:nvSpPr>
          <p:cNvPr id="143" name="Google Shape;14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Descriptive statistics are a series of statistics </a:t>
            </a:r>
            <a:r>
              <a:rPr lang="en"/>
              <a:t>which</a:t>
            </a:r>
            <a:r>
              <a:rPr lang="en"/>
              <a:t> aim at describing quantitatively a collection of data</a:t>
            </a:r>
            <a:endParaRPr/>
          </a:p>
          <a:p>
            <a:pPr indent="0" lvl="0" marL="0" rtl="0" algn="l">
              <a:spcBef>
                <a:spcPts val="1600"/>
              </a:spcBef>
              <a:spcAft>
                <a:spcPts val="0"/>
              </a:spcAft>
              <a:buNone/>
            </a:pPr>
            <a:r>
              <a:rPr lang="en"/>
              <a:t>Such statistics do not infer new information from a given population, since it does not use probability at all, but it provides measure to summarise data as they are</a:t>
            </a:r>
            <a:endParaRPr/>
          </a:p>
          <a:p>
            <a:pPr indent="0" lvl="0" marL="0" rtl="0" algn="l">
              <a:spcBef>
                <a:spcPts val="1600"/>
              </a:spcBef>
              <a:spcAft>
                <a:spcPts val="0"/>
              </a:spcAft>
              <a:buNone/>
            </a:pPr>
            <a:r>
              <a:rPr lang="en"/>
              <a:t>Often, such statistics are accompanied by visual graphs that enable a reader to understand simply some of the aspects of a collection of data</a:t>
            </a:r>
            <a:endParaRPr/>
          </a:p>
          <a:p>
            <a:pPr indent="0" lvl="0" marL="0" rtl="0" algn="l">
              <a:spcBef>
                <a:spcPts val="1600"/>
              </a:spcBef>
              <a:spcAft>
                <a:spcPts val="0"/>
              </a:spcAft>
              <a:buNone/>
            </a:pPr>
            <a:r>
              <a:rPr lang="en"/>
              <a:t>Different kinds of measures:</a:t>
            </a:r>
            <a:endParaRPr/>
          </a:p>
          <a:p>
            <a:pPr indent="-342900" lvl="0" marL="457200" rtl="0" algn="l">
              <a:spcBef>
                <a:spcPts val="1600"/>
              </a:spcBef>
              <a:spcAft>
                <a:spcPts val="0"/>
              </a:spcAft>
              <a:buSzPts val="1800"/>
              <a:buChar char="●"/>
            </a:pPr>
            <a:r>
              <a:rPr lang="en"/>
              <a:t>m</a:t>
            </a:r>
            <a:r>
              <a:rPr lang="en"/>
              <a:t>easures of central tendency: mean, median, and mode</a:t>
            </a:r>
            <a:endParaRPr/>
          </a:p>
          <a:p>
            <a:pPr indent="-342900" lvl="0" marL="457200" rtl="0" algn="l">
              <a:spcBef>
                <a:spcPts val="0"/>
              </a:spcBef>
              <a:spcAft>
                <a:spcPts val="0"/>
              </a:spcAft>
              <a:buSzPts val="1800"/>
              <a:buChar char="●"/>
            </a:pPr>
            <a:r>
              <a:rPr lang="en"/>
              <a:t>measures of variability: minimum, maximum, and </a:t>
            </a:r>
            <a:r>
              <a:rPr lang="en"/>
              <a:t>standard deviation</a:t>
            </a:r>
            <a:endParaRPr/>
          </a:p>
        </p:txBody>
      </p:sp>
      <p:sp>
        <p:nvSpPr>
          <p:cNvPr id="144" name="Google Shape;144;p33"/>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Mean</a:t>
            </a:r>
            <a:endParaRPr/>
          </a:p>
        </p:txBody>
      </p:sp>
      <p:sp>
        <p:nvSpPr>
          <p:cNvPr id="150" name="Google Shape;150;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mathematics and statistics, the arithmetic mean or, simply, the mean is the sum of a collection of numbers divided by the count of numbers in the collection</a:t>
            </a:r>
            <a:endParaRPr/>
          </a:p>
          <a:p>
            <a:pPr indent="0" lvl="0" marL="0" rtl="0" algn="l">
              <a:spcBef>
                <a:spcPts val="1600"/>
              </a:spcBef>
              <a:spcAft>
                <a:spcPts val="0"/>
              </a:spcAft>
              <a:buNone/>
            </a:pPr>
            <a:r>
              <a:rPr lang="en"/>
              <a:t>For instance, consider the following years of publication of 10 articles</a:t>
            </a:r>
            <a:endParaRPr/>
          </a:p>
          <a:p>
            <a:pPr indent="0" lvl="0" marL="0" rtl="0" algn="l">
              <a:spcBef>
                <a:spcPts val="1600"/>
              </a:spcBef>
              <a:spcAft>
                <a:spcPts val="0"/>
              </a:spcAft>
              <a:buNone/>
            </a:pPr>
            <a:r>
              <a:rPr lang="en"/>
              <a:t>1962, 2005, 2007, 2011, 2011, 2013, 2014, 2016, 2019, 2022</a:t>
            </a:r>
            <a:endParaRPr/>
          </a:p>
          <a:p>
            <a:pPr indent="0" lvl="0" marL="0" rtl="0" algn="l">
              <a:spcBef>
                <a:spcPts val="1600"/>
              </a:spcBef>
              <a:spcAft>
                <a:spcPts val="0"/>
              </a:spcAft>
              <a:buNone/>
            </a:pPr>
            <a:r>
              <a:rPr lang="en"/>
              <a:t>the mean is</a:t>
            </a:r>
            <a:endParaRPr/>
          </a:p>
          <a:p>
            <a:pPr indent="0" lvl="0" marL="0" rtl="0" algn="l">
              <a:spcBef>
                <a:spcPts val="1600"/>
              </a:spcBef>
              <a:spcAft>
                <a:spcPts val="0"/>
              </a:spcAft>
              <a:buNone/>
            </a:pPr>
            <a:r>
              <a:rPr lang="en"/>
              <a:t>(1962 + 2005 + 2007 + 2011 + 2011 + 2013 + 2014 + 2016 + 2019 + 2022) / 10 = </a:t>
            </a:r>
            <a:endParaRPr/>
          </a:p>
          <a:p>
            <a:pPr indent="0" lvl="0" marL="0" rtl="0" algn="l">
              <a:spcBef>
                <a:spcPts val="1600"/>
              </a:spcBef>
              <a:spcAft>
                <a:spcPts val="1600"/>
              </a:spcAft>
              <a:buNone/>
            </a:pPr>
            <a:r>
              <a:rPr lang="en"/>
              <a:t>2008</a:t>
            </a:r>
            <a:endParaRPr/>
          </a:p>
        </p:txBody>
      </p:sp>
      <p:sp>
        <p:nvSpPr>
          <p:cNvPr id="151" name="Google Shape;151;p34"/>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Median</a:t>
            </a:r>
            <a:endParaRPr/>
          </a:p>
        </p:txBody>
      </p:sp>
      <p:sp>
        <p:nvSpPr>
          <p:cNvPr id="157" name="Google Shape;157;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a:t>
            </a:r>
            <a:r>
              <a:rPr lang="en"/>
              <a:t>he median is the value separating the higher half from the lower half of a data sample – it may be thought of as "the middle" value</a:t>
            </a:r>
            <a:endParaRPr/>
          </a:p>
          <a:p>
            <a:pPr indent="0" lvl="0" marL="0" rtl="0" algn="l">
              <a:spcBef>
                <a:spcPts val="1600"/>
              </a:spcBef>
              <a:spcAft>
                <a:spcPts val="0"/>
              </a:spcAft>
              <a:buNone/>
            </a:pPr>
            <a:r>
              <a:rPr lang="en"/>
              <a:t>Basic feature: it is not skewed by a small proportion of extremely large or small values, and therefore provides a better representation of a typical value</a:t>
            </a:r>
            <a:endParaRPr/>
          </a:p>
          <a:p>
            <a:pPr indent="0" lvl="0" marL="0" rtl="0" algn="l">
              <a:spcBef>
                <a:spcPts val="1600"/>
              </a:spcBef>
              <a:spcAft>
                <a:spcPts val="0"/>
              </a:spcAft>
              <a:buNone/>
            </a:pPr>
            <a:r>
              <a:rPr lang="en"/>
              <a:t>How to calculate it:</a:t>
            </a:r>
            <a:endParaRPr/>
          </a:p>
          <a:p>
            <a:pPr indent="-334327" lvl="0" marL="457200" rtl="0" algn="l">
              <a:spcBef>
                <a:spcPts val="1600"/>
              </a:spcBef>
              <a:spcAft>
                <a:spcPts val="0"/>
              </a:spcAft>
              <a:buSzPct val="100000"/>
              <a:buChar char="●"/>
            </a:pPr>
            <a:r>
              <a:rPr lang="en"/>
              <a:t>If the count of numbers </a:t>
            </a:r>
            <a:r>
              <a:rPr i="1" lang="en"/>
              <a:t>n</a:t>
            </a:r>
            <a:r>
              <a:rPr lang="en"/>
              <a:t> in a collection is odd, the median value is at index </a:t>
            </a:r>
            <a:r>
              <a:rPr i="1" lang="en"/>
              <a:t>(n-1)/2</a:t>
            </a:r>
            <a:r>
              <a:rPr lang="en"/>
              <a:t> (starting indexing items from 0, as in Python list)</a:t>
            </a:r>
            <a:endParaRPr/>
          </a:p>
          <a:p>
            <a:pPr indent="-334327" lvl="0" marL="457200" rtl="0" algn="l">
              <a:spcBef>
                <a:spcPts val="0"/>
              </a:spcBef>
              <a:spcAft>
                <a:spcPts val="0"/>
              </a:spcAft>
              <a:buSzPct val="100000"/>
              <a:buChar char="●"/>
            </a:pPr>
            <a:r>
              <a:rPr lang="en"/>
              <a:t>If the count of numbers </a:t>
            </a:r>
            <a:r>
              <a:rPr i="1" lang="en"/>
              <a:t>n</a:t>
            </a:r>
            <a:r>
              <a:rPr lang="en"/>
              <a:t> in a collection is even, the median value is the mean of the value at index </a:t>
            </a:r>
            <a:r>
              <a:rPr i="1" lang="en"/>
              <a:t>(n/2)-1</a:t>
            </a:r>
            <a:r>
              <a:rPr lang="en"/>
              <a:t> and </a:t>
            </a:r>
            <a:r>
              <a:rPr i="1" lang="en"/>
              <a:t>n/2</a:t>
            </a:r>
            <a:r>
              <a:rPr lang="en"/>
              <a:t> (starting indexing items from 0, as in Python list)</a:t>
            </a:r>
            <a:endParaRPr/>
          </a:p>
          <a:p>
            <a:pPr indent="0" lvl="0" marL="0" rtl="0" algn="ctr">
              <a:spcBef>
                <a:spcPts val="1600"/>
              </a:spcBef>
              <a:spcAft>
                <a:spcPts val="1600"/>
              </a:spcAft>
              <a:buNone/>
            </a:pPr>
            <a:r>
              <a:rPr lang="en"/>
              <a:t>1962, 2005, 2007, 2011, 2011, 2013, 2014, 2016, 2019, 2022</a:t>
            </a:r>
            <a:endParaRPr/>
          </a:p>
        </p:txBody>
      </p:sp>
      <p:sp>
        <p:nvSpPr>
          <p:cNvPr id="158" name="Google Shape;158;p35"/>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59" name="Google Shape;159;p35"/>
          <p:cNvSpPr txBox="1"/>
          <p:nvPr/>
        </p:nvSpPr>
        <p:spPr>
          <a:xfrm>
            <a:off x="1865450" y="3989725"/>
            <a:ext cx="5499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CC0000"/>
                </a:solidFill>
              </a:rPr>
              <a:t>0             1              2               3               4             5               6               7              8                9</a:t>
            </a:r>
            <a:endParaRPr sz="1000">
              <a:solidFill>
                <a:srgbClr val="CC0000"/>
              </a:solidFill>
            </a:endParaRPr>
          </a:p>
        </p:txBody>
      </p:sp>
      <p:sp>
        <p:nvSpPr>
          <p:cNvPr id="160" name="Google Shape;160;p35"/>
          <p:cNvSpPr txBox="1"/>
          <p:nvPr/>
        </p:nvSpPr>
        <p:spPr>
          <a:xfrm>
            <a:off x="3918050" y="4385175"/>
            <a:ext cx="115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CC0000"/>
                </a:solidFill>
              </a:rPr>
              <a:t>(n/2)-1    n/2</a:t>
            </a:r>
            <a:endParaRPr>
              <a:solidFill>
                <a:srgbClr val="CC0000"/>
              </a:solidFill>
            </a:endParaRPr>
          </a:p>
        </p:txBody>
      </p:sp>
      <p:sp>
        <p:nvSpPr>
          <p:cNvPr id="161" name="Google Shape;161;p35"/>
          <p:cNvSpPr txBox="1"/>
          <p:nvPr/>
        </p:nvSpPr>
        <p:spPr>
          <a:xfrm>
            <a:off x="5188875" y="4385175"/>
            <a:ext cx="372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CC0000"/>
                </a:solidFill>
              </a:rPr>
              <a:t>→ (2011 + 2013) / 2 = 2012</a:t>
            </a:r>
            <a:endParaRPr>
              <a:solidFill>
                <a:srgbClr val="CC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a:t>
            </a:r>
            <a:endParaRPr/>
          </a:p>
        </p:txBody>
      </p:sp>
      <p:sp>
        <p:nvSpPr>
          <p:cNvPr id="167" name="Google Shape;167;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mode is the value that appears most often in a set of data values</a:t>
            </a:r>
            <a:endParaRPr/>
          </a:p>
          <a:p>
            <a:pPr indent="0" lvl="0" marL="0" rtl="0" algn="l">
              <a:spcBef>
                <a:spcPts val="1600"/>
              </a:spcBef>
              <a:spcAft>
                <a:spcPts val="0"/>
              </a:spcAft>
              <a:buNone/>
            </a:pPr>
            <a:r>
              <a:rPr lang="en"/>
              <a:t>For instance, consider the following years of publication of 10 articles</a:t>
            </a:r>
            <a:endParaRPr/>
          </a:p>
          <a:p>
            <a:pPr indent="0" lvl="0" marL="0" rtl="0" algn="l">
              <a:spcBef>
                <a:spcPts val="1600"/>
              </a:spcBef>
              <a:spcAft>
                <a:spcPts val="0"/>
              </a:spcAft>
              <a:buNone/>
            </a:pPr>
            <a:r>
              <a:rPr lang="en"/>
              <a:t>1962, 2005, 2007, 2011, 2011, 2013, 2014, 2016, 2019, 2022</a:t>
            </a:r>
            <a:endParaRPr/>
          </a:p>
          <a:p>
            <a:pPr indent="0" lvl="0" marL="0" rtl="0" algn="l">
              <a:spcBef>
                <a:spcPts val="1600"/>
              </a:spcBef>
              <a:spcAft>
                <a:spcPts val="0"/>
              </a:spcAft>
              <a:buNone/>
            </a:pPr>
            <a:r>
              <a:rPr lang="en"/>
              <a:t>the mode is 2011</a:t>
            </a:r>
            <a:endParaRPr/>
          </a:p>
          <a:p>
            <a:pPr indent="0" lvl="0" marL="0" rtl="0" algn="l">
              <a:spcBef>
                <a:spcPts val="1600"/>
              </a:spcBef>
              <a:spcAft>
                <a:spcPts val="1600"/>
              </a:spcAft>
              <a:buNone/>
            </a:pPr>
            <a:r>
              <a:rPr lang="en"/>
              <a:t>For a sample where each value occur precisely once, the usual practice is to discretize the data by assigning frequency values to intervals of equal distance, as for making a histogram, effectively replacing the values by the midpoints of the intervals they are assigned to</a:t>
            </a:r>
            <a:endParaRPr/>
          </a:p>
        </p:txBody>
      </p:sp>
      <p:sp>
        <p:nvSpPr>
          <p:cNvPr id="168" name="Google Shape;168;p36"/>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37"/>
          <p:cNvPicPr preferRelativeResize="0"/>
          <p:nvPr/>
        </p:nvPicPr>
        <p:blipFill rotWithShape="1">
          <a:blip r:embed="rId3">
            <a:alphaModFix/>
          </a:blip>
          <a:srcRect b="0" l="0" r="3623" t="0"/>
          <a:stretch/>
        </p:blipFill>
        <p:spPr>
          <a:xfrm>
            <a:off x="3067575" y="2198125"/>
            <a:ext cx="6076325" cy="2378925"/>
          </a:xfrm>
          <a:prstGeom prst="rect">
            <a:avLst/>
          </a:prstGeom>
          <a:noFill/>
          <a:ln>
            <a:noFill/>
          </a:ln>
        </p:spPr>
      </p:pic>
      <p:sp>
        <p:nvSpPr>
          <p:cNvPr id="174" name="Google Shape;174;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mean, median and mode can be different</a:t>
            </a:r>
            <a:endParaRPr/>
          </a:p>
        </p:txBody>
      </p:sp>
      <p:sp>
        <p:nvSpPr>
          <p:cNvPr id="175" name="Google Shape;175;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 mean is largely affected by outliers, i.e. either small or large values </a:t>
            </a:r>
            <a:r>
              <a:rPr lang="en"/>
              <a:t>that differ significantly from other observations</a:t>
            </a:r>
            <a:endParaRPr/>
          </a:p>
          <a:p>
            <a:pPr indent="0" lvl="0" marL="0" rtl="0" algn="l">
              <a:spcBef>
                <a:spcPts val="1600"/>
              </a:spcBef>
              <a:spcAft>
                <a:spcPts val="0"/>
              </a:spcAft>
              <a:buNone/>
            </a:pPr>
            <a:r>
              <a:rPr lang="en"/>
              <a:t>The median can be used as a measure of location when one thinks extreme values are of minimal or no </a:t>
            </a:r>
            <a:br>
              <a:rPr lang="en"/>
            </a:br>
            <a:r>
              <a:rPr lang="en"/>
              <a:t>importance, e.g. because </a:t>
            </a:r>
            <a:br>
              <a:rPr lang="en"/>
            </a:br>
            <a:r>
              <a:rPr lang="en"/>
              <a:t>a distribution is skewed</a:t>
            </a:r>
            <a:endParaRPr/>
          </a:p>
          <a:p>
            <a:pPr indent="0" lvl="0" marL="0" rtl="0" algn="l">
              <a:spcBef>
                <a:spcPts val="1600"/>
              </a:spcBef>
              <a:spcAft>
                <a:spcPts val="1600"/>
              </a:spcAft>
              <a:buNone/>
            </a:pPr>
            <a:r>
              <a:rPr lang="en"/>
              <a:t>The mode is the same as </a:t>
            </a:r>
            <a:br>
              <a:rPr lang="en"/>
            </a:br>
            <a:r>
              <a:rPr lang="en"/>
              <a:t>that of the mean and </a:t>
            </a:r>
            <a:br>
              <a:rPr lang="en"/>
            </a:br>
            <a:r>
              <a:rPr lang="en"/>
              <a:t>median in a normal </a:t>
            </a:r>
            <a:br>
              <a:rPr lang="en"/>
            </a:br>
            <a:r>
              <a:rPr lang="en"/>
              <a:t>distribution, but it may be </a:t>
            </a:r>
            <a:br>
              <a:rPr lang="en"/>
            </a:br>
            <a:r>
              <a:rPr lang="en"/>
              <a:t>very different in highly skewed</a:t>
            </a:r>
            <a:endParaRPr/>
          </a:p>
        </p:txBody>
      </p:sp>
      <p:sp>
        <p:nvSpPr>
          <p:cNvPr id="176" name="Google Shape;176;p37"/>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Skewness. Wikipedia EN. </a:t>
            </a:r>
            <a:r>
              <a:rPr lang="en" u="sng">
                <a:solidFill>
                  <a:schemeClr val="hlink"/>
                </a:solidFill>
                <a:hlinkClick r:id="rId4"/>
              </a:rPr>
              <a:t>https://en.wikipedia.org/wiki/Skewness</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