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4B2AE6-FE54-4D0E-AB41-25790E591836}">
  <a:tblStyle styleId="{914B2AE6-FE54-4D0E-AB41-25790E5918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f64074ef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f64074ef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12495abd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12495abd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12495abd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12495abd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12495abd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12495abd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12495abd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12495abd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12495abd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12495abd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12495abd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12495abd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12495abd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12495abd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12495abd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12495abd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12495abd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12495abd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12495abd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12495abd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1174e696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1174e696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12495abd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112495abd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12495abd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12495abd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12495abd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12495abd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12495abd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12495abd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f64074ef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0f64074ef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1174e696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1174e696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1174e696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1174e696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12495abd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12495abd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12495abd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12495abd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12495abd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12495abd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12495abd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12495abd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12495abd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12495abd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800"/>
              <a:buNone/>
              <a:defRPr sz="800">
                <a:solidFill>
                  <a:srgbClr val="7F6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ilvio.peroni@unibo.it" TargetMode="External"/><Relationship Id="rId4" Type="http://schemas.openxmlformats.org/officeDocument/2006/relationships/hyperlink" Target="https://orcid.org/0000-0003-0530-4305" TargetMode="External"/><Relationship Id="rId9" Type="http://schemas.openxmlformats.org/officeDocument/2006/relationships/image" Target="../media/image1.png"/><Relationship Id="rId5" Type="http://schemas.openxmlformats.org/officeDocument/2006/relationships/hyperlink" Target="https://twitter.com/essepuntato" TargetMode="External"/><Relationship Id="rId6" Type="http://schemas.openxmlformats.org/officeDocument/2006/relationships/hyperlink" Target="https://www.unibo.it/it/didattica/insegnamenti/insegnamento/2022/467046" TargetMode="External"/><Relationship Id="rId7" Type="http://schemas.openxmlformats.org/officeDocument/2006/relationships/hyperlink" Target="https://corsi.unibo.it/2cycle/DigitalHumanitiesKnowledge" TargetMode="External"/><Relationship Id="rId8" Type="http://schemas.openxmlformats.org/officeDocument/2006/relationships/hyperlink" Target="http://www.unibo.it/e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jupyter.org/" TargetMode="External"/><Relationship Id="rId4" Type="http://schemas.openxmlformats.org/officeDocument/2006/relationships/hyperlink" Target="https://comp-think.github.io/laboratory/chapter/01/" TargetMode="External"/><Relationship Id="rId5" Type="http://schemas.openxmlformats.org/officeDocument/2006/relationships/hyperlink" Target="https://www.youtube.com/watch?v=7wfPqAyYADY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comp-data/2022-2023/tree/main/docs/projec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hyperlink" Target="https://iiif.io/api/presentation/3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omp-think.github.io/2021-2022/slides/04%20-%20Programming%20languages.html#/21" TargetMode="External"/><Relationship Id="rId4" Type="http://schemas.openxmlformats.org/officeDocument/2006/relationships/hyperlink" Target="https://docs.python.org/3/library/unittest.html" TargetMode="External"/><Relationship Id="rId5" Type="http://schemas.openxmlformats.org/officeDocument/2006/relationships/hyperlink" Target="https://realpython.com/python-testing/" TargetMode="External"/></Relationships>
</file>

<file path=ppt/slides/_rels/slide24.xml.rels><?xml version="1.0" encoding="UTF-8" standalone="yes"?><Relationships xmlns="http://schemas.openxmlformats.org/package/2006/relationships"><Relationship Id="rId10" Type="http://schemas.openxmlformats.org/officeDocument/2006/relationships/hyperlink" Target="http://www.unibo.it/en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hyperlink" Target="https://corsi.unibo.it/2cycle/DigitalHumanitiesKnowledge" TargetMode="External"/><Relationship Id="rId5" Type="http://schemas.openxmlformats.org/officeDocument/2006/relationships/hyperlink" Target="mailto:silvio.peroni@unibo.it" TargetMode="External"/><Relationship Id="rId6" Type="http://schemas.openxmlformats.org/officeDocument/2006/relationships/hyperlink" Target="https://orcid.org/0000-0003-0530-4305" TargetMode="External"/><Relationship Id="rId7" Type="http://schemas.openxmlformats.org/officeDocument/2006/relationships/hyperlink" Target="https://twitter.com/essepuntato" TargetMode="External"/><Relationship Id="rId8" Type="http://schemas.openxmlformats.org/officeDocument/2006/relationships/hyperlink" Target="https://www.unibo.it/it/didattica/insegnamenti/insegnamento/2022/46704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i.org/10.1145/3188721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lickr.com/photos/gettysburgcollege/3082146647/" TargetMode="External"/><Relationship Id="rId4" Type="http://schemas.openxmlformats.org/officeDocument/2006/relationships/hyperlink" Target="https://www.flickr.com/photos/adavey/40903187052/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comp-data/2022-2023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comp-data/2022-2023/" TargetMode="External"/><Relationship Id="rId4" Type="http://schemas.openxmlformats.org/officeDocument/2006/relationships/hyperlink" Target="mailto:silvio.peroni@unibo.it" TargetMode="External"/><Relationship Id="rId9" Type="http://schemas.openxmlformats.org/officeDocument/2006/relationships/hyperlink" Target="https://github.com/quinnanya/dh-jupyter" TargetMode="External"/><Relationship Id="rId5" Type="http://schemas.openxmlformats.org/officeDocument/2006/relationships/hyperlink" Target="https://comp-think.github.io" TargetMode="External"/><Relationship Id="rId6" Type="http://schemas.openxmlformats.org/officeDocument/2006/relationships/hyperlink" Target="https://www.digitalocean.com/community/books/digitalocean-ebook-how-to-code-in-python" TargetMode="External"/><Relationship Id="rId7" Type="http://schemas.openxmlformats.org/officeDocument/2006/relationships/hyperlink" Target="https://melaniewalsh.github.io/Intro-Cultural-Analytics/" TargetMode="External"/><Relationship Id="rId8" Type="http://schemas.openxmlformats.org/officeDocument/2006/relationships/hyperlink" Target="https://programminghistorian.org/en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lack.com" TargetMode="External"/><Relationship Id="rId4" Type="http://schemas.openxmlformats.org/officeDocument/2006/relationships/hyperlink" Target="https://en.wikipedia.org/wiki/Internet_Relay_Chat" TargetMode="External"/><Relationship Id="rId5" Type="http://schemas.openxmlformats.org/officeDocument/2006/relationships/hyperlink" Target="https://join.slack.com/t/essepuntato-uni/shared_invite/zt-1nze31alj-owLJTDp0AAqoByQVIBUgJ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comp-data/2022-2023/" TargetMode="External"/><Relationship Id="rId4" Type="http://schemas.openxmlformats.org/officeDocument/2006/relationships/hyperlink" Target="https://github.com/join" TargetMode="External"/><Relationship Id="rId5" Type="http://schemas.openxmlformats.org/officeDocument/2006/relationships/hyperlink" Target="https://docs.google.com/presentation/d/120U_qFLpHMWrC7BQE55pNZbU8lPqa_NDUoNFEpvF67Y/edit#slide=id.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type="ctrTitle"/>
          </p:nvPr>
        </p:nvSpPr>
        <p:spPr>
          <a:xfrm>
            <a:off x="311708" y="439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solidFill>
                  <a:srgbClr val="000000"/>
                </a:solidFill>
              </a:rPr>
              <a:t>Introduction to the course and </a:t>
            </a:r>
            <a:br>
              <a:rPr lang="en" sz="4200">
                <a:solidFill>
                  <a:srgbClr val="000000"/>
                </a:solidFill>
              </a:rPr>
            </a:br>
            <a:r>
              <a:rPr lang="en" sz="4200">
                <a:solidFill>
                  <a:srgbClr val="000000"/>
                </a:solidFill>
              </a:rPr>
              <a:t>final project specifications</a:t>
            </a:r>
            <a:endParaRPr sz="4200">
              <a:solidFill>
                <a:srgbClr val="000000"/>
              </a:solidFill>
            </a:endParaRPr>
          </a:p>
        </p:txBody>
      </p:sp>
      <p:sp>
        <p:nvSpPr>
          <p:cNvPr id="108" name="Google Shape;108;p27"/>
          <p:cNvSpPr txBox="1"/>
          <p:nvPr/>
        </p:nvSpPr>
        <p:spPr>
          <a:xfrm>
            <a:off x="488100" y="2330600"/>
            <a:ext cx="81678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Silvio Peroni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silvio.peroni@unibo.it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https://orcid.org/0000-0003-0530-4305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@essepuntato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Science (A.Y. 2022/2023)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Second Cycle Degree in Digital Humanities and Digital Knowledge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Alma Mater Studiorum - Università di Bologna</a:t>
            </a:r>
            <a:endParaRPr/>
          </a:p>
        </p:txBody>
      </p:sp>
      <p:pic>
        <p:nvPicPr>
          <p:cNvPr id="109" name="Google Shape;109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01266" y="4300986"/>
            <a:ext cx="2543984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773" y="4578751"/>
            <a:ext cx="1359650" cy="4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calendar</a:t>
            </a:r>
            <a:endParaRPr/>
          </a:p>
        </p:txBody>
      </p:sp>
      <p:sp>
        <p:nvSpPr>
          <p:cNvPr id="187" name="Google Shape;187;p36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8" name="Google Shape;188;p36"/>
          <p:cNvGraphicFramePr/>
          <p:nvPr/>
        </p:nvGraphicFramePr>
        <p:xfrm>
          <a:off x="79050" y="1692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{914B2AE6-FE54-4D0E-AB41-25790E591836}</a:tableStyleId>
              </a:tblPr>
              <a:tblGrid>
                <a:gridCol w="883350"/>
                <a:gridCol w="3514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03/02/2023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0000"/>
                          </a:solidFill>
                        </a:rPr>
                        <a:t>What is a datum and how it can be represented computationally</a:t>
                      </a:r>
                      <a:endParaRPr sz="11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06/02/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2023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5394"/>
                          </a:solidFill>
                        </a:rPr>
                        <a:t>Data formats and methods for storing data in Python</a:t>
                      </a:r>
                      <a:endParaRPr sz="11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08/02/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2023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0000"/>
                          </a:solidFill>
                        </a:rPr>
                        <a:t>Introduction to data modelling</a:t>
                      </a:r>
                      <a:endParaRPr sz="11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r>
                        <a:rPr lang="en" sz="1100"/>
                        <a:t>/02/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2023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5394"/>
                          </a:solidFill>
                        </a:rPr>
                        <a:t>Implementation of data models via Python classes</a:t>
                      </a:r>
                      <a:endParaRPr sz="11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13</a:t>
                      </a:r>
                      <a:r>
                        <a:rPr lang="en" sz="1100"/>
                        <a:t>/02/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2023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0000"/>
                          </a:solidFill>
                        </a:rPr>
                        <a:t>Processing and querying the data</a:t>
                      </a:r>
                      <a:endParaRPr sz="11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15/02/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2023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5394"/>
                          </a:solidFill>
                        </a:rPr>
                        <a:t>Introduction to Pandas</a:t>
                      </a:r>
                      <a:endParaRPr sz="11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17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/02/2023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990000"/>
                          </a:solidFill>
                        </a:rPr>
                        <a:t>Database Management Systems</a:t>
                      </a:r>
                      <a:endParaRPr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189" name="Google Shape;189;p36"/>
          <p:cNvGraphicFramePr/>
          <p:nvPr/>
        </p:nvGraphicFramePr>
        <p:xfrm>
          <a:off x="4572000" y="1692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{914B2AE6-FE54-4D0E-AB41-25790E591836}</a:tableStyleId>
              </a:tblPr>
              <a:tblGrid>
                <a:gridCol w="894075"/>
                <a:gridCol w="3503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22</a:t>
                      </a:r>
                      <a:r>
                        <a:rPr lang="en" sz="1100"/>
                        <a:t>/02/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2023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5394"/>
                          </a:solidFill>
                        </a:rPr>
                        <a:t>Configuring and populating a relational database</a:t>
                      </a:r>
                      <a:endParaRPr sz="11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24/02/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2023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0000"/>
                          </a:solidFill>
                        </a:rPr>
                        <a:t>SQL, a query language for relational databases</a:t>
                      </a:r>
                      <a:endParaRPr sz="11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27/02/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2023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5394"/>
                          </a:solidFill>
                        </a:rPr>
                        <a:t>Configuring and populating a graph database</a:t>
                      </a:r>
                      <a:endParaRPr sz="11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</a:t>
                      </a:r>
                      <a:r>
                        <a:rPr lang="en" sz="1100"/>
                        <a:t>/03/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2023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0000"/>
                          </a:solidFill>
                        </a:rPr>
                        <a:t>SPARQL, a query language for RDF databases</a:t>
                      </a:r>
                      <a:endParaRPr sz="11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06</a:t>
                      </a:r>
                      <a:r>
                        <a:rPr lang="en" sz="1100"/>
                        <a:t>/03/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2023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5394"/>
                          </a:solidFill>
                        </a:rPr>
                        <a:t>Interacting with databases using Pandas</a:t>
                      </a:r>
                      <a:endParaRPr sz="11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08/03/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2023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0000"/>
                          </a:solidFill>
                        </a:rPr>
                        <a:t>Describing and visualising data</a:t>
                      </a:r>
                      <a:endParaRPr sz="11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/03/2023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5394"/>
                          </a:solidFill>
                        </a:rPr>
                        <a:t>Descriptive statistics and graphs about data using Pandas</a:t>
                      </a:r>
                      <a:endParaRPr sz="11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0" name="Google Shape;190;p36"/>
          <p:cNvSpPr txBox="1"/>
          <p:nvPr>
            <p:ph idx="1" type="body"/>
          </p:nvPr>
        </p:nvSpPr>
        <p:spPr>
          <a:xfrm>
            <a:off x="311700" y="1152475"/>
            <a:ext cx="8520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 lectures 12:30 - 14:30, </a:t>
            </a:r>
            <a:r>
              <a:rPr lang="en">
                <a:solidFill>
                  <a:srgbClr val="990000"/>
                </a:solidFill>
              </a:rPr>
              <a:t>lectures</a:t>
            </a:r>
            <a:r>
              <a:rPr lang="en">
                <a:solidFill>
                  <a:srgbClr val="990000"/>
                </a:solidFill>
              </a:rPr>
              <a:t> in red</a:t>
            </a:r>
            <a:r>
              <a:rPr lang="en"/>
              <a:t>, </a:t>
            </a:r>
            <a:r>
              <a:rPr lang="en">
                <a:solidFill>
                  <a:srgbClr val="0B5394"/>
                </a:solidFill>
              </a:rPr>
              <a:t>hands-on in blue</a:t>
            </a:r>
            <a:endParaRPr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</a:t>
            </a:r>
            <a:endParaRPr/>
          </a:p>
        </p:txBody>
      </p:sp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exam consists of</a:t>
            </a:r>
            <a:endParaRPr/>
          </a:p>
          <a:p>
            <a:pPr indent="-334327" lvl="0" marL="457200" rtl="0" algn="l">
              <a:spcBef>
                <a:spcPts val="16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implementation of a project – yes, you have to write a software, and the specifications will be introduced today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an oral colloquium on the project implemented, for assessing the contribution of each student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will be assigned maximum 16 points for the correctness of the project – I will run a series of tests aiming at assessing all the code developed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points above are assigned to all the students that have worked to the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Other 16 points (maximum) will be assigned to each individual student as result of the oral colloquium</a:t>
            </a:r>
            <a:endParaRPr/>
          </a:p>
        </p:txBody>
      </p:sp>
      <p:sp>
        <p:nvSpPr>
          <p:cNvPr id="197" name="Google Shape;197;p37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Groups</a:t>
            </a:r>
            <a:endParaRPr/>
          </a:p>
        </p:txBody>
      </p:sp>
      <p:sp>
        <p:nvSpPr>
          <p:cNvPr id="203" name="Google Shape;20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to organise in groups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3-4 people (not less, not more)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</a:t>
            </a:r>
            <a:r>
              <a:rPr lang="en"/>
              <a:t>ou have to choose a name for the group (please, be creative)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Before the next lecture, I will post a link on Slack to </a:t>
            </a:r>
            <a:r>
              <a:rPr lang="en"/>
              <a:t>subscribe</a:t>
            </a:r>
            <a:r>
              <a:rPr lang="en"/>
              <a:t> your group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 would strongly suggest to split the work, so as to have a reasonable amount of code to implement</a:t>
            </a:r>
            <a:endParaRPr/>
          </a:p>
        </p:txBody>
      </p:sp>
      <p:sp>
        <p:nvSpPr>
          <p:cNvPr id="204" name="Google Shape;204;p38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Registering final grade</a:t>
            </a:r>
            <a:endParaRPr/>
          </a:p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you know, this course is just a module of an Integrated Course (I. C.)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Computational Management of Data (Integrated Course)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Module 1: Computational Thinking and Programming</a:t>
            </a:r>
            <a:r>
              <a:rPr lang="en" sz="1600"/>
              <a:t> (first semester course, done)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Module 2: Data Science </a:t>
            </a:r>
            <a:r>
              <a:rPr lang="en" sz="1600"/>
              <a:t>(this course!)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can register only the final grade of the Integrated Course, which is computed as the average of the final scores of the two modules (max. 30L each module)</a:t>
            </a:r>
            <a:endParaRPr/>
          </a:p>
        </p:txBody>
      </p:sp>
      <p:sp>
        <p:nvSpPr>
          <p:cNvPr id="211" name="Google Shape;211;p39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the course</a:t>
            </a:r>
            <a:endParaRPr/>
          </a:p>
        </p:txBody>
      </p:sp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</a:t>
            </a:r>
            <a:r>
              <a:rPr lang="en"/>
              <a:t>he last lectures of the course, you will be asked to fill-up a questionnaire on the organisation of the course and related stuff - it is anonymous, of course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Please, do it carefully and honestly, since it is one of the most important inputs I will have to understand what can be improved in the next year course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the second year for this course, and thus it is crucial to have your feedback in order to understand how to improve it for the next year</a:t>
            </a:r>
            <a:endParaRPr/>
          </a:p>
        </p:txBody>
      </p:sp>
      <p:sp>
        <p:nvSpPr>
          <p:cNvPr id="218" name="Google Shape;218;p40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JupyterLab</a:t>
            </a:r>
            <a:endParaRPr/>
          </a:p>
        </p:txBody>
      </p:sp>
      <p:sp>
        <p:nvSpPr>
          <p:cNvPr id="224" name="Google Shape;22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JupyterLab</a:t>
            </a:r>
            <a:r>
              <a:rPr lang="en"/>
              <a:t> is a web-based interactive development environment for notebooks, code, and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need to have Python installed to running Jupyter – you can find instruction for installing Python in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first laboratory lecture</a:t>
            </a:r>
            <a:r>
              <a:rPr lang="en"/>
              <a:t> of the Computational Thinking and Programming course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install JupyterLab, you can use the command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pip</a:t>
            </a:r>
            <a:r>
              <a:rPr lang="en"/>
              <a:t> as follows: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ip install jupyterlab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will be used for all the hands-on sessions, thus be sure to have it available on your computer, and the </a:t>
            </a:r>
            <a:r>
              <a:rPr lang="en"/>
              <a:t>website</a:t>
            </a:r>
            <a:r>
              <a:rPr lang="en"/>
              <a:t> includes a very good documentation, while a lot of tutorials are </a:t>
            </a:r>
            <a:r>
              <a:rPr lang="en" u="sng">
                <a:solidFill>
                  <a:schemeClr val="hlink"/>
                </a:solidFill>
                <a:hlinkClick r:id="rId5"/>
              </a:rPr>
              <a:t>available online</a:t>
            </a:r>
            <a:endParaRPr/>
          </a:p>
        </p:txBody>
      </p:sp>
      <p:sp>
        <p:nvSpPr>
          <p:cNvPr id="225" name="Google Shape;225;p41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goal of the project</a:t>
            </a:r>
            <a:endParaRPr/>
          </a:p>
        </p:txBody>
      </p:sp>
      <p:sp>
        <p:nvSpPr>
          <p:cNvPr id="236" name="Google Shape;23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a software that enables one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process data stored in different formats and to upload them into two distinct databases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query these databases simultaneously according to predefined operations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Information about the project can be found in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GitHub repository</a:t>
            </a:r>
            <a:r>
              <a:rPr lang="en"/>
              <a:t> of the course (and will be updated in due course)</a:t>
            </a:r>
            <a:endParaRPr/>
          </a:p>
        </p:txBody>
      </p:sp>
      <p:sp>
        <p:nvSpPr>
          <p:cNvPr id="237" name="Google Shape;237;p43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243" name="Google Shape;243;p44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44"/>
          <p:cNvGrpSpPr/>
          <p:nvPr/>
        </p:nvGrpSpPr>
        <p:grpSpPr>
          <a:xfrm>
            <a:off x="53950" y="2417475"/>
            <a:ext cx="1610100" cy="1207600"/>
            <a:chOff x="53950" y="2417475"/>
            <a:chExt cx="1610100" cy="1207600"/>
          </a:xfrm>
        </p:grpSpPr>
        <p:pic>
          <p:nvPicPr>
            <p:cNvPr id="245" name="Google Shape;245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4275" y="2417475"/>
              <a:ext cx="889425" cy="889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p44"/>
            <p:cNvSpPr txBox="1"/>
            <p:nvPr/>
          </p:nvSpPr>
          <p:spPr>
            <a:xfrm>
              <a:off x="53950" y="3255775"/>
              <a:ext cx="1610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AnnotationProcessor</a:t>
              </a:r>
              <a:endParaRPr sz="1200"/>
            </a:p>
          </p:txBody>
        </p:sp>
      </p:grpSp>
      <p:grpSp>
        <p:nvGrpSpPr>
          <p:cNvPr id="247" name="Google Shape;247;p44"/>
          <p:cNvGrpSpPr/>
          <p:nvPr/>
        </p:nvGrpSpPr>
        <p:grpSpPr>
          <a:xfrm>
            <a:off x="6949163" y="2422413"/>
            <a:ext cx="2178300" cy="1207588"/>
            <a:chOff x="150838" y="2127038"/>
            <a:chExt cx="2178300" cy="1207588"/>
          </a:xfrm>
        </p:grpSpPr>
        <p:pic>
          <p:nvPicPr>
            <p:cNvPr id="248" name="Google Shape;248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5275" y="2127038"/>
              <a:ext cx="889425" cy="889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44"/>
            <p:cNvSpPr txBox="1"/>
            <p:nvPr/>
          </p:nvSpPr>
          <p:spPr>
            <a:xfrm>
              <a:off x="150838" y="2965325"/>
              <a:ext cx="217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Collection</a:t>
              </a:r>
              <a:r>
                <a:rPr lang="en" sz="1200"/>
                <a:t>Processor</a:t>
              </a:r>
              <a:endParaRPr sz="1200"/>
            </a:p>
          </p:txBody>
        </p:sp>
      </p:grpSp>
      <p:grpSp>
        <p:nvGrpSpPr>
          <p:cNvPr id="250" name="Google Shape;250;p44"/>
          <p:cNvGrpSpPr/>
          <p:nvPr/>
        </p:nvGrpSpPr>
        <p:grpSpPr>
          <a:xfrm>
            <a:off x="2099950" y="1071640"/>
            <a:ext cx="2948238" cy="1207600"/>
            <a:chOff x="2099950" y="1071640"/>
            <a:chExt cx="2948238" cy="1207600"/>
          </a:xfrm>
        </p:grpSpPr>
        <p:grpSp>
          <p:nvGrpSpPr>
            <p:cNvPr id="251" name="Google Shape;251;p44"/>
            <p:cNvGrpSpPr/>
            <p:nvPr/>
          </p:nvGrpSpPr>
          <p:grpSpPr>
            <a:xfrm>
              <a:off x="2742088" y="1071640"/>
              <a:ext cx="2306100" cy="1207600"/>
              <a:chOff x="86938" y="2127038"/>
              <a:chExt cx="2306100" cy="1207600"/>
            </a:xfrm>
          </p:grpSpPr>
          <p:pic>
            <p:nvPicPr>
              <p:cNvPr id="252" name="Google Shape;252;p4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95275" y="2127038"/>
                <a:ext cx="889425" cy="8894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3" name="Google Shape;253;p44"/>
              <p:cNvSpPr txBox="1"/>
              <p:nvPr/>
            </p:nvSpPr>
            <p:spPr>
              <a:xfrm>
                <a:off x="86938" y="2965338"/>
                <a:ext cx="2306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RelationalQueryProcessor</a:t>
                </a:r>
                <a:endParaRPr sz="1200"/>
              </a:p>
            </p:txBody>
          </p:sp>
        </p:grpSp>
        <p:cxnSp>
          <p:nvCxnSpPr>
            <p:cNvPr id="254" name="Google Shape;254;p44"/>
            <p:cNvCxnSpPr>
              <a:stCxn id="255" idx="3"/>
              <a:endCxn id="252" idx="1"/>
            </p:cNvCxnSpPr>
            <p:nvPr/>
          </p:nvCxnSpPr>
          <p:spPr>
            <a:xfrm>
              <a:off x="2099950" y="1516350"/>
              <a:ext cx="135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56" name="Google Shape;256;p44"/>
          <p:cNvGrpSpPr/>
          <p:nvPr/>
        </p:nvGrpSpPr>
        <p:grpSpPr>
          <a:xfrm>
            <a:off x="5214000" y="1071640"/>
            <a:ext cx="2325700" cy="1207587"/>
            <a:chOff x="4756800" y="1224040"/>
            <a:chExt cx="2325700" cy="1207587"/>
          </a:xfrm>
        </p:grpSpPr>
        <p:grpSp>
          <p:nvGrpSpPr>
            <p:cNvPr id="257" name="Google Shape;257;p44"/>
            <p:cNvGrpSpPr/>
            <p:nvPr/>
          </p:nvGrpSpPr>
          <p:grpSpPr>
            <a:xfrm>
              <a:off x="4756800" y="1224040"/>
              <a:ext cx="2178300" cy="1207587"/>
              <a:chOff x="150838" y="2127038"/>
              <a:chExt cx="2178300" cy="1207588"/>
            </a:xfrm>
          </p:grpSpPr>
          <p:pic>
            <p:nvPicPr>
              <p:cNvPr id="258" name="Google Shape;258;p4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95275" y="2127038"/>
                <a:ext cx="889425" cy="8894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9" name="Google Shape;259;p44"/>
              <p:cNvSpPr txBox="1"/>
              <p:nvPr/>
            </p:nvSpPr>
            <p:spPr>
              <a:xfrm>
                <a:off x="150838" y="2965325"/>
                <a:ext cx="2178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GraphQueryProcessor</a:t>
                </a:r>
                <a:endParaRPr sz="1200"/>
              </a:p>
            </p:txBody>
          </p:sp>
        </p:grpSp>
        <p:cxnSp>
          <p:nvCxnSpPr>
            <p:cNvPr id="260" name="Google Shape;260;p44"/>
            <p:cNvCxnSpPr>
              <a:stCxn id="261" idx="1"/>
              <a:endCxn id="258" idx="3"/>
            </p:cNvCxnSpPr>
            <p:nvPr/>
          </p:nvCxnSpPr>
          <p:spPr>
            <a:xfrm rot="10800000">
              <a:off x="6290800" y="1668750"/>
              <a:ext cx="791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2" name="Google Shape;262;p44"/>
          <p:cNvGrpSpPr/>
          <p:nvPr/>
        </p:nvGrpSpPr>
        <p:grpSpPr>
          <a:xfrm>
            <a:off x="5651369" y="2279228"/>
            <a:ext cx="1303575" cy="1146622"/>
            <a:chOff x="5651369" y="2279228"/>
            <a:chExt cx="1303575" cy="1146622"/>
          </a:xfrm>
        </p:grpSpPr>
        <p:pic>
          <p:nvPicPr>
            <p:cNvPr id="263" name="Google Shape;263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51369" y="2474175"/>
              <a:ext cx="1303575" cy="9516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4" name="Google Shape;264;p44"/>
            <p:cNvCxnSpPr>
              <a:stCxn id="259" idx="2"/>
              <a:endCxn id="263" idx="0"/>
            </p:cNvCxnSpPr>
            <p:nvPr/>
          </p:nvCxnSpPr>
          <p:spPr>
            <a:xfrm>
              <a:off x="6303150" y="2279228"/>
              <a:ext cx="0" cy="1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5" name="Google Shape;265;p44"/>
          <p:cNvGrpSpPr/>
          <p:nvPr/>
        </p:nvGrpSpPr>
        <p:grpSpPr>
          <a:xfrm>
            <a:off x="4081275" y="4106165"/>
            <a:ext cx="2353051" cy="581669"/>
            <a:chOff x="4081275" y="4106165"/>
            <a:chExt cx="2353051" cy="581669"/>
          </a:xfrm>
        </p:grpSpPr>
        <p:grpSp>
          <p:nvGrpSpPr>
            <p:cNvPr id="266" name="Google Shape;266;p44"/>
            <p:cNvGrpSpPr/>
            <p:nvPr/>
          </p:nvGrpSpPr>
          <p:grpSpPr>
            <a:xfrm>
              <a:off x="4081275" y="4308134"/>
              <a:ext cx="2353051" cy="379700"/>
              <a:chOff x="2663400" y="4232525"/>
              <a:chExt cx="2353051" cy="379700"/>
            </a:xfrm>
          </p:grpSpPr>
          <p:grpSp>
            <p:nvGrpSpPr>
              <p:cNvPr id="267" name="Google Shape;267;p44"/>
              <p:cNvGrpSpPr/>
              <p:nvPr/>
            </p:nvGrpSpPr>
            <p:grpSpPr>
              <a:xfrm>
                <a:off x="2663400" y="4291650"/>
                <a:ext cx="840288" cy="320575"/>
                <a:chOff x="2663400" y="4291650"/>
                <a:chExt cx="840288" cy="320575"/>
              </a:xfrm>
            </p:grpSpPr>
            <p:sp>
              <p:nvSpPr>
                <p:cNvPr id="268" name="Google Shape;268;p44"/>
                <p:cNvSpPr/>
                <p:nvPr/>
              </p:nvSpPr>
              <p:spPr>
                <a:xfrm>
                  <a:off x="2663400" y="4291650"/>
                  <a:ext cx="276000" cy="2760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44"/>
                <p:cNvSpPr/>
                <p:nvPr/>
              </p:nvSpPr>
              <p:spPr>
                <a:xfrm>
                  <a:off x="2815800" y="4336225"/>
                  <a:ext cx="276000" cy="2760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44"/>
                <p:cNvSpPr/>
                <p:nvPr/>
              </p:nvSpPr>
              <p:spPr>
                <a:xfrm>
                  <a:off x="2939400" y="4291650"/>
                  <a:ext cx="276000" cy="2760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44"/>
                <p:cNvSpPr/>
                <p:nvPr/>
              </p:nvSpPr>
              <p:spPr>
                <a:xfrm>
                  <a:off x="3091800" y="4336225"/>
                  <a:ext cx="276000" cy="2760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44"/>
                <p:cNvSpPr/>
                <p:nvPr/>
              </p:nvSpPr>
              <p:spPr>
                <a:xfrm>
                  <a:off x="3227688" y="4291650"/>
                  <a:ext cx="276000" cy="2760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73" name="Google Shape;273;p44"/>
              <p:cNvSpPr txBox="1"/>
              <p:nvPr/>
            </p:nvSpPr>
            <p:spPr>
              <a:xfrm>
                <a:off x="3539851" y="4232525"/>
                <a:ext cx="14766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Python objects</a:t>
                </a:r>
                <a:endParaRPr sz="1200"/>
              </a:p>
            </p:txBody>
          </p:sp>
        </p:grpSp>
        <p:cxnSp>
          <p:nvCxnSpPr>
            <p:cNvPr id="274" name="Google Shape;274;p44"/>
            <p:cNvCxnSpPr>
              <a:stCxn id="275" idx="2"/>
            </p:cNvCxnSpPr>
            <p:nvPr/>
          </p:nvCxnSpPr>
          <p:spPr>
            <a:xfrm>
              <a:off x="5105388" y="4106165"/>
              <a:ext cx="0" cy="21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76" name="Google Shape;276;p44"/>
          <p:cNvGrpSpPr/>
          <p:nvPr/>
        </p:nvGrpSpPr>
        <p:grpSpPr>
          <a:xfrm>
            <a:off x="858988" y="1017725"/>
            <a:ext cx="2238163" cy="1399750"/>
            <a:chOff x="858988" y="1017725"/>
            <a:chExt cx="2238163" cy="1399750"/>
          </a:xfrm>
        </p:grpSpPr>
        <p:pic>
          <p:nvPicPr>
            <p:cNvPr id="255" name="Google Shape;255;p4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2700" y="1017725"/>
              <a:ext cx="997250" cy="9972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7" name="Google Shape;277;p44"/>
            <p:cNvCxnSpPr>
              <a:stCxn id="245" idx="0"/>
              <a:endCxn id="255" idx="2"/>
            </p:cNvCxnSpPr>
            <p:nvPr/>
          </p:nvCxnSpPr>
          <p:spPr>
            <a:xfrm flipH="1" rot="10800000">
              <a:off x="858988" y="2014875"/>
              <a:ext cx="742200" cy="402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8" name="Google Shape;278;p44"/>
            <p:cNvSpPr txBox="1"/>
            <p:nvPr/>
          </p:nvSpPr>
          <p:spPr>
            <a:xfrm>
              <a:off x="2099950" y="1043472"/>
              <a:ext cx="997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Relational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database</a:t>
              </a:r>
              <a:endParaRPr sz="1200"/>
            </a:p>
          </p:txBody>
        </p:sp>
      </p:grpSp>
      <p:grpSp>
        <p:nvGrpSpPr>
          <p:cNvPr id="279" name="Google Shape;279;p44"/>
          <p:cNvGrpSpPr/>
          <p:nvPr/>
        </p:nvGrpSpPr>
        <p:grpSpPr>
          <a:xfrm>
            <a:off x="6659650" y="1017725"/>
            <a:ext cx="1877300" cy="1404688"/>
            <a:chOff x="6659650" y="1017725"/>
            <a:chExt cx="1877300" cy="1404688"/>
          </a:xfrm>
        </p:grpSpPr>
        <p:grpSp>
          <p:nvGrpSpPr>
            <p:cNvPr id="280" name="Google Shape;280;p44"/>
            <p:cNvGrpSpPr/>
            <p:nvPr/>
          </p:nvGrpSpPr>
          <p:grpSpPr>
            <a:xfrm>
              <a:off x="7539700" y="1017725"/>
              <a:ext cx="997250" cy="1404688"/>
              <a:chOff x="7158700" y="1170125"/>
              <a:chExt cx="997250" cy="1404688"/>
            </a:xfrm>
          </p:grpSpPr>
          <p:pic>
            <p:nvPicPr>
              <p:cNvPr id="261" name="Google Shape;261;p4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158700" y="1170125"/>
                <a:ext cx="997250" cy="99725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81" name="Google Shape;281;p44"/>
              <p:cNvCxnSpPr>
                <a:stCxn id="248" idx="0"/>
                <a:endCxn id="261" idx="2"/>
              </p:cNvCxnSpPr>
              <p:nvPr/>
            </p:nvCxnSpPr>
            <p:spPr>
              <a:xfrm rot="10800000">
                <a:off x="7657313" y="2167413"/>
                <a:ext cx="0" cy="40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82" name="Google Shape;282;p44"/>
            <p:cNvSpPr txBox="1"/>
            <p:nvPr/>
          </p:nvSpPr>
          <p:spPr>
            <a:xfrm>
              <a:off x="6659650" y="1043472"/>
              <a:ext cx="997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Graph</a:t>
              </a:r>
              <a:endParaRPr sz="1200"/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database</a:t>
              </a:r>
              <a:endParaRPr sz="1200"/>
            </a:p>
          </p:txBody>
        </p:sp>
      </p:grpSp>
      <p:grpSp>
        <p:nvGrpSpPr>
          <p:cNvPr id="283" name="Google Shape;283;p44"/>
          <p:cNvGrpSpPr/>
          <p:nvPr/>
        </p:nvGrpSpPr>
        <p:grpSpPr>
          <a:xfrm>
            <a:off x="474221" y="3625059"/>
            <a:ext cx="769541" cy="1061850"/>
            <a:chOff x="474221" y="3625059"/>
            <a:chExt cx="769541" cy="1061850"/>
          </a:xfrm>
        </p:grpSpPr>
        <p:cxnSp>
          <p:nvCxnSpPr>
            <p:cNvPr id="284" name="Google Shape;284;p44"/>
            <p:cNvCxnSpPr>
              <a:stCxn id="285" idx="0"/>
              <a:endCxn id="246" idx="2"/>
            </p:cNvCxnSpPr>
            <p:nvPr/>
          </p:nvCxnSpPr>
          <p:spPr>
            <a:xfrm rot="10800000">
              <a:off x="858992" y="3625059"/>
              <a:ext cx="0" cy="41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86" name="Google Shape;286;p44"/>
            <p:cNvGrpSpPr/>
            <p:nvPr/>
          </p:nvGrpSpPr>
          <p:grpSpPr>
            <a:xfrm>
              <a:off x="474221" y="3889659"/>
              <a:ext cx="769541" cy="797250"/>
              <a:chOff x="311696" y="3931259"/>
              <a:chExt cx="769541" cy="797250"/>
            </a:xfrm>
          </p:grpSpPr>
          <p:pic>
            <p:nvPicPr>
              <p:cNvPr id="287" name="Google Shape;287;p4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311696" y="3931259"/>
                <a:ext cx="464741" cy="492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4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464096" y="4083659"/>
                <a:ext cx="464741" cy="492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4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616496" y="4236059"/>
                <a:ext cx="464741" cy="492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89" name="Google Shape;289;p44"/>
          <p:cNvGrpSpPr/>
          <p:nvPr/>
        </p:nvGrpSpPr>
        <p:grpSpPr>
          <a:xfrm>
            <a:off x="2012946" y="3625059"/>
            <a:ext cx="769541" cy="1061850"/>
            <a:chOff x="2012946" y="3625059"/>
            <a:chExt cx="769541" cy="1061850"/>
          </a:xfrm>
        </p:grpSpPr>
        <p:cxnSp>
          <p:nvCxnSpPr>
            <p:cNvPr id="290" name="Google Shape;290;p44"/>
            <p:cNvCxnSpPr>
              <a:stCxn id="291" idx="0"/>
              <a:endCxn id="292" idx="2"/>
            </p:cNvCxnSpPr>
            <p:nvPr/>
          </p:nvCxnSpPr>
          <p:spPr>
            <a:xfrm rot="10800000">
              <a:off x="2397717" y="3625059"/>
              <a:ext cx="0" cy="41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93" name="Google Shape;293;p44"/>
            <p:cNvGrpSpPr/>
            <p:nvPr/>
          </p:nvGrpSpPr>
          <p:grpSpPr>
            <a:xfrm>
              <a:off x="2012946" y="3889659"/>
              <a:ext cx="769541" cy="797250"/>
              <a:chOff x="311696" y="3931259"/>
              <a:chExt cx="769541" cy="797250"/>
            </a:xfrm>
          </p:grpSpPr>
          <p:pic>
            <p:nvPicPr>
              <p:cNvPr id="294" name="Google Shape;294;p4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311696" y="3931259"/>
                <a:ext cx="464741" cy="492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4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464096" y="4083659"/>
                <a:ext cx="464741" cy="492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5" name="Google Shape;295;p4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616496" y="4236059"/>
                <a:ext cx="464741" cy="492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96" name="Google Shape;296;p44"/>
          <p:cNvGrpSpPr/>
          <p:nvPr/>
        </p:nvGrpSpPr>
        <p:grpSpPr>
          <a:xfrm>
            <a:off x="1592675" y="2014875"/>
            <a:ext cx="1610100" cy="1610200"/>
            <a:chOff x="1592675" y="2014875"/>
            <a:chExt cx="1610100" cy="1610200"/>
          </a:xfrm>
        </p:grpSpPr>
        <p:grpSp>
          <p:nvGrpSpPr>
            <p:cNvPr id="297" name="Google Shape;297;p44"/>
            <p:cNvGrpSpPr/>
            <p:nvPr/>
          </p:nvGrpSpPr>
          <p:grpSpPr>
            <a:xfrm>
              <a:off x="1592675" y="2417475"/>
              <a:ext cx="1610100" cy="1207600"/>
              <a:chOff x="1592675" y="2417475"/>
              <a:chExt cx="1610100" cy="1207600"/>
            </a:xfrm>
          </p:grpSpPr>
          <p:pic>
            <p:nvPicPr>
              <p:cNvPr id="298" name="Google Shape;298;p4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3000" y="2417475"/>
                <a:ext cx="889425" cy="8894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2" name="Google Shape;292;p44"/>
              <p:cNvSpPr txBox="1"/>
              <p:nvPr/>
            </p:nvSpPr>
            <p:spPr>
              <a:xfrm>
                <a:off x="1592675" y="3255775"/>
                <a:ext cx="1610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Metadata</a:t>
                </a:r>
                <a:r>
                  <a:rPr lang="en" sz="1200"/>
                  <a:t>Processor</a:t>
                </a:r>
                <a:endParaRPr sz="1200"/>
              </a:p>
            </p:txBody>
          </p:sp>
        </p:grpSp>
        <p:cxnSp>
          <p:nvCxnSpPr>
            <p:cNvPr id="299" name="Google Shape;299;p44"/>
            <p:cNvCxnSpPr>
              <a:stCxn id="298" idx="0"/>
              <a:endCxn id="255" idx="2"/>
            </p:cNvCxnSpPr>
            <p:nvPr/>
          </p:nvCxnSpPr>
          <p:spPr>
            <a:xfrm rot="10800000">
              <a:off x="1601213" y="2014875"/>
              <a:ext cx="796500" cy="402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00" name="Google Shape;300;p44"/>
          <p:cNvGrpSpPr/>
          <p:nvPr/>
        </p:nvGrpSpPr>
        <p:grpSpPr>
          <a:xfrm>
            <a:off x="7634225" y="3630066"/>
            <a:ext cx="808194" cy="1077300"/>
            <a:chOff x="7634225" y="3630066"/>
            <a:chExt cx="808194" cy="1077300"/>
          </a:xfrm>
        </p:grpSpPr>
        <p:cxnSp>
          <p:nvCxnSpPr>
            <p:cNvPr id="301" name="Google Shape;301;p44"/>
            <p:cNvCxnSpPr>
              <a:stCxn id="302" idx="0"/>
              <a:endCxn id="249" idx="2"/>
            </p:cNvCxnSpPr>
            <p:nvPr/>
          </p:nvCxnSpPr>
          <p:spPr>
            <a:xfrm rot="10800000">
              <a:off x="8038322" y="3630066"/>
              <a:ext cx="0" cy="39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303" name="Google Shape;303;p44"/>
            <p:cNvGrpSpPr/>
            <p:nvPr/>
          </p:nvGrpSpPr>
          <p:grpSpPr>
            <a:xfrm>
              <a:off x="7634225" y="3869166"/>
              <a:ext cx="808194" cy="838200"/>
              <a:chOff x="6568175" y="3926241"/>
              <a:chExt cx="808194" cy="838200"/>
            </a:xfrm>
          </p:grpSpPr>
          <p:pic>
            <p:nvPicPr>
              <p:cNvPr id="304" name="Google Shape;304;p44"/>
              <p:cNvPicPr preferRelativeResize="0"/>
              <p:nvPr/>
            </p:nvPicPr>
            <p:blipFill rotWithShape="1">
              <a:blip r:embed="rId8">
                <a:alphaModFix/>
              </a:blip>
              <a:srcRect b="15757" l="14792" r="15031" t="12160"/>
              <a:stretch/>
            </p:blipFill>
            <p:spPr>
              <a:xfrm>
                <a:off x="6568175" y="3926241"/>
                <a:ext cx="503394" cy="533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44"/>
              <p:cNvPicPr preferRelativeResize="0"/>
              <p:nvPr/>
            </p:nvPicPr>
            <p:blipFill rotWithShape="1">
              <a:blip r:embed="rId8">
                <a:alphaModFix/>
              </a:blip>
              <a:srcRect b="15757" l="14792" r="15031" t="12160"/>
              <a:stretch/>
            </p:blipFill>
            <p:spPr>
              <a:xfrm>
                <a:off x="6720575" y="4078641"/>
                <a:ext cx="503394" cy="533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5" name="Google Shape;305;p44"/>
              <p:cNvPicPr preferRelativeResize="0"/>
              <p:nvPr/>
            </p:nvPicPr>
            <p:blipFill rotWithShape="1">
              <a:blip r:embed="rId8">
                <a:alphaModFix/>
              </a:blip>
              <a:srcRect b="15757" l="14792" r="15031" t="12160"/>
              <a:stretch/>
            </p:blipFill>
            <p:spPr>
              <a:xfrm>
                <a:off x="6872975" y="4231041"/>
                <a:ext cx="503394" cy="533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06" name="Google Shape;306;p44"/>
          <p:cNvGrpSpPr/>
          <p:nvPr/>
        </p:nvGrpSpPr>
        <p:grpSpPr>
          <a:xfrm>
            <a:off x="3243358" y="2279240"/>
            <a:ext cx="1303575" cy="1146610"/>
            <a:chOff x="3243358" y="2279240"/>
            <a:chExt cx="1303575" cy="1146610"/>
          </a:xfrm>
        </p:grpSpPr>
        <p:pic>
          <p:nvPicPr>
            <p:cNvPr id="307" name="Google Shape;307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43358" y="2474175"/>
              <a:ext cx="1303575" cy="9516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8" name="Google Shape;308;p44"/>
            <p:cNvCxnSpPr>
              <a:stCxn id="253" idx="2"/>
              <a:endCxn id="307" idx="0"/>
            </p:cNvCxnSpPr>
            <p:nvPr/>
          </p:nvCxnSpPr>
          <p:spPr>
            <a:xfrm>
              <a:off x="3895138" y="2279240"/>
              <a:ext cx="0" cy="1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09" name="Google Shape;309;p44"/>
          <p:cNvGrpSpPr/>
          <p:nvPr/>
        </p:nvGrpSpPr>
        <p:grpSpPr>
          <a:xfrm>
            <a:off x="3952338" y="2898565"/>
            <a:ext cx="2306100" cy="1207600"/>
            <a:chOff x="3952338" y="2898565"/>
            <a:chExt cx="2306100" cy="1207600"/>
          </a:xfrm>
        </p:grpSpPr>
        <p:grpSp>
          <p:nvGrpSpPr>
            <p:cNvPr id="310" name="Google Shape;310;p44"/>
            <p:cNvGrpSpPr/>
            <p:nvPr/>
          </p:nvGrpSpPr>
          <p:grpSpPr>
            <a:xfrm>
              <a:off x="3952338" y="2898565"/>
              <a:ext cx="2306100" cy="1207600"/>
              <a:chOff x="86938" y="2127038"/>
              <a:chExt cx="2306100" cy="1207600"/>
            </a:xfrm>
          </p:grpSpPr>
          <p:pic>
            <p:nvPicPr>
              <p:cNvPr id="311" name="Google Shape;311;p4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95275" y="2127038"/>
                <a:ext cx="889425" cy="8894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5" name="Google Shape;275;p44"/>
              <p:cNvSpPr txBox="1"/>
              <p:nvPr/>
            </p:nvSpPr>
            <p:spPr>
              <a:xfrm>
                <a:off x="86938" y="2965338"/>
                <a:ext cx="2306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GenericQueryProcessor</a:t>
                </a:r>
                <a:endParaRPr sz="1200"/>
              </a:p>
            </p:txBody>
          </p:sp>
        </p:grpSp>
        <p:cxnSp>
          <p:nvCxnSpPr>
            <p:cNvPr id="312" name="Google Shape;312;p44"/>
            <p:cNvCxnSpPr>
              <a:stCxn id="263" idx="1"/>
              <a:endCxn id="311" idx="3"/>
            </p:cNvCxnSpPr>
            <p:nvPr/>
          </p:nvCxnSpPr>
          <p:spPr>
            <a:xfrm flipH="1">
              <a:off x="5549969" y="2950012"/>
              <a:ext cx="101400" cy="39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3" name="Google Shape;313;p44"/>
            <p:cNvCxnSpPr>
              <a:stCxn id="307" idx="3"/>
              <a:endCxn id="311" idx="1"/>
            </p:cNvCxnSpPr>
            <p:nvPr/>
          </p:nvCxnSpPr>
          <p:spPr>
            <a:xfrm>
              <a:off x="4546933" y="2950012"/>
              <a:ext cx="113700" cy="39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</a:t>
            </a:r>
            <a:endParaRPr/>
          </a:p>
        </p:txBody>
      </p:sp>
      <p:sp>
        <p:nvSpPr>
          <p:cNvPr id="319" name="Google Shape;319;p45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700" y="1170125"/>
            <a:ext cx="6352442" cy="340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5"/>
          <p:cNvSpPr txBox="1"/>
          <p:nvPr>
            <p:ph idx="1" type="body"/>
          </p:nvPr>
        </p:nvSpPr>
        <p:spPr>
          <a:xfrm>
            <a:off x="311700" y="1152475"/>
            <a:ext cx="251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data model of the various entities to handle is based on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IIIF Presentation API v3</a:t>
            </a:r>
            <a:r>
              <a:rPr lang="en"/>
              <a:t> – which is a way to standardise the delivery of images and audio/visual files from servers to different environments on the Web where they can then be viewed and interacted with in many ways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311700" y="1922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Data Science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6" name="Google Shape;116;p28"/>
          <p:cNvSpPr txBox="1"/>
          <p:nvPr>
            <p:ph idx="4294967295" type="body"/>
          </p:nvPr>
        </p:nvSpPr>
        <p:spPr>
          <a:xfrm>
            <a:off x="311700" y="337900"/>
            <a:ext cx="85206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A preliminary introduction to </a:t>
            </a:r>
            <a:br>
              <a:rPr lang="en" sz="3000"/>
            </a:br>
            <a:r>
              <a:rPr lang="en" sz="3000"/>
              <a:t>the basic tools that </a:t>
            </a:r>
            <a:br>
              <a:rPr lang="en" sz="3000"/>
            </a:br>
            <a:r>
              <a:rPr lang="en" sz="3000"/>
              <a:t>enable you to start a</a:t>
            </a:r>
            <a:endParaRPr sz="3000"/>
          </a:p>
        </p:txBody>
      </p:sp>
      <p:sp>
        <p:nvSpPr>
          <p:cNvPr id="117" name="Google Shape;117;p28"/>
          <p:cNvSpPr txBox="1"/>
          <p:nvPr>
            <p:ph idx="4294967295" type="body"/>
          </p:nvPr>
        </p:nvSpPr>
        <p:spPr>
          <a:xfrm>
            <a:off x="311700" y="2556875"/>
            <a:ext cx="85206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p</a:t>
            </a:r>
            <a:r>
              <a:rPr lang="en" sz="3000"/>
              <a:t>roject</a:t>
            </a:r>
            <a:endParaRPr sz="3000"/>
          </a:p>
        </p:txBody>
      </p:sp>
      <p:sp>
        <p:nvSpPr>
          <p:cNvPr id="118" name="Google Shape;118;p28"/>
          <p:cNvSpPr txBox="1"/>
          <p:nvPr>
            <p:ph idx="4294967295" type="body"/>
          </p:nvPr>
        </p:nvSpPr>
        <p:spPr>
          <a:xfrm>
            <a:off x="311700" y="3125475"/>
            <a:ext cx="8520600" cy="16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(and get the final score for </a:t>
            </a:r>
            <a:br>
              <a:rPr lang="en" sz="3000"/>
            </a:br>
            <a:r>
              <a:rPr lang="en" sz="3000"/>
              <a:t>the integrated course </a:t>
            </a:r>
            <a:br>
              <a:rPr lang="en" sz="3000"/>
            </a:br>
            <a:r>
              <a:rPr lang="en" sz="3000"/>
              <a:t>“Computational Management of Data”)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Software: UML diagram (</a:t>
            </a:r>
            <a:r>
              <a:rPr lang="en"/>
              <a:t>1/2</a:t>
            </a:r>
            <a:r>
              <a:rPr lang="en"/>
              <a:t>)</a:t>
            </a:r>
            <a:endParaRPr/>
          </a:p>
        </p:txBody>
      </p:sp>
      <p:sp>
        <p:nvSpPr>
          <p:cNvPr id="327" name="Google Shape;327;p46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263" y="1050563"/>
            <a:ext cx="6697476" cy="36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Software: UML diagram (2/2)</a:t>
            </a:r>
            <a:endParaRPr/>
          </a:p>
        </p:txBody>
      </p:sp>
      <p:sp>
        <p:nvSpPr>
          <p:cNvPr id="334" name="Google Shape;334;p47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8666"/>
            <a:ext cx="9144000" cy="3545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of the project</a:t>
            </a:r>
            <a:endParaRPr/>
          </a:p>
        </p:txBody>
      </p:sp>
      <p:sp>
        <p:nvSpPr>
          <p:cNvPr id="341" name="Google Shape;34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to provide all Python files implementing your project, by sharing them in some way (e.g. via OneDrive)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have to send all the files </a:t>
            </a:r>
            <a:r>
              <a:rPr b="1" lang="en"/>
              <a:t>two days before</a:t>
            </a:r>
            <a:r>
              <a:rPr lang="en"/>
              <a:t> the exam session you want to take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Before submitting the project, </a:t>
            </a:r>
            <a:r>
              <a:rPr b="1" lang="en"/>
              <a:t>you must be sure</a:t>
            </a:r>
            <a:r>
              <a:rPr lang="en"/>
              <a:t> that your code passes a particular basic test (that will be provided soon) which aims at checking if the code is runnable and compliant with the specification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schedule of the first four exam sessions: May, June, July, September</a:t>
            </a:r>
            <a:endParaRPr/>
          </a:p>
        </p:txBody>
      </p:sp>
      <p:sp>
        <p:nvSpPr>
          <p:cNvPr id="342" name="Google Shape;342;p48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Suggestion: use the test-driven development</a:t>
            </a:r>
            <a:endParaRPr/>
          </a:p>
        </p:txBody>
      </p:sp>
      <p:sp>
        <p:nvSpPr>
          <p:cNvPr id="348" name="Google Shape;348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already know what is the test-driven development (TDD) – to refresh your memory, you can look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 slide</a:t>
            </a:r>
            <a:r>
              <a:rPr lang="en"/>
              <a:t> (and scream…)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strongly suggest you to systematically adopt this development technique for developing your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addition, there is at least a Python library available which has been entirely developed to facilitate the creation of tests, i.e.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unittest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Online, you can find several documents describing how to create tests in Python, such as </a:t>
            </a:r>
            <a:r>
              <a:rPr lang="en" u="sng">
                <a:solidFill>
                  <a:schemeClr val="hlink"/>
                </a:solidFill>
                <a:hlinkClick r:id="rId5"/>
              </a:rPr>
              <a:t>one at the Real Python website</a:t>
            </a:r>
            <a:endParaRPr/>
          </a:p>
        </p:txBody>
      </p:sp>
      <p:sp>
        <p:nvSpPr>
          <p:cNvPr id="349" name="Google Shape;349;p49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type="ctrTitle"/>
          </p:nvPr>
        </p:nvSpPr>
        <p:spPr>
          <a:xfrm>
            <a:off x="311708" y="-246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355" name="Google Shape;355;p50"/>
          <p:cNvSpPr txBox="1"/>
          <p:nvPr>
            <p:ph idx="1" type="subTitle"/>
          </p:nvPr>
        </p:nvSpPr>
        <p:spPr>
          <a:xfrm>
            <a:off x="61450" y="1767325"/>
            <a:ext cx="9082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Introduction to the course and final project specifications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356" name="Google Shape;35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266" y="4300986"/>
            <a:ext cx="2543984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3" y="4578751"/>
            <a:ext cx="1359650" cy="4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0"/>
          <p:cNvSpPr txBox="1"/>
          <p:nvPr/>
        </p:nvSpPr>
        <p:spPr>
          <a:xfrm>
            <a:off x="488100" y="2330600"/>
            <a:ext cx="81678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Silvio Peroni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silvio.peroni@unibo.it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https://orcid.org/0000-0003-0530-4305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@essepuntato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Science (A.Y. 2022/2023)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Second Cycle Degree in Digital Humanities and Digital Knowledge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Alma Mater Studiorum - Università di Bologna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life cycle (and what we will address)</a:t>
            </a:r>
            <a:endParaRPr/>
          </a:p>
        </p:txBody>
      </p:sp>
      <p:sp>
        <p:nvSpPr>
          <p:cNvPr id="124" name="Google Shape;124;p29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Berman, F., Rutenbar, R., Hailpern, B., Christensen, H., Davidson, S., Estrin, D., Franklin, M., Martonosi, M., Raghavan, P., Stodden, V., &amp; Szalay, A. S. (2018). Realizing the potential of data science. Communications of the ACM, 61(4), 67–72.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https://doi.org/10.1145/3188721</a:t>
            </a:r>
            <a:r>
              <a:rPr lang="en"/>
              <a:t> </a:t>
            </a:r>
            <a:endParaRPr/>
          </a:p>
        </p:txBody>
      </p:sp>
      <p:pic>
        <p:nvPicPr>
          <p:cNvPr id="125" name="Google Shape;12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4512" y="1114349"/>
            <a:ext cx="6734976" cy="3445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29"/>
          <p:cNvGrpSpPr/>
          <p:nvPr/>
        </p:nvGrpSpPr>
        <p:grpSpPr>
          <a:xfrm>
            <a:off x="0" y="1126550"/>
            <a:ext cx="4982675" cy="3199500"/>
            <a:chOff x="0" y="1126550"/>
            <a:chExt cx="4982675" cy="3199500"/>
          </a:xfrm>
        </p:grpSpPr>
        <p:grpSp>
          <p:nvGrpSpPr>
            <p:cNvPr id="127" name="Google Shape;127;p29"/>
            <p:cNvGrpSpPr/>
            <p:nvPr/>
          </p:nvGrpSpPr>
          <p:grpSpPr>
            <a:xfrm>
              <a:off x="1165175" y="1126550"/>
              <a:ext cx="3817500" cy="3199500"/>
              <a:chOff x="1165175" y="1126550"/>
              <a:chExt cx="3817500" cy="3199500"/>
            </a:xfrm>
          </p:grpSpPr>
          <p:sp>
            <p:nvSpPr>
              <p:cNvPr id="128" name="Google Shape;128;p29"/>
              <p:cNvSpPr/>
              <p:nvPr/>
            </p:nvSpPr>
            <p:spPr>
              <a:xfrm>
                <a:off x="1165175" y="1126550"/>
                <a:ext cx="2781000" cy="3199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9"/>
              <p:cNvSpPr/>
              <p:nvPr/>
            </p:nvSpPr>
            <p:spPr>
              <a:xfrm>
                <a:off x="4014875" y="1989175"/>
                <a:ext cx="967800" cy="219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29"/>
              <p:cNvSpPr/>
              <p:nvPr/>
            </p:nvSpPr>
            <p:spPr>
              <a:xfrm>
                <a:off x="4014875" y="2839962"/>
                <a:ext cx="967800" cy="249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" name="Google Shape;131;p29"/>
            <p:cNvSpPr txBox="1"/>
            <p:nvPr/>
          </p:nvSpPr>
          <p:spPr>
            <a:xfrm>
              <a:off x="0" y="1639025"/>
              <a:ext cx="11868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C0000"/>
                  </a:solidFill>
                </a:rPr>
                <a:t>DHDK</a:t>
              </a:r>
              <a:endParaRPr>
                <a:solidFill>
                  <a:srgbClr val="CC0000"/>
                </a:solidFill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C0000"/>
                  </a:solidFill>
                </a:rPr>
                <a:t>Data</a:t>
              </a:r>
              <a:endParaRPr>
                <a:solidFill>
                  <a:srgbClr val="CC0000"/>
                </a:solidFill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C0000"/>
                  </a:solidFill>
                </a:rPr>
                <a:t>Science</a:t>
              </a:r>
              <a:endParaRPr>
                <a:solidFill>
                  <a:srgbClr val="CC0000"/>
                </a:solidFill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C0000"/>
                  </a:solidFill>
                </a:rPr>
                <a:t>c</a:t>
              </a:r>
              <a:r>
                <a:rPr lang="en">
                  <a:solidFill>
                    <a:srgbClr val="CC0000"/>
                  </a:solidFill>
                </a:rPr>
                <a:t>ourse</a:t>
              </a:r>
              <a:endParaRPr>
                <a:solidFill>
                  <a:srgbClr val="CC0000"/>
                </a:solidFill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C0000"/>
                  </a:solidFill>
                </a:rPr>
                <a:t>(this course)</a:t>
              </a:r>
              <a:endParaRPr>
                <a:solidFill>
                  <a:srgbClr val="CC0000"/>
                </a:solidFill>
              </a:endParaRPr>
            </a:p>
          </p:txBody>
        </p:sp>
      </p:grpSp>
      <p:grpSp>
        <p:nvGrpSpPr>
          <p:cNvPr id="132" name="Google Shape;132;p29"/>
          <p:cNvGrpSpPr/>
          <p:nvPr/>
        </p:nvGrpSpPr>
        <p:grpSpPr>
          <a:xfrm>
            <a:off x="5294474" y="1078300"/>
            <a:ext cx="3690826" cy="3526200"/>
            <a:chOff x="5294474" y="1078300"/>
            <a:chExt cx="3690826" cy="3526200"/>
          </a:xfrm>
        </p:grpSpPr>
        <p:sp>
          <p:nvSpPr>
            <p:cNvPr id="133" name="Google Shape;133;p29"/>
            <p:cNvSpPr/>
            <p:nvPr/>
          </p:nvSpPr>
          <p:spPr>
            <a:xfrm>
              <a:off x="5294474" y="1078300"/>
              <a:ext cx="2645100" cy="35262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9"/>
            <p:cNvSpPr txBox="1"/>
            <p:nvPr/>
          </p:nvSpPr>
          <p:spPr>
            <a:xfrm>
              <a:off x="7939500" y="1931600"/>
              <a:ext cx="1045800" cy="1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B5394"/>
                  </a:solidFill>
                </a:rPr>
                <a:t>DHDK</a:t>
              </a:r>
              <a:endParaRPr>
                <a:solidFill>
                  <a:srgbClr val="0B5394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B5394"/>
                  </a:solidFill>
                </a:rPr>
                <a:t>Open</a:t>
              </a:r>
              <a:endParaRPr>
                <a:solidFill>
                  <a:srgbClr val="0B5394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B5394"/>
                  </a:solidFill>
                </a:rPr>
                <a:t>Science</a:t>
              </a:r>
              <a:endParaRPr>
                <a:solidFill>
                  <a:srgbClr val="0B5394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B5394"/>
                  </a:solidFill>
                </a:rPr>
                <a:t>c</a:t>
              </a:r>
              <a:r>
                <a:rPr lang="en">
                  <a:solidFill>
                    <a:srgbClr val="0B5394"/>
                  </a:solidFill>
                </a:rPr>
                <a:t>ourse</a:t>
              </a:r>
              <a:endParaRPr>
                <a:solidFill>
                  <a:srgbClr val="0B5394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B5394"/>
                  </a:solidFill>
                </a:rPr>
                <a:t>(optional 2nd year course)</a:t>
              </a:r>
              <a:endParaRPr>
                <a:solidFill>
                  <a:srgbClr val="0B539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practical course</a:t>
            </a:r>
            <a:endParaRPr/>
          </a:p>
        </p:txBody>
      </p:sp>
      <p:sp>
        <p:nvSpPr>
          <p:cNvPr id="140" name="Google Shape;140;p30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Gettysburg College,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https://www.flickr.com/photos/gettysburgcollege/3082146647/</a:t>
            </a:r>
            <a:r>
              <a:rPr lang="en"/>
              <a:t>; A.Davey,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https://www.flickr.com/photos/adavey/40903187052/</a:t>
            </a:r>
            <a:r>
              <a:rPr lang="en"/>
              <a:t> </a:t>
            </a:r>
            <a:endParaRPr/>
          </a:p>
        </p:txBody>
      </p:sp>
      <p:pic>
        <p:nvPicPr>
          <p:cNvPr id="141" name="Google Shape;14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550" y="1628000"/>
            <a:ext cx="3893034" cy="2335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3328" y="1628004"/>
            <a:ext cx="3403772" cy="2335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43" name="Google Shape;143;p30"/>
          <p:cNvGrpSpPr/>
          <p:nvPr/>
        </p:nvGrpSpPr>
        <p:grpSpPr>
          <a:xfrm>
            <a:off x="257500" y="1338950"/>
            <a:ext cx="4338900" cy="2697300"/>
            <a:chOff x="257500" y="1338950"/>
            <a:chExt cx="4338900" cy="2697300"/>
          </a:xfrm>
        </p:grpSpPr>
        <p:cxnSp>
          <p:nvCxnSpPr>
            <p:cNvPr id="144" name="Google Shape;144;p30"/>
            <p:cNvCxnSpPr/>
            <p:nvPr/>
          </p:nvCxnSpPr>
          <p:spPr>
            <a:xfrm>
              <a:off x="257500" y="1435550"/>
              <a:ext cx="4338900" cy="2600700"/>
            </a:xfrm>
            <a:prstGeom prst="straightConnector1">
              <a:avLst/>
            </a:prstGeom>
            <a:noFill/>
            <a:ln cap="flat" cmpd="sng" w="1524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30"/>
            <p:cNvCxnSpPr/>
            <p:nvPr/>
          </p:nvCxnSpPr>
          <p:spPr>
            <a:xfrm flipH="1" rot="10800000">
              <a:off x="495675" y="1338950"/>
              <a:ext cx="3695100" cy="2697300"/>
            </a:xfrm>
            <a:prstGeom prst="straightConnector1">
              <a:avLst/>
            </a:prstGeom>
            <a:noFill/>
            <a:ln cap="flat" cmpd="sng" w="1524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6" name="Google Shape;146;p30"/>
          <p:cNvSpPr txBox="1"/>
          <p:nvPr/>
        </p:nvSpPr>
        <p:spPr>
          <a:xfrm>
            <a:off x="5381563" y="1181600"/>
            <a:ext cx="278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C0000"/>
                </a:solidFill>
              </a:rPr>
              <a:t>Computer, your best friend</a:t>
            </a:r>
            <a:endParaRPr sz="17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Let's see the rules of this course: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</a:t>
            </a:r>
            <a:r>
              <a:rPr b="1" lang="en"/>
              <a:t>no text books</a:t>
            </a:r>
            <a:r>
              <a:rPr lang="en"/>
              <a:t> provided:</a:t>
            </a:r>
            <a:r>
              <a:rPr lang="en"/>
              <a:t> if you have a doubt, google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Material that will be introduced in the course can be found on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GitHub repository</a:t>
            </a:r>
            <a:r>
              <a:rPr lang="en"/>
              <a:t> of the course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cannot attend, do not attend (even if attendance is </a:t>
            </a:r>
            <a:r>
              <a:rPr b="1" lang="en"/>
              <a:t>highly recommended</a:t>
            </a:r>
            <a:r>
              <a:rPr lang="en"/>
              <a:t>: you can ask questions)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six exam sessions per academic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 score one can obtain is 32 (out of 30)</a:t>
            </a:r>
            <a:endParaRPr/>
          </a:p>
        </p:txBody>
      </p:sp>
      <p:sp>
        <p:nvSpPr>
          <p:cNvPr id="153" name="Google Shape;153;p31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material</a:t>
            </a:r>
            <a:endParaRPr/>
          </a:p>
        </p:txBody>
      </p:sp>
      <p:sp>
        <p:nvSpPr>
          <p:cNvPr id="159" name="Google Shape;15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All the material (including slides) is available in the GitHub repository of the course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https://github.com/comp-data/2022-2023/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Have you found a mistake in the material? Please write me an email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silvio.peroni@unibo.it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(partial) suggested (external) material (for Python and data management with Python):</a:t>
            </a:r>
            <a:endParaRPr/>
          </a:p>
          <a:p>
            <a:pPr indent="-317182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Peroni, S. (2020). Computational Thinking and Programming book.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https://comp-think.github.io</a:t>
            </a:r>
            <a:r>
              <a:rPr lang="en"/>
              <a:t>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Tagliaferri, L. (2018). How To Code in Python. ISBN: 978-0999773017.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https://www.digitalocean.com/community/books/digitalocean-ebook-how-to-code-in-python</a:t>
            </a:r>
            <a:r>
              <a:rPr lang="en"/>
              <a:t>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Walsh, M. (2021). Introduction to Cultural Analytics &amp; Python.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https://melaniewalsh.github.io/Intro-Cultural-Analytics/</a:t>
            </a:r>
            <a:r>
              <a:rPr lang="en"/>
              <a:t>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Programming Historian. ISSN: 2397-2068.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https://programminghistorian.org/en/</a:t>
            </a:r>
            <a:r>
              <a:rPr lang="en"/>
              <a:t>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Dombrowski, Q. (2020). Jupyter notebooks for digital humanities.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https://github.com/quinnanya/dh-jupyter</a:t>
            </a:r>
            <a:r>
              <a:rPr lang="en"/>
              <a:t> </a:t>
            </a:r>
            <a:endParaRPr/>
          </a:p>
        </p:txBody>
      </p:sp>
      <p:sp>
        <p:nvSpPr>
          <p:cNvPr id="160" name="Google Shape;160;p32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Communications</a:t>
            </a:r>
            <a:endParaRPr/>
          </a:p>
        </p:txBody>
      </p:sp>
      <p:sp>
        <p:nvSpPr>
          <p:cNvPr id="166" name="Google Shape;16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We use a Slack discussion group for communicating with each other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Slack</a:t>
            </a:r>
            <a:r>
              <a:rPr lang="en"/>
              <a:t> is a communication platform offering many </a:t>
            </a:r>
            <a:r>
              <a:rPr lang="en" u="sng">
                <a:solidFill>
                  <a:schemeClr val="hlink"/>
                </a:solidFill>
                <a:hlinkClick r:id="rId4"/>
              </a:rPr>
              <a:t>IRC-style</a:t>
            </a:r>
            <a:r>
              <a:rPr lang="en"/>
              <a:t> features, including persistent chat rooms (channels) organized by topic, private groups, and direct messaging, and can be used in any device (it has been developed for mobile and desktop devices)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Invitation link to join the workspace: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https://join.slack.com/t/essepuntato-uni/shared_invite/zt-1nze31alj-owLJTDp0AAqoByQVIBUgJg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Once you entered in the workspace following the previous link, please send a message in the </a:t>
            </a:r>
            <a:r>
              <a:rPr lang="en"/>
              <a:t>channel “#general” asking for being added by me to</a:t>
            </a:r>
            <a:r>
              <a:rPr lang="en"/>
              <a:t> the private channel of the course (“data-science-22-23”)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Please, do a Slack account as soon as possible (e.g. during the break) since I will close the invitation link in at the end of this week – and we will start to use it since Friday</a:t>
            </a:r>
            <a:endParaRPr/>
          </a:p>
        </p:txBody>
      </p:sp>
      <p:sp>
        <p:nvSpPr>
          <p:cNvPr id="167" name="Google Shape;167;p33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Interacting</a:t>
            </a:r>
            <a:endParaRPr/>
          </a:p>
        </p:txBody>
      </p:sp>
      <p:sp>
        <p:nvSpPr>
          <p:cNvPr id="173" name="Google Shape;17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use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GitHub repository of the course</a:t>
            </a:r>
            <a:r>
              <a:rPr lang="en"/>
              <a:t> for a series of activities, such as exercises and raising issues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questions about coding to ask to either me or your fellows must be asked as new issues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Thus, please, create a new account on GitHub: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https://github.com/join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Once logged into GitHub, go to the issue page of the course repository, and then feel free to add and respond to issues there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very introductory guide to GitHub can be find </a:t>
            </a:r>
            <a:r>
              <a:rPr lang="en" u="sng">
                <a:solidFill>
                  <a:schemeClr val="hlink"/>
                </a:solidFill>
                <a:hlinkClick r:id="rId5"/>
              </a:rPr>
              <a:t>online</a:t>
            </a:r>
            <a:endParaRPr/>
          </a:p>
        </p:txBody>
      </p:sp>
      <p:sp>
        <p:nvSpPr>
          <p:cNvPr id="174" name="Google Shape;174;p34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organisation</a:t>
            </a:r>
            <a:endParaRPr/>
          </a:p>
        </p:txBody>
      </p:sp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introductory lecture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Theoretical lectures (7 lectures, 14 hours), where I </a:t>
            </a:r>
            <a:r>
              <a:rPr lang="en"/>
              <a:t>provide a theoretical introduction about the specific topic – computer not necessary but you can bring it with you of course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Hands-on sessions (7 lectures, 14 hours), where I run a laboratory activity session based on existing tools that enable the experimentation with the topics introduced in the theoretical lectures – computer mandatory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Tutor sessions (to be agreed with the tutor), where Arcangelo Massari recalls some of the topics introduced in the course according to your specific needs</a:t>
            </a:r>
            <a:endParaRPr/>
          </a:p>
        </p:txBody>
      </p:sp>
      <p:sp>
        <p:nvSpPr>
          <p:cNvPr id="181" name="Google Shape;181;p35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