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D9108FF-B09F-4FFB-AF3C-F74F583E33C9}">
  <a:tblStyle styleId="{AD9108FF-B09F-4FFB-AF3C-F74F583E33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f64074ef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f64074ef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045a4c7a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1045a4c7a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045a4c7a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1045a4c7a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045a4c7a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045a4c7a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1045a4c7a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1045a4c7a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f64074ef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0f64074ef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ca061a2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ca061a2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f64074efb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f64074ef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f64074efb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f64074efb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045a4c7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045a4c7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045a4c7a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045a4c7a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045a4c7a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045a4c7a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045a4c7a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045a4c7a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045a4c7a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1045a4c7a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800"/>
              <a:buNone/>
              <a:defRPr sz="800">
                <a:solidFill>
                  <a:srgbClr val="7F600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ilvio.peroni@unibo.it" TargetMode="External"/><Relationship Id="rId4" Type="http://schemas.openxmlformats.org/officeDocument/2006/relationships/hyperlink" Target="https://orcid.org/0000-0003-0530-4305" TargetMode="External"/><Relationship Id="rId9" Type="http://schemas.openxmlformats.org/officeDocument/2006/relationships/image" Target="../media/image2.png"/><Relationship Id="rId5" Type="http://schemas.openxmlformats.org/officeDocument/2006/relationships/hyperlink" Target="https://twitter.com/essepuntato" TargetMode="External"/><Relationship Id="rId6" Type="http://schemas.openxmlformats.org/officeDocument/2006/relationships/hyperlink" Target="https://www.unibo.it/it/didattica/insegnamenti/insegnamento/2022/467046" TargetMode="External"/><Relationship Id="rId7" Type="http://schemas.openxmlformats.org/officeDocument/2006/relationships/hyperlink" Target="https://corsi.unibo.it/2cycle/DigitalHumanitiesKnowledge" TargetMode="External"/><Relationship Id="rId8" Type="http://schemas.openxmlformats.org/officeDocument/2006/relationships/hyperlink" Target="http://www.unibo.it/e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en.wikipedia.org/wiki/Primary_key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yworks.com/yed-live/" TargetMode="External"/></Relationships>
</file>

<file path=ppt/slides/_rels/slide14.xml.rels><?xml version="1.0" encoding="UTF-8" standalone="yes"?><Relationships xmlns="http://schemas.openxmlformats.org/package/2006/relationships"><Relationship Id="rId10" Type="http://schemas.openxmlformats.org/officeDocument/2006/relationships/hyperlink" Target="http://www.unibo.it/en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hyperlink" Target="https://corsi.unibo.it/2cycle/DigitalHumanitiesKnowledge" TargetMode="External"/><Relationship Id="rId5" Type="http://schemas.openxmlformats.org/officeDocument/2006/relationships/hyperlink" Target="mailto:silvio.peroni@unibo.it" TargetMode="External"/><Relationship Id="rId6" Type="http://schemas.openxmlformats.org/officeDocument/2006/relationships/hyperlink" Target="https://orcid.org/0000-0003-0530-4305" TargetMode="External"/><Relationship Id="rId7" Type="http://schemas.openxmlformats.org/officeDocument/2006/relationships/hyperlink" Target="https://twitter.com/essepuntato" TargetMode="External"/><Relationship Id="rId8" Type="http://schemas.openxmlformats.org/officeDocument/2006/relationships/hyperlink" Target="https://www.unibo.it/it/didattica/insegnamenti/insegnamento/2022/46704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 txBox="1"/>
          <p:nvPr>
            <p:ph type="ctrTitle"/>
          </p:nvPr>
        </p:nvSpPr>
        <p:spPr>
          <a:xfrm>
            <a:off x="311708" y="439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200">
                <a:solidFill>
                  <a:srgbClr val="000000"/>
                </a:solidFill>
              </a:rPr>
              <a:t>What is a datum and how it can be represented computationally</a:t>
            </a:r>
            <a:endParaRPr sz="4200">
              <a:solidFill>
                <a:srgbClr val="000000"/>
              </a:solidFill>
            </a:endParaRPr>
          </a:p>
        </p:txBody>
      </p:sp>
      <p:sp>
        <p:nvSpPr>
          <p:cNvPr id="108" name="Google Shape;108;p27"/>
          <p:cNvSpPr txBox="1"/>
          <p:nvPr/>
        </p:nvSpPr>
        <p:spPr>
          <a:xfrm>
            <a:off x="488100" y="2330600"/>
            <a:ext cx="8167800" cy="15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Silvio Peroni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silvio.peroni@unibo.it</a:t>
            </a:r>
            <a:r>
              <a:rPr lang="en" sz="1200">
                <a:solidFill>
                  <a:schemeClr val="dk1"/>
                </a:solidFill>
              </a:rPr>
              <a:t> – </a:t>
            </a:r>
            <a:r>
              <a:rPr lang="en" sz="12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https://orcid.org/0000-0003-0530-4305</a:t>
            </a:r>
            <a:r>
              <a:rPr lang="en" sz="1200">
                <a:solidFill>
                  <a:schemeClr val="dk1"/>
                </a:solidFill>
              </a:rPr>
              <a:t> – </a:t>
            </a:r>
            <a:r>
              <a:rPr lang="en" sz="12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@essepuntato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hlink"/>
                </a:solidFill>
                <a:hlinkClick r:id="rId6"/>
              </a:rPr>
              <a:t>Data Science (A.Y. 2022/2023)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Second Cycle Degree in Digital Humanities and Digital Knowledge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Alma Mater Studiorum - Università di Bologna</a:t>
            </a:r>
            <a:endParaRPr/>
          </a:p>
        </p:txBody>
      </p:sp>
      <p:pic>
        <p:nvPicPr>
          <p:cNvPr id="109" name="Google Shape;109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01266" y="4300986"/>
            <a:ext cx="2543984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773" y="4578751"/>
            <a:ext cx="1359650" cy="47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Characteristics of attributes</a:t>
            </a:r>
            <a:endParaRPr/>
          </a:p>
        </p:txBody>
      </p:sp>
      <p:sp>
        <p:nvSpPr>
          <p:cNvPr id="259" name="Google Shape;25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An attribute is </a:t>
            </a:r>
            <a:r>
              <a:rPr lang="en">
                <a:solidFill>
                  <a:srgbClr val="595959"/>
                </a:solidFill>
              </a:rPr>
              <a:t>intrinsically</a:t>
            </a:r>
            <a:r>
              <a:rPr lang="en">
                <a:solidFill>
                  <a:srgbClr val="595959"/>
                </a:solidFill>
              </a:rPr>
              <a:t> part of the entity to which it is associated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It is reasonable that the attribute of an entity can have the same value of an attribute of another entity, even when the same predicate is used (e.g. </a:t>
            </a:r>
            <a:r>
              <a:rPr lang="en">
                <a:solidFill>
                  <a:srgbClr val="3C78D8"/>
                </a:solidFill>
              </a:rPr>
              <a:t>was born</a:t>
            </a:r>
            <a:r>
              <a:rPr lang="en">
                <a:solidFill>
                  <a:srgbClr val="595959"/>
                </a:solidFill>
              </a:rPr>
              <a:t> in the previous example)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>
                <a:solidFill>
                  <a:srgbClr val="595959"/>
                </a:solidFill>
              </a:rPr>
              <a:t>There exists people born the same day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>
                <a:solidFill>
                  <a:srgbClr val="595959"/>
                </a:solidFill>
              </a:rPr>
              <a:t>There exists people having the same given name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>
                <a:solidFill>
                  <a:srgbClr val="595959"/>
                </a:solidFill>
              </a:rPr>
              <a:t>…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595959"/>
                </a:solidFill>
              </a:rPr>
              <a:t>However, modifying the value of a certain attribute affects only the entity to which the attribute is associated</a:t>
            </a:r>
            <a:endParaRPr/>
          </a:p>
        </p:txBody>
      </p:sp>
      <p:sp>
        <p:nvSpPr>
          <p:cNvPr id="260" name="Google Shape;260;p36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Alternatives to express data</a:t>
            </a:r>
            <a:endParaRPr/>
          </a:p>
        </p:txBody>
      </p:sp>
      <p:sp>
        <p:nvSpPr>
          <p:cNvPr id="266" name="Google Shape;266;p37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It is important to express data correctly to avoid issues, but the </a:t>
            </a:r>
            <a:r>
              <a:rPr i="1" lang="en" sz="1600"/>
              <a:t>right</a:t>
            </a:r>
            <a:r>
              <a:rPr lang="en" sz="1600"/>
              <a:t> way depends on the context</a:t>
            </a:r>
            <a:endParaRPr sz="1600"/>
          </a:p>
        </p:txBody>
      </p:sp>
      <p:grpSp>
        <p:nvGrpSpPr>
          <p:cNvPr id="267" name="Google Shape;267;p37"/>
          <p:cNvGrpSpPr/>
          <p:nvPr/>
        </p:nvGrpSpPr>
        <p:grpSpPr>
          <a:xfrm>
            <a:off x="470100" y="1286775"/>
            <a:ext cx="5907650" cy="1237825"/>
            <a:chOff x="470100" y="1286775"/>
            <a:chExt cx="5907650" cy="1237825"/>
          </a:xfrm>
        </p:grpSpPr>
        <p:sp>
          <p:nvSpPr>
            <p:cNvPr id="268" name="Google Shape;268;p37"/>
            <p:cNvSpPr/>
            <p:nvPr/>
          </p:nvSpPr>
          <p:spPr>
            <a:xfrm>
              <a:off x="470100" y="1286775"/>
              <a:ext cx="1455600" cy="528300"/>
            </a:xfrm>
            <a:prstGeom prst="ellipse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CC0000"/>
                  </a:solidFill>
                </a:rPr>
                <a:t>Entity 5</a:t>
              </a:r>
              <a:endParaRPr sz="1700">
                <a:solidFill>
                  <a:srgbClr val="CC0000"/>
                </a:solidFill>
              </a:endParaRPr>
            </a:p>
          </p:txBody>
        </p:sp>
        <p:sp>
          <p:nvSpPr>
            <p:cNvPr id="269" name="Google Shape;269;p37"/>
            <p:cNvSpPr/>
            <p:nvPr/>
          </p:nvSpPr>
          <p:spPr>
            <a:xfrm>
              <a:off x="4847450" y="1286775"/>
              <a:ext cx="1530300" cy="528300"/>
            </a:xfrm>
            <a:prstGeom prst="ellipse">
              <a:avLst/>
            </a:prstGeom>
            <a:noFill/>
            <a:ln cap="flat" cmpd="sng" w="381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u="sng">
                  <a:solidFill>
                    <a:srgbClr val="6AA84F"/>
                  </a:solidFill>
                </a:rPr>
                <a:t>“Alice”</a:t>
              </a:r>
              <a:endParaRPr sz="1700" u="sng">
                <a:solidFill>
                  <a:srgbClr val="6AA84F"/>
                </a:solidFill>
              </a:endParaRPr>
            </a:p>
          </p:txBody>
        </p:sp>
        <p:cxnSp>
          <p:nvCxnSpPr>
            <p:cNvPr id="270" name="Google Shape;270;p37"/>
            <p:cNvCxnSpPr>
              <a:stCxn id="268" idx="6"/>
              <a:endCxn id="269" idx="2"/>
            </p:cNvCxnSpPr>
            <p:nvPr/>
          </p:nvCxnSpPr>
          <p:spPr>
            <a:xfrm>
              <a:off x="1925700" y="1550925"/>
              <a:ext cx="2921700" cy="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71" name="Google Shape;271;p37"/>
            <p:cNvSpPr txBox="1"/>
            <p:nvPr/>
          </p:nvSpPr>
          <p:spPr>
            <a:xfrm>
              <a:off x="2365074" y="1327725"/>
              <a:ext cx="2043000" cy="446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3C78D8"/>
                  </a:solidFill>
                </a:rPr>
                <a:t>has given name</a:t>
              </a:r>
              <a:endParaRPr sz="1700">
                <a:solidFill>
                  <a:srgbClr val="3C78D8"/>
                </a:solidFill>
              </a:endParaRPr>
            </a:p>
          </p:txBody>
        </p:sp>
        <p:sp>
          <p:nvSpPr>
            <p:cNvPr id="272" name="Google Shape;272;p37"/>
            <p:cNvSpPr/>
            <p:nvPr/>
          </p:nvSpPr>
          <p:spPr>
            <a:xfrm>
              <a:off x="470100" y="1996300"/>
              <a:ext cx="1455600" cy="528300"/>
            </a:xfrm>
            <a:prstGeom prst="ellipse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CC0000"/>
                  </a:solidFill>
                </a:rPr>
                <a:t>Entity 6</a:t>
              </a:r>
              <a:endParaRPr sz="1700">
                <a:solidFill>
                  <a:srgbClr val="CC0000"/>
                </a:solidFill>
              </a:endParaRPr>
            </a:p>
          </p:txBody>
        </p:sp>
        <p:sp>
          <p:nvSpPr>
            <p:cNvPr id="273" name="Google Shape;273;p37"/>
            <p:cNvSpPr/>
            <p:nvPr/>
          </p:nvSpPr>
          <p:spPr>
            <a:xfrm>
              <a:off x="4847450" y="1996300"/>
              <a:ext cx="1530300" cy="528300"/>
            </a:xfrm>
            <a:prstGeom prst="ellipse">
              <a:avLst/>
            </a:prstGeom>
            <a:noFill/>
            <a:ln cap="flat" cmpd="sng" w="381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u="sng">
                  <a:solidFill>
                    <a:srgbClr val="6AA84F"/>
                  </a:solidFill>
                </a:rPr>
                <a:t>“Alice”</a:t>
              </a:r>
              <a:endParaRPr sz="1700" u="sng">
                <a:solidFill>
                  <a:srgbClr val="6AA84F"/>
                </a:solidFill>
              </a:endParaRPr>
            </a:p>
          </p:txBody>
        </p:sp>
        <p:cxnSp>
          <p:nvCxnSpPr>
            <p:cNvPr id="274" name="Google Shape;274;p37"/>
            <p:cNvCxnSpPr>
              <a:stCxn id="272" idx="6"/>
              <a:endCxn id="273" idx="2"/>
            </p:cNvCxnSpPr>
            <p:nvPr/>
          </p:nvCxnSpPr>
          <p:spPr>
            <a:xfrm>
              <a:off x="1925700" y="2260450"/>
              <a:ext cx="2921700" cy="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75" name="Google Shape;275;p37"/>
            <p:cNvSpPr txBox="1"/>
            <p:nvPr/>
          </p:nvSpPr>
          <p:spPr>
            <a:xfrm>
              <a:off x="2364449" y="2037250"/>
              <a:ext cx="2043000" cy="446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3C78D8"/>
                  </a:solidFill>
                </a:rPr>
                <a:t>has given name</a:t>
              </a:r>
              <a:endParaRPr sz="1700">
                <a:solidFill>
                  <a:srgbClr val="3C78D8"/>
                </a:solidFill>
              </a:endParaRPr>
            </a:p>
          </p:txBody>
        </p:sp>
      </p:grpSp>
      <p:grpSp>
        <p:nvGrpSpPr>
          <p:cNvPr id="276" name="Google Shape;276;p37"/>
          <p:cNvGrpSpPr/>
          <p:nvPr/>
        </p:nvGrpSpPr>
        <p:grpSpPr>
          <a:xfrm>
            <a:off x="432125" y="3347775"/>
            <a:ext cx="8534975" cy="1237825"/>
            <a:chOff x="432125" y="3347775"/>
            <a:chExt cx="8534975" cy="1237825"/>
          </a:xfrm>
        </p:grpSpPr>
        <p:sp>
          <p:nvSpPr>
            <p:cNvPr id="277" name="Google Shape;277;p37"/>
            <p:cNvSpPr/>
            <p:nvPr/>
          </p:nvSpPr>
          <p:spPr>
            <a:xfrm>
              <a:off x="432125" y="3347775"/>
              <a:ext cx="1455600" cy="528300"/>
            </a:xfrm>
            <a:prstGeom prst="ellipse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CC0000"/>
                  </a:solidFill>
                </a:rPr>
                <a:t>Entity 5</a:t>
              </a:r>
              <a:endParaRPr sz="1700">
                <a:solidFill>
                  <a:srgbClr val="CC0000"/>
                </a:solidFill>
              </a:endParaRPr>
            </a:p>
          </p:txBody>
        </p:sp>
        <p:cxnSp>
          <p:nvCxnSpPr>
            <p:cNvPr id="278" name="Google Shape;278;p37"/>
            <p:cNvCxnSpPr>
              <a:stCxn id="277" idx="6"/>
              <a:endCxn id="279" idx="1"/>
            </p:cNvCxnSpPr>
            <p:nvPr/>
          </p:nvCxnSpPr>
          <p:spPr>
            <a:xfrm>
              <a:off x="1887725" y="3611925"/>
              <a:ext cx="2459100" cy="2586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80" name="Google Shape;280;p37"/>
            <p:cNvSpPr txBox="1"/>
            <p:nvPr/>
          </p:nvSpPr>
          <p:spPr>
            <a:xfrm>
              <a:off x="2098500" y="3541125"/>
              <a:ext cx="1795500" cy="446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3C78D8"/>
                  </a:solidFill>
                </a:rPr>
                <a:t>has given name</a:t>
              </a:r>
              <a:endParaRPr sz="1700">
                <a:solidFill>
                  <a:srgbClr val="3C78D8"/>
                </a:solidFill>
              </a:endParaRPr>
            </a:p>
          </p:txBody>
        </p:sp>
        <p:sp>
          <p:nvSpPr>
            <p:cNvPr id="281" name="Google Shape;281;p37"/>
            <p:cNvSpPr/>
            <p:nvPr/>
          </p:nvSpPr>
          <p:spPr>
            <a:xfrm>
              <a:off x="432125" y="4057300"/>
              <a:ext cx="1455600" cy="528300"/>
            </a:xfrm>
            <a:prstGeom prst="ellipse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CC0000"/>
                  </a:solidFill>
                </a:rPr>
                <a:t>Entity 6</a:t>
              </a:r>
              <a:endParaRPr sz="1700">
                <a:solidFill>
                  <a:srgbClr val="CC0000"/>
                </a:solidFill>
              </a:endParaRPr>
            </a:p>
          </p:txBody>
        </p:sp>
        <p:sp>
          <p:nvSpPr>
            <p:cNvPr id="279" name="Google Shape;279;p37"/>
            <p:cNvSpPr/>
            <p:nvPr/>
          </p:nvSpPr>
          <p:spPr>
            <a:xfrm>
              <a:off x="4122600" y="3793150"/>
              <a:ext cx="1530300" cy="528300"/>
            </a:xfrm>
            <a:prstGeom prst="ellipse">
              <a:avLst/>
            </a:prstGeom>
            <a:noFill/>
            <a:ln cap="flat" cmpd="sng" w="381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6AA84F"/>
                  </a:solidFill>
                </a:rPr>
                <a:t>Entity 7</a:t>
              </a:r>
              <a:endParaRPr sz="1700">
                <a:solidFill>
                  <a:srgbClr val="6AA84F"/>
                </a:solidFill>
              </a:endParaRPr>
            </a:p>
          </p:txBody>
        </p:sp>
        <p:cxnSp>
          <p:nvCxnSpPr>
            <p:cNvPr id="282" name="Google Shape;282;p37"/>
            <p:cNvCxnSpPr>
              <a:stCxn id="281" idx="6"/>
              <a:endCxn id="279" idx="3"/>
            </p:cNvCxnSpPr>
            <p:nvPr/>
          </p:nvCxnSpPr>
          <p:spPr>
            <a:xfrm flipH="1" rot="10800000">
              <a:off x="1887725" y="4244050"/>
              <a:ext cx="2459100" cy="774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83" name="Google Shape;283;p37"/>
            <p:cNvSpPr txBox="1"/>
            <p:nvPr/>
          </p:nvSpPr>
          <p:spPr>
            <a:xfrm>
              <a:off x="2097875" y="4098250"/>
              <a:ext cx="1795500" cy="446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3C78D8"/>
                  </a:solidFill>
                </a:rPr>
                <a:t>has given name</a:t>
              </a:r>
              <a:endParaRPr sz="1700">
                <a:solidFill>
                  <a:srgbClr val="3C78D8"/>
                </a:solidFill>
              </a:endParaRPr>
            </a:p>
          </p:txBody>
        </p:sp>
        <p:sp>
          <p:nvSpPr>
            <p:cNvPr id="284" name="Google Shape;284;p37"/>
            <p:cNvSpPr/>
            <p:nvPr/>
          </p:nvSpPr>
          <p:spPr>
            <a:xfrm>
              <a:off x="7436800" y="3793150"/>
              <a:ext cx="1530300" cy="528300"/>
            </a:xfrm>
            <a:prstGeom prst="ellipse">
              <a:avLst/>
            </a:prstGeom>
            <a:noFill/>
            <a:ln cap="flat" cmpd="sng" w="381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u="sng">
                  <a:solidFill>
                    <a:srgbClr val="6AA84F"/>
                  </a:solidFill>
                </a:rPr>
                <a:t>“Alice”</a:t>
              </a:r>
              <a:endParaRPr sz="1700" u="sng">
                <a:solidFill>
                  <a:srgbClr val="6AA84F"/>
                </a:solidFill>
              </a:endParaRPr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3981750" y="3728500"/>
              <a:ext cx="1812000" cy="657600"/>
            </a:xfrm>
            <a:prstGeom prst="ellipse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rgbClr val="6AA84F"/>
                </a:solidFill>
              </a:endParaRPr>
            </a:p>
          </p:txBody>
        </p:sp>
        <p:cxnSp>
          <p:nvCxnSpPr>
            <p:cNvPr id="286" name="Google Shape;286;p37"/>
            <p:cNvCxnSpPr>
              <a:stCxn id="285" idx="6"/>
              <a:endCxn id="284" idx="2"/>
            </p:cNvCxnSpPr>
            <p:nvPr/>
          </p:nvCxnSpPr>
          <p:spPr>
            <a:xfrm>
              <a:off x="5793750" y="4057300"/>
              <a:ext cx="1643100" cy="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87" name="Google Shape;287;p37"/>
            <p:cNvSpPr txBox="1"/>
            <p:nvPr/>
          </p:nvSpPr>
          <p:spPr>
            <a:xfrm>
              <a:off x="5957700" y="3834100"/>
              <a:ext cx="1183800" cy="446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3C78D8"/>
                  </a:solidFill>
                </a:rPr>
                <a:t>has value</a:t>
              </a:r>
              <a:endParaRPr sz="1700">
                <a:solidFill>
                  <a:srgbClr val="3C78D8"/>
                </a:solidFill>
              </a:endParaRPr>
            </a:p>
          </p:txBody>
        </p:sp>
      </p:grpSp>
      <p:sp>
        <p:nvSpPr>
          <p:cNvPr id="288" name="Google Shape;288;p37"/>
          <p:cNvSpPr txBox="1"/>
          <p:nvPr/>
        </p:nvSpPr>
        <p:spPr>
          <a:xfrm>
            <a:off x="6435700" y="1597888"/>
            <a:ext cx="253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entities that have the same name (i.e. same value)</a:t>
            </a:r>
            <a:endParaRPr/>
          </a:p>
        </p:txBody>
      </p:sp>
      <p:sp>
        <p:nvSpPr>
          <p:cNvPr id="289" name="Google Shape;289;p37"/>
          <p:cNvSpPr txBox="1"/>
          <p:nvPr/>
        </p:nvSpPr>
        <p:spPr>
          <a:xfrm>
            <a:off x="4970943" y="3173784"/>
            <a:ext cx="333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entities that share exactly the same name (expressed as an entity)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hints</a:t>
            </a:r>
            <a:endParaRPr/>
          </a:p>
        </p:txBody>
      </p:sp>
      <p:sp>
        <p:nvSpPr>
          <p:cNvPr id="295" name="Google Shape;29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Each entity in a collection is uniquely identified by an identifier that can be explicitly defined (for instance, in databases, it is known as </a:t>
            </a:r>
            <a:r>
              <a:rPr lang="en" u="sng">
                <a:solidFill>
                  <a:schemeClr val="hlink"/>
                </a:solidFill>
                <a:hlinkClick r:id="rId3"/>
              </a:rPr>
              <a:t>primary key</a:t>
            </a:r>
            <a:r>
              <a:rPr lang="en"/>
              <a:t>) or implicit (as in the example in the table presented at the </a:t>
            </a:r>
            <a:r>
              <a:rPr lang="en"/>
              <a:t>beginning</a:t>
            </a:r>
            <a:r>
              <a:rPr lang="en"/>
              <a:t> of this lecture)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When an object of a statement refers to a thing that, potentially, can be involved in other data (as either a subject or an object), then it should be </a:t>
            </a:r>
            <a:r>
              <a:rPr lang="en"/>
              <a:t>described</a:t>
            </a:r>
            <a:r>
              <a:rPr lang="en"/>
              <a:t> as an entity and not as a literal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When defining a collection of data, it is necessary to use a predicate in the same way (i.e. either to associate attributes or to define relations)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Avoid to use two distinct predicates to convey the same semantics</a:t>
            </a:r>
            <a:endParaRPr/>
          </a:p>
        </p:txBody>
      </p:sp>
      <p:sp>
        <p:nvSpPr>
          <p:cNvPr id="296" name="Google Shape;296;p38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Laboratory</a:t>
            </a:r>
            <a:endParaRPr/>
          </a:p>
        </p:txBody>
      </p:sp>
      <p:sp>
        <p:nvSpPr>
          <p:cNvPr id="302" name="Google Shape;30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Material</a:t>
            </a:r>
            <a:r>
              <a:rPr lang="en"/>
              <a:t>:</a:t>
            </a:r>
            <a:endParaRPr/>
          </a:p>
          <a:p>
            <a:pPr indent="-334327" lvl="0" marL="457200" rtl="0" algn="l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 A4 sheet of paper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pen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(alternatively,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https://www.yworks.com/yed-live/</a:t>
            </a:r>
            <a:r>
              <a:rPr lang="en"/>
              <a:t> or similar)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 a graph that describes the following scenario: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The article </a:t>
            </a:r>
            <a:r>
              <a:rPr i="1" lang="en"/>
              <a:t>entitled</a:t>
            </a:r>
            <a:r>
              <a:rPr i="1" lang="en"/>
              <a:t> “OpenCitations, an infrastructure organization for open scholarship” was published by the </a:t>
            </a:r>
            <a:r>
              <a:rPr i="1" lang="en"/>
              <a:t>journal</a:t>
            </a:r>
            <a:r>
              <a:rPr i="1" lang="en"/>
              <a:t> Quantitative Science Studies in 2020. The authors of this article, i.e. Silvio Peroni and David Shotton, also co-authored another conference paper entitled “The SPAR Ontologies”, that was published in the Proceedings of the Seventeenth International Semantic Web Conference, in 2018.</a:t>
            </a:r>
            <a:endParaRPr i="1"/>
          </a:p>
        </p:txBody>
      </p:sp>
      <p:sp>
        <p:nvSpPr>
          <p:cNvPr id="303" name="Google Shape;303;p39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0"/>
          <p:cNvSpPr txBox="1"/>
          <p:nvPr>
            <p:ph type="ctrTitle"/>
          </p:nvPr>
        </p:nvSpPr>
        <p:spPr>
          <a:xfrm>
            <a:off x="311708" y="-2460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309" name="Google Shape;309;p40"/>
          <p:cNvSpPr txBox="1"/>
          <p:nvPr>
            <p:ph idx="1" type="subTitle"/>
          </p:nvPr>
        </p:nvSpPr>
        <p:spPr>
          <a:xfrm>
            <a:off x="61450" y="1767325"/>
            <a:ext cx="9082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What is a datum and how it can be represented computationally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310" name="Google Shape;31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1266" y="4300986"/>
            <a:ext cx="2543984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73" y="4578751"/>
            <a:ext cx="1359650" cy="47572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0"/>
          <p:cNvSpPr txBox="1"/>
          <p:nvPr/>
        </p:nvSpPr>
        <p:spPr>
          <a:xfrm>
            <a:off x="488100" y="2330600"/>
            <a:ext cx="8167800" cy="15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Silvio Peroni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2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silvio.peroni@unibo.it</a:t>
            </a:r>
            <a:r>
              <a:rPr lang="en" sz="1200">
                <a:solidFill>
                  <a:schemeClr val="dk1"/>
                </a:solidFill>
              </a:rPr>
              <a:t> – </a:t>
            </a:r>
            <a:r>
              <a:rPr lang="en" sz="12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https://orcid.org/0000-0003-0530-4305</a:t>
            </a:r>
            <a:r>
              <a:rPr lang="en" sz="1200">
                <a:solidFill>
                  <a:schemeClr val="dk1"/>
                </a:solidFill>
              </a:rPr>
              <a:t> – </a:t>
            </a:r>
            <a:r>
              <a:rPr lang="en" sz="12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@essepuntato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Science (A.Y. 2022/2023)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Second Cycle Degree in Digital Humanities and Digital Knowledge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Alma Mater Studiorum - Università di Bologna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 about the previous lecture?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questions</a:t>
            </a:r>
            <a:endParaRPr/>
          </a:p>
        </p:txBody>
      </p:sp>
      <p:sp>
        <p:nvSpPr>
          <p:cNvPr id="121" name="Google Shape;121;p29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9"/>
          <p:cNvSpPr txBox="1"/>
          <p:nvPr/>
        </p:nvSpPr>
        <p:spPr>
          <a:xfrm>
            <a:off x="311700" y="1652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What is a datum?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23" name="Google Shape;123;p29"/>
          <p:cNvSpPr txBox="1"/>
          <p:nvPr/>
        </p:nvSpPr>
        <p:spPr>
          <a:xfrm>
            <a:off x="1175400" y="2937600"/>
            <a:ext cx="67932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What is the difference between “datum” and “value”?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vs datum: an intuition</a:t>
            </a:r>
            <a:endParaRPr/>
          </a:p>
        </p:txBody>
      </p:sp>
      <p:sp>
        <p:nvSpPr>
          <p:cNvPr id="129" name="Google Shape;129;p30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0"/>
          <p:cNvSpPr/>
          <p:nvPr/>
        </p:nvSpPr>
        <p:spPr>
          <a:xfrm>
            <a:off x="5424650" y="4169946"/>
            <a:ext cx="2485800" cy="376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</a:t>
            </a:r>
            <a:r>
              <a:rPr lang="en" sz="1200"/>
              <a:t>y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5424650" y="3725090"/>
            <a:ext cx="2485800" cy="376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</a:t>
            </a:r>
            <a:r>
              <a:rPr lang="en" sz="1200"/>
              <a:t>y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0"/>
          <p:cNvSpPr/>
          <p:nvPr/>
        </p:nvSpPr>
        <p:spPr>
          <a:xfrm>
            <a:off x="5424650" y="3254466"/>
            <a:ext cx="2485800" cy="376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entity 1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0"/>
          <p:cNvSpPr/>
          <p:nvPr/>
        </p:nvSpPr>
        <p:spPr>
          <a:xfrm>
            <a:off x="7177100" y="2186600"/>
            <a:ext cx="638100" cy="2481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/>
              <a:t>v</a:t>
            </a:r>
            <a:r>
              <a:rPr lang="en" sz="1200"/>
              <a:t>alue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200"/>
              <a:t>ype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0"/>
          <p:cNvSpPr/>
          <p:nvPr/>
        </p:nvSpPr>
        <p:spPr>
          <a:xfrm>
            <a:off x="6316625" y="2186600"/>
            <a:ext cx="805800" cy="2481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/>
              <a:t>v</a:t>
            </a:r>
            <a:r>
              <a:rPr lang="en" sz="1200"/>
              <a:t>alue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200"/>
              <a:t>ype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0"/>
          <p:cNvSpPr txBox="1"/>
          <p:nvPr/>
        </p:nvSpPr>
        <p:spPr>
          <a:xfrm>
            <a:off x="311700" y="1152475"/>
            <a:ext cx="38949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“raw” values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36" name="Google Shape;136;p30"/>
          <p:cNvSpPr txBox="1"/>
          <p:nvPr/>
        </p:nvSpPr>
        <p:spPr>
          <a:xfrm>
            <a:off x="1713675" y="2186600"/>
            <a:ext cx="8769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Paris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0"/>
          <p:cNvSpPr txBox="1"/>
          <p:nvPr/>
        </p:nvSpPr>
        <p:spPr>
          <a:xfrm>
            <a:off x="2555250" y="2658500"/>
            <a:ext cx="6381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45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0"/>
          <p:cNvSpPr txBox="1"/>
          <p:nvPr/>
        </p:nvSpPr>
        <p:spPr>
          <a:xfrm>
            <a:off x="1881775" y="3303950"/>
            <a:ext cx="12795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/>
              <a:t>Geneve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0"/>
          <p:cNvSpPr txBox="1"/>
          <p:nvPr/>
        </p:nvSpPr>
        <p:spPr>
          <a:xfrm>
            <a:off x="1378525" y="3830625"/>
            <a:ext cx="7440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" name="Google Shape;140;p30"/>
          <p:cNvGrpSpPr/>
          <p:nvPr/>
        </p:nvGrpSpPr>
        <p:grpSpPr>
          <a:xfrm>
            <a:off x="6257475" y="2661125"/>
            <a:ext cx="1557600" cy="1917300"/>
            <a:chOff x="4163000" y="2128025"/>
            <a:chExt cx="1557600" cy="1917300"/>
          </a:xfrm>
        </p:grpSpPr>
        <p:sp>
          <p:nvSpPr>
            <p:cNvPr id="141" name="Google Shape;141;p30"/>
            <p:cNvSpPr txBox="1"/>
            <p:nvPr/>
          </p:nvSpPr>
          <p:spPr>
            <a:xfrm>
              <a:off x="4213400" y="2698400"/>
              <a:ext cx="6108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Paris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0"/>
            <p:cNvSpPr txBox="1"/>
            <p:nvPr/>
          </p:nvSpPr>
          <p:spPr>
            <a:xfrm>
              <a:off x="5211850" y="2698400"/>
              <a:ext cx="4080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0"/>
            <p:cNvSpPr txBox="1"/>
            <p:nvPr/>
          </p:nvSpPr>
          <p:spPr>
            <a:xfrm>
              <a:off x="4213400" y="3192585"/>
              <a:ext cx="8403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/>
                <a:t>Geneve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0"/>
            <p:cNvSpPr txBox="1"/>
            <p:nvPr/>
          </p:nvSpPr>
          <p:spPr>
            <a:xfrm>
              <a:off x="5211850" y="3192585"/>
              <a:ext cx="4080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0"/>
            <p:cNvSpPr txBox="1"/>
            <p:nvPr/>
          </p:nvSpPr>
          <p:spPr>
            <a:xfrm>
              <a:off x="4213400" y="3621776"/>
              <a:ext cx="8403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...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0"/>
            <p:cNvSpPr txBox="1"/>
            <p:nvPr/>
          </p:nvSpPr>
          <p:spPr>
            <a:xfrm>
              <a:off x="5211850" y="3621776"/>
              <a:ext cx="4080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...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7" name="Google Shape;147;p30"/>
            <p:cNvCxnSpPr/>
            <p:nvPr/>
          </p:nvCxnSpPr>
          <p:spPr>
            <a:xfrm>
              <a:off x="5083900" y="2135375"/>
              <a:ext cx="3600" cy="19098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8" name="Google Shape;148;p30"/>
            <p:cNvCxnSpPr/>
            <p:nvPr/>
          </p:nvCxnSpPr>
          <p:spPr>
            <a:xfrm>
              <a:off x="5715750" y="2140850"/>
              <a:ext cx="300" cy="1904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" name="Google Shape;149;p30"/>
            <p:cNvCxnSpPr/>
            <p:nvPr/>
          </p:nvCxnSpPr>
          <p:spPr>
            <a:xfrm>
              <a:off x="4165250" y="2128025"/>
              <a:ext cx="0" cy="1917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0" name="Google Shape;150;p30"/>
            <p:cNvCxnSpPr/>
            <p:nvPr/>
          </p:nvCxnSpPr>
          <p:spPr>
            <a:xfrm rot="10800000">
              <a:off x="4168503" y="2653000"/>
              <a:ext cx="15465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1" name="Google Shape;151;p30"/>
            <p:cNvCxnSpPr/>
            <p:nvPr/>
          </p:nvCxnSpPr>
          <p:spPr>
            <a:xfrm rot="10800000">
              <a:off x="4163000" y="3152775"/>
              <a:ext cx="15576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" name="Google Shape;152;p30"/>
            <p:cNvCxnSpPr/>
            <p:nvPr/>
          </p:nvCxnSpPr>
          <p:spPr>
            <a:xfrm rot="10800000">
              <a:off x="4168500" y="3607750"/>
              <a:ext cx="15465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" name="Google Shape;153;p30"/>
            <p:cNvCxnSpPr/>
            <p:nvPr/>
          </p:nvCxnSpPr>
          <p:spPr>
            <a:xfrm rot="10800000">
              <a:off x="4168400" y="4043100"/>
              <a:ext cx="15522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4" name="Google Shape;154;p30"/>
          <p:cNvGrpSpPr/>
          <p:nvPr/>
        </p:nvGrpSpPr>
        <p:grpSpPr>
          <a:xfrm>
            <a:off x="6397550" y="2891925"/>
            <a:ext cx="1422175" cy="376507"/>
            <a:chOff x="4852175" y="2246768"/>
            <a:chExt cx="1422175" cy="376507"/>
          </a:xfrm>
        </p:grpSpPr>
        <p:sp>
          <p:nvSpPr>
            <p:cNvPr id="155" name="Google Shape;155;p30"/>
            <p:cNvSpPr txBox="1"/>
            <p:nvPr/>
          </p:nvSpPr>
          <p:spPr>
            <a:xfrm>
              <a:off x="4852175" y="2246775"/>
              <a:ext cx="6657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r>
                <a:rPr b="1" lang="en"/>
                <a:t>ame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0"/>
            <p:cNvSpPr txBox="1"/>
            <p:nvPr/>
          </p:nvSpPr>
          <p:spPr>
            <a:xfrm>
              <a:off x="5636250" y="2246768"/>
              <a:ext cx="6381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/>
                <a:t>age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" name="Google Shape;157;p30"/>
          <p:cNvGrpSpPr/>
          <p:nvPr/>
        </p:nvGrpSpPr>
        <p:grpSpPr>
          <a:xfrm>
            <a:off x="6397550" y="2741766"/>
            <a:ext cx="1449925" cy="376509"/>
            <a:chOff x="4852175" y="1984550"/>
            <a:chExt cx="1449925" cy="376509"/>
          </a:xfrm>
        </p:grpSpPr>
        <p:sp>
          <p:nvSpPr>
            <p:cNvPr id="158" name="Google Shape;158;p30"/>
            <p:cNvSpPr txBox="1"/>
            <p:nvPr/>
          </p:nvSpPr>
          <p:spPr>
            <a:xfrm>
              <a:off x="4852175" y="1984550"/>
              <a:ext cx="6657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/>
                <a:t>city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0"/>
            <p:cNvSpPr txBox="1"/>
            <p:nvPr/>
          </p:nvSpPr>
          <p:spPr>
            <a:xfrm>
              <a:off x="5636400" y="1984559"/>
              <a:ext cx="6657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/>
                <a:t>born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" name="Google Shape;160;p30"/>
          <p:cNvGrpSpPr/>
          <p:nvPr/>
        </p:nvGrpSpPr>
        <p:grpSpPr>
          <a:xfrm>
            <a:off x="6397538" y="2585994"/>
            <a:ext cx="1364425" cy="376500"/>
            <a:chOff x="4852163" y="1727925"/>
            <a:chExt cx="1364425" cy="376500"/>
          </a:xfrm>
        </p:grpSpPr>
        <p:sp>
          <p:nvSpPr>
            <p:cNvPr id="161" name="Google Shape;161;p30"/>
            <p:cNvSpPr txBox="1"/>
            <p:nvPr/>
          </p:nvSpPr>
          <p:spPr>
            <a:xfrm>
              <a:off x="4852163" y="1727925"/>
              <a:ext cx="6657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0"/>
            <p:cNvSpPr txBox="1"/>
            <p:nvPr/>
          </p:nvSpPr>
          <p:spPr>
            <a:xfrm>
              <a:off x="5663988" y="1727925"/>
              <a:ext cx="5526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Google Shape;163;p30"/>
          <p:cNvSpPr/>
          <p:nvPr/>
        </p:nvSpPr>
        <p:spPr>
          <a:xfrm>
            <a:off x="5456891" y="2678681"/>
            <a:ext cx="1552125" cy="914500"/>
          </a:xfrm>
          <a:custGeom>
            <a:rect b="b" l="l" r="r" t="t"/>
            <a:pathLst>
              <a:path extrusionOk="0" h="36580" w="62085">
                <a:moveTo>
                  <a:pt x="1848" y="35003"/>
                </a:moveTo>
                <a:cubicBezTo>
                  <a:pt x="14553" y="35003"/>
                  <a:pt x="27320" y="37526"/>
                  <a:pt x="39948" y="36124"/>
                </a:cubicBezTo>
                <a:cubicBezTo>
                  <a:pt x="43066" y="35778"/>
                  <a:pt x="46423" y="37227"/>
                  <a:pt x="49361" y="36124"/>
                </a:cubicBezTo>
                <a:cubicBezTo>
                  <a:pt x="59284" y="32399"/>
                  <a:pt x="64370" y="16594"/>
                  <a:pt x="61015" y="6540"/>
                </a:cubicBezTo>
                <a:cubicBezTo>
                  <a:pt x="59196" y="1089"/>
                  <a:pt x="48492" y="-2231"/>
                  <a:pt x="44430" y="1834"/>
                </a:cubicBezTo>
                <a:cubicBezTo>
                  <a:pt x="40184" y="6083"/>
                  <a:pt x="38594" y="12672"/>
                  <a:pt x="37931" y="18642"/>
                </a:cubicBezTo>
                <a:cubicBezTo>
                  <a:pt x="37649" y="21180"/>
                  <a:pt x="37696" y="25113"/>
                  <a:pt x="35241" y="25814"/>
                </a:cubicBezTo>
                <a:cubicBezTo>
                  <a:pt x="25758" y="28523"/>
                  <a:pt x="15225" y="23866"/>
                  <a:pt x="5658" y="26262"/>
                </a:cubicBezTo>
                <a:cubicBezTo>
                  <a:pt x="3644" y="26766"/>
                  <a:pt x="1096" y="27492"/>
                  <a:pt x="279" y="29400"/>
                </a:cubicBezTo>
                <a:cubicBezTo>
                  <a:pt x="-668" y="31611"/>
                  <a:pt x="1492" y="34455"/>
                  <a:pt x="3416" y="35900"/>
                </a:cubicBezTo>
              </a:path>
            </a:pathLst>
          </a:cu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0"/>
          <p:cNvSpPr/>
          <p:nvPr/>
        </p:nvSpPr>
        <p:spPr>
          <a:xfrm>
            <a:off x="5472675" y="2634875"/>
            <a:ext cx="1679800" cy="1490334"/>
          </a:xfrm>
          <a:custGeom>
            <a:rect b="b" l="l" r="r" t="t"/>
            <a:pathLst>
              <a:path extrusionOk="0" h="62514" w="67192">
                <a:moveTo>
                  <a:pt x="3682" y="59152"/>
                </a:moveTo>
                <a:cubicBezTo>
                  <a:pt x="963" y="59152"/>
                  <a:pt x="-1155" y="53455"/>
                  <a:pt x="768" y="51532"/>
                </a:cubicBezTo>
                <a:cubicBezTo>
                  <a:pt x="4052" y="48248"/>
                  <a:pt x="9795" y="48843"/>
                  <a:pt x="14440" y="48843"/>
                </a:cubicBezTo>
                <a:cubicBezTo>
                  <a:pt x="23039" y="48843"/>
                  <a:pt x="31657" y="48577"/>
                  <a:pt x="40213" y="47722"/>
                </a:cubicBezTo>
                <a:cubicBezTo>
                  <a:pt x="47353" y="47008"/>
                  <a:pt x="56465" y="47857"/>
                  <a:pt x="61056" y="42343"/>
                </a:cubicBezTo>
                <a:cubicBezTo>
                  <a:pt x="64404" y="38323"/>
                  <a:pt x="65150" y="29251"/>
                  <a:pt x="60608" y="26655"/>
                </a:cubicBezTo>
                <a:cubicBezTo>
                  <a:pt x="52551" y="22049"/>
                  <a:pt x="35858" y="25346"/>
                  <a:pt x="34834" y="16122"/>
                </a:cubicBezTo>
                <a:cubicBezTo>
                  <a:pt x="34211" y="10509"/>
                  <a:pt x="37517" y="3399"/>
                  <a:pt x="42678" y="1106"/>
                </a:cubicBezTo>
                <a:cubicBezTo>
                  <a:pt x="48425" y="-1447"/>
                  <a:pt x="55849" y="1074"/>
                  <a:pt x="61280" y="4243"/>
                </a:cubicBezTo>
                <a:cubicBezTo>
                  <a:pt x="69056" y="8780"/>
                  <a:pt x="65538" y="21910"/>
                  <a:pt x="65538" y="30913"/>
                </a:cubicBezTo>
                <a:cubicBezTo>
                  <a:pt x="65538" y="40047"/>
                  <a:pt x="70204" y="51797"/>
                  <a:pt x="63745" y="58256"/>
                </a:cubicBezTo>
                <a:cubicBezTo>
                  <a:pt x="58699" y="63302"/>
                  <a:pt x="49420" y="58950"/>
                  <a:pt x="42454" y="60497"/>
                </a:cubicBezTo>
                <a:cubicBezTo>
                  <a:pt x="29757" y="63317"/>
                  <a:pt x="15794" y="63273"/>
                  <a:pt x="3458" y="59152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0"/>
          <p:cNvSpPr/>
          <p:nvPr/>
        </p:nvSpPr>
        <p:spPr>
          <a:xfrm>
            <a:off x="5407422" y="2524650"/>
            <a:ext cx="2372350" cy="1207900"/>
          </a:xfrm>
          <a:custGeom>
            <a:rect b="b" l="l" r="r" t="t"/>
            <a:pathLst>
              <a:path extrusionOk="0" h="48316" w="94894">
                <a:moveTo>
                  <a:pt x="73303" y="29734"/>
                </a:moveTo>
                <a:cubicBezTo>
                  <a:pt x="73303" y="35184"/>
                  <a:pt x="76273" y="41640"/>
                  <a:pt x="81147" y="44078"/>
                </a:cubicBezTo>
                <a:cubicBezTo>
                  <a:pt x="83967" y="45489"/>
                  <a:pt x="88107" y="44066"/>
                  <a:pt x="90336" y="41836"/>
                </a:cubicBezTo>
                <a:cubicBezTo>
                  <a:pt x="98536" y="33630"/>
                  <a:pt x="94766" y="14750"/>
                  <a:pt x="85854" y="7322"/>
                </a:cubicBezTo>
                <a:cubicBezTo>
                  <a:pt x="75193" y="-1564"/>
                  <a:pt x="58719" y="151"/>
                  <a:pt x="44840" y="151"/>
                </a:cubicBezTo>
                <a:cubicBezTo>
                  <a:pt x="34693" y="151"/>
                  <a:pt x="24584" y="3327"/>
                  <a:pt x="15257" y="7322"/>
                </a:cubicBezTo>
                <a:cubicBezTo>
                  <a:pt x="10913" y="9182"/>
                  <a:pt x="5262" y="10967"/>
                  <a:pt x="3602" y="15391"/>
                </a:cubicBezTo>
                <a:cubicBezTo>
                  <a:pt x="705" y="23110"/>
                  <a:pt x="-1665" y="32466"/>
                  <a:pt x="1585" y="40043"/>
                </a:cubicBezTo>
                <a:cubicBezTo>
                  <a:pt x="2681" y="42598"/>
                  <a:pt x="6186" y="43243"/>
                  <a:pt x="8757" y="44302"/>
                </a:cubicBezTo>
                <a:cubicBezTo>
                  <a:pt x="14040" y="46478"/>
                  <a:pt x="20217" y="49671"/>
                  <a:pt x="25566" y="47663"/>
                </a:cubicBezTo>
                <a:cubicBezTo>
                  <a:pt x="29257" y="46278"/>
                  <a:pt x="31901" y="40955"/>
                  <a:pt x="30945" y="37130"/>
                </a:cubicBezTo>
                <a:cubicBezTo>
                  <a:pt x="29730" y="32268"/>
                  <a:pt x="24842" y="28656"/>
                  <a:pt x="24221" y="23683"/>
                </a:cubicBezTo>
                <a:cubicBezTo>
                  <a:pt x="23359" y="16785"/>
                  <a:pt x="25108" y="6625"/>
                  <a:pt x="31617" y="4185"/>
                </a:cubicBezTo>
                <a:cubicBezTo>
                  <a:pt x="38478" y="1613"/>
                  <a:pt x="46339" y="2174"/>
                  <a:pt x="53581" y="3288"/>
                </a:cubicBezTo>
                <a:cubicBezTo>
                  <a:pt x="59813" y="4246"/>
                  <a:pt x="67213" y="3619"/>
                  <a:pt x="71958" y="7771"/>
                </a:cubicBezTo>
                <a:cubicBezTo>
                  <a:pt x="77702" y="12798"/>
                  <a:pt x="75152" y="23225"/>
                  <a:pt x="73303" y="30631"/>
                </a:cubicBezTo>
              </a:path>
            </a:pathLst>
          </a:cu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0"/>
          <p:cNvSpPr/>
          <p:nvPr/>
        </p:nvSpPr>
        <p:spPr>
          <a:xfrm>
            <a:off x="5413809" y="2618178"/>
            <a:ext cx="2562550" cy="1634150"/>
          </a:xfrm>
          <a:custGeom>
            <a:rect b="b" l="l" r="r" t="t"/>
            <a:pathLst>
              <a:path extrusionOk="0" h="65366" w="102502">
                <a:moveTo>
                  <a:pt x="2899" y="48629"/>
                </a:moveTo>
                <a:cubicBezTo>
                  <a:pt x="4684" y="46250"/>
                  <a:pt x="8666" y="46836"/>
                  <a:pt x="11640" y="46836"/>
                </a:cubicBezTo>
                <a:cubicBezTo>
                  <a:pt x="25184" y="46836"/>
                  <a:pt x="36892" y="56668"/>
                  <a:pt x="49740" y="60955"/>
                </a:cubicBezTo>
                <a:cubicBezTo>
                  <a:pt x="54143" y="62424"/>
                  <a:pt x="60069" y="64823"/>
                  <a:pt x="63635" y="61852"/>
                </a:cubicBezTo>
                <a:cubicBezTo>
                  <a:pt x="68225" y="58027"/>
                  <a:pt x="71671" y="52716"/>
                  <a:pt x="76858" y="49750"/>
                </a:cubicBezTo>
                <a:cubicBezTo>
                  <a:pt x="85589" y="44759"/>
                  <a:pt x="98990" y="36931"/>
                  <a:pt x="96805" y="27114"/>
                </a:cubicBezTo>
                <a:cubicBezTo>
                  <a:pt x="95891" y="23007"/>
                  <a:pt x="88462" y="25769"/>
                  <a:pt x="84254" y="25769"/>
                </a:cubicBezTo>
                <a:cubicBezTo>
                  <a:pt x="81370" y="25769"/>
                  <a:pt x="78662" y="24317"/>
                  <a:pt x="75962" y="23304"/>
                </a:cubicBezTo>
                <a:cubicBezTo>
                  <a:pt x="70926" y="21414"/>
                  <a:pt x="71384" y="12428"/>
                  <a:pt x="73272" y="7391"/>
                </a:cubicBezTo>
                <a:cubicBezTo>
                  <a:pt x="74353" y="4507"/>
                  <a:pt x="76061" y="726"/>
                  <a:pt x="79099" y="220"/>
                </a:cubicBezTo>
                <a:cubicBezTo>
                  <a:pt x="86750" y="-1055"/>
                  <a:pt x="97266" y="3995"/>
                  <a:pt x="99494" y="11425"/>
                </a:cubicBezTo>
                <a:cubicBezTo>
                  <a:pt x="100707" y="15469"/>
                  <a:pt x="102789" y="19547"/>
                  <a:pt x="102407" y="23752"/>
                </a:cubicBezTo>
                <a:cubicBezTo>
                  <a:pt x="102015" y="28063"/>
                  <a:pt x="99069" y="31748"/>
                  <a:pt x="97701" y="35854"/>
                </a:cubicBezTo>
                <a:cubicBezTo>
                  <a:pt x="95788" y="41594"/>
                  <a:pt x="95706" y="48610"/>
                  <a:pt x="91426" y="52887"/>
                </a:cubicBezTo>
                <a:cubicBezTo>
                  <a:pt x="83446" y="60859"/>
                  <a:pt x="71048" y="63864"/>
                  <a:pt x="59825" y="64990"/>
                </a:cubicBezTo>
                <a:cubicBezTo>
                  <a:pt x="47602" y="66217"/>
                  <a:pt x="35279" y="63656"/>
                  <a:pt x="23070" y="62300"/>
                </a:cubicBezTo>
                <a:cubicBezTo>
                  <a:pt x="15362" y="61444"/>
                  <a:pt x="3487" y="64050"/>
                  <a:pt x="434" y="56921"/>
                </a:cubicBezTo>
                <a:cubicBezTo>
                  <a:pt x="-856" y="53909"/>
                  <a:pt x="1236" y="48495"/>
                  <a:pt x="4468" y="47957"/>
                </a:cubicBezTo>
              </a:path>
            </a:pathLst>
          </a:cu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0"/>
          <p:cNvSpPr txBox="1"/>
          <p:nvPr/>
        </p:nvSpPr>
        <p:spPr>
          <a:xfrm>
            <a:off x="4747625" y="1152463"/>
            <a:ext cx="38949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data</a:t>
            </a:r>
            <a:br>
              <a:rPr lang="en" sz="1800">
                <a:solidFill>
                  <a:srgbClr val="595959"/>
                </a:solidFill>
              </a:rPr>
            </a:br>
            <a:r>
              <a:rPr lang="en" sz="1800">
                <a:solidFill>
                  <a:srgbClr val="595959"/>
                </a:solidFill>
              </a:rPr>
              <a:t>(shown in tabular format)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4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Datum: a definition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 datum is a declarative statement</a:t>
            </a:r>
            <a:r>
              <a:rPr lang="en"/>
              <a:t> </a:t>
            </a:r>
            <a:r>
              <a:rPr lang="en">
                <a:solidFill>
                  <a:srgbClr val="CC0000"/>
                </a:solidFill>
              </a:rPr>
              <a:t>subject</a:t>
            </a:r>
            <a:r>
              <a:rPr lang="en"/>
              <a:t>-</a:t>
            </a:r>
            <a:r>
              <a:rPr lang="en">
                <a:solidFill>
                  <a:srgbClr val="3C78D8"/>
                </a:solidFill>
              </a:rPr>
              <a:t>predicate</a:t>
            </a:r>
            <a:r>
              <a:rPr lang="en"/>
              <a:t>-</a:t>
            </a:r>
            <a:r>
              <a:rPr lang="en">
                <a:solidFill>
                  <a:srgbClr val="6AA84F"/>
                </a:solidFill>
              </a:rPr>
              <a:t>object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datum either</a:t>
            </a:r>
            <a:endParaRPr/>
          </a:p>
          <a:p>
            <a:pPr indent="-334327" lvl="0" marL="457200" rtl="0" algn="l">
              <a:spcBef>
                <a:spcPts val="1600"/>
              </a:spcBef>
              <a:spcAft>
                <a:spcPts val="0"/>
              </a:spcAft>
              <a:buSzPct val="100000"/>
              <a:buAutoNum type="arabicPeriod"/>
            </a:pPr>
            <a:r>
              <a:rPr i="1" lang="en"/>
              <a:t>attributes</a:t>
            </a:r>
            <a:r>
              <a:rPr lang="en"/>
              <a:t> (through the </a:t>
            </a:r>
            <a:r>
              <a:rPr lang="en">
                <a:solidFill>
                  <a:srgbClr val="3C78D8"/>
                </a:solidFill>
              </a:rPr>
              <a:t>predicate</a:t>
            </a:r>
            <a:r>
              <a:rPr lang="en"/>
              <a:t>) a value </a:t>
            </a:r>
            <a:r>
              <a:rPr lang="en"/>
              <a:t>(the </a:t>
            </a:r>
            <a:r>
              <a:rPr lang="en" u="sng">
                <a:solidFill>
                  <a:srgbClr val="6AA84F"/>
                </a:solidFill>
              </a:rPr>
              <a:t>“object”</a:t>
            </a:r>
            <a:r>
              <a:rPr lang="en"/>
              <a:t>)</a:t>
            </a:r>
            <a:r>
              <a:rPr lang="en"/>
              <a:t> to an entity (the </a:t>
            </a:r>
            <a:r>
              <a:rPr lang="en">
                <a:solidFill>
                  <a:srgbClr val="CC0000"/>
                </a:solidFill>
              </a:rPr>
              <a:t>subject</a:t>
            </a:r>
            <a:r>
              <a:rPr lang="en"/>
              <a:t>), or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i="1" lang="en"/>
              <a:t>r</a:t>
            </a:r>
            <a:r>
              <a:rPr i="1" lang="en"/>
              <a:t>elates</a:t>
            </a:r>
            <a:r>
              <a:rPr lang="en"/>
              <a:t> (through the </a:t>
            </a:r>
            <a:r>
              <a:rPr lang="en">
                <a:solidFill>
                  <a:srgbClr val="3C78D8"/>
                </a:solidFill>
              </a:rPr>
              <a:t>predicate</a:t>
            </a:r>
            <a:r>
              <a:rPr lang="en"/>
              <a:t>) an entity (the </a:t>
            </a:r>
            <a:r>
              <a:rPr lang="en">
                <a:solidFill>
                  <a:srgbClr val="CC0000"/>
                </a:solidFill>
              </a:rPr>
              <a:t>subject</a:t>
            </a:r>
            <a:r>
              <a:rPr lang="en"/>
              <a:t>) to another entity </a:t>
            </a:r>
            <a:r>
              <a:rPr lang="en"/>
              <a:t>(the </a:t>
            </a:r>
            <a:r>
              <a:rPr lang="en">
                <a:solidFill>
                  <a:srgbClr val="6AA84F"/>
                </a:solidFill>
              </a:rPr>
              <a:t>object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Examples:</a:t>
            </a:r>
            <a:endParaRPr/>
          </a:p>
          <a:p>
            <a:pPr indent="-334327" lvl="0" marL="457200" rtl="0" algn="l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solidFill>
                  <a:srgbClr val="CC0000"/>
                </a:solidFill>
              </a:rPr>
              <a:t>Entity 1</a:t>
            </a:r>
            <a:r>
              <a:rPr lang="en"/>
              <a:t> </a:t>
            </a:r>
            <a:r>
              <a:rPr lang="en">
                <a:solidFill>
                  <a:srgbClr val="3C78D8"/>
                </a:solidFill>
              </a:rPr>
              <a:t>is a</a:t>
            </a:r>
            <a:r>
              <a:rPr lang="en"/>
              <a:t> </a:t>
            </a:r>
            <a:r>
              <a:rPr lang="en">
                <a:solidFill>
                  <a:srgbClr val="6AA84F"/>
                </a:solidFill>
              </a:rPr>
              <a:t>Person</a:t>
            </a:r>
            <a:endParaRPr>
              <a:solidFill>
                <a:srgbClr val="6AA84F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solidFill>
                  <a:srgbClr val="CC0000"/>
                </a:solidFill>
              </a:rPr>
              <a:t>Entity 1</a:t>
            </a:r>
            <a:r>
              <a:rPr lang="en"/>
              <a:t> </a:t>
            </a:r>
            <a:r>
              <a:rPr lang="en">
                <a:solidFill>
                  <a:srgbClr val="3C78D8"/>
                </a:solidFill>
              </a:rPr>
              <a:t>has given name</a:t>
            </a:r>
            <a:r>
              <a:rPr lang="en"/>
              <a:t> </a:t>
            </a:r>
            <a:r>
              <a:rPr lang="en" u="sng">
                <a:solidFill>
                  <a:srgbClr val="6AA84F"/>
                </a:solidFill>
              </a:rPr>
              <a:t>“Silvio”</a:t>
            </a:r>
            <a:endParaRPr u="sng">
              <a:solidFill>
                <a:srgbClr val="6AA84F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solidFill>
                  <a:srgbClr val="CC0000"/>
                </a:solidFill>
              </a:rPr>
              <a:t>Entity 2</a:t>
            </a:r>
            <a:r>
              <a:rPr lang="en"/>
              <a:t> </a:t>
            </a:r>
            <a:r>
              <a:rPr lang="en">
                <a:solidFill>
                  <a:srgbClr val="3C78D8"/>
                </a:solidFill>
              </a:rPr>
              <a:t>is a</a:t>
            </a:r>
            <a:r>
              <a:rPr lang="en"/>
              <a:t> </a:t>
            </a:r>
            <a:r>
              <a:rPr lang="en">
                <a:solidFill>
                  <a:srgbClr val="6AA84F"/>
                </a:solidFill>
              </a:rPr>
              <a:t>Document</a:t>
            </a:r>
            <a:endParaRPr>
              <a:solidFill>
                <a:srgbClr val="6AA84F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solidFill>
                  <a:srgbClr val="CC0000"/>
                </a:solidFill>
              </a:rPr>
              <a:t>Entity 2</a:t>
            </a:r>
            <a:r>
              <a:rPr lang="en"/>
              <a:t> </a:t>
            </a:r>
            <a:r>
              <a:rPr lang="en">
                <a:solidFill>
                  <a:srgbClr val="3C78D8"/>
                </a:solidFill>
              </a:rPr>
              <a:t>has title</a:t>
            </a:r>
            <a:r>
              <a:rPr lang="en"/>
              <a:t> </a:t>
            </a:r>
            <a:r>
              <a:rPr lang="en" u="sng">
                <a:solidFill>
                  <a:srgbClr val="6AA84F"/>
                </a:solidFill>
              </a:rPr>
              <a:t>“What is a datum and how it can be represented computationally”</a:t>
            </a:r>
            <a:endParaRPr u="sng">
              <a:solidFill>
                <a:srgbClr val="6AA84F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solidFill>
                  <a:srgbClr val="CC0000"/>
                </a:solidFill>
              </a:rPr>
              <a:t>Entity 2</a:t>
            </a:r>
            <a:r>
              <a:rPr lang="en"/>
              <a:t> </a:t>
            </a:r>
            <a:r>
              <a:rPr lang="en">
                <a:solidFill>
                  <a:srgbClr val="3C78D8"/>
                </a:solidFill>
              </a:rPr>
              <a:t>was created by</a:t>
            </a:r>
            <a:r>
              <a:rPr lang="en"/>
              <a:t> </a:t>
            </a:r>
            <a:r>
              <a:rPr lang="en">
                <a:solidFill>
                  <a:srgbClr val="6AA84F"/>
                </a:solidFill>
              </a:rPr>
              <a:t>Entity 1</a:t>
            </a:r>
            <a:endParaRPr/>
          </a:p>
        </p:txBody>
      </p:sp>
      <p:sp>
        <p:nvSpPr>
          <p:cNvPr id="174" name="Google Shape;174;p31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represent a datum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152475"/>
            <a:ext cx="8520600" cy="9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/>
              <a:t>We can use a </a:t>
            </a:r>
            <a:r>
              <a:rPr lang="en"/>
              <a:t>directed</a:t>
            </a:r>
            <a:r>
              <a:rPr lang="en"/>
              <a:t> graph with labelled edges representing the </a:t>
            </a:r>
            <a:r>
              <a:rPr lang="en">
                <a:solidFill>
                  <a:srgbClr val="3C78D8"/>
                </a:solidFill>
              </a:rPr>
              <a:t>predicate</a:t>
            </a:r>
            <a:r>
              <a:rPr lang="en"/>
              <a:t> while the nodes identifies the </a:t>
            </a:r>
            <a:r>
              <a:rPr lang="en">
                <a:solidFill>
                  <a:srgbClr val="CC0000"/>
                </a:solidFill>
              </a:rPr>
              <a:t>subject</a:t>
            </a:r>
            <a:r>
              <a:rPr lang="en"/>
              <a:t> and the </a:t>
            </a:r>
            <a:r>
              <a:rPr lang="en">
                <a:solidFill>
                  <a:srgbClr val="6AA84F"/>
                </a:solidFill>
              </a:rPr>
              <a:t>object</a:t>
            </a:r>
            <a:r>
              <a:rPr lang="en"/>
              <a:t> of the declarative statement</a:t>
            </a:r>
            <a:endParaRPr/>
          </a:p>
        </p:txBody>
      </p:sp>
      <p:sp>
        <p:nvSpPr>
          <p:cNvPr id="181" name="Google Shape;181;p32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2"/>
          <p:cNvSpPr/>
          <p:nvPr/>
        </p:nvSpPr>
        <p:spPr>
          <a:xfrm>
            <a:off x="1079700" y="2134975"/>
            <a:ext cx="1455600" cy="528300"/>
          </a:xfrm>
          <a:prstGeom prst="ellipse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C0000"/>
                </a:solidFill>
              </a:rPr>
              <a:t>Entity 1</a:t>
            </a:r>
            <a:endParaRPr sz="1700">
              <a:solidFill>
                <a:srgbClr val="CC0000"/>
              </a:solidFill>
            </a:endParaRPr>
          </a:p>
        </p:txBody>
      </p:sp>
      <p:grpSp>
        <p:nvGrpSpPr>
          <p:cNvPr id="183" name="Google Shape;183;p32"/>
          <p:cNvGrpSpPr/>
          <p:nvPr/>
        </p:nvGrpSpPr>
        <p:grpSpPr>
          <a:xfrm>
            <a:off x="2535300" y="2134975"/>
            <a:ext cx="5023475" cy="528300"/>
            <a:chOff x="2535300" y="2134975"/>
            <a:chExt cx="5023475" cy="528300"/>
          </a:xfrm>
        </p:grpSpPr>
        <p:sp>
          <p:nvSpPr>
            <p:cNvPr id="184" name="Google Shape;184;p32"/>
            <p:cNvSpPr/>
            <p:nvPr/>
          </p:nvSpPr>
          <p:spPr>
            <a:xfrm>
              <a:off x="6103175" y="2134975"/>
              <a:ext cx="1455600" cy="528300"/>
            </a:xfrm>
            <a:prstGeom prst="ellipse">
              <a:avLst/>
            </a:prstGeom>
            <a:noFill/>
            <a:ln cap="flat" cmpd="sng" w="381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6AA84F"/>
                  </a:solidFill>
                </a:rPr>
                <a:t>Person</a:t>
              </a:r>
              <a:endParaRPr sz="1700">
                <a:solidFill>
                  <a:srgbClr val="6AA84F"/>
                </a:solidFill>
              </a:endParaRPr>
            </a:p>
          </p:txBody>
        </p:sp>
        <p:grpSp>
          <p:nvGrpSpPr>
            <p:cNvPr id="185" name="Google Shape;185;p32"/>
            <p:cNvGrpSpPr/>
            <p:nvPr/>
          </p:nvGrpSpPr>
          <p:grpSpPr>
            <a:xfrm>
              <a:off x="2535300" y="2175925"/>
              <a:ext cx="3567900" cy="446400"/>
              <a:chOff x="2535300" y="2175925"/>
              <a:chExt cx="3567900" cy="446400"/>
            </a:xfrm>
          </p:grpSpPr>
          <p:cxnSp>
            <p:nvCxnSpPr>
              <p:cNvPr id="186" name="Google Shape;186;p32"/>
              <p:cNvCxnSpPr>
                <a:stCxn id="182" idx="6"/>
                <a:endCxn id="184" idx="2"/>
              </p:cNvCxnSpPr>
              <p:nvPr/>
            </p:nvCxnSpPr>
            <p:spPr>
              <a:xfrm>
                <a:off x="2535300" y="2399125"/>
                <a:ext cx="35679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3C78D8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87" name="Google Shape;187;p32"/>
              <p:cNvSpPr txBox="1"/>
              <p:nvPr/>
            </p:nvSpPr>
            <p:spPr>
              <a:xfrm>
                <a:off x="4028088" y="2175925"/>
                <a:ext cx="582300" cy="446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3C78D8"/>
                    </a:solidFill>
                  </a:rPr>
                  <a:t>i</a:t>
                </a:r>
                <a:r>
                  <a:rPr lang="en" sz="1700">
                    <a:solidFill>
                      <a:srgbClr val="3C78D8"/>
                    </a:solidFill>
                  </a:rPr>
                  <a:t>s a</a:t>
                </a:r>
                <a:endParaRPr sz="1700">
                  <a:solidFill>
                    <a:srgbClr val="3C78D8"/>
                  </a:solidFill>
                </a:endParaRPr>
              </a:p>
            </p:txBody>
          </p:sp>
        </p:grpSp>
      </p:grpSp>
      <p:grpSp>
        <p:nvGrpSpPr>
          <p:cNvPr id="188" name="Google Shape;188;p32"/>
          <p:cNvGrpSpPr/>
          <p:nvPr/>
        </p:nvGrpSpPr>
        <p:grpSpPr>
          <a:xfrm>
            <a:off x="2322132" y="2585907"/>
            <a:ext cx="5236643" cy="801268"/>
            <a:chOff x="2322132" y="2585907"/>
            <a:chExt cx="5236643" cy="801268"/>
          </a:xfrm>
        </p:grpSpPr>
        <p:sp>
          <p:nvSpPr>
            <p:cNvPr id="189" name="Google Shape;189;p32"/>
            <p:cNvSpPr/>
            <p:nvPr/>
          </p:nvSpPr>
          <p:spPr>
            <a:xfrm>
              <a:off x="6103175" y="2858875"/>
              <a:ext cx="1455600" cy="528300"/>
            </a:xfrm>
            <a:prstGeom prst="ellipse">
              <a:avLst/>
            </a:prstGeom>
            <a:noFill/>
            <a:ln cap="flat" cmpd="sng" w="381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u="sng">
                  <a:solidFill>
                    <a:srgbClr val="6AA84F"/>
                  </a:solidFill>
                </a:rPr>
                <a:t>“Silvio”</a:t>
              </a:r>
              <a:endParaRPr sz="1700" u="sng">
                <a:solidFill>
                  <a:srgbClr val="6AA84F"/>
                </a:solidFill>
              </a:endParaRPr>
            </a:p>
          </p:txBody>
        </p:sp>
        <p:cxnSp>
          <p:nvCxnSpPr>
            <p:cNvPr id="190" name="Google Shape;190;p32"/>
            <p:cNvCxnSpPr>
              <a:stCxn id="182" idx="5"/>
              <a:endCxn id="189" idx="2"/>
            </p:cNvCxnSpPr>
            <p:nvPr/>
          </p:nvCxnSpPr>
          <p:spPr>
            <a:xfrm>
              <a:off x="2322132" y="2585907"/>
              <a:ext cx="3780900" cy="5370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1" name="Google Shape;191;p32"/>
            <p:cNvSpPr txBox="1"/>
            <p:nvPr/>
          </p:nvSpPr>
          <p:spPr>
            <a:xfrm>
              <a:off x="3279875" y="2650613"/>
              <a:ext cx="1865400" cy="446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3C78D8"/>
                  </a:solidFill>
                </a:rPr>
                <a:t>h</a:t>
              </a:r>
              <a:r>
                <a:rPr lang="en" sz="1700">
                  <a:solidFill>
                    <a:srgbClr val="3C78D8"/>
                  </a:solidFill>
                </a:rPr>
                <a:t>as given name</a:t>
              </a:r>
              <a:endParaRPr sz="1700">
                <a:solidFill>
                  <a:srgbClr val="3C78D8"/>
                </a:solidFill>
              </a:endParaRPr>
            </a:p>
          </p:txBody>
        </p:sp>
      </p:grpSp>
      <p:sp>
        <p:nvSpPr>
          <p:cNvPr id="192" name="Google Shape;192;p32"/>
          <p:cNvSpPr/>
          <p:nvPr/>
        </p:nvSpPr>
        <p:spPr>
          <a:xfrm>
            <a:off x="1079700" y="3780525"/>
            <a:ext cx="1455600" cy="528300"/>
          </a:xfrm>
          <a:prstGeom prst="ellipse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C0000"/>
                </a:solidFill>
              </a:rPr>
              <a:t>Entity 2</a:t>
            </a:r>
            <a:endParaRPr sz="1700">
              <a:solidFill>
                <a:srgbClr val="CC0000"/>
              </a:solidFill>
            </a:endParaRPr>
          </a:p>
        </p:txBody>
      </p:sp>
      <p:grpSp>
        <p:nvGrpSpPr>
          <p:cNvPr id="193" name="Google Shape;193;p32"/>
          <p:cNvGrpSpPr/>
          <p:nvPr/>
        </p:nvGrpSpPr>
        <p:grpSpPr>
          <a:xfrm>
            <a:off x="2535300" y="3567288"/>
            <a:ext cx="6247475" cy="982500"/>
            <a:chOff x="2535300" y="3567288"/>
            <a:chExt cx="6247475" cy="982500"/>
          </a:xfrm>
        </p:grpSpPr>
        <p:sp>
          <p:nvSpPr>
            <p:cNvPr id="194" name="Google Shape;194;p32"/>
            <p:cNvSpPr/>
            <p:nvPr/>
          </p:nvSpPr>
          <p:spPr>
            <a:xfrm>
              <a:off x="4879175" y="3567288"/>
              <a:ext cx="3903600" cy="982500"/>
            </a:xfrm>
            <a:prstGeom prst="ellipse">
              <a:avLst/>
            </a:prstGeom>
            <a:noFill/>
            <a:ln cap="flat" cmpd="sng" w="381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u="sng">
                  <a:solidFill>
                    <a:srgbClr val="6AA84F"/>
                  </a:solidFill>
                </a:rPr>
                <a:t>“</a:t>
              </a:r>
              <a:r>
                <a:rPr lang="en" sz="1700" u="sng">
                  <a:solidFill>
                    <a:srgbClr val="6AA84F"/>
                  </a:solidFill>
                </a:rPr>
                <a:t>What is a datum and how it can be represented computationally</a:t>
              </a:r>
              <a:r>
                <a:rPr lang="en" sz="1700" u="sng">
                  <a:solidFill>
                    <a:srgbClr val="6AA84F"/>
                  </a:solidFill>
                </a:rPr>
                <a:t>”</a:t>
              </a:r>
              <a:endParaRPr sz="1700" u="sng">
                <a:solidFill>
                  <a:srgbClr val="6AA84F"/>
                </a:solidFill>
              </a:endParaRPr>
            </a:p>
          </p:txBody>
        </p:sp>
        <p:cxnSp>
          <p:nvCxnSpPr>
            <p:cNvPr id="195" name="Google Shape;195;p32"/>
            <p:cNvCxnSpPr>
              <a:stCxn id="192" idx="6"/>
              <a:endCxn id="194" idx="2"/>
            </p:cNvCxnSpPr>
            <p:nvPr/>
          </p:nvCxnSpPr>
          <p:spPr>
            <a:xfrm>
              <a:off x="2535300" y="4044675"/>
              <a:ext cx="2343900" cy="138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6" name="Google Shape;196;p32"/>
            <p:cNvSpPr txBox="1"/>
            <p:nvPr/>
          </p:nvSpPr>
          <p:spPr>
            <a:xfrm>
              <a:off x="3197388" y="3835350"/>
              <a:ext cx="1019700" cy="446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3C78D8"/>
                  </a:solidFill>
                </a:rPr>
                <a:t>has title</a:t>
              </a:r>
              <a:endParaRPr sz="1700">
                <a:solidFill>
                  <a:srgbClr val="3C78D8"/>
                </a:solidFill>
              </a:endParaRPr>
            </a:p>
          </p:txBody>
        </p:sp>
      </p:grpSp>
      <p:grpSp>
        <p:nvGrpSpPr>
          <p:cNvPr id="197" name="Google Shape;197;p32"/>
          <p:cNvGrpSpPr/>
          <p:nvPr/>
        </p:nvGrpSpPr>
        <p:grpSpPr>
          <a:xfrm>
            <a:off x="901500" y="2070325"/>
            <a:ext cx="1812000" cy="1710200"/>
            <a:chOff x="901500" y="2070325"/>
            <a:chExt cx="1812000" cy="1710200"/>
          </a:xfrm>
        </p:grpSpPr>
        <p:sp>
          <p:nvSpPr>
            <p:cNvPr id="198" name="Google Shape;198;p32"/>
            <p:cNvSpPr/>
            <p:nvPr/>
          </p:nvSpPr>
          <p:spPr>
            <a:xfrm>
              <a:off x="901500" y="2070325"/>
              <a:ext cx="1812000" cy="657600"/>
            </a:xfrm>
            <a:prstGeom prst="ellipse">
              <a:avLst/>
            </a:prstGeom>
            <a:noFill/>
            <a:ln cap="flat" cmpd="sng" w="381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rgbClr val="6AA84F"/>
                </a:solidFill>
              </a:endParaRPr>
            </a:p>
          </p:txBody>
        </p:sp>
        <p:cxnSp>
          <p:nvCxnSpPr>
            <p:cNvPr id="199" name="Google Shape;199;p32"/>
            <p:cNvCxnSpPr>
              <a:stCxn id="192" idx="0"/>
              <a:endCxn id="198" idx="4"/>
            </p:cNvCxnSpPr>
            <p:nvPr/>
          </p:nvCxnSpPr>
          <p:spPr>
            <a:xfrm rot="10800000">
              <a:off x="1807500" y="2727825"/>
              <a:ext cx="0" cy="10527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0" name="Google Shape;200;p32"/>
            <p:cNvSpPr txBox="1"/>
            <p:nvPr/>
          </p:nvSpPr>
          <p:spPr>
            <a:xfrm>
              <a:off x="927459" y="3130775"/>
              <a:ext cx="1760100" cy="446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3C78D8"/>
                  </a:solidFill>
                </a:rPr>
                <a:t>w</a:t>
              </a:r>
              <a:r>
                <a:rPr lang="en" sz="1700">
                  <a:solidFill>
                    <a:srgbClr val="3C78D8"/>
                  </a:solidFill>
                </a:rPr>
                <a:t>as created by</a:t>
              </a:r>
              <a:endParaRPr sz="1700">
                <a:solidFill>
                  <a:srgbClr val="3C78D8"/>
                </a:solidFill>
              </a:endParaRPr>
            </a:p>
          </p:txBody>
        </p:sp>
      </p:grpSp>
      <p:grpSp>
        <p:nvGrpSpPr>
          <p:cNvPr id="201" name="Google Shape;201;p32"/>
          <p:cNvGrpSpPr/>
          <p:nvPr/>
        </p:nvGrpSpPr>
        <p:grpSpPr>
          <a:xfrm>
            <a:off x="2322132" y="3252225"/>
            <a:ext cx="2702618" cy="658175"/>
            <a:chOff x="2322132" y="3252225"/>
            <a:chExt cx="2702618" cy="658175"/>
          </a:xfrm>
        </p:grpSpPr>
        <p:sp>
          <p:nvSpPr>
            <p:cNvPr id="202" name="Google Shape;202;p32"/>
            <p:cNvSpPr/>
            <p:nvPr/>
          </p:nvSpPr>
          <p:spPr>
            <a:xfrm>
              <a:off x="3365750" y="3252225"/>
              <a:ext cx="1659000" cy="528300"/>
            </a:xfrm>
            <a:prstGeom prst="ellipse">
              <a:avLst/>
            </a:prstGeom>
            <a:noFill/>
            <a:ln cap="flat" cmpd="sng" w="381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6AA84F"/>
                  </a:solidFill>
                </a:rPr>
                <a:t>Document</a:t>
              </a:r>
              <a:endParaRPr sz="1700">
                <a:solidFill>
                  <a:srgbClr val="6AA84F"/>
                </a:solidFill>
              </a:endParaRPr>
            </a:p>
          </p:txBody>
        </p:sp>
        <p:cxnSp>
          <p:nvCxnSpPr>
            <p:cNvPr id="203" name="Google Shape;203;p32"/>
            <p:cNvCxnSpPr>
              <a:stCxn id="192" idx="7"/>
              <a:endCxn id="202" idx="2"/>
            </p:cNvCxnSpPr>
            <p:nvPr/>
          </p:nvCxnSpPr>
          <p:spPr>
            <a:xfrm flipH="1" rot="10800000">
              <a:off x="2322132" y="3516493"/>
              <a:ext cx="1043700" cy="3414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4" name="Google Shape;204;p32"/>
            <p:cNvSpPr txBox="1"/>
            <p:nvPr/>
          </p:nvSpPr>
          <p:spPr>
            <a:xfrm>
              <a:off x="2535288" y="3464000"/>
              <a:ext cx="582300" cy="446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3C78D8"/>
                  </a:solidFill>
                </a:rPr>
                <a:t>is a</a:t>
              </a:r>
              <a:endParaRPr sz="1700">
                <a:solidFill>
                  <a:srgbClr val="3C78D8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data, in tabular form</a:t>
            </a:r>
            <a:endParaRPr/>
          </a:p>
        </p:txBody>
      </p:sp>
      <p:sp>
        <p:nvSpPr>
          <p:cNvPr id="210" name="Google Shape;210;p33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1" name="Google Shape;211;p33"/>
          <p:cNvGraphicFramePr/>
          <p:nvPr/>
        </p:nvGraphicFramePr>
        <p:xfrm>
          <a:off x="260950" y="187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{AD9108FF-B09F-4FFB-AF3C-F74F583E33C9}</a:tableStyleId>
              </a:tblPr>
              <a:tblGrid>
                <a:gridCol w="1169100"/>
                <a:gridCol w="11691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Identifier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First name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Entity 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“</a:t>
                      </a:r>
                      <a:r>
                        <a:rPr lang="en" u="sng"/>
                        <a:t>Silvio”</a:t>
                      </a:r>
                      <a:endParaRPr u="sng"/>
                    </a:p>
                  </a:txBody>
                  <a:tcPr marT="91425" marB="91425" marR="91425" marL="91425"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212" name="Google Shape;212;p33"/>
          <p:cNvGraphicFramePr/>
          <p:nvPr/>
        </p:nvGraphicFramePr>
        <p:xfrm>
          <a:off x="3348225" y="187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{AD9108FF-B09F-4FFB-AF3C-F74F583E33C9}</a:tableStyleId>
              </a:tblPr>
              <a:tblGrid>
                <a:gridCol w="1807675"/>
                <a:gridCol w="1807675"/>
                <a:gridCol w="18076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Identifier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Title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Created by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Entity 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“</a:t>
                      </a:r>
                      <a:r>
                        <a:rPr lang="en" u="sng"/>
                        <a:t>What is a datum…” </a:t>
                      </a:r>
                      <a:endParaRPr u="sng"/>
                    </a:p>
                  </a:txBody>
                  <a:tcPr marT="91425" marB="91425" marR="91425" marL="91425"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Entity 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213" name="Google Shape;213;p33"/>
          <p:cNvSpPr txBox="1"/>
          <p:nvPr/>
        </p:nvSpPr>
        <p:spPr>
          <a:xfrm>
            <a:off x="260950" y="1474225"/>
            <a:ext cx="93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</a:rPr>
              <a:t>Person</a:t>
            </a:r>
            <a:endParaRPr b="1">
              <a:solidFill>
                <a:srgbClr val="3C78D8"/>
              </a:solidFill>
            </a:endParaRPr>
          </a:p>
        </p:txBody>
      </p:sp>
      <p:sp>
        <p:nvSpPr>
          <p:cNvPr id="214" name="Google Shape;214;p33"/>
          <p:cNvSpPr txBox="1"/>
          <p:nvPr/>
        </p:nvSpPr>
        <p:spPr>
          <a:xfrm>
            <a:off x="3348225" y="1474225"/>
            <a:ext cx="125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</a:rPr>
              <a:t>Document</a:t>
            </a:r>
            <a:endParaRPr b="1">
              <a:solidFill>
                <a:srgbClr val="3C78D8"/>
              </a:solidFill>
            </a:endParaRPr>
          </a:p>
        </p:txBody>
      </p:sp>
      <p:sp>
        <p:nvSpPr>
          <p:cNvPr id="215" name="Google Shape;215;p33"/>
          <p:cNvSpPr/>
          <p:nvPr/>
        </p:nvSpPr>
        <p:spPr>
          <a:xfrm>
            <a:off x="6825650" y="2176975"/>
            <a:ext cx="1013700" cy="572700"/>
          </a:xfrm>
          <a:prstGeom prst="ellipse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6" name="Google Shape;216;p33"/>
          <p:cNvGrpSpPr/>
          <p:nvPr/>
        </p:nvGrpSpPr>
        <p:grpSpPr>
          <a:xfrm>
            <a:off x="109275" y="2176975"/>
            <a:ext cx="7223225" cy="1587525"/>
            <a:chOff x="109275" y="2176975"/>
            <a:chExt cx="7223225" cy="1587525"/>
          </a:xfrm>
        </p:grpSpPr>
        <p:sp>
          <p:nvSpPr>
            <p:cNvPr id="217" name="Google Shape;217;p33"/>
            <p:cNvSpPr/>
            <p:nvPr/>
          </p:nvSpPr>
          <p:spPr>
            <a:xfrm>
              <a:off x="109275" y="2176975"/>
              <a:ext cx="1013700" cy="572700"/>
            </a:xfrm>
            <a:prstGeom prst="ellipse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8" name="Google Shape;218;p33"/>
            <p:cNvCxnSpPr>
              <a:stCxn id="215" idx="4"/>
              <a:endCxn id="217" idx="4"/>
            </p:cNvCxnSpPr>
            <p:nvPr/>
          </p:nvCxnSpPr>
          <p:spPr>
            <a:xfrm rot="5400000">
              <a:off x="3974000" y="-608225"/>
              <a:ext cx="600" cy="6716400"/>
            </a:xfrm>
            <a:prstGeom prst="curvedConnector3">
              <a:avLst>
                <a:gd fmla="val 102437500" name="adj1"/>
              </a:avLst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9" name="Google Shape;219;p33"/>
            <p:cNvSpPr txBox="1"/>
            <p:nvPr/>
          </p:nvSpPr>
          <p:spPr>
            <a:xfrm>
              <a:off x="3307725" y="3364300"/>
              <a:ext cx="1337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1C232"/>
                  </a:solidFill>
                </a:rPr>
                <a:t>r</a:t>
              </a:r>
              <a:r>
                <a:rPr lang="en">
                  <a:solidFill>
                    <a:srgbClr val="F1C232"/>
                  </a:solidFill>
                </a:rPr>
                <a:t>efers to</a:t>
              </a:r>
              <a:endParaRPr>
                <a:solidFill>
                  <a:srgbClr val="F1C23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 and relations</a:t>
            </a:r>
            <a:endParaRPr/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As anticipated, each datum can be of two different types depending on the kind of </a:t>
            </a:r>
            <a:r>
              <a:rPr lang="en">
                <a:solidFill>
                  <a:srgbClr val="6AA84F"/>
                </a:solidFill>
              </a:rPr>
              <a:t>object</a:t>
            </a:r>
            <a:r>
              <a:rPr lang="en"/>
              <a:t>:</a:t>
            </a:r>
            <a:endParaRPr/>
          </a:p>
          <a:p>
            <a:pPr indent="-325755" lvl="0" marL="457200" rtl="0" algn="l">
              <a:spcBef>
                <a:spcPts val="160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Attribute</a:t>
            </a:r>
            <a:r>
              <a:rPr lang="en"/>
              <a:t>: associating a literal (a string, a number, etc., </a:t>
            </a:r>
            <a:r>
              <a:rPr lang="en" u="sng"/>
              <a:t>underlined</a:t>
            </a:r>
            <a:r>
              <a:rPr lang="en"/>
              <a:t>) to a subject entity</a:t>
            </a:r>
            <a:br>
              <a:rPr lang="en"/>
            </a:br>
            <a:r>
              <a:rPr lang="en">
                <a:solidFill>
                  <a:srgbClr val="CC0000"/>
                </a:solidFill>
              </a:rPr>
              <a:t>Entity 1</a:t>
            </a:r>
            <a:r>
              <a:rPr lang="en"/>
              <a:t> </a:t>
            </a:r>
            <a:r>
              <a:rPr lang="en">
                <a:solidFill>
                  <a:srgbClr val="3C78D8"/>
                </a:solidFill>
              </a:rPr>
              <a:t>has given name</a:t>
            </a:r>
            <a:r>
              <a:rPr lang="en"/>
              <a:t> </a:t>
            </a:r>
            <a:r>
              <a:rPr lang="en" u="sng">
                <a:solidFill>
                  <a:srgbClr val="6AA84F"/>
                </a:solidFill>
              </a:rPr>
              <a:t>“Silvio”</a:t>
            </a:r>
            <a:br>
              <a:rPr lang="en">
                <a:solidFill>
                  <a:srgbClr val="6AA84F"/>
                </a:solidFill>
              </a:rPr>
            </a:br>
            <a:endParaRPr>
              <a:solidFill>
                <a:srgbClr val="6AA84F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Relation</a:t>
            </a:r>
            <a:r>
              <a:rPr lang="en"/>
              <a:t>: a labelled link between two entities</a:t>
            </a:r>
            <a:br>
              <a:rPr lang="en"/>
            </a:br>
            <a:r>
              <a:rPr lang="en">
                <a:solidFill>
                  <a:srgbClr val="CC0000"/>
                </a:solidFill>
              </a:rPr>
              <a:t>Entity 2</a:t>
            </a:r>
            <a:r>
              <a:rPr lang="en"/>
              <a:t> </a:t>
            </a:r>
            <a:r>
              <a:rPr lang="en">
                <a:solidFill>
                  <a:srgbClr val="3C78D8"/>
                </a:solidFill>
              </a:rPr>
              <a:t>was created by</a:t>
            </a:r>
            <a:r>
              <a:rPr lang="en"/>
              <a:t> </a:t>
            </a:r>
            <a:r>
              <a:rPr lang="en">
                <a:solidFill>
                  <a:srgbClr val="6AA84F"/>
                </a:solidFill>
              </a:rPr>
              <a:t>Entity 1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The object (i.e. the node in the graph) specified as an attribute of an entity cannot be reused in other data (i.e. involved by more than one edge)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However, it is possible to have two distinct objects of two attributes that share the same value</a:t>
            </a:r>
            <a:endParaRPr/>
          </a:p>
        </p:txBody>
      </p:sp>
      <p:sp>
        <p:nvSpPr>
          <p:cNvPr id="226" name="Google Shape;226;p34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 and relations: an example</a:t>
            </a:r>
            <a:endParaRPr/>
          </a:p>
        </p:txBody>
      </p:sp>
      <p:sp>
        <p:nvSpPr>
          <p:cNvPr id="232" name="Google Shape;232;p35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5"/>
          <p:cNvSpPr/>
          <p:nvPr/>
        </p:nvSpPr>
        <p:spPr>
          <a:xfrm>
            <a:off x="470100" y="1591575"/>
            <a:ext cx="1455600" cy="528300"/>
          </a:xfrm>
          <a:prstGeom prst="ellipse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C0000"/>
                </a:solidFill>
              </a:rPr>
              <a:t>Entity 3</a:t>
            </a:r>
            <a:endParaRPr sz="1700">
              <a:solidFill>
                <a:srgbClr val="CC0000"/>
              </a:solidFill>
            </a:endParaRPr>
          </a:p>
        </p:txBody>
      </p:sp>
      <p:sp>
        <p:nvSpPr>
          <p:cNvPr id="234" name="Google Shape;234;p35"/>
          <p:cNvSpPr/>
          <p:nvPr/>
        </p:nvSpPr>
        <p:spPr>
          <a:xfrm>
            <a:off x="4847450" y="1591575"/>
            <a:ext cx="1530300" cy="528300"/>
          </a:xfrm>
          <a:prstGeom prst="ellipse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rgbClr val="6AA84F"/>
                </a:solidFill>
              </a:rPr>
              <a:t>“John”</a:t>
            </a:r>
            <a:endParaRPr sz="1700" u="sng">
              <a:solidFill>
                <a:srgbClr val="6AA84F"/>
              </a:solidFill>
            </a:endParaRPr>
          </a:p>
        </p:txBody>
      </p:sp>
      <p:cxnSp>
        <p:nvCxnSpPr>
          <p:cNvPr id="235" name="Google Shape;235;p35"/>
          <p:cNvCxnSpPr>
            <a:stCxn id="233" idx="6"/>
            <a:endCxn id="234" idx="2"/>
          </p:cNvCxnSpPr>
          <p:nvPr/>
        </p:nvCxnSpPr>
        <p:spPr>
          <a:xfrm>
            <a:off x="1925700" y="1855725"/>
            <a:ext cx="2921700" cy="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p35"/>
          <p:cNvSpPr txBox="1"/>
          <p:nvPr/>
        </p:nvSpPr>
        <p:spPr>
          <a:xfrm>
            <a:off x="2365074" y="1632525"/>
            <a:ext cx="2043000" cy="4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has given name</a:t>
            </a:r>
            <a:endParaRPr sz="1700">
              <a:solidFill>
                <a:srgbClr val="3C78D8"/>
              </a:solidFill>
            </a:endParaRPr>
          </a:p>
        </p:txBody>
      </p:sp>
      <p:sp>
        <p:nvSpPr>
          <p:cNvPr id="237" name="Google Shape;237;p35"/>
          <p:cNvSpPr/>
          <p:nvPr/>
        </p:nvSpPr>
        <p:spPr>
          <a:xfrm>
            <a:off x="470100" y="3825100"/>
            <a:ext cx="1455600" cy="528300"/>
          </a:xfrm>
          <a:prstGeom prst="ellipse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C0000"/>
                </a:solidFill>
              </a:rPr>
              <a:t>Entity 4</a:t>
            </a:r>
            <a:endParaRPr sz="1700">
              <a:solidFill>
                <a:srgbClr val="CC0000"/>
              </a:solidFill>
            </a:endParaRPr>
          </a:p>
        </p:txBody>
      </p:sp>
      <p:sp>
        <p:nvSpPr>
          <p:cNvPr id="238" name="Google Shape;238;p35"/>
          <p:cNvSpPr/>
          <p:nvPr/>
        </p:nvSpPr>
        <p:spPr>
          <a:xfrm>
            <a:off x="4847450" y="3825100"/>
            <a:ext cx="1530300" cy="528300"/>
          </a:xfrm>
          <a:prstGeom prst="ellipse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rgbClr val="6AA84F"/>
                </a:solidFill>
              </a:rPr>
              <a:t>“Mary”</a:t>
            </a:r>
            <a:endParaRPr sz="1700" u="sng">
              <a:solidFill>
                <a:srgbClr val="6AA84F"/>
              </a:solidFill>
            </a:endParaRPr>
          </a:p>
        </p:txBody>
      </p:sp>
      <p:cxnSp>
        <p:nvCxnSpPr>
          <p:cNvPr id="239" name="Google Shape;239;p35"/>
          <p:cNvCxnSpPr>
            <a:stCxn id="237" idx="6"/>
            <a:endCxn id="238" idx="2"/>
          </p:cNvCxnSpPr>
          <p:nvPr/>
        </p:nvCxnSpPr>
        <p:spPr>
          <a:xfrm>
            <a:off x="1925700" y="4089250"/>
            <a:ext cx="2921700" cy="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35"/>
          <p:cNvSpPr txBox="1"/>
          <p:nvPr/>
        </p:nvSpPr>
        <p:spPr>
          <a:xfrm>
            <a:off x="2364449" y="3866050"/>
            <a:ext cx="2043000" cy="4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has given name</a:t>
            </a:r>
            <a:endParaRPr sz="1700">
              <a:solidFill>
                <a:srgbClr val="3C78D8"/>
              </a:solidFill>
            </a:endParaRPr>
          </a:p>
        </p:txBody>
      </p:sp>
      <p:sp>
        <p:nvSpPr>
          <p:cNvPr id="241" name="Google Shape;241;p35"/>
          <p:cNvSpPr/>
          <p:nvPr/>
        </p:nvSpPr>
        <p:spPr>
          <a:xfrm>
            <a:off x="1582200" y="2708338"/>
            <a:ext cx="1455600" cy="528300"/>
          </a:xfrm>
          <a:prstGeom prst="ellipse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AA84F"/>
                </a:solidFill>
              </a:rPr>
              <a:t>Entity 5</a:t>
            </a:r>
            <a:endParaRPr sz="1700">
              <a:solidFill>
                <a:srgbClr val="6AA84F"/>
              </a:solidFill>
            </a:endParaRPr>
          </a:p>
        </p:txBody>
      </p:sp>
      <p:cxnSp>
        <p:nvCxnSpPr>
          <p:cNvPr id="242" name="Google Shape;242;p35"/>
          <p:cNvCxnSpPr>
            <a:stCxn id="233" idx="4"/>
            <a:endCxn id="241" idx="0"/>
          </p:cNvCxnSpPr>
          <p:nvPr/>
        </p:nvCxnSpPr>
        <p:spPr>
          <a:xfrm>
            <a:off x="1197900" y="2119875"/>
            <a:ext cx="1112100" cy="5886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35"/>
          <p:cNvCxnSpPr>
            <a:stCxn id="237" idx="0"/>
            <a:endCxn id="241" idx="4"/>
          </p:cNvCxnSpPr>
          <p:nvPr/>
        </p:nvCxnSpPr>
        <p:spPr>
          <a:xfrm flipH="1" rot="10800000">
            <a:off x="1197900" y="3236500"/>
            <a:ext cx="1112100" cy="5886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35"/>
          <p:cNvSpPr txBox="1"/>
          <p:nvPr/>
        </p:nvSpPr>
        <p:spPr>
          <a:xfrm>
            <a:off x="1019775" y="2190909"/>
            <a:ext cx="993900" cy="4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knows</a:t>
            </a:r>
            <a:endParaRPr sz="1700">
              <a:solidFill>
                <a:srgbClr val="3C78D8"/>
              </a:solidFill>
            </a:endParaRPr>
          </a:p>
        </p:txBody>
      </p:sp>
      <p:sp>
        <p:nvSpPr>
          <p:cNvPr id="245" name="Google Shape;245;p35"/>
          <p:cNvSpPr txBox="1"/>
          <p:nvPr/>
        </p:nvSpPr>
        <p:spPr>
          <a:xfrm>
            <a:off x="1019775" y="3307684"/>
            <a:ext cx="993900" cy="4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knows</a:t>
            </a:r>
            <a:endParaRPr sz="1700">
              <a:solidFill>
                <a:srgbClr val="3C78D8"/>
              </a:solidFill>
            </a:endParaRPr>
          </a:p>
        </p:txBody>
      </p:sp>
      <p:sp>
        <p:nvSpPr>
          <p:cNvPr id="246" name="Google Shape;246;p35"/>
          <p:cNvSpPr/>
          <p:nvPr/>
        </p:nvSpPr>
        <p:spPr>
          <a:xfrm>
            <a:off x="4591100" y="2289338"/>
            <a:ext cx="2043000" cy="528300"/>
          </a:xfrm>
          <a:prstGeom prst="ellipse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rgbClr val="6AA84F"/>
                </a:solidFill>
              </a:rPr>
              <a:t>“1983-08-24”</a:t>
            </a:r>
            <a:endParaRPr sz="1700" u="sng">
              <a:solidFill>
                <a:srgbClr val="6AA84F"/>
              </a:solidFill>
            </a:endParaRPr>
          </a:p>
        </p:txBody>
      </p:sp>
      <p:sp>
        <p:nvSpPr>
          <p:cNvPr id="247" name="Google Shape;247;p35"/>
          <p:cNvSpPr/>
          <p:nvPr/>
        </p:nvSpPr>
        <p:spPr>
          <a:xfrm>
            <a:off x="4591100" y="3189288"/>
            <a:ext cx="2043000" cy="528300"/>
          </a:xfrm>
          <a:prstGeom prst="ellipse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rgbClr val="6AA84F"/>
                </a:solidFill>
              </a:rPr>
              <a:t>“1983-08-24”</a:t>
            </a:r>
            <a:endParaRPr sz="1700" u="sng">
              <a:solidFill>
                <a:srgbClr val="6AA84F"/>
              </a:solidFill>
            </a:endParaRPr>
          </a:p>
        </p:txBody>
      </p:sp>
      <p:cxnSp>
        <p:nvCxnSpPr>
          <p:cNvPr id="248" name="Google Shape;248;p35"/>
          <p:cNvCxnSpPr>
            <a:stCxn id="233" idx="5"/>
            <a:endCxn id="246" idx="2"/>
          </p:cNvCxnSpPr>
          <p:nvPr/>
        </p:nvCxnSpPr>
        <p:spPr>
          <a:xfrm>
            <a:off x="1712532" y="2042507"/>
            <a:ext cx="2878500" cy="5109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35"/>
          <p:cNvCxnSpPr>
            <a:endCxn id="247" idx="2"/>
          </p:cNvCxnSpPr>
          <p:nvPr/>
        </p:nvCxnSpPr>
        <p:spPr>
          <a:xfrm flipH="1" rot="10800000">
            <a:off x="1712600" y="3453438"/>
            <a:ext cx="2878500" cy="4491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p35"/>
          <p:cNvSpPr txBox="1"/>
          <p:nvPr/>
        </p:nvSpPr>
        <p:spPr>
          <a:xfrm>
            <a:off x="2713900" y="2058850"/>
            <a:ext cx="1169700" cy="4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w</a:t>
            </a:r>
            <a:r>
              <a:rPr lang="en" sz="1700">
                <a:solidFill>
                  <a:srgbClr val="3C78D8"/>
                </a:solidFill>
              </a:rPr>
              <a:t>as born</a:t>
            </a:r>
            <a:endParaRPr sz="1700">
              <a:solidFill>
                <a:srgbClr val="3C78D8"/>
              </a:solidFill>
            </a:endParaRPr>
          </a:p>
        </p:txBody>
      </p:sp>
      <p:sp>
        <p:nvSpPr>
          <p:cNvPr id="251" name="Google Shape;251;p35"/>
          <p:cNvSpPr txBox="1"/>
          <p:nvPr/>
        </p:nvSpPr>
        <p:spPr>
          <a:xfrm>
            <a:off x="311709" y="2556838"/>
            <a:ext cx="1258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object involved in two datum</a:t>
            </a:r>
            <a:endParaRPr/>
          </a:p>
        </p:txBody>
      </p:sp>
      <p:sp>
        <p:nvSpPr>
          <p:cNvPr id="252" name="Google Shape;252;p35"/>
          <p:cNvSpPr txBox="1"/>
          <p:nvPr/>
        </p:nvSpPr>
        <p:spPr>
          <a:xfrm>
            <a:off x="2717538" y="3439750"/>
            <a:ext cx="1169700" cy="4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was born</a:t>
            </a:r>
            <a:endParaRPr sz="1700">
              <a:solidFill>
                <a:srgbClr val="3C78D8"/>
              </a:solidFill>
            </a:endParaRPr>
          </a:p>
        </p:txBody>
      </p:sp>
      <p:sp>
        <p:nvSpPr>
          <p:cNvPr id="253" name="Google Shape;253;p35"/>
          <p:cNvSpPr txBox="1"/>
          <p:nvPr/>
        </p:nvSpPr>
        <p:spPr>
          <a:xfrm>
            <a:off x="6634184" y="2449138"/>
            <a:ext cx="1258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objects sharing the same value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