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CD8452-29D0-42AB-9334-780B30688ABB}">
  <a:tblStyle styleId="{A6CD8452-29D0-42AB-9334-780B30688A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24" Type="http://schemas.openxmlformats.org/officeDocument/2006/relationships/slide" Target="slides/slide17.xml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f64074ef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f64074ef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5eba16e7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5eba16e7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5eba16e7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5eba16e7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5eba16e7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5eba16e7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5eba16e7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5eba16e7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5eba16e7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5eba16e7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5eba16e7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5eba16e7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5eba16e7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5eba16e7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f64074ef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f64074ef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ca061a24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ca061a24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52170bfc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52170bfc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ca061a24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ca061a24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52170bfc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52170bfc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5eba16e7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5eba16e7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5eba16e7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5eba16e7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5eba16e7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5eba16e7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5eba16e7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5eba16e7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800"/>
              <a:buNone/>
              <a:defRPr sz="800">
                <a:solidFill>
                  <a:srgbClr val="7F600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ilvio.peroni@unibo.it" TargetMode="External"/><Relationship Id="rId4" Type="http://schemas.openxmlformats.org/officeDocument/2006/relationships/hyperlink" Target="https://orcid.org/0000-0003-0530-4305" TargetMode="External"/><Relationship Id="rId9" Type="http://schemas.openxmlformats.org/officeDocument/2006/relationships/image" Target="../media/image2.png"/><Relationship Id="rId5" Type="http://schemas.openxmlformats.org/officeDocument/2006/relationships/hyperlink" Target="https://twitter.com/essepuntato" TargetMode="External"/><Relationship Id="rId6" Type="http://schemas.openxmlformats.org/officeDocument/2006/relationships/hyperlink" Target="https://www.unibo.it/it/didattica/insegnamenti/insegnamento/2022/467046" TargetMode="External"/><Relationship Id="rId7" Type="http://schemas.openxmlformats.org/officeDocument/2006/relationships/hyperlink" Target="https://corsi.unibo.it/2cycle/DigitalHumanitiesKnowledge" TargetMode="External"/><Relationship Id="rId8" Type="http://schemas.openxmlformats.org/officeDocument/2006/relationships/hyperlink" Target="http://www.unibo.it/e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sqlite.org/download.html" TargetMode="External"/><Relationship Id="rId4" Type="http://schemas.openxmlformats.org/officeDocument/2006/relationships/hyperlink" Target="https://www.sqlitetutorial.net/download-install-sqlite/" TargetMode="External"/><Relationship Id="rId5" Type="http://schemas.openxmlformats.org/officeDocument/2006/relationships/hyperlink" Target="https://sqlite.org/cli.html" TargetMode="External"/></Relationships>
</file>

<file path=ppt/slides/_rels/slide17.xml.rels><?xml version="1.0" encoding="UTF-8" standalone="yes"?><Relationships xmlns="http://schemas.openxmlformats.org/package/2006/relationships"><Relationship Id="rId10" Type="http://schemas.openxmlformats.org/officeDocument/2006/relationships/hyperlink" Target="http://www.unibo.it/en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hyperlink" Target="https://corsi.unibo.it/2cycle/DigitalHumanitiesKnowledge" TargetMode="External"/><Relationship Id="rId5" Type="http://schemas.openxmlformats.org/officeDocument/2006/relationships/hyperlink" Target="mailto:silvio.peroni@unibo.it" TargetMode="External"/><Relationship Id="rId6" Type="http://schemas.openxmlformats.org/officeDocument/2006/relationships/hyperlink" Target="https://orcid.org/0000-0003-0530-4305" TargetMode="External"/><Relationship Id="rId7" Type="http://schemas.openxmlformats.org/officeDocument/2006/relationships/hyperlink" Target="https://twitter.com/essepuntato" TargetMode="External"/><Relationship Id="rId8" Type="http://schemas.openxmlformats.org/officeDocument/2006/relationships/hyperlink" Target="https://www.unibo.it/it/didattica/insegnamenti/insegnamento/2022/46704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sqlitetutorial.net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/>
          <p:nvPr>
            <p:ph type="ctrTitle"/>
          </p:nvPr>
        </p:nvSpPr>
        <p:spPr>
          <a:xfrm>
            <a:off x="311708" y="439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>
                <a:solidFill>
                  <a:srgbClr val="000000"/>
                </a:solidFill>
              </a:rPr>
              <a:t>SQL, a query language for relational databases</a:t>
            </a:r>
            <a:endParaRPr sz="4200">
              <a:solidFill>
                <a:srgbClr val="000000"/>
              </a:solidFill>
            </a:endParaRPr>
          </a:p>
        </p:txBody>
      </p:sp>
      <p:sp>
        <p:nvSpPr>
          <p:cNvPr id="108" name="Google Shape;108;p27"/>
          <p:cNvSpPr txBox="1"/>
          <p:nvPr/>
        </p:nvSpPr>
        <p:spPr>
          <a:xfrm>
            <a:off x="488100" y="2330600"/>
            <a:ext cx="8167800" cy="15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Silvio Peroni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silvio.peroni@unibo.it</a:t>
            </a:r>
            <a:r>
              <a:rPr lang="en" sz="1200">
                <a:solidFill>
                  <a:schemeClr val="dk1"/>
                </a:solidFill>
              </a:rPr>
              <a:t> – </a:t>
            </a:r>
            <a:r>
              <a:rPr lang="en" sz="1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https://orcid.org/0000-0003-0530-4305</a:t>
            </a:r>
            <a:r>
              <a:rPr lang="en" sz="1200">
                <a:solidFill>
                  <a:schemeClr val="dk1"/>
                </a:solidFill>
              </a:rPr>
              <a:t> – </a:t>
            </a:r>
            <a:r>
              <a:rPr lang="en" sz="12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@essepuntato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Science (A.Y. 2022/2023)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Second Cycle Degree in Digital Humanities and Digital Knowledge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Alma Mater Studiorum - Università di Bologna</a:t>
            </a:r>
            <a:endParaRPr/>
          </a:p>
        </p:txBody>
      </p:sp>
      <p:pic>
        <p:nvPicPr>
          <p:cNvPr id="109" name="Google Shape;109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01266" y="4300986"/>
            <a:ext cx="2543984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773" y="4578751"/>
            <a:ext cx="1359650" cy="4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1</a:t>
            </a:r>
            <a:endParaRPr/>
          </a:p>
        </p:txBody>
      </p:sp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311700" y="1152475"/>
            <a:ext cx="8520600" cy="13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complete information about all journal articles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tables do you need?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columns do you select?</a:t>
            </a:r>
            <a:endParaRPr/>
          </a:p>
        </p:txBody>
      </p:sp>
      <p:sp>
        <p:nvSpPr>
          <p:cNvPr id="187" name="Google Shape;187;p36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8" name="Google Shape;188;p36"/>
          <p:cNvGraphicFramePr/>
          <p:nvPr/>
        </p:nvGraphicFramePr>
        <p:xfrm>
          <a:off x="135138" y="3039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{A6CD8452-29D0-42AB-9334-780B30688ABB}</a:tableStyleId>
              </a:tblPr>
              <a:tblGrid>
                <a:gridCol w="1061725"/>
                <a:gridCol w="1373475"/>
                <a:gridCol w="1274100"/>
                <a:gridCol w="2528575"/>
                <a:gridCol w="619475"/>
                <a:gridCol w="694600"/>
                <a:gridCol w="1378400"/>
              </a:tblGrid>
              <a:tr h="11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internalId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doi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publicationYear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title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issue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volume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publicationVenue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</a:tr>
              <a:tr h="22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publication-0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10.1002/cfg.304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2003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Development of Computational Tools for the Inference of Protein Interaction Specificity Rules and Functional Annotation Using Structural Information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venue-0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  <a:tr h="22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publication-1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10.1016/s1367-5931(02)00332-0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2002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 vitro selection as a powerful tool for the applied evolution of proteins and peptides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venue-1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  <p:sp>
        <p:nvSpPr>
          <p:cNvPr id="189" name="Google Shape;189;p36"/>
          <p:cNvSpPr txBox="1"/>
          <p:nvPr/>
        </p:nvSpPr>
        <p:spPr>
          <a:xfrm>
            <a:off x="58938" y="2714108"/>
            <a:ext cx="1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JournalArticle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90" name="Google Shape;190;p36"/>
          <p:cNvSpPr txBox="1"/>
          <p:nvPr/>
        </p:nvSpPr>
        <p:spPr>
          <a:xfrm>
            <a:off x="3608014" y="1680857"/>
            <a:ext cx="184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</a:rPr>
              <a:t>JournalArticle</a:t>
            </a:r>
            <a:endParaRPr sz="1800">
              <a:solidFill>
                <a:srgbClr val="0B5394"/>
              </a:solidFill>
            </a:endParaRPr>
          </a:p>
        </p:txBody>
      </p:sp>
      <p:sp>
        <p:nvSpPr>
          <p:cNvPr id="191" name="Google Shape;191;p36"/>
          <p:cNvSpPr txBox="1"/>
          <p:nvPr/>
        </p:nvSpPr>
        <p:spPr>
          <a:xfrm>
            <a:off x="3932948" y="1986001"/>
            <a:ext cx="184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F9000"/>
                </a:solidFill>
              </a:rPr>
              <a:t>* </a:t>
            </a:r>
            <a:r>
              <a:rPr i="1" lang="en" sz="1800">
                <a:solidFill>
                  <a:srgbClr val="BF9000"/>
                </a:solidFill>
              </a:rPr>
              <a:t>(a</a:t>
            </a:r>
            <a:r>
              <a:rPr i="1" lang="en" sz="1800">
                <a:solidFill>
                  <a:srgbClr val="BF9000"/>
                </a:solidFill>
              </a:rPr>
              <a:t>ll columns)</a:t>
            </a:r>
            <a:endParaRPr i="1" sz="1800">
              <a:solidFill>
                <a:srgbClr val="BF9000"/>
              </a:solidFill>
            </a:endParaRPr>
          </a:p>
        </p:txBody>
      </p:sp>
      <p:sp>
        <p:nvSpPr>
          <p:cNvPr id="192" name="Google Shape;192;p36"/>
          <p:cNvSpPr/>
          <p:nvPr/>
        </p:nvSpPr>
        <p:spPr>
          <a:xfrm>
            <a:off x="86976" y="2976125"/>
            <a:ext cx="9022500" cy="3018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6"/>
          <p:cNvSpPr txBox="1"/>
          <p:nvPr/>
        </p:nvSpPr>
        <p:spPr>
          <a:xfrm>
            <a:off x="6108300" y="1607575"/>
            <a:ext cx="2957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*</a:t>
            </a:r>
            <a:endParaRPr b="1" sz="18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FROM JournalArticle;</a:t>
            </a:r>
            <a:endParaRPr b="1" sz="18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Google Shape;194;p36"/>
          <p:cNvSpPr/>
          <p:nvPr/>
        </p:nvSpPr>
        <p:spPr>
          <a:xfrm>
            <a:off x="82375" y="3222535"/>
            <a:ext cx="9022500" cy="15072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2</a:t>
            </a:r>
            <a:endParaRPr/>
          </a:p>
        </p:txBody>
      </p:sp>
      <p:sp>
        <p:nvSpPr>
          <p:cNvPr id="200" name="Google Shape;200;p37"/>
          <p:cNvSpPr txBox="1"/>
          <p:nvPr>
            <p:ph idx="1" type="body"/>
          </p:nvPr>
        </p:nvSpPr>
        <p:spPr>
          <a:xfrm>
            <a:off x="311700" y="1152475"/>
            <a:ext cx="8520600" cy="13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the titles of all journal articles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tables do you need?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columns do you select?</a:t>
            </a:r>
            <a:endParaRPr/>
          </a:p>
        </p:txBody>
      </p:sp>
      <p:sp>
        <p:nvSpPr>
          <p:cNvPr id="201" name="Google Shape;201;p37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p37"/>
          <p:cNvGraphicFramePr/>
          <p:nvPr/>
        </p:nvGraphicFramePr>
        <p:xfrm>
          <a:off x="135138" y="3039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{A6CD8452-29D0-42AB-9334-780B30688ABB}</a:tableStyleId>
              </a:tblPr>
              <a:tblGrid>
                <a:gridCol w="1061725"/>
                <a:gridCol w="1373475"/>
                <a:gridCol w="1274100"/>
                <a:gridCol w="2528575"/>
                <a:gridCol w="619475"/>
                <a:gridCol w="694600"/>
                <a:gridCol w="1378400"/>
              </a:tblGrid>
              <a:tr h="11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internalId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doi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publicationYear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title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issue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volume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publicationVenue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</a:tr>
              <a:tr h="22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publication-0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10.1002/cfg.304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2003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Development of Computational Tools for the Inference of Protein Interaction Specificity Rules and Functional Annotation Using Structural Information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venue-0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  <a:tr h="22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publication-1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10.1016/s1367-5931(02)00332-0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2002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 vitro selection as a powerful tool for the applied evolution of proteins and peptides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venue-1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  <p:sp>
        <p:nvSpPr>
          <p:cNvPr id="203" name="Google Shape;203;p37"/>
          <p:cNvSpPr txBox="1"/>
          <p:nvPr/>
        </p:nvSpPr>
        <p:spPr>
          <a:xfrm>
            <a:off x="58938" y="2714108"/>
            <a:ext cx="1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JournalArticle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04" name="Google Shape;204;p37"/>
          <p:cNvSpPr txBox="1"/>
          <p:nvPr/>
        </p:nvSpPr>
        <p:spPr>
          <a:xfrm>
            <a:off x="3608014" y="1680857"/>
            <a:ext cx="184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</a:rPr>
              <a:t>JournalArticle</a:t>
            </a:r>
            <a:endParaRPr sz="1800">
              <a:solidFill>
                <a:srgbClr val="0B5394"/>
              </a:solidFill>
            </a:endParaRPr>
          </a:p>
        </p:txBody>
      </p:sp>
      <p:sp>
        <p:nvSpPr>
          <p:cNvPr id="205" name="Google Shape;205;p37"/>
          <p:cNvSpPr txBox="1"/>
          <p:nvPr/>
        </p:nvSpPr>
        <p:spPr>
          <a:xfrm>
            <a:off x="3932948" y="1986001"/>
            <a:ext cx="184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F9000"/>
                </a:solidFill>
              </a:rPr>
              <a:t>title</a:t>
            </a:r>
            <a:endParaRPr i="1" sz="1800">
              <a:solidFill>
                <a:srgbClr val="BF9000"/>
              </a:solidFill>
            </a:endParaRPr>
          </a:p>
        </p:txBody>
      </p:sp>
      <p:sp>
        <p:nvSpPr>
          <p:cNvPr id="206" name="Google Shape;206;p37"/>
          <p:cNvSpPr/>
          <p:nvPr/>
        </p:nvSpPr>
        <p:spPr>
          <a:xfrm>
            <a:off x="3844450" y="2976125"/>
            <a:ext cx="2528700" cy="3018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7"/>
          <p:cNvSpPr txBox="1"/>
          <p:nvPr/>
        </p:nvSpPr>
        <p:spPr>
          <a:xfrm>
            <a:off x="6108300" y="1607575"/>
            <a:ext cx="2957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title</a:t>
            </a:r>
            <a:endParaRPr b="1" sz="18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FROM JournalArticle;</a:t>
            </a:r>
            <a:endParaRPr b="1" sz="18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37"/>
          <p:cNvSpPr/>
          <p:nvPr/>
        </p:nvSpPr>
        <p:spPr>
          <a:xfrm>
            <a:off x="3844375" y="3222525"/>
            <a:ext cx="2528700" cy="15072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3</a:t>
            </a:r>
            <a:endParaRPr/>
          </a:p>
        </p:txBody>
      </p:sp>
      <p:sp>
        <p:nvSpPr>
          <p:cNvPr id="214" name="Google Shape;214;p38"/>
          <p:cNvSpPr txBox="1"/>
          <p:nvPr>
            <p:ph idx="1" type="body"/>
          </p:nvPr>
        </p:nvSpPr>
        <p:spPr>
          <a:xfrm>
            <a:off x="311700" y="1152475"/>
            <a:ext cx="8520600" cy="18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the title of the journal article with DOI “10.1016/s1367-5931(02)00332-0”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tables </a:t>
            </a:r>
            <a:br>
              <a:rPr lang="en"/>
            </a:br>
            <a:r>
              <a:rPr lang="en"/>
              <a:t>do you need?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columns </a:t>
            </a:r>
            <a:br>
              <a:rPr lang="en"/>
            </a:br>
            <a:r>
              <a:rPr lang="en"/>
              <a:t>do you select?</a:t>
            </a:r>
            <a:endParaRPr/>
          </a:p>
        </p:txBody>
      </p:sp>
      <p:sp>
        <p:nvSpPr>
          <p:cNvPr id="215" name="Google Shape;215;p38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6" name="Google Shape;216;p38"/>
          <p:cNvGraphicFramePr/>
          <p:nvPr/>
        </p:nvGraphicFramePr>
        <p:xfrm>
          <a:off x="135138" y="3039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{A6CD8452-29D0-42AB-9334-780B30688ABB}</a:tableStyleId>
              </a:tblPr>
              <a:tblGrid>
                <a:gridCol w="1061725"/>
                <a:gridCol w="1373475"/>
                <a:gridCol w="1274100"/>
                <a:gridCol w="2528575"/>
                <a:gridCol w="619475"/>
                <a:gridCol w="694600"/>
                <a:gridCol w="1378400"/>
              </a:tblGrid>
              <a:tr h="11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internalId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doi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publicationYear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title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issue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volume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publicationVenue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</a:tr>
              <a:tr h="22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publication-0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10.1002/cfg.304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2003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Development of Computational Tools for the Inference of Protein Interaction Specificity Rules and Functional Annotation Using Structural Information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venue-0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  <a:tr h="22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publication-1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10.1016/s1367-5931(02)00332-0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2002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 vitro selection as a powerful tool for the applied evolution of proteins and peptides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venue-1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  <p:sp>
        <p:nvSpPr>
          <p:cNvPr id="217" name="Google Shape;217;p38"/>
          <p:cNvSpPr txBox="1"/>
          <p:nvPr/>
        </p:nvSpPr>
        <p:spPr>
          <a:xfrm>
            <a:off x="58938" y="2714108"/>
            <a:ext cx="1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JournalArticle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18" name="Google Shape;218;p38"/>
          <p:cNvSpPr txBox="1"/>
          <p:nvPr/>
        </p:nvSpPr>
        <p:spPr>
          <a:xfrm>
            <a:off x="2256064" y="1766082"/>
            <a:ext cx="184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</a:rPr>
              <a:t>JournalArticle</a:t>
            </a:r>
            <a:endParaRPr sz="1800">
              <a:solidFill>
                <a:srgbClr val="0B5394"/>
              </a:solidFill>
            </a:endParaRPr>
          </a:p>
        </p:txBody>
      </p:sp>
      <p:sp>
        <p:nvSpPr>
          <p:cNvPr id="219" name="Google Shape;219;p38"/>
          <p:cNvSpPr txBox="1"/>
          <p:nvPr/>
        </p:nvSpPr>
        <p:spPr>
          <a:xfrm>
            <a:off x="2396648" y="2402851"/>
            <a:ext cx="184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F9000"/>
                </a:solidFill>
              </a:rPr>
              <a:t>title</a:t>
            </a:r>
            <a:endParaRPr i="1" sz="1800">
              <a:solidFill>
                <a:srgbClr val="BF9000"/>
              </a:solidFill>
            </a:endParaRPr>
          </a:p>
        </p:txBody>
      </p:sp>
      <p:sp>
        <p:nvSpPr>
          <p:cNvPr id="220" name="Google Shape;220;p38"/>
          <p:cNvSpPr/>
          <p:nvPr/>
        </p:nvSpPr>
        <p:spPr>
          <a:xfrm>
            <a:off x="3844450" y="2976125"/>
            <a:ext cx="2528700" cy="3018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8"/>
          <p:cNvSpPr txBox="1"/>
          <p:nvPr/>
        </p:nvSpPr>
        <p:spPr>
          <a:xfrm>
            <a:off x="4085350" y="1607575"/>
            <a:ext cx="5133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title</a:t>
            </a:r>
            <a:endParaRPr b="1" sz="18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FROM JournalArticle</a:t>
            </a:r>
            <a:endParaRPr b="1" sz="18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WHERE doi=</a:t>
            </a: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'10.1016/s1367-5931(02)00332-0';</a:t>
            </a:r>
            <a:endParaRPr b="1" sz="18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p38"/>
          <p:cNvSpPr/>
          <p:nvPr/>
        </p:nvSpPr>
        <p:spPr>
          <a:xfrm>
            <a:off x="3844375" y="4136925"/>
            <a:ext cx="2528700" cy="5928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8"/>
          <p:cNvSpPr/>
          <p:nvPr/>
        </p:nvSpPr>
        <p:spPr>
          <a:xfrm>
            <a:off x="1196875" y="4136925"/>
            <a:ext cx="1373400" cy="5928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4</a:t>
            </a:r>
            <a:endParaRPr/>
          </a:p>
        </p:txBody>
      </p:sp>
      <p:sp>
        <p:nvSpPr>
          <p:cNvPr id="229" name="Google Shape;229;p39"/>
          <p:cNvSpPr txBox="1"/>
          <p:nvPr>
            <p:ph idx="1" type="body"/>
          </p:nvPr>
        </p:nvSpPr>
        <p:spPr>
          <a:xfrm>
            <a:off x="311700" y="1152475"/>
            <a:ext cx="4112700" cy="18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the title of the publication </a:t>
            </a:r>
            <a:br>
              <a:rPr lang="en"/>
            </a:br>
            <a:r>
              <a:rPr lang="en"/>
              <a:t>with DOI “10.1016/s1367-5931(02)00332-0”</a:t>
            </a:r>
            <a:endParaRPr/>
          </a:p>
          <a:p>
            <a:pPr indent="-325755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tables </a:t>
            </a:r>
            <a:br>
              <a:rPr lang="en"/>
            </a:br>
            <a:r>
              <a:rPr lang="en"/>
              <a:t>do you need?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columns </a:t>
            </a:r>
            <a:br>
              <a:rPr lang="en"/>
            </a:br>
            <a:r>
              <a:rPr lang="en"/>
              <a:t>do you select?</a:t>
            </a:r>
            <a:endParaRPr/>
          </a:p>
        </p:txBody>
      </p:sp>
      <p:sp>
        <p:nvSpPr>
          <p:cNvPr id="230" name="Google Shape;230;p39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1" name="Google Shape;231;p39"/>
          <p:cNvGraphicFramePr/>
          <p:nvPr/>
        </p:nvGraphicFramePr>
        <p:xfrm>
          <a:off x="135138" y="3801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{A6CD8452-29D0-42AB-9334-780B30688ABB}</a:tableStyleId>
              </a:tblPr>
              <a:tblGrid>
                <a:gridCol w="1061725"/>
                <a:gridCol w="1373475"/>
                <a:gridCol w="1274100"/>
                <a:gridCol w="2528575"/>
                <a:gridCol w="619475"/>
                <a:gridCol w="694600"/>
                <a:gridCol w="1378400"/>
              </a:tblGrid>
              <a:tr h="11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internalId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doi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publicationYear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title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issue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volume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publicationVenue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</a:tr>
              <a:tr h="22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publication-0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10.1002/cfg.304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2003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Development of Computational Tools for the Inference of …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venue-0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  <a:tr h="22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publication-1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10.1016/s1367-5931(02)00332-0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2002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 vitro selection as a powerful tool for the applied evolution of …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venue-1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  <p:sp>
        <p:nvSpPr>
          <p:cNvPr id="232" name="Google Shape;232;p39"/>
          <p:cNvSpPr txBox="1"/>
          <p:nvPr/>
        </p:nvSpPr>
        <p:spPr>
          <a:xfrm>
            <a:off x="58938" y="3476108"/>
            <a:ext cx="1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JournalArticle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33" name="Google Shape;233;p39"/>
          <p:cNvSpPr txBox="1"/>
          <p:nvPr/>
        </p:nvSpPr>
        <p:spPr>
          <a:xfrm>
            <a:off x="2017632" y="1753792"/>
            <a:ext cx="184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</a:rPr>
              <a:t>BookChapter</a:t>
            </a:r>
            <a:endParaRPr sz="18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B5394"/>
                </a:solidFill>
              </a:rPr>
              <a:t>JournalArticle</a:t>
            </a:r>
            <a:endParaRPr sz="1800">
              <a:solidFill>
                <a:srgbClr val="0B5394"/>
              </a:solidFill>
            </a:endParaRPr>
          </a:p>
        </p:txBody>
      </p:sp>
      <p:sp>
        <p:nvSpPr>
          <p:cNvPr id="234" name="Google Shape;234;p39"/>
          <p:cNvSpPr txBox="1"/>
          <p:nvPr/>
        </p:nvSpPr>
        <p:spPr>
          <a:xfrm>
            <a:off x="2244248" y="2326651"/>
            <a:ext cx="184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F9000"/>
                </a:solidFill>
              </a:rPr>
              <a:t>title</a:t>
            </a:r>
            <a:endParaRPr i="1" sz="1800">
              <a:solidFill>
                <a:srgbClr val="BF9000"/>
              </a:solidFill>
            </a:endParaRPr>
          </a:p>
        </p:txBody>
      </p:sp>
      <p:sp>
        <p:nvSpPr>
          <p:cNvPr id="235" name="Google Shape;235;p39"/>
          <p:cNvSpPr txBox="1"/>
          <p:nvPr/>
        </p:nvSpPr>
        <p:spPr>
          <a:xfrm>
            <a:off x="4126429" y="0"/>
            <a:ext cx="5133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title</a:t>
            </a:r>
            <a:endParaRPr b="1" sz="18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FROM BookChapter</a:t>
            </a:r>
            <a:endParaRPr b="1" sz="18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WHERE doi='10.1016/s1367-5931(02)00332-0'</a:t>
            </a:r>
            <a:endParaRPr b="1" sz="18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39"/>
          <p:cNvSpPr/>
          <p:nvPr/>
        </p:nvSpPr>
        <p:spPr>
          <a:xfrm>
            <a:off x="3844375" y="4329525"/>
            <a:ext cx="2528700" cy="4002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9"/>
          <p:cNvSpPr/>
          <p:nvPr/>
        </p:nvSpPr>
        <p:spPr>
          <a:xfrm>
            <a:off x="1196875" y="4329525"/>
            <a:ext cx="1373400" cy="4002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8" name="Google Shape;238;p39"/>
          <p:cNvGraphicFramePr/>
          <p:nvPr/>
        </p:nvGraphicFramePr>
        <p:xfrm>
          <a:off x="1424800" y="30978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{A6CD8452-29D0-42AB-9334-780B30688ABB}</a:tableStyleId>
              </a:tblPr>
              <a:tblGrid>
                <a:gridCol w="1067475"/>
                <a:gridCol w="1373475"/>
                <a:gridCol w="1274100"/>
                <a:gridCol w="2528575"/>
                <a:gridCol w="1381075"/>
              </a:tblGrid>
              <a:tr h="11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internalId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doi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publicationYear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title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publicationVenue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</a:tr>
              <a:tr h="22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publication-2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10.1002/9780470291092.ch20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1981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Mechanisms of Toughening in Ceramic Matrix Composites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venue-2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  <p:sp>
        <p:nvSpPr>
          <p:cNvPr id="239" name="Google Shape;239;p39"/>
          <p:cNvSpPr txBox="1"/>
          <p:nvPr/>
        </p:nvSpPr>
        <p:spPr>
          <a:xfrm>
            <a:off x="1348600" y="2772368"/>
            <a:ext cx="1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BookChapter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40" name="Google Shape;240;p39"/>
          <p:cNvSpPr/>
          <p:nvPr/>
        </p:nvSpPr>
        <p:spPr>
          <a:xfrm>
            <a:off x="3844375" y="3740825"/>
            <a:ext cx="2528700" cy="3018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9"/>
          <p:cNvSpPr txBox="1"/>
          <p:nvPr/>
        </p:nvSpPr>
        <p:spPr>
          <a:xfrm>
            <a:off x="4126429" y="1504175"/>
            <a:ext cx="5133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title</a:t>
            </a:r>
            <a:endParaRPr b="1" sz="18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FROM JournalArticle</a:t>
            </a:r>
            <a:endParaRPr b="1" sz="18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WHERE doi='10.1016/s1367-5931(02)00332-0';</a:t>
            </a:r>
            <a:endParaRPr b="1" sz="18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Google Shape;242;p39"/>
          <p:cNvSpPr/>
          <p:nvPr/>
        </p:nvSpPr>
        <p:spPr>
          <a:xfrm>
            <a:off x="5139850" y="3029000"/>
            <a:ext cx="2528700" cy="3018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9"/>
          <p:cNvSpPr txBox="1"/>
          <p:nvPr/>
        </p:nvSpPr>
        <p:spPr>
          <a:xfrm>
            <a:off x="4126429" y="1162660"/>
            <a:ext cx="513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endParaRPr b="1" sz="18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5</a:t>
            </a:r>
            <a:endParaRPr/>
          </a:p>
        </p:txBody>
      </p:sp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311700" y="1152475"/>
            <a:ext cx="3787500" cy="14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the name of the journal of the article with DOI “10.1016/s1367-5931(02)00332-0”</a:t>
            </a:r>
            <a:endParaRPr/>
          </a:p>
          <a:p>
            <a:pPr indent="-317182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tables </a:t>
            </a:r>
            <a:br>
              <a:rPr lang="en"/>
            </a:br>
            <a:r>
              <a:rPr lang="en"/>
              <a:t>do you need?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columns do you select?</a:t>
            </a:r>
            <a:endParaRPr/>
          </a:p>
        </p:txBody>
      </p:sp>
      <p:sp>
        <p:nvSpPr>
          <p:cNvPr id="250" name="Google Shape;250;p40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1" name="Google Shape;251;p40"/>
          <p:cNvGraphicFramePr/>
          <p:nvPr/>
        </p:nvGraphicFramePr>
        <p:xfrm>
          <a:off x="135138" y="26856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{A6CD8452-29D0-42AB-9334-780B30688ABB}</a:tableStyleId>
              </a:tblPr>
              <a:tblGrid>
                <a:gridCol w="1061725"/>
                <a:gridCol w="1373475"/>
                <a:gridCol w="1274100"/>
                <a:gridCol w="2528575"/>
                <a:gridCol w="619475"/>
                <a:gridCol w="694600"/>
                <a:gridCol w="1378400"/>
              </a:tblGrid>
              <a:tr h="11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internalId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doi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publicationYear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title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issue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volume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publicationVenue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</a:tr>
              <a:tr h="22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publication-0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10.1002/cfg.304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2003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Development of Computational …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venue-0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  <a:tr h="22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publication-1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10.1016/s1367-5931(02)00332-0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2002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 vitro selection as a powerful tool for the applied evolution of …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venue-1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  <p:sp>
        <p:nvSpPr>
          <p:cNvPr id="252" name="Google Shape;252;p40"/>
          <p:cNvSpPr txBox="1"/>
          <p:nvPr/>
        </p:nvSpPr>
        <p:spPr>
          <a:xfrm>
            <a:off x="58938" y="2360147"/>
            <a:ext cx="1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JournalArticle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53" name="Google Shape;253;p40"/>
          <p:cNvSpPr txBox="1"/>
          <p:nvPr/>
        </p:nvSpPr>
        <p:spPr>
          <a:xfrm>
            <a:off x="1867690" y="1680050"/>
            <a:ext cx="184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</a:rPr>
              <a:t>JournalArticle</a:t>
            </a:r>
            <a:endParaRPr sz="18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</a:rPr>
              <a:t>Journal</a:t>
            </a:r>
            <a:endParaRPr sz="1800">
              <a:solidFill>
                <a:srgbClr val="0B5394"/>
              </a:solidFill>
            </a:endParaRPr>
          </a:p>
        </p:txBody>
      </p:sp>
      <p:sp>
        <p:nvSpPr>
          <p:cNvPr id="254" name="Google Shape;254;p40"/>
          <p:cNvSpPr txBox="1"/>
          <p:nvPr/>
        </p:nvSpPr>
        <p:spPr>
          <a:xfrm>
            <a:off x="3254514" y="2112798"/>
            <a:ext cx="148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F9000"/>
                </a:solidFill>
              </a:rPr>
              <a:t>name</a:t>
            </a:r>
            <a:endParaRPr i="1" sz="1800">
              <a:solidFill>
                <a:srgbClr val="BF9000"/>
              </a:solidFill>
            </a:endParaRPr>
          </a:p>
        </p:txBody>
      </p:sp>
      <p:sp>
        <p:nvSpPr>
          <p:cNvPr id="255" name="Google Shape;255;p40"/>
          <p:cNvSpPr txBox="1"/>
          <p:nvPr/>
        </p:nvSpPr>
        <p:spPr>
          <a:xfrm>
            <a:off x="3883748" y="0"/>
            <a:ext cx="5351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name</a:t>
            </a:r>
            <a:endParaRPr b="1" sz="16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FROM JournalArticle LEFT JOIN Journal ON </a:t>
            </a:r>
            <a:endParaRPr b="1" sz="16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 JournalArticle.publicationVenue </a:t>
            </a:r>
            <a:endParaRPr b="1" sz="16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 == </a:t>
            </a:r>
            <a:endParaRPr b="1" sz="16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 Journal.internalId</a:t>
            </a:r>
            <a:endParaRPr b="1" sz="16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WHERE doi='10.1016/s1367-5931(02)00332-0';</a:t>
            </a:r>
            <a:endParaRPr b="1" sz="16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Google Shape;256;p40"/>
          <p:cNvSpPr/>
          <p:nvPr/>
        </p:nvSpPr>
        <p:spPr>
          <a:xfrm>
            <a:off x="7206575" y="4308875"/>
            <a:ext cx="1848300" cy="4002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0"/>
          <p:cNvSpPr/>
          <p:nvPr/>
        </p:nvSpPr>
        <p:spPr>
          <a:xfrm>
            <a:off x="1196875" y="4308863"/>
            <a:ext cx="1373400" cy="4002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8" name="Google Shape;258;p40"/>
          <p:cNvGraphicFramePr/>
          <p:nvPr/>
        </p:nvGraphicFramePr>
        <p:xfrm>
          <a:off x="5262899" y="18650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{A6CD8452-29D0-42AB-9334-780B30688ABB}</a:tableStyleId>
              </a:tblPr>
              <a:tblGrid>
                <a:gridCol w="838925"/>
                <a:gridCol w="2948550"/>
              </a:tblGrid>
              <a:tr h="16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internalId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name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solidFill>
                      <a:srgbClr val="0B5394"/>
                    </a:solidFill>
                  </a:tcPr>
                </a:tc>
              </a:tr>
              <a:tr h="8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Comparative and Functional Genomics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  <a:tr h="8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venue-1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Current Opinion in Chemical Biology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  <a:tr h="8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venue-3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Journal of Theoretical Medicine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  <p:sp>
        <p:nvSpPr>
          <p:cNvPr id="259" name="Google Shape;259;p40"/>
          <p:cNvSpPr txBox="1"/>
          <p:nvPr/>
        </p:nvSpPr>
        <p:spPr>
          <a:xfrm>
            <a:off x="5186699" y="1539523"/>
            <a:ext cx="1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Journal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60" name="Google Shape;260;p40"/>
          <p:cNvSpPr/>
          <p:nvPr/>
        </p:nvSpPr>
        <p:spPr>
          <a:xfrm>
            <a:off x="6101815" y="1786664"/>
            <a:ext cx="2948400" cy="3018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1" name="Google Shape;261;p40"/>
          <p:cNvGraphicFramePr/>
          <p:nvPr/>
        </p:nvGraphicFramePr>
        <p:xfrm>
          <a:off x="135138" y="37524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{A6CD8452-29D0-42AB-9334-780B30688ABB}</a:tableStyleId>
              </a:tblPr>
              <a:tblGrid>
                <a:gridCol w="1061725"/>
                <a:gridCol w="1373475"/>
                <a:gridCol w="934000"/>
                <a:gridCol w="658950"/>
                <a:gridCol w="546525"/>
                <a:gridCol w="704300"/>
                <a:gridCol w="958900"/>
                <a:gridCol w="834750"/>
                <a:gridCol w="1857775"/>
              </a:tblGrid>
              <a:tr h="11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internalId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doi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publicationYear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title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issue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volume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publicationVenue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internalId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name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</a:tr>
              <a:tr h="22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publication-0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10.1002/cfg.304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2003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Dev… 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Comparative and …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  <a:tr h="22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publication-1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10.1016/s1367-5931(02)00332-0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2002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In… 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venue-1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venue-1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Current Opinion in Chemical Biology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  <p:sp>
        <p:nvSpPr>
          <p:cNvPr id="262" name="Google Shape;262;p40"/>
          <p:cNvSpPr txBox="1"/>
          <p:nvPr/>
        </p:nvSpPr>
        <p:spPr>
          <a:xfrm>
            <a:off x="58961" y="3426939"/>
            <a:ext cx="26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JournalArticle ⟕ Journal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63" name="Google Shape;263;p40"/>
          <p:cNvSpPr/>
          <p:nvPr/>
        </p:nvSpPr>
        <p:spPr>
          <a:xfrm>
            <a:off x="7201925" y="3706175"/>
            <a:ext cx="1848300" cy="4617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6</a:t>
            </a:r>
            <a:endParaRPr/>
          </a:p>
        </p:txBody>
      </p:sp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311700" y="1152475"/>
            <a:ext cx="8660100" cy="14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the id and name of the journal </a:t>
            </a:r>
            <a:r>
              <a:rPr lang="en"/>
              <a:t>of the article with DOI</a:t>
            </a:r>
            <a:r>
              <a:rPr lang="en"/>
              <a:t> “</a:t>
            </a:r>
            <a:r>
              <a:rPr lang="en"/>
              <a:t>10.1016/s1367-5931(02)00332-0</a:t>
            </a:r>
            <a:r>
              <a:rPr lang="en"/>
              <a:t>”</a:t>
            </a:r>
            <a:endParaRPr/>
          </a:p>
          <a:p>
            <a:pPr indent="-325755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tables </a:t>
            </a:r>
            <a:br>
              <a:rPr lang="en"/>
            </a:br>
            <a:r>
              <a:rPr lang="en"/>
              <a:t>do you need?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columns do you select?</a:t>
            </a:r>
            <a:endParaRPr/>
          </a:p>
        </p:txBody>
      </p:sp>
      <p:sp>
        <p:nvSpPr>
          <p:cNvPr id="270" name="Google Shape;270;p41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1" name="Google Shape;271;p41"/>
          <p:cNvGraphicFramePr/>
          <p:nvPr/>
        </p:nvGraphicFramePr>
        <p:xfrm>
          <a:off x="22067" y="28380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{A6CD8452-29D0-42AB-9334-780B30688ABB}</a:tableStyleId>
              </a:tblPr>
              <a:tblGrid>
                <a:gridCol w="1061725"/>
                <a:gridCol w="1348800"/>
                <a:gridCol w="1219475"/>
                <a:gridCol w="637800"/>
                <a:gridCol w="564950"/>
                <a:gridCol w="727150"/>
                <a:gridCol w="1373225"/>
              </a:tblGrid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internalId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doi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publicationYear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title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issue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volume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publicationVenue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</a:tr>
              <a:tr h="22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publication-0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10.1002/cfg.304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2003</a:t>
                      </a:r>
                      <a:endParaRPr sz="1200"/>
                    </a:p>
                  </a:txBody>
                  <a:tcPr marT="0" marB="0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Dev… </a:t>
                      </a:r>
                      <a:endParaRPr sz="1200"/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venue-0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publication-1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10.1016/s1367-5931(02)00332-0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2002</a:t>
                      </a:r>
                      <a:endParaRPr sz="1200"/>
                    </a:p>
                  </a:txBody>
                  <a:tcPr marT="0" marB="0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In… </a:t>
                      </a:r>
                      <a:endParaRPr sz="1200"/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venue-1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  <p:sp>
        <p:nvSpPr>
          <p:cNvPr id="272" name="Google Shape;272;p41"/>
          <p:cNvSpPr txBox="1"/>
          <p:nvPr/>
        </p:nvSpPr>
        <p:spPr>
          <a:xfrm>
            <a:off x="-54133" y="2512547"/>
            <a:ext cx="1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JournalArticle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73" name="Google Shape;273;p41"/>
          <p:cNvSpPr txBox="1"/>
          <p:nvPr/>
        </p:nvSpPr>
        <p:spPr>
          <a:xfrm>
            <a:off x="2096302" y="1603850"/>
            <a:ext cx="219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</a:rPr>
              <a:t>JournalArticle</a:t>
            </a:r>
            <a:endParaRPr sz="18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</a:rPr>
              <a:t>Journal   VenueId</a:t>
            </a:r>
            <a:endParaRPr sz="1800">
              <a:solidFill>
                <a:srgbClr val="0B5394"/>
              </a:solidFill>
            </a:endParaRPr>
          </a:p>
        </p:txBody>
      </p:sp>
      <p:sp>
        <p:nvSpPr>
          <p:cNvPr id="274" name="Google Shape;274;p41"/>
          <p:cNvSpPr txBox="1"/>
          <p:nvPr/>
        </p:nvSpPr>
        <p:spPr>
          <a:xfrm>
            <a:off x="3711714" y="2137379"/>
            <a:ext cx="148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F9000"/>
                </a:solidFill>
              </a:rPr>
              <a:t>id    name</a:t>
            </a:r>
            <a:endParaRPr sz="1800">
              <a:solidFill>
                <a:srgbClr val="BF9000"/>
              </a:solidFill>
            </a:endParaRPr>
          </a:p>
        </p:txBody>
      </p:sp>
      <p:sp>
        <p:nvSpPr>
          <p:cNvPr id="275" name="Google Shape;275;p41"/>
          <p:cNvSpPr txBox="1"/>
          <p:nvPr/>
        </p:nvSpPr>
        <p:spPr>
          <a:xfrm>
            <a:off x="1696065" y="-76200"/>
            <a:ext cx="76125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id , name</a:t>
            </a:r>
            <a:endParaRPr b="1" sz="15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FROM JournalArticle LEFT JOIN Journal ON </a:t>
            </a:r>
            <a:endParaRPr b="1" sz="15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 JournalArticle.publicationVenue == Journal.internalId</a:t>
            </a:r>
            <a:endParaRPr b="1" sz="15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 LEFT JOIN VenueId ON </a:t>
            </a:r>
            <a:r>
              <a:rPr b="1" lang="en" sz="15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Journal.internalId == VenueId.venueId</a:t>
            </a:r>
            <a:endParaRPr b="1" sz="15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b="1" lang="en" sz="15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doi</a:t>
            </a:r>
            <a:r>
              <a:rPr b="1" lang="en" sz="15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='</a:t>
            </a:r>
            <a:r>
              <a:rPr b="1" lang="en" sz="15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10.1016/s1367-5931(02)00332-0</a:t>
            </a:r>
            <a:r>
              <a:rPr b="1" lang="en" sz="15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';</a:t>
            </a:r>
            <a:endParaRPr b="1" sz="15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41"/>
          <p:cNvSpPr/>
          <p:nvPr/>
        </p:nvSpPr>
        <p:spPr>
          <a:xfrm>
            <a:off x="8196250" y="4308875"/>
            <a:ext cx="930300" cy="4002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1"/>
          <p:cNvSpPr/>
          <p:nvPr/>
        </p:nvSpPr>
        <p:spPr>
          <a:xfrm>
            <a:off x="1080775" y="4308875"/>
            <a:ext cx="1489500" cy="4002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8" name="Google Shape;278;p41"/>
          <p:cNvGraphicFramePr/>
          <p:nvPr/>
        </p:nvGraphicFramePr>
        <p:xfrm>
          <a:off x="5262899" y="18650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{A6CD8452-29D0-42AB-9334-780B30688ABB}</a:tableStyleId>
              </a:tblPr>
              <a:tblGrid>
                <a:gridCol w="838925"/>
                <a:gridCol w="2948550"/>
              </a:tblGrid>
              <a:tr h="16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internalId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name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solidFill>
                      <a:srgbClr val="0B5394"/>
                    </a:solidFill>
                  </a:tcPr>
                </a:tc>
              </a:tr>
              <a:tr h="8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Comparative and Functional Genomics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  <a:tr h="8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venue-1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Current Opinion in Chemical Biology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  <a:tr h="8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venue-3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Journal of Theoretical Medicine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  <p:sp>
        <p:nvSpPr>
          <p:cNvPr id="279" name="Google Shape;279;p41"/>
          <p:cNvSpPr txBox="1"/>
          <p:nvPr/>
        </p:nvSpPr>
        <p:spPr>
          <a:xfrm>
            <a:off x="5186699" y="1539523"/>
            <a:ext cx="1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Journal</a:t>
            </a:r>
            <a:endParaRPr>
              <a:solidFill>
                <a:srgbClr val="0B5394"/>
              </a:solidFill>
            </a:endParaRPr>
          </a:p>
        </p:txBody>
      </p:sp>
      <p:graphicFrame>
        <p:nvGraphicFramePr>
          <p:cNvPr id="280" name="Google Shape;280;p41"/>
          <p:cNvGraphicFramePr/>
          <p:nvPr/>
        </p:nvGraphicFramePr>
        <p:xfrm>
          <a:off x="22067" y="39048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{A6CD8452-29D0-42AB-9334-780B30688ABB}</a:tableStyleId>
              </a:tblPr>
              <a:tblGrid>
                <a:gridCol w="1061725"/>
                <a:gridCol w="1486475"/>
                <a:gridCol w="684250"/>
                <a:gridCol w="577650"/>
                <a:gridCol w="580600"/>
                <a:gridCol w="687675"/>
                <a:gridCol w="752300"/>
                <a:gridCol w="844225"/>
                <a:gridCol w="762450"/>
                <a:gridCol w="736825"/>
                <a:gridCol w="930450"/>
              </a:tblGrid>
              <a:tr h="22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internalId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doi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pub…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title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issue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volume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pub…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internalId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name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venueId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</a:tr>
              <a:tr h="14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publication-0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10.1002/cfg.304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2003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De… 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Comp… 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venue-0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1531-6912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91425" marL="91425" anchor="ctr"/>
                </a:tc>
              </a:tr>
              <a:tr h="28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publication-1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10.1016/s1367-5931(02)00332-0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2002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In… 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venue-1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venue-1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Curr…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venue-1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1367-5931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  <p:sp>
        <p:nvSpPr>
          <p:cNvPr id="281" name="Google Shape;281;p41"/>
          <p:cNvSpPr txBox="1"/>
          <p:nvPr/>
        </p:nvSpPr>
        <p:spPr>
          <a:xfrm>
            <a:off x="22102" y="3579350"/>
            <a:ext cx="330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JournalArticle ⟕ Journal</a:t>
            </a:r>
            <a:r>
              <a:rPr lang="en">
                <a:solidFill>
                  <a:srgbClr val="0B5394"/>
                </a:solidFill>
              </a:rPr>
              <a:t> ⟕ VenueId</a:t>
            </a:r>
            <a:endParaRPr>
              <a:solidFill>
                <a:srgbClr val="0B5394"/>
              </a:solidFill>
            </a:endParaRPr>
          </a:p>
        </p:txBody>
      </p:sp>
      <p:graphicFrame>
        <p:nvGraphicFramePr>
          <p:cNvPr id="282" name="Google Shape;282;p41"/>
          <p:cNvGraphicFramePr/>
          <p:nvPr/>
        </p:nvGraphicFramePr>
        <p:xfrm>
          <a:off x="6994389" y="28358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{A6CD8452-29D0-42AB-9334-780B30688ABB}</a:tableStyleId>
              </a:tblPr>
              <a:tblGrid>
                <a:gridCol w="838925"/>
                <a:gridCol w="1293350"/>
              </a:tblGrid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venueId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solidFill>
                      <a:srgbClr val="0B5394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1531-6912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venue-1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1367-5931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venue-2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9780470291092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venue-3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1027-3662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  <p:sp>
        <p:nvSpPr>
          <p:cNvPr id="283" name="Google Shape;283;p41"/>
          <p:cNvSpPr txBox="1"/>
          <p:nvPr/>
        </p:nvSpPr>
        <p:spPr>
          <a:xfrm>
            <a:off x="6918189" y="2510357"/>
            <a:ext cx="1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VenueId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84" name="Google Shape;284;p41"/>
          <p:cNvSpPr/>
          <p:nvPr/>
        </p:nvSpPr>
        <p:spPr>
          <a:xfrm>
            <a:off x="8201428" y="3880300"/>
            <a:ext cx="930300" cy="2694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1"/>
          <p:cNvSpPr/>
          <p:nvPr/>
        </p:nvSpPr>
        <p:spPr>
          <a:xfrm>
            <a:off x="7833324" y="2796550"/>
            <a:ext cx="1293300" cy="2694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1"/>
          <p:cNvSpPr/>
          <p:nvPr/>
        </p:nvSpPr>
        <p:spPr>
          <a:xfrm>
            <a:off x="6101826" y="1826310"/>
            <a:ext cx="2948400" cy="2694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1"/>
          <p:cNvSpPr/>
          <p:nvPr/>
        </p:nvSpPr>
        <p:spPr>
          <a:xfrm>
            <a:off x="6691499" y="3880300"/>
            <a:ext cx="768000" cy="2694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1"/>
          <p:cNvSpPr/>
          <p:nvPr/>
        </p:nvSpPr>
        <p:spPr>
          <a:xfrm>
            <a:off x="6691498" y="4304306"/>
            <a:ext cx="768000" cy="4002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want to try them with real data?</a:t>
            </a:r>
            <a:endParaRPr/>
          </a:p>
        </p:txBody>
      </p:sp>
      <p:sp>
        <p:nvSpPr>
          <p:cNvPr id="294" name="Google Shape;29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SQLite on your computer –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https://www.sqlite.org/download.html</a:t>
            </a:r>
            <a:r>
              <a:rPr lang="en"/>
              <a:t>, and also this guide 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https://www.sqlitetutorial.net/download-install-sqlite/</a:t>
            </a:r>
            <a:r>
              <a:rPr lang="en"/>
              <a:t>) for Windows users (for Apple users, it is enough to install the DBMS using the installer)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Run the the tool specifying the database file contained in the same directory (documentation at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https://sqlite.org/cli.html</a:t>
            </a:r>
            <a:r>
              <a:rPr lang="en"/>
              <a:t>)</a:t>
            </a:r>
            <a:br>
              <a:rPr lang="en"/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sqlite3 publications.db</a:t>
            </a:r>
            <a:r>
              <a:rPr b="1" lang="en"/>
              <a:t> </a:t>
            </a:r>
            <a:r>
              <a:rPr lang="en">
                <a:solidFill>
                  <a:srgbClr val="CC0000"/>
                </a:solidFill>
              </a:rPr>
              <a:t>(it is </a:t>
            </a:r>
            <a:r>
              <a:rPr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sqlite3.exe</a:t>
            </a:r>
            <a:r>
              <a:rPr lang="en">
                <a:solidFill>
                  <a:srgbClr val="CC0000"/>
                </a:solidFill>
              </a:rPr>
              <a:t> in Windows)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Set the output mode to markdown to improve readability</a:t>
            </a: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sqlite&gt;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.mode markdown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Execute the SQL query</a:t>
            </a: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sqlite&gt;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SELECT * FROM Journal;</a:t>
            </a:r>
            <a:r>
              <a:rPr b="1" lang="en"/>
              <a:t> </a:t>
            </a:r>
            <a:r>
              <a:rPr lang="en">
                <a:solidFill>
                  <a:srgbClr val="CC0000"/>
                </a:solidFill>
              </a:rPr>
              <a:t>(remember the “;” at the end of the query)</a:t>
            </a:r>
            <a:endParaRPr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Close SQLite when you finished</a:t>
            </a: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sqlite&gt;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.exit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95" name="Google Shape;295;p42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type="ctrTitle"/>
          </p:nvPr>
        </p:nvSpPr>
        <p:spPr>
          <a:xfrm>
            <a:off x="311708" y="-246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301" name="Google Shape;301;p43"/>
          <p:cNvSpPr txBox="1"/>
          <p:nvPr>
            <p:ph idx="1" type="subTitle"/>
          </p:nvPr>
        </p:nvSpPr>
        <p:spPr>
          <a:xfrm>
            <a:off x="61450" y="1767325"/>
            <a:ext cx="9082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SQL, a query language for relational databases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302" name="Google Shape;30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266" y="4300986"/>
            <a:ext cx="2543984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73" y="4578751"/>
            <a:ext cx="1359650" cy="4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3"/>
          <p:cNvSpPr txBox="1"/>
          <p:nvPr/>
        </p:nvSpPr>
        <p:spPr>
          <a:xfrm>
            <a:off x="488100" y="2330600"/>
            <a:ext cx="8167800" cy="15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Silvio Peroni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2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silvio.peroni@unibo.it</a:t>
            </a:r>
            <a:r>
              <a:rPr lang="en" sz="1200">
                <a:solidFill>
                  <a:schemeClr val="dk1"/>
                </a:solidFill>
              </a:rPr>
              <a:t> – </a:t>
            </a:r>
            <a:r>
              <a:rPr lang="en" sz="12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https://orcid.org/0000-0003-0530-4305</a:t>
            </a:r>
            <a:r>
              <a:rPr lang="en" sz="1200">
                <a:solidFill>
                  <a:schemeClr val="dk1"/>
                </a:solidFill>
              </a:rPr>
              <a:t> – </a:t>
            </a:r>
            <a:r>
              <a:rPr lang="en" sz="12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@essepuntato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Science (A.Y. 2022/2023)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Second Cycle Degree in Digital Humanities and Digital Knowledge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Alma Mater Studiorum - Università di Bologna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the previous lectures (</a:t>
            </a:r>
            <a:r>
              <a:rPr lang="en"/>
              <a:t>1/2</a:t>
            </a:r>
            <a:r>
              <a:rPr lang="en"/>
              <a:t>)</a:t>
            </a:r>
            <a:endParaRPr/>
          </a:p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datum</a:t>
            </a:r>
            <a:r>
              <a:rPr lang="en"/>
              <a:t> is a declarative statement </a:t>
            </a:r>
            <a:r>
              <a:rPr lang="en">
                <a:solidFill>
                  <a:srgbClr val="CC0000"/>
                </a:solidFill>
              </a:rPr>
              <a:t>subject</a:t>
            </a:r>
            <a:r>
              <a:rPr lang="en"/>
              <a:t>-</a:t>
            </a:r>
            <a:r>
              <a:rPr lang="en">
                <a:solidFill>
                  <a:srgbClr val="3C78D8"/>
                </a:solidFill>
              </a:rPr>
              <a:t>predicate</a:t>
            </a:r>
            <a:r>
              <a:rPr lang="en"/>
              <a:t>-</a:t>
            </a:r>
            <a:r>
              <a:rPr lang="en">
                <a:solidFill>
                  <a:srgbClr val="6AA84F"/>
                </a:solidFill>
              </a:rPr>
              <a:t>object</a:t>
            </a:r>
            <a:r>
              <a:rPr lang="en"/>
              <a:t> that, through the </a:t>
            </a:r>
            <a:r>
              <a:rPr lang="en">
                <a:solidFill>
                  <a:srgbClr val="3C78D8"/>
                </a:solidFill>
              </a:rPr>
              <a:t>predicate</a:t>
            </a:r>
            <a:r>
              <a:rPr lang="en"/>
              <a:t>, either </a:t>
            </a:r>
            <a:r>
              <a:rPr b="1" lang="en"/>
              <a:t>attributes</a:t>
            </a:r>
            <a:r>
              <a:rPr lang="en"/>
              <a:t> a </a:t>
            </a:r>
            <a:r>
              <a:rPr b="1" lang="en">
                <a:solidFill>
                  <a:srgbClr val="6AA84F"/>
                </a:solidFill>
              </a:rPr>
              <a:t>literal</a:t>
            </a:r>
            <a:r>
              <a:rPr lang="en"/>
              <a:t> (i.e. a value such as a string, a number, etc.) to a </a:t>
            </a:r>
            <a:r>
              <a:rPr lang="en">
                <a:solidFill>
                  <a:srgbClr val="CC0000"/>
                </a:solidFill>
              </a:rPr>
              <a:t>subject </a:t>
            </a:r>
            <a:r>
              <a:rPr b="1" lang="en">
                <a:solidFill>
                  <a:srgbClr val="CC0000"/>
                </a:solidFill>
              </a:rPr>
              <a:t>entity</a:t>
            </a:r>
            <a:r>
              <a:rPr lang="en">
                <a:solidFill>
                  <a:srgbClr val="CC0000"/>
                </a:solidFill>
              </a:rPr>
              <a:t> </a:t>
            </a:r>
            <a:r>
              <a:rPr i="1" lang="en"/>
              <a:t>or</a:t>
            </a:r>
            <a:r>
              <a:rPr lang="en"/>
              <a:t> it </a:t>
            </a:r>
            <a:r>
              <a:rPr b="1" lang="en"/>
              <a:t>relates</a:t>
            </a:r>
            <a:r>
              <a:rPr lang="en"/>
              <a:t> such a </a:t>
            </a:r>
            <a:r>
              <a:rPr lang="en">
                <a:solidFill>
                  <a:srgbClr val="CC0000"/>
                </a:solidFill>
              </a:rPr>
              <a:t>subject </a:t>
            </a:r>
            <a:r>
              <a:rPr b="1" lang="en">
                <a:solidFill>
                  <a:srgbClr val="CC0000"/>
                </a:solidFill>
              </a:rPr>
              <a:t>entity</a:t>
            </a:r>
            <a:r>
              <a:rPr lang="en"/>
              <a:t> with </a:t>
            </a:r>
            <a:r>
              <a:rPr lang="en">
                <a:solidFill>
                  <a:srgbClr val="6AA84F"/>
                </a:solidFill>
              </a:rPr>
              <a:t>another </a:t>
            </a:r>
            <a:r>
              <a:rPr b="1" lang="en">
                <a:solidFill>
                  <a:srgbClr val="6AA84F"/>
                </a:solidFill>
              </a:rPr>
              <a:t>entity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entity, being used either as </a:t>
            </a:r>
            <a:r>
              <a:rPr lang="en">
                <a:solidFill>
                  <a:srgbClr val="CC0000"/>
                </a:solidFill>
              </a:rPr>
              <a:t>subject</a:t>
            </a:r>
            <a:r>
              <a:rPr lang="en"/>
              <a:t> or </a:t>
            </a:r>
            <a:r>
              <a:rPr lang="en">
                <a:solidFill>
                  <a:srgbClr val="6AA84F"/>
                </a:solidFill>
              </a:rPr>
              <a:t>object</a:t>
            </a:r>
            <a:r>
              <a:rPr lang="en"/>
              <a:t> of a statement, is characterised by </a:t>
            </a:r>
            <a:r>
              <a:rPr b="1" lang="en"/>
              <a:t>a unique identifier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same entity</a:t>
            </a:r>
            <a:r>
              <a:rPr lang="en"/>
              <a:t> can be used as </a:t>
            </a:r>
            <a:r>
              <a:rPr lang="en">
                <a:solidFill>
                  <a:srgbClr val="CC0000"/>
                </a:solidFill>
              </a:rPr>
              <a:t>subject</a:t>
            </a:r>
            <a:r>
              <a:rPr lang="en"/>
              <a:t> or </a:t>
            </a:r>
            <a:r>
              <a:rPr lang="en">
                <a:solidFill>
                  <a:srgbClr val="6AA84F"/>
                </a:solidFill>
              </a:rPr>
              <a:t>object</a:t>
            </a:r>
            <a:r>
              <a:rPr lang="en"/>
              <a:t> in one or more data, while a literal </a:t>
            </a:r>
            <a:r>
              <a:rPr b="1" lang="en"/>
              <a:t>cannot be used</a:t>
            </a:r>
            <a:r>
              <a:rPr lang="en"/>
              <a:t> as </a:t>
            </a:r>
            <a:r>
              <a:rPr lang="en">
                <a:solidFill>
                  <a:srgbClr val="CC0000"/>
                </a:solidFill>
              </a:rPr>
              <a:t>subject</a:t>
            </a:r>
            <a:r>
              <a:rPr lang="en"/>
              <a:t> in any datum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attribute is intrinsically </a:t>
            </a:r>
            <a:r>
              <a:rPr b="1" lang="en"/>
              <a:t>part of</a:t>
            </a:r>
            <a:r>
              <a:rPr lang="en"/>
              <a:t> the </a:t>
            </a:r>
            <a:r>
              <a:rPr lang="en">
                <a:solidFill>
                  <a:srgbClr val="CC0000"/>
                </a:solidFill>
              </a:rPr>
              <a:t>entity</a:t>
            </a:r>
            <a:r>
              <a:rPr lang="en"/>
              <a:t> to which it is associated – modifying the value of an attribute affect </a:t>
            </a:r>
            <a:r>
              <a:rPr b="1" lang="en"/>
              <a:t>only</a:t>
            </a:r>
            <a:r>
              <a:rPr lang="en"/>
              <a:t> the </a:t>
            </a:r>
            <a:r>
              <a:rPr lang="en">
                <a:solidFill>
                  <a:srgbClr val="CC0000"/>
                </a:solidFill>
              </a:rPr>
              <a:t>entity</a:t>
            </a:r>
            <a:r>
              <a:rPr lang="en"/>
              <a:t> to which it refers 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 </a:t>
            </a:r>
            <a:r>
              <a:rPr b="1" lang="en"/>
              <a:t>data model</a:t>
            </a:r>
            <a:r>
              <a:rPr lang="en"/>
              <a:t> is an abstract, simplified and formal representation of some data related to a system or a real domain, and enables us to describe what a data collection is about and to check data correctness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 data model permit one to specify </a:t>
            </a:r>
            <a:r>
              <a:rPr b="1" lang="en"/>
              <a:t>classes</a:t>
            </a:r>
            <a:r>
              <a:rPr lang="en"/>
              <a:t> of entities, their </a:t>
            </a:r>
            <a:r>
              <a:rPr b="1" lang="en"/>
              <a:t>attributes</a:t>
            </a:r>
            <a:r>
              <a:rPr lang="en"/>
              <a:t> and </a:t>
            </a:r>
            <a:r>
              <a:rPr b="1" lang="en"/>
              <a:t>relations</a:t>
            </a:r>
            <a:endParaRPr b="1"/>
          </a:p>
        </p:txBody>
      </p:sp>
      <p:sp>
        <p:nvSpPr>
          <p:cNvPr id="117" name="Google Shape;117;p28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the previous lectures (2/2)</a:t>
            </a:r>
            <a:endParaRPr/>
          </a:p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Depending on the structure in which data are stored (or exposed), you need to approach the queries to datasets from a different angle</a:t>
            </a:r>
            <a:endParaRPr/>
          </a:p>
          <a:p>
            <a:pPr indent="-334327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With </a:t>
            </a:r>
            <a:r>
              <a:rPr b="1" lang="en"/>
              <a:t>tabular data</a:t>
            </a:r>
            <a:r>
              <a:rPr lang="en"/>
              <a:t>, often you have to combine tables between them to obtain bigger tables which contain the query requirements and the related answer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With </a:t>
            </a:r>
            <a:r>
              <a:rPr b="1" lang="en"/>
              <a:t>graph data</a:t>
            </a:r>
            <a:r>
              <a:rPr lang="en"/>
              <a:t>, you explore the graph starting from fixed points (i.e. known entities, values, predicates) to find a pattern that is compliant with the query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database</a:t>
            </a:r>
            <a:r>
              <a:rPr lang="en"/>
              <a:t> as a </a:t>
            </a:r>
            <a:r>
              <a:rPr b="1" lang="en"/>
              <a:t>collection of data</a:t>
            </a:r>
            <a:r>
              <a:rPr lang="en"/>
              <a:t> which organised, stored and accessed electronically, which can be created through a database management system (DBMS)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</a:t>
            </a:r>
            <a:r>
              <a:rPr b="1" lang="en"/>
              <a:t>transaction</a:t>
            </a:r>
            <a:r>
              <a:rPr lang="en"/>
              <a:t> is a unit of work performed (compliant with </a:t>
            </a:r>
            <a:r>
              <a:rPr b="1" lang="en"/>
              <a:t>ACID properties</a:t>
            </a:r>
            <a:r>
              <a:rPr lang="en"/>
              <a:t>) within a DBMS against a database and  usually represents any change in a database</a:t>
            </a:r>
            <a:endParaRPr/>
          </a:p>
        </p:txBody>
      </p:sp>
      <p:sp>
        <p:nvSpPr>
          <p:cNvPr id="124" name="Google Shape;124;p29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 about the previous lecture?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  <p:sp>
        <p:nvSpPr>
          <p:cNvPr id="135" name="Google Shape;13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Structured Query Language</a:t>
            </a:r>
            <a:r>
              <a:rPr lang="en"/>
              <a:t> (</a:t>
            </a:r>
            <a:r>
              <a:rPr lang="en"/>
              <a:t>SQL</a:t>
            </a:r>
            <a:r>
              <a:rPr lang="en"/>
              <a:t>) is a query language used and designed for managing data in a</a:t>
            </a:r>
            <a:r>
              <a:rPr lang="en"/>
              <a:t> relational database management system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is a standard that is implemented in all </a:t>
            </a:r>
            <a:r>
              <a:rPr lang="en"/>
              <a:t>relational database management systems</a:t>
            </a:r>
            <a:r>
              <a:rPr lang="en"/>
              <a:t>, and allows one </a:t>
            </a:r>
            <a:r>
              <a:rPr lang="en"/>
              <a:t>to create tables, </a:t>
            </a:r>
            <a:r>
              <a:rPr lang="en"/>
              <a:t>to populate </a:t>
            </a:r>
            <a:r>
              <a:rPr lang="en"/>
              <a:t>them, and finally to</a:t>
            </a:r>
            <a:r>
              <a:rPr lang="en"/>
              <a:t> query them using a particular syntax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 aware: even if it is a standard, porting SQL code from a database management system to another may require some changes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good tutorial is available at: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https://www.sqlitetutorial.net/</a:t>
            </a:r>
            <a:r>
              <a:rPr lang="en"/>
              <a:t> </a:t>
            </a:r>
            <a:endParaRPr/>
          </a:p>
        </p:txBody>
      </p:sp>
      <p:sp>
        <p:nvSpPr>
          <p:cNvPr id="136" name="Google Shape;136;p31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/>
          <p:nvPr/>
        </p:nvSpPr>
        <p:spPr>
          <a:xfrm>
            <a:off x="311700" y="17052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&lt;tables&gt;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SQL syntax for queries</a:t>
            </a:r>
            <a:endParaRPr/>
          </a:p>
        </p:txBody>
      </p:sp>
      <p:sp>
        <p:nvSpPr>
          <p:cNvPr id="143" name="Google Shape;143;p32"/>
          <p:cNvSpPr txBox="1"/>
          <p:nvPr>
            <p:ph idx="1" type="body"/>
          </p:nvPr>
        </p:nvSpPr>
        <p:spPr>
          <a:xfrm>
            <a:off x="311700" y="3191675"/>
            <a:ext cx="8520600" cy="13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to remind for designing a query: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tables do you need?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columns do you select?</a:t>
            </a:r>
            <a:endParaRPr/>
          </a:p>
        </p:txBody>
      </p:sp>
      <p:sp>
        <p:nvSpPr>
          <p:cNvPr id="144" name="Google Shape;144;p32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2"/>
          <p:cNvSpPr txBox="1"/>
          <p:nvPr/>
        </p:nvSpPr>
        <p:spPr>
          <a:xfrm>
            <a:off x="311700" y="10348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SELECT &lt;columns&gt;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32"/>
          <p:cNvSpPr txBox="1"/>
          <p:nvPr/>
        </p:nvSpPr>
        <p:spPr>
          <a:xfrm>
            <a:off x="311700" y="22995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&lt;conditions&gt;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32"/>
          <p:cNvSpPr txBox="1"/>
          <p:nvPr/>
        </p:nvSpPr>
        <p:spPr>
          <a:xfrm>
            <a:off x="3499800" y="1034850"/>
            <a:ext cx="5644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 comma-separated list of columns to have as result of the query (“*” means </a:t>
            </a:r>
            <a:r>
              <a:rPr i="1" lang="en" sz="1800">
                <a:solidFill>
                  <a:schemeClr val="dk2"/>
                </a:solidFill>
              </a:rPr>
              <a:t>all the columns</a:t>
            </a:r>
            <a:r>
              <a:rPr lang="en" sz="1800">
                <a:solidFill>
                  <a:schemeClr val="dk2"/>
                </a:solidFill>
              </a:rPr>
              <a:t>)</a:t>
            </a:r>
            <a:endParaRPr/>
          </a:p>
        </p:txBody>
      </p:sp>
      <p:sp>
        <p:nvSpPr>
          <p:cNvPr id="148" name="Google Shape;148;p32"/>
          <p:cNvSpPr txBox="1"/>
          <p:nvPr/>
        </p:nvSpPr>
        <p:spPr>
          <a:xfrm>
            <a:off x="3499800" y="1705275"/>
            <a:ext cx="564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 table(s) from which to retrieve the data</a:t>
            </a:r>
            <a:endParaRPr/>
          </a:p>
        </p:txBody>
      </p:sp>
      <p:sp>
        <p:nvSpPr>
          <p:cNvPr id="149" name="Google Shape;149;p32"/>
          <p:cNvSpPr txBox="1"/>
          <p:nvPr/>
        </p:nvSpPr>
        <p:spPr>
          <a:xfrm>
            <a:off x="3499800" y="2299500"/>
            <a:ext cx="5644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[Optional clause] A condition that must hold to include the row of a table in the result of the query</a:t>
            </a:r>
            <a:endParaRPr/>
          </a:p>
        </p:txBody>
      </p:sp>
      <p:sp>
        <p:nvSpPr>
          <p:cNvPr id="150" name="Google Shape;150;p32"/>
          <p:cNvSpPr txBox="1"/>
          <p:nvPr/>
        </p:nvSpPr>
        <p:spPr>
          <a:xfrm>
            <a:off x="311700" y="27299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Exemplar tables for queries</a:t>
            </a:r>
            <a:endParaRPr/>
          </a:p>
        </p:txBody>
      </p:sp>
      <p:pic>
        <p:nvPicPr>
          <p:cNvPr id="156" name="Google Shape;1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475" y="1006942"/>
            <a:ext cx="6285050" cy="380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3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 the tables</a:t>
            </a:r>
            <a:endParaRPr/>
          </a:p>
        </p:txBody>
      </p:sp>
      <p:sp>
        <p:nvSpPr>
          <p:cNvPr id="163" name="Google Shape;163;p34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4" name="Google Shape;164;p34"/>
          <p:cNvGraphicFramePr/>
          <p:nvPr/>
        </p:nvGraphicFramePr>
        <p:xfrm>
          <a:off x="5250609" y="14570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{A6CD8452-29D0-42AB-9334-780B30688ABB}</a:tableStyleId>
              </a:tblPr>
              <a:tblGrid>
                <a:gridCol w="838925"/>
                <a:gridCol w="2948550"/>
              </a:tblGrid>
              <a:tr h="16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internalId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name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solidFill>
                      <a:srgbClr val="0B5394"/>
                    </a:solidFill>
                  </a:tcPr>
                </a:tc>
              </a:tr>
              <a:tr h="8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Comparative and Functional Genomics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  <a:tr h="8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venue-1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Current Opinion in Chemical Biology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  <a:tr h="8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venue-3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Journal of Theoretical Medicine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  <p:sp>
        <p:nvSpPr>
          <p:cNvPr id="165" name="Google Shape;165;p34"/>
          <p:cNvSpPr txBox="1"/>
          <p:nvPr/>
        </p:nvSpPr>
        <p:spPr>
          <a:xfrm>
            <a:off x="5174409" y="1131484"/>
            <a:ext cx="1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Journal</a:t>
            </a:r>
            <a:endParaRPr>
              <a:solidFill>
                <a:srgbClr val="0B5394"/>
              </a:solidFill>
            </a:endParaRPr>
          </a:p>
        </p:txBody>
      </p:sp>
      <p:graphicFrame>
        <p:nvGraphicFramePr>
          <p:cNvPr id="166" name="Google Shape;166;p34"/>
          <p:cNvGraphicFramePr/>
          <p:nvPr/>
        </p:nvGraphicFramePr>
        <p:xfrm>
          <a:off x="144490" y="11361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{A6CD8452-29D0-42AB-9334-780B30688ABB}</a:tableStyleId>
              </a:tblPr>
              <a:tblGrid>
                <a:gridCol w="838925"/>
                <a:gridCol w="2948550"/>
              </a:tblGrid>
              <a:tr h="16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internalId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name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</a:tr>
              <a:tr h="8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venue-2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Proceedings of the 5th Annual Conference on Composites and Advanced Ceramic Materials: Ceramic Engineering and Science Proceedings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  <p:sp>
        <p:nvSpPr>
          <p:cNvPr id="167" name="Google Shape;167;p34"/>
          <p:cNvSpPr txBox="1"/>
          <p:nvPr/>
        </p:nvSpPr>
        <p:spPr>
          <a:xfrm>
            <a:off x="68290" y="810643"/>
            <a:ext cx="1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Book</a:t>
            </a:r>
            <a:endParaRPr>
              <a:solidFill>
                <a:srgbClr val="0B5394"/>
              </a:solidFill>
            </a:endParaRPr>
          </a:p>
        </p:txBody>
      </p:sp>
      <p:graphicFrame>
        <p:nvGraphicFramePr>
          <p:cNvPr id="168" name="Google Shape;168;p34"/>
          <p:cNvGraphicFramePr/>
          <p:nvPr/>
        </p:nvGraphicFramePr>
        <p:xfrm>
          <a:off x="6893608" y="414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{A6CD8452-29D0-42AB-9334-780B30688ABB}</a:tableStyleId>
              </a:tblPr>
              <a:tblGrid>
                <a:gridCol w="838925"/>
                <a:gridCol w="1293350"/>
              </a:tblGrid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venueId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solidFill>
                      <a:srgbClr val="0B5394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1531-6912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venue-1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1367-5931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venue-2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9780470291092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venue-3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1027-3662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  <p:sp>
        <p:nvSpPr>
          <p:cNvPr id="169" name="Google Shape;169;p34"/>
          <p:cNvSpPr txBox="1"/>
          <p:nvPr/>
        </p:nvSpPr>
        <p:spPr>
          <a:xfrm>
            <a:off x="6817408" y="89163"/>
            <a:ext cx="1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VenueId</a:t>
            </a:r>
            <a:endParaRPr>
              <a:solidFill>
                <a:srgbClr val="0B5394"/>
              </a:solidFill>
            </a:endParaRPr>
          </a:p>
        </p:txBody>
      </p:sp>
      <p:graphicFrame>
        <p:nvGraphicFramePr>
          <p:cNvPr id="170" name="Google Shape;170;p34"/>
          <p:cNvGraphicFramePr/>
          <p:nvPr/>
        </p:nvGraphicFramePr>
        <p:xfrm>
          <a:off x="1424800" y="23358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{A6CD8452-29D0-42AB-9334-780B30688ABB}</a:tableStyleId>
              </a:tblPr>
              <a:tblGrid>
                <a:gridCol w="1067475"/>
                <a:gridCol w="1373475"/>
                <a:gridCol w="1274100"/>
                <a:gridCol w="2528575"/>
                <a:gridCol w="1381075"/>
              </a:tblGrid>
              <a:tr h="11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internalId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doi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publicationYear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title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publicationVenue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</a:tr>
              <a:tr h="22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publication</a:t>
                      </a:r>
                      <a:r>
                        <a:rPr lang="en" sz="1200"/>
                        <a:t>-2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10.1002/9780470291092.ch20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1981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Mechanisms of Toughening in Ceramic Matrix Composites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venue-2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  <p:sp>
        <p:nvSpPr>
          <p:cNvPr id="171" name="Google Shape;171;p34"/>
          <p:cNvSpPr txBox="1"/>
          <p:nvPr/>
        </p:nvSpPr>
        <p:spPr>
          <a:xfrm>
            <a:off x="1348600" y="2010368"/>
            <a:ext cx="1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BookChapter</a:t>
            </a:r>
            <a:endParaRPr>
              <a:solidFill>
                <a:srgbClr val="0B5394"/>
              </a:solidFill>
            </a:endParaRPr>
          </a:p>
        </p:txBody>
      </p:sp>
      <p:graphicFrame>
        <p:nvGraphicFramePr>
          <p:cNvPr id="172" name="Google Shape;172;p34"/>
          <p:cNvGraphicFramePr/>
          <p:nvPr/>
        </p:nvGraphicFramePr>
        <p:xfrm>
          <a:off x="135138" y="3039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{A6CD8452-29D0-42AB-9334-780B30688ABB}</a:tableStyleId>
              </a:tblPr>
              <a:tblGrid>
                <a:gridCol w="1061725"/>
                <a:gridCol w="1373475"/>
                <a:gridCol w="1274100"/>
                <a:gridCol w="2528575"/>
                <a:gridCol w="619475"/>
                <a:gridCol w="694600"/>
                <a:gridCol w="1378400"/>
              </a:tblGrid>
              <a:tr h="11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internalId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doi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publicationYear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title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issue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volume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publicationVenue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</a:tr>
              <a:tr h="22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publication-0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10.1002/cfg.304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2003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Development of Computational Tools for the Inference of Protein Interaction Specificity Rules and Functional Annotation Using Structural Information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venue-0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  <a:tr h="22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publication-1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10.1016/s1367-5931(02)00332-0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2002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 vitro selection as a powerful tool for the applied evolution of proteins and peptides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venue-1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  <p:sp>
        <p:nvSpPr>
          <p:cNvPr id="173" name="Google Shape;173;p34"/>
          <p:cNvSpPr txBox="1"/>
          <p:nvPr/>
        </p:nvSpPr>
        <p:spPr>
          <a:xfrm>
            <a:off x="58938" y="2714108"/>
            <a:ext cx="1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JournalArticle</a:t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sp>
        <p:nvSpPr>
          <p:cNvPr id="179" name="Google Shape;17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complete information about all journal articles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Retrieve the titles of all journal articles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Retrieve the title of the journal article with DOI “10.1016/s1367-5931(02)00332-0”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Retrieve the title of the publication with DOI “10.1016/s1367-5931(02)00332-0”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Return the name of the journal of the article with DOI “10.1016/s1367-5931(02)00332-0”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Return the id and name of the journal of the article with DOI “10.1016/s1367-5931(02)00332-0”</a:t>
            </a:r>
            <a:endParaRPr/>
          </a:p>
        </p:txBody>
      </p:sp>
      <p:sp>
        <p:nvSpPr>
          <p:cNvPr id="180" name="Google Shape;180;p35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