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f64074ef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f64074ef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5eba16e7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5eba16e7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3f27904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13f27904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3f279046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3f279046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3f279046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13f279046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13f279046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13f279046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13f279046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13f279046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15eba16e7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15eba16e7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0f64074ef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0f64074ef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ca061a24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ca061a24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52170bfc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52170bfc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ca061a24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ca061a24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52170bfc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52170bfc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5eba16e7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5eba16e7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3f2790462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3f2790462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5eba16e7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5eba16e7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5eba16e7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5eba16e7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800"/>
              <a:buNone/>
              <a:defRPr sz="800">
                <a:solidFill>
                  <a:srgbClr val="7F600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ilvio.peroni@unibo.it" TargetMode="External"/><Relationship Id="rId4" Type="http://schemas.openxmlformats.org/officeDocument/2006/relationships/hyperlink" Target="https://orcid.org/0000-0003-0530-4305" TargetMode="External"/><Relationship Id="rId9" Type="http://schemas.openxmlformats.org/officeDocument/2006/relationships/image" Target="../media/image4.png"/><Relationship Id="rId5" Type="http://schemas.openxmlformats.org/officeDocument/2006/relationships/hyperlink" Target="https://twitter.com/essepuntato" TargetMode="External"/><Relationship Id="rId6" Type="http://schemas.openxmlformats.org/officeDocument/2006/relationships/hyperlink" Target="https://www.unibo.it/it/didattica/insegnamenti/insegnamento/2022/467046" TargetMode="External"/><Relationship Id="rId7" Type="http://schemas.openxmlformats.org/officeDocument/2006/relationships/hyperlink" Target="https://corsi.unibo.it/2cycle/DigitalHumanitiesKnowledge" TargetMode="External"/><Relationship Id="rId8" Type="http://schemas.openxmlformats.org/officeDocument/2006/relationships/hyperlink" Target="http://www.unibo.it/e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hyperlink" Target="https://github.com/comp-data/2021-2022/tree/main/docs/handson/05" TargetMode="External"/></Relationships>
</file>

<file path=ppt/slides/_rels/slide17.xml.rels><?xml version="1.0" encoding="UTF-8" standalone="yes"?><Relationships xmlns="http://schemas.openxmlformats.org/package/2006/relationships"><Relationship Id="rId10" Type="http://schemas.openxmlformats.org/officeDocument/2006/relationships/hyperlink" Target="http://www.unibo.it/en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hyperlink" Target="https://corsi.unibo.it/2cycle/DigitalHumanitiesKnowledge" TargetMode="External"/><Relationship Id="rId5" Type="http://schemas.openxmlformats.org/officeDocument/2006/relationships/hyperlink" Target="mailto:silvio.peroni@unibo.it" TargetMode="External"/><Relationship Id="rId6" Type="http://schemas.openxmlformats.org/officeDocument/2006/relationships/hyperlink" Target="https://orcid.org/0000-0003-0530-4305" TargetMode="External"/><Relationship Id="rId7" Type="http://schemas.openxmlformats.org/officeDocument/2006/relationships/hyperlink" Target="https://twitter.com/essepuntato" TargetMode="External"/><Relationship Id="rId8" Type="http://schemas.openxmlformats.org/officeDocument/2006/relationships/hyperlink" Target="https://www.unibo.it/it/didattica/insegnamenti/insegnamento/2022/46704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w3.org/TR/sparql11-query/" TargetMode="External"/><Relationship Id="rId4" Type="http://schemas.openxmlformats.org/officeDocument/2006/relationships/hyperlink" Target="https://docs.data.world/tutorials/sparql/primer_intro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 txBox="1"/>
          <p:nvPr>
            <p:ph type="ctrTitle"/>
          </p:nvPr>
        </p:nvSpPr>
        <p:spPr>
          <a:xfrm>
            <a:off x="311708" y="439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>
                <a:solidFill>
                  <a:srgbClr val="000000"/>
                </a:solidFill>
              </a:rPr>
              <a:t>SPARQL, a query language for RDF databases</a:t>
            </a:r>
            <a:endParaRPr sz="4200">
              <a:solidFill>
                <a:srgbClr val="000000"/>
              </a:solidFill>
            </a:endParaRPr>
          </a:p>
        </p:txBody>
      </p:sp>
      <p:sp>
        <p:nvSpPr>
          <p:cNvPr id="108" name="Google Shape;108;p27"/>
          <p:cNvSpPr txBox="1"/>
          <p:nvPr/>
        </p:nvSpPr>
        <p:spPr>
          <a:xfrm>
            <a:off x="488100" y="2330600"/>
            <a:ext cx="8167800" cy="15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Silvio Peroni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silvio.peroni@unibo.it</a:t>
            </a:r>
            <a:r>
              <a:rPr lang="en" sz="1200">
                <a:solidFill>
                  <a:schemeClr val="dk1"/>
                </a:solidFill>
              </a:rPr>
              <a:t> – </a:t>
            </a:r>
            <a:r>
              <a:rPr lang="en" sz="12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https://orcid.org/0000-0003-0530-4305</a:t>
            </a:r>
            <a:r>
              <a:rPr lang="en" sz="1200">
                <a:solidFill>
                  <a:schemeClr val="dk1"/>
                </a:solidFill>
              </a:rPr>
              <a:t> – </a:t>
            </a:r>
            <a:r>
              <a:rPr lang="en" sz="12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@essepuntato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Science (A.Y. 2022/2023)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Second Cycle Degree in Digital Humanities and Digital Knowledge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Alma Mater Studiorum - Università di Bologna</a:t>
            </a:r>
            <a:endParaRPr/>
          </a:p>
        </p:txBody>
      </p:sp>
      <p:pic>
        <p:nvPicPr>
          <p:cNvPr id="109" name="Google Shape;109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01266" y="4300986"/>
            <a:ext cx="2543984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773" y="4578751"/>
            <a:ext cx="1359650" cy="47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616" y="142555"/>
            <a:ext cx="7260500" cy="39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6"/>
          <p:cNvSpPr txBox="1"/>
          <p:nvPr>
            <p:ph idx="1" type="body"/>
          </p:nvPr>
        </p:nvSpPr>
        <p:spPr>
          <a:xfrm>
            <a:off x="6900" y="1152475"/>
            <a:ext cx="1963500" cy="18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complete information about all journal articles</a:t>
            </a:r>
            <a:endParaRPr/>
          </a:p>
          <a:p>
            <a:pPr indent="-291465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resources are known?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literals are known?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properties are known?</a:t>
            </a:r>
            <a:endParaRPr/>
          </a:p>
        </p:txBody>
      </p:sp>
      <p:sp>
        <p:nvSpPr>
          <p:cNvPr id="185" name="Google Shape;185;p36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1</a:t>
            </a:r>
            <a:endParaRPr/>
          </a:p>
        </p:txBody>
      </p:sp>
      <p:sp>
        <p:nvSpPr>
          <p:cNvPr id="187" name="Google Shape;187;p36"/>
          <p:cNvSpPr txBox="1"/>
          <p:nvPr/>
        </p:nvSpPr>
        <p:spPr>
          <a:xfrm>
            <a:off x="-55916" y="2986944"/>
            <a:ext cx="41583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*</a:t>
            </a:r>
            <a:endParaRPr b="1" sz="17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WHERE {</a:t>
            </a:r>
            <a:endParaRPr b="1" sz="17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?s rdf:type </a:t>
            </a:r>
            <a:endParaRPr b="1" sz="17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 schema:ScholarlyArticle .</a:t>
            </a:r>
            <a:endParaRPr b="1" sz="17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?s ?p ?o .</a:t>
            </a:r>
            <a:endParaRPr b="1" sz="17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7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36"/>
          <p:cNvSpPr/>
          <p:nvPr/>
        </p:nvSpPr>
        <p:spPr>
          <a:xfrm>
            <a:off x="4056375" y="1447241"/>
            <a:ext cx="1134600" cy="149400"/>
          </a:xfrm>
          <a:prstGeom prst="rect">
            <a:avLst/>
          </a:prstGeom>
          <a:solidFill>
            <a:srgbClr val="3D85C6">
              <a:alpha val="396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36"/>
          <p:cNvGrpSpPr/>
          <p:nvPr/>
        </p:nvGrpSpPr>
        <p:grpSpPr>
          <a:xfrm>
            <a:off x="3913675" y="1596650"/>
            <a:ext cx="4155925" cy="1222625"/>
            <a:chOff x="3913675" y="1596650"/>
            <a:chExt cx="4155925" cy="1222625"/>
          </a:xfrm>
        </p:grpSpPr>
        <p:sp>
          <p:nvSpPr>
            <p:cNvPr id="190" name="Google Shape;190;p36"/>
            <p:cNvSpPr/>
            <p:nvPr/>
          </p:nvSpPr>
          <p:spPr>
            <a:xfrm>
              <a:off x="3913675" y="1596650"/>
              <a:ext cx="5124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6"/>
            <p:cNvSpPr/>
            <p:nvPr/>
          </p:nvSpPr>
          <p:spPr>
            <a:xfrm>
              <a:off x="4840650" y="1596650"/>
              <a:ext cx="5124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6"/>
            <p:cNvSpPr/>
            <p:nvPr/>
          </p:nvSpPr>
          <p:spPr>
            <a:xfrm>
              <a:off x="3913675" y="2422350"/>
              <a:ext cx="5124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6"/>
            <p:cNvSpPr/>
            <p:nvPr/>
          </p:nvSpPr>
          <p:spPr>
            <a:xfrm>
              <a:off x="4840650" y="2422350"/>
              <a:ext cx="5124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6"/>
            <p:cNvSpPr/>
            <p:nvPr/>
          </p:nvSpPr>
          <p:spPr>
            <a:xfrm>
              <a:off x="4367475" y="2669875"/>
              <a:ext cx="5124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6"/>
            <p:cNvSpPr/>
            <p:nvPr/>
          </p:nvSpPr>
          <p:spPr>
            <a:xfrm>
              <a:off x="7643900" y="1596650"/>
              <a:ext cx="4257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6"/>
            <p:cNvSpPr/>
            <p:nvPr/>
          </p:nvSpPr>
          <p:spPr>
            <a:xfrm>
              <a:off x="7643900" y="2422350"/>
              <a:ext cx="4257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36"/>
          <p:cNvGrpSpPr/>
          <p:nvPr/>
        </p:nvGrpSpPr>
        <p:grpSpPr>
          <a:xfrm>
            <a:off x="1883625" y="0"/>
            <a:ext cx="5133325" cy="2669863"/>
            <a:chOff x="1883625" y="0"/>
            <a:chExt cx="5133325" cy="2669863"/>
          </a:xfrm>
        </p:grpSpPr>
        <p:sp>
          <p:nvSpPr>
            <p:cNvPr id="198" name="Google Shape;198;p36"/>
            <p:cNvSpPr/>
            <p:nvPr/>
          </p:nvSpPr>
          <p:spPr>
            <a:xfrm>
              <a:off x="3609175" y="1579550"/>
              <a:ext cx="183300" cy="18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6"/>
            <p:cNvSpPr txBox="1"/>
            <p:nvPr/>
          </p:nvSpPr>
          <p:spPr>
            <a:xfrm>
              <a:off x="3487975" y="1509800"/>
              <a:ext cx="4257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?s</a:t>
              </a:r>
              <a:endParaRPr sz="900"/>
            </a:p>
          </p:txBody>
        </p:sp>
        <p:sp>
          <p:nvSpPr>
            <p:cNvPr id="200" name="Google Shape;200;p36"/>
            <p:cNvSpPr/>
            <p:nvPr/>
          </p:nvSpPr>
          <p:spPr>
            <a:xfrm>
              <a:off x="5474250" y="1579550"/>
              <a:ext cx="183300" cy="18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6"/>
            <p:cNvSpPr txBox="1"/>
            <p:nvPr/>
          </p:nvSpPr>
          <p:spPr>
            <a:xfrm>
              <a:off x="5353050" y="1509800"/>
              <a:ext cx="4257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?s</a:t>
              </a:r>
              <a:endParaRPr sz="900"/>
            </a:p>
          </p:txBody>
        </p:sp>
        <p:grpSp>
          <p:nvGrpSpPr>
            <p:cNvPr id="202" name="Google Shape;202;p36"/>
            <p:cNvGrpSpPr/>
            <p:nvPr/>
          </p:nvGrpSpPr>
          <p:grpSpPr>
            <a:xfrm>
              <a:off x="2388925" y="1186700"/>
              <a:ext cx="425700" cy="323100"/>
              <a:chOff x="816450" y="86525"/>
              <a:chExt cx="425700" cy="323100"/>
            </a:xfrm>
          </p:grpSpPr>
          <p:sp>
            <p:nvSpPr>
              <p:cNvPr id="203" name="Google Shape;203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?p</a:t>
                </a:r>
                <a:endParaRPr sz="900"/>
              </a:p>
            </p:txBody>
          </p:sp>
        </p:grpSp>
        <p:grpSp>
          <p:nvGrpSpPr>
            <p:cNvPr id="205" name="Google Shape;205;p36"/>
            <p:cNvGrpSpPr/>
            <p:nvPr/>
          </p:nvGrpSpPr>
          <p:grpSpPr>
            <a:xfrm>
              <a:off x="2955800" y="1124150"/>
              <a:ext cx="425700" cy="323100"/>
              <a:chOff x="816450" y="86525"/>
              <a:chExt cx="425700" cy="323100"/>
            </a:xfrm>
          </p:grpSpPr>
          <p:sp>
            <p:nvSpPr>
              <p:cNvPr id="206" name="Google Shape;206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?p</a:t>
                </a:r>
                <a:endParaRPr sz="900"/>
              </a:p>
            </p:txBody>
          </p:sp>
        </p:grpSp>
        <p:grpSp>
          <p:nvGrpSpPr>
            <p:cNvPr id="208" name="Google Shape;208;p36"/>
            <p:cNvGrpSpPr/>
            <p:nvPr/>
          </p:nvGrpSpPr>
          <p:grpSpPr>
            <a:xfrm>
              <a:off x="3845725" y="1637425"/>
              <a:ext cx="425700" cy="323100"/>
              <a:chOff x="816450" y="86525"/>
              <a:chExt cx="425700" cy="323100"/>
            </a:xfrm>
          </p:grpSpPr>
          <p:sp>
            <p:nvSpPr>
              <p:cNvPr id="209" name="Google Shape;209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?p</a:t>
                </a:r>
                <a:endParaRPr sz="900"/>
              </a:p>
            </p:txBody>
          </p:sp>
        </p:grpSp>
        <p:grpSp>
          <p:nvGrpSpPr>
            <p:cNvPr id="211" name="Google Shape;211;p36"/>
            <p:cNvGrpSpPr/>
            <p:nvPr/>
          </p:nvGrpSpPr>
          <p:grpSpPr>
            <a:xfrm>
              <a:off x="3454550" y="801050"/>
              <a:ext cx="425700" cy="323100"/>
              <a:chOff x="816450" y="86525"/>
              <a:chExt cx="425700" cy="323100"/>
            </a:xfrm>
          </p:grpSpPr>
          <p:sp>
            <p:nvSpPr>
              <p:cNvPr id="212" name="Google Shape;212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?p</a:t>
                </a:r>
                <a:endParaRPr sz="900"/>
              </a:p>
            </p:txBody>
          </p:sp>
        </p:grpSp>
        <p:grpSp>
          <p:nvGrpSpPr>
            <p:cNvPr id="214" name="Google Shape;214;p36"/>
            <p:cNvGrpSpPr/>
            <p:nvPr/>
          </p:nvGrpSpPr>
          <p:grpSpPr>
            <a:xfrm>
              <a:off x="3226450" y="1671400"/>
              <a:ext cx="425700" cy="323100"/>
              <a:chOff x="816450" y="86525"/>
              <a:chExt cx="425700" cy="323100"/>
            </a:xfrm>
          </p:grpSpPr>
          <p:sp>
            <p:nvSpPr>
              <p:cNvPr id="215" name="Google Shape;215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?p</a:t>
                </a:r>
                <a:endParaRPr sz="900"/>
              </a:p>
            </p:txBody>
          </p:sp>
        </p:grpSp>
        <p:grpSp>
          <p:nvGrpSpPr>
            <p:cNvPr id="217" name="Google Shape;217;p36"/>
            <p:cNvGrpSpPr/>
            <p:nvPr/>
          </p:nvGrpSpPr>
          <p:grpSpPr>
            <a:xfrm>
              <a:off x="3487975" y="2099250"/>
              <a:ext cx="425700" cy="323100"/>
              <a:chOff x="816450" y="86525"/>
              <a:chExt cx="425700" cy="323100"/>
            </a:xfrm>
          </p:grpSpPr>
          <p:sp>
            <p:nvSpPr>
              <p:cNvPr id="218" name="Google Shape;218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?p</a:t>
                </a:r>
                <a:endParaRPr sz="900"/>
              </a:p>
            </p:txBody>
          </p:sp>
        </p:grpSp>
        <p:grpSp>
          <p:nvGrpSpPr>
            <p:cNvPr id="220" name="Google Shape;220;p36"/>
            <p:cNvGrpSpPr/>
            <p:nvPr/>
          </p:nvGrpSpPr>
          <p:grpSpPr>
            <a:xfrm>
              <a:off x="4908200" y="1637425"/>
              <a:ext cx="425700" cy="323100"/>
              <a:chOff x="816450" y="86525"/>
              <a:chExt cx="425700" cy="323100"/>
            </a:xfrm>
          </p:grpSpPr>
          <p:sp>
            <p:nvSpPr>
              <p:cNvPr id="221" name="Google Shape;221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?p</a:t>
                </a:r>
                <a:endParaRPr sz="900"/>
              </a:p>
            </p:txBody>
          </p:sp>
        </p:grpSp>
        <p:grpSp>
          <p:nvGrpSpPr>
            <p:cNvPr id="223" name="Google Shape;223;p36"/>
            <p:cNvGrpSpPr/>
            <p:nvPr/>
          </p:nvGrpSpPr>
          <p:grpSpPr>
            <a:xfrm>
              <a:off x="5353050" y="931550"/>
              <a:ext cx="425700" cy="323100"/>
              <a:chOff x="816450" y="86525"/>
              <a:chExt cx="425700" cy="323100"/>
            </a:xfrm>
          </p:grpSpPr>
          <p:sp>
            <p:nvSpPr>
              <p:cNvPr id="224" name="Google Shape;224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?p</a:t>
                </a:r>
                <a:endParaRPr sz="900"/>
              </a:p>
            </p:txBody>
          </p:sp>
        </p:grpSp>
        <p:grpSp>
          <p:nvGrpSpPr>
            <p:cNvPr id="226" name="Google Shape;226;p36"/>
            <p:cNvGrpSpPr/>
            <p:nvPr/>
          </p:nvGrpSpPr>
          <p:grpSpPr>
            <a:xfrm>
              <a:off x="5840875" y="891775"/>
              <a:ext cx="425700" cy="323100"/>
              <a:chOff x="816450" y="86525"/>
              <a:chExt cx="425700" cy="323100"/>
            </a:xfrm>
          </p:grpSpPr>
          <p:sp>
            <p:nvSpPr>
              <p:cNvPr id="227" name="Google Shape;227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?p</a:t>
                </a:r>
                <a:endParaRPr sz="900"/>
              </a:p>
            </p:txBody>
          </p:sp>
        </p:grpSp>
        <p:grpSp>
          <p:nvGrpSpPr>
            <p:cNvPr id="229" name="Google Shape;229;p36"/>
            <p:cNvGrpSpPr/>
            <p:nvPr/>
          </p:nvGrpSpPr>
          <p:grpSpPr>
            <a:xfrm>
              <a:off x="5822138" y="1360400"/>
              <a:ext cx="425700" cy="323100"/>
              <a:chOff x="816450" y="86525"/>
              <a:chExt cx="425700" cy="323100"/>
            </a:xfrm>
          </p:grpSpPr>
          <p:sp>
            <p:nvSpPr>
              <p:cNvPr id="230" name="Google Shape;230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?p</a:t>
                </a:r>
                <a:endParaRPr sz="900"/>
              </a:p>
            </p:txBody>
          </p:sp>
        </p:grpSp>
        <p:grpSp>
          <p:nvGrpSpPr>
            <p:cNvPr id="232" name="Google Shape;232;p36"/>
            <p:cNvGrpSpPr/>
            <p:nvPr/>
          </p:nvGrpSpPr>
          <p:grpSpPr>
            <a:xfrm>
              <a:off x="5657538" y="1671400"/>
              <a:ext cx="425700" cy="323100"/>
              <a:chOff x="816450" y="86525"/>
              <a:chExt cx="425700" cy="323100"/>
            </a:xfrm>
          </p:grpSpPr>
          <p:sp>
            <p:nvSpPr>
              <p:cNvPr id="233" name="Google Shape;233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?p</a:t>
                </a:r>
                <a:endParaRPr sz="900"/>
              </a:p>
            </p:txBody>
          </p:sp>
        </p:grpSp>
        <p:grpSp>
          <p:nvGrpSpPr>
            <p:cNvPr id="235" name="Google Shape;235;p36"/>
            <p:cNvGrpSpPr/>
            <p:nvPr/>
          </p:nvGrpSpPr>
          <p:grpSpPr>
            <a:xfrm>
              <a:off x="5301013" y="1763150"/>
              <a:ext cx="425700" cy="323100"/>
              <a:chOff x="816450" y="86525"/>
              <a:chExt cx="425700" cy="323100"/>
            </a:xfrm>
          </p:grpSpPr>
          <p:sp>
            <p:nvSpPr>
              <p:cNvPr id="236" name="Google Shape;236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?p</a:t>
                </a:r>
                <a:endParaRPr sz="900"/>
              </a:p>
            </p:txBody>
          </p:sp>
        </p:grpSp>
        <p:grpSp>
          <p:nvGrpSpPr>
            <p:cNvPr id="238" name="Google Shape;238;p36"/>
            <p:cNvGrpSpPr/>
            <p:nvPr/>
          </p:nvGrpSpPr>
          <p:grpSpPr>
            <a:xfrm>
              <a:off x="1883625" y="931550"/>
              <a:ext cx="425700" cy="323100"/>
              <a:chOff x="816450" y="86525"/>
              <a:chExt cx="425700" cy="323100"/>
            </a:xfrm>
          </p:grpSpPr>
          <p:sp>
            <p:nvSpPr>
              <p:cNvPr id="239" name="Google Shape;239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?o</a:t>
                </a:r>
                <a:endParaRPr sz="900"/>
              </a:p>
            </p:txBody>
          </p:sp>
        </p:grpSp>
        <p:grpSp>
          <p:nvGrpSpPr>
            <p:cNvPr id="241" name="Google Shape;241;p36"/>
            <p:cNvGrpSpPr/>
            <p:nvPr/>
          </p:nvGrpSpPr>
          <p:grpSpPr>
            <a:xfrm>
              <a:off x="2530100" y="445025"/>
              <a:ext cx="425700" cy="323100"/>
              <a:chOff x="816450" y="86525"/>
              <a:chExt cx="425700" cy="323100"/>
            </a:xfrm>
          </p:grpSpPr>
          <p:sp>
            <p:nvSpPr>
              <p:cNvPr id="242" name="Google Shape;242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?o</a:t>
                </a:r>
                <a:endParaRPr sz="900"/>
              </a:p>
            </p:txBody>
          </p:sp>
        </p:grpSp>
        <p:grpSp>
          <p:nvGrpSpPr>
            <p:cNvPr id="244" name="Google Shape;244;p36"/>
            <p:cNvGrpSpPr/>
            <p:nvPr/>
          </p:nvGrpSpPr>
          <p:grpSpPr>
            <a:xfrm>
              <a:off x="3280425" y="142550"/>
              <a:ext cx="425700" cy="323100"/>
              <a:chOff x="816450" y="86525"/>
              <a:chExt cx="425700" cy="323100"/>
            </a:xfrm>
          </p:grpSpPr>
          <p:sp>
            <p:nvSpPr>
              <p:cNvPr id="245" name="Google Shape;245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?o</a:t>
                </a:r>
                <a:endParaRPr sz="900"/>
              </a:p>
            </p:txBody>
          </p:sp>
        </p:grpSp>
        <p:grpSp>
          <p:nvGrpSpPr>
            <p:cNvPr id="247" name="Google Shape;247;p36"/>
            <p:cNvGrpSpPr/>
            <p:nvPr/>
          </p:nvGrpSpPr>
          <p:grpSpPr>
            <a:xfrm>
              <a:off x="5474250" y="0"/>
              <a:ext cx="425700" cy="323100"/>
              <a:chOff x="816450" y="86525"/>
              <a:chExt cx="425700" cy="323100"/>
            </a:xfrm>
          </p:grpSpPr>
          <p:sp>
            <p:nvSpPr>
              <p:cNvPr id="248" name="Google Shape;248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?o</a:t>
                </a:r>
                <a:endParaRPr sz="900"/>
              </a:p>
            </p:txBody>
          </p:sp>
        </p:grpSp>
        <p:grpSp>
          <p:nvGrpSpPr>
            <p:cNvPr id="250" name="Google Shape;250;p36"/>
            <p:cNvGrpSpPr/>
            <p:nvPr/>
          </p:nvGrpSpPr>
          <p:grpSpPr>
            <a:xfrm>
              <a:off x="4027975" y="852500"/>
              <a:ext cx="425700" cy="323100"/>
              <a:chOff x="816450" y="86525"/>
              <a:chExt cx="425700" cy="323100"/>
            </a:xfrm>
          </p:grpSpPr>
          <p:sp>
            <p:nvSpPr>
              <p:cNvPr id="251" name="Google Shape;251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?p</a:t>
                </a:r>
                <a:endParaRPr sz="900"/>
              </a:p>
            </p:txBody>
          </p:sp>
        </p:grpSp>
        <p:grpSp>
          <p:nvGrpSpPr>
            <p:cNvPr id="253" name="Google Shape;253;p36"/>
            <p:cNvGrpSpPr/>
            <p:nvPr/>
          </p:nvGrpSpPr>
          <p:grpSpPr>
            <a:xfrm>
              <a:off x="4647713" y="852500"/>
              <a:ext cx="425700" cy="323100"/>
              <a:chOff x="816450" y="86525"/>
              <a:chExt cx="425700" cy="323100"/>
            </a:xfrm>
          </p:grpSpPr>
          <p:sp>
            <p:nvSpPr>
              <p:cNvPr id="254" name="Google Shape;254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?p</a:t>
                </a:r>
                <a:endParaRPr sz="900"/>
              </a:p>
            </p:txBody>
          </p:sp>
        </p:grpSp>
        <p:grpSp>
          <p:nvGrpSpPr>
            <p:cNvPr id="256" name="Google Shape;256;p36"/>
            <p:cNvGrpSpPr/>
            <p:nvPr/>
          </p:nvGrpSpPr>
          <p:grpSpPr>
            <a:xfrm>
              <a:off x="6058375" y="608450"/>
              <a:ext cx="425700" cy="323100"/>
              <a:chOff x="816450" y="86525"/>
              <a:chExt cx="425700" cy="323100"/>
            </a:xfrm>
          </p:grpSpPr>
          <p:sp>
            <p:nvSpPr>
              <p:cNvPr id="257" name="Google Shape;257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?o</a:t>
                </a:r>
                <a:endParaRPr sz="900"/>
              </a:p>
            </p:txBody>
          </p:sp>
        </p:grpSp>
        <p:grpSp>
          <p:nvGrpSpPr>
            <p:cNvPr id="259" name="Google Shape;259;p36"/>
            <p:cNvGrpSpPr/>
            <p:nvPr/>
          </p:nvGrpSpPr>
          <p:grpSpPr>
            <a:xfrm>
              <a:off x="6591250" y="1080200"/>
              <a:ext cx="425700" cy="323100"/>
              <a:chOff x="816450" y="86525"/>
              <a:chExt cx="425700" cy="323100"/>
            </a:xfrm>
          </p:grpSpPr>
          <p:sp>
            <p:nvSpPr>
              <p:cNvPr id="260" name="Google Shape;260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?o</a:t>
                </a:r>
                <a:endParaRPr sz="900"/>
              </a:p>
            </p:txBody>
          </p:sp>
        </p:grpSp>
        <p:grpSp>
          <p:nvGrpSpPr>
            <p:cNvPr id="262" name="Google Shape;262;p36"/>
            <p:cNvGrpSpPr/>
            <p:nvPr/>
          </p:nvGrpSpPr>
          <p:grpSpPr>
            <a:xfrm>
              <a:off x="6406900" y="1946663"/>
              <a:ext cx="425700" cy="323100"/>
              <a:chOff x="816450" y="86525"/>
              <a:chExt cx="425700" cy="323100"/>
            </a:xfrm>
          </p:grpSpPr>
          <p:sp>
            <p:nvSpPr>
              <p:cNvPr id="263" name="Google Shape;263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?o</a:t>
                </a:r>
                <a:endParaRPr sz="900"/>
              </a:p>
            </p:txBody>
          </p:sp>
        </p:grpSp>
        <p:grpSp>
          <p:nvGrpSpPr>
            <p:cNvPr id="265" name="Google Shape;265;p36"/>
            <p:cNvGrpSpPr/>
            <p:nvPr/>
          </p:nvGrpSpPr>
          <p:grpSpPr>
            <a:xfrm>
              <a:off x="5353050" y="2324963"/>
              <a:ext cx="425700" cy="323100"/>
              <a:chOff x="816450" y="86525"/>
              <a:chExt cx="425700" cy="323100"/>
            </a:xfrm>
          </p:grpSpPr>
          <p:sp>
            <p:nvSpPr>
              <p:cNvPr id="266" name="Google Shape;266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?o</a:t>
                </a:r>
                <a:endParaRPr sz="900"/>
              </a:p>
            </p:txBody>
          </p:sp>
        </p:grpSp>
        <p:grpSp>
          <p:nvGrpSpPr>
            <p:cNvPr id="268" name="Google Shape;268;p36"/>
            <p:cNvGrpSpPr/>
            <p:nvPr/>
          </p:nvGrpSpPr>
          <p:grpSpPr>
            <a:xfrm>
              <a:off x="3448875" y="2346763"/>
              <a:ext cx="425700" cy="323100"/>
              <a:chOff x="816450" y="86525"/>
              <a:chExt cx="425700" cy="323100"/>
            </a:xfrm>
          </p:grpSpPr>
          <p:sp>
            <p:nvSpPr>
              <p:cNvPr id="269" name="Google Shape;269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?o</a:t>
                </a:r>
                <a:endParaRPr sz="900"/>
              </a:p>
            </p:txBody>
          </p:sp>
        </p:grpSp>
        <p:grpSp>
          <p:nvGrpSpPr>
            <p:cNvPr id="271" name="Google Shape;271;p36"/>
            <p:cNvGrpSpPr/>
            <p:nvPr/>
          </p:nvGrpSpPr>
          <p:grpSpPr>
            <a:xfrm>
              <a:off x="4394500" y="1509788"/>
              <a:ext cx="425700" cy="323100"/>
              <a:chOff x="816450" y="86525"/>
              <a:chExt cx="425700" cy="323100"/>
            </a:xfrm>
          </p:grpSpPr>
          <p:sp>
            <p:nvSpPr>
              <p:cNvPr id="272" name="Google Shape;272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?o</a:t>
                </a:r>
                <a:endParaRPr sz="900"/>
              </a:p>
            </p:txBody>
          </p:sp>
        </p:grpSp>
        <p:grpSp>
          <p:nvGrpSpPr>
            <p:cNvPr id="274" name="Google Shape;274;p36"/>
            <p:cNvGrpSpPr/>
            <p:nvPr/>
          </p:nvGrpSpPr>
          <p:grpSpPr>
            <a:xfrm>
              <a:off x="2005725" y="1908163"/>
              <a:ext cx="425700" cy="323100"/>
              <a:chOff x="816450" y="86525"/>
              <a:chExt cx="425700" cy="323100"/>
            </a:xfrm>
          </p:grpSpPr>
          <p:sp>
            <p:nvSpPr>
              <p:cNvPr id="275" name="Google Shape;275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?o</a:t>
                </a:r>
                <a:endParaRPr sz="900"/>
              </a:p>
            </p:txBody>
          </p:sp>
        </p:grpSp>
        <p:grpSp>
          <p:nvGrpSpPr>
            <p:cNvPr id="277" name="Google Shape;277;p36"/>
            <p:cNvGrpSpPr/>
            <p:nvPr/>
          </p:nvGrpSpPr>
          <p:grpSpPr>
            <a:xfrm>
              <a:off x="4102375" y="465638"/>
              <a:ext cx="425700" cy="323100"/>
              <a:chOff x="816450" y="86525"/>
              <a:chExt cx="425700" cy="323100"/>
            </a:xfrm>
          </p:grpSpPr>
          <p:sp>
            <p:nvSpPr>
              <p:cNvPr id="278" name="Google Shape;278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?o</a:t>
                </a:r>
                <a:endParaRPr sz="900"/>
              </a:p>
            </p:txBody>
          </p:sp>
        </p:grpSp>
        <p:grpSp>
          <p:nvGrpSpPr>
            <p:cNvPr id="280" name="Google Shape;280;p36"/>
            <p:cNvGrpSpPr/>
            <p:nvPr/>
          </p:nvGrpSpPr>
          <p:grpSpPr>
            <a:xfrm>
              <a:off x="4571525" y="477938"/>
              <a:ext cx="425700" cy="323100"/>
              <a:chOff x="816450" y="86525"/>
              <a:chExt cx="425700" cy="323100"/>
            </a:xfrm>
          </p:grpSpPr>
          <p:sp>
            <p:nvSpPr>
              <p:cNvPr id="281" name="Google Shape;281;p36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36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?o</a:t>
                </a:r>
                <a:endParaRPr sz="900"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616" y="142555"/>
            <a:ext cx="7260500" cy="39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2</a:t>
            </a:r>
            <a:endParaRPr/>
          </a:p>
        </p:txBody>
      </p:sp>
      <p:sp>
        <p:nvSpPr>
          <p:cNvPr id="289" name="Google Shape;289;p37"/>
          <p:cNvSpPr txBox="1"/>
          <p:nvPr>
            <p:ph idx="1" type="body"/>
          </p:nvPr>
        </p:nvSpPr>
        <p:spPr>
          <a:xfrm>
            <a:off x="6900" y="1152475"/>
            <a:ext cx="1950000" cy="19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the titles of all journal articles</a:t>
            </a:r>
            <a:endParaRPr/>
          </a:p>
          <a:p>
            <a:pPr indent="-300037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resources are known?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literals are known?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properties are known?</a:t>
            </a:r>
            <a:endParaRPr/>
          </a:p>
        </p:txBody>
      </p:sp>
      <p:sp>
        <p:nvSpPr>
          <p:cNvPr id="290" name="Google Shape;290;p37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7"/>
          <p:cNvSpPr txBox="1"/>
          <p:nvPr/>
        </p:nvSpPr>
        <p:spPr>
          <a:xfrm>
            <a:off x="-55916" y="3063144"/>
            <a:ext cx="41583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?title</a:t>
            </a:r>
            <a:endParaRPr b="1" sz="17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WHERE {</a:t>
            </a:r>
            <a:endParaRPr b="1" sz="17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?s rdf:type </a:t>
            </a:r>
            <a:endParaRPr b="1" sz="17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 schema:ScholarlyArticle .</a:t>
            </a:r>
            <a:endParaRPr b="1" sz="17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?s schema:name ?title .</a:t>
            </a:r>
            <a:endParaRPr b="1" sz="17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7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Google Shape;292;p37"/>
          <p:cNvSpPr/>
          <p:nvPr/>
        </p:nvSpPr>
        <p:spPr>
          <a:xfrm>
            <a:off x="4056375" y="1447241"/>
            <a:ext cx="1134600" cy="149400"/>
          </a:xfrm>
          <a:prstGeom prst="rect">
            <a:avLst/>
          </a:prstGeom>
          <a:solidFill>
            <a:srgbClr val="3D85C6">
              <a:alpha val="396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37"/>
          <p:cNvGrpSpPr/>
          <p:nvPr/>
        </p:nvGrpSpPr>
        <p:grpSpPr>
          <a:xfrm>
            <a:off x="3367836" y="868325"/>
            <a:ext cx="4701764" cy="2715013"/>
            <a:chOff x="3367836" y="868325"/>
            <a:chExt cx="4701764" cy="2715013"/>
          </a:xfrm>
        </p:grpSpPr>
        <p:grpSp>
          <p:nvGrpSpPr>
            <p:cNvPr id="294" name="Google Shape;294;p37"/>
            <p:cNvGrpSpPr/>
            <p:nvPr/>
          </p:nvGrpSpPr>
          <p:grpSpPr>
            <a:xfrm>
              <a:off x="3913675" y="1596650"/>
              <a:ext cx="4155925" cy="1222625"/>
              <a:chOff x="3913675" y="1596650"/>
              <a:chExt cx="4155925" cy="1222625"/>
            </a:xfrm>
          </p:grpSpPr>
          <p:sp>
            <p:nvSpPr>
              <p:cNvPr id="295" name="Google Shape;295;p37"/>
              <p:cNvSpPr/>
              <p:nvPr/>
            </p:nvSpPr>
            <p:spPr>
              <a:xfrm>
                <a:off x="3913675" y="1596650"/>
                <a:ext cx="5124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37"/>
              <p:cNvSpPr/>
              <p:nvPr/>
            </p:nvSpPr>
            <p:spPr>
              <a:xfrm>
                <a:off x="4840650" y="1596650"/>
                <a:ext cx="5124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37"/>
              <p:cNvSpPr/>
              <p:nvPr/>
            </p:nvSpPr>
            <p:spPr>
              <a:xfrm>
                <a:off x="3913675" y="2422350"/>
                <a:ext cx="5124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37"/>
              <p:cNvSpPr/>
              <p:nvPr/>
            </p:nvSpPr>
            <p:spPr>
              <a:xfrm>
                <a:off x="4840650" y="2422350"/>
                <a:ext cx="5124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37"/>
              <p:cNvSpPr/>
              <p:nvPr/>
            </p:nvSpPr>
            <p:spPr>
              <a:xfrm>
                <a:off x="4367475" y="2669875"/>
                <a:ext cx="5124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37"/>
              <p:cNvSpPr/>
              <p:nvPr/>
            </p:nvSpPr>
            <p:spPr>
              <a:xfrm>
                <a:off x="7643900" y="1596650"/>
                <a:ext cx="4257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37"/>
              <p:cNvSpPr/>
              <p:nvPr/>
            </p:nvSpPr>
            <p:spPr>
              <a:xfrm>
                <a:off x="7643900" y="2422350"/>
                <a:ext cx="4257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2" name="Google Shape;302;p37"/>
            <p:cNvSpPr/>
            <p:nvPr/>
          </p:nvSpPr>
          <p:spPr>
            <a:xfrm>
              <a:off x="5244086" y="868325"/>
              <a:ext cx="6399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7"/>
            <p:cNvSpPr/>
            <p:nvPr/>
          </p:nvSpPr>
          <p:spPr>
            <a:xfrm>
              <a:off x="7156286" y="1081900"/>
              <a:ext cx="6399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7"/>
            <p:cNvSpPr/>
            <p:nvPr/>
          </p:nvSpPr>
          <p:spPr>
            <a:xfrm>
              <a:off x="3367836" y="1081900"/>
              <a:ext cx="6399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7"/>
            <p:cNvSpPr/>
            <p:nvPr/>
          </p:nvSpPr>
          <p:spPr>
            <a:xfrm>
              <a:off x="3367836" y="2799113"/>
              <a:ext cx="6399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7"/>
            <p:cNvSpPr/>
            <p:nvPr/>
          </p:nvSpPr>
          <p:spPr>
            <a:xfrm>
              <a:off x="5244086" y="2799100"/>
              <a:ext cx="6399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7"/>
            <p:cNvSpPr/>
            <p:nvPr/>
          </p:nvSpPr>
          <p:spPr>
            <a:xfrm>
              <a:off x="7156286" y="2799113"/>
              <a:ext cx="6399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7"/>
            <p:cNvSpPr/>
            <p:nvPr/>
          </p:nvSpPr>
          <p:spPr>
            <a:xfrm>
              <a:off x="4713161" y="3433938"/>
              <a:ext cx="6399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37"/>
          <p:cNvGrpSpPr/>
          <p:nvPr/>
        </p:nvGrpSpPr>
        <p:grpSpPr>
          <a:xfrm>
            <a:off x="3481825" y="0"/>
            <a:ext cx="2283700" cy="1839400"/>
            <a:chOff x="3481825" y="0"/>
            <a:chExt cx="2283700" cy="1839400"/>
          </a:xfrm>
        </p:grpSpPr>
        <p:grpSp>
          <p:nvGrpSpPr>
            <p:cNvPr id="310" name="Google Shape;310;p37"/>
            <p:cNvGrpSpPr/>
            <p:nvPr/>
          </p:nvGrpSpPr>
          <p:grpSpPr>
            <a:xfrm>
              <a:off x="3481825" y="1516300"/>
              <a:ext cx="425700" cy="323100"/>
              <a:chOff x="816450" y="86525"/>
              <a:chExt cx="425700" cy="323100"/>
            </a:xfrm>
          </p:grpSpPr>
          <p:sp>
            <p:nvSpPr>
              <p:cNvPr id="311" name="Google Shape;311;p37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37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?s</a:t>
                </a:r>
                <a:endParaRPr sz="900"/>
              </a:p>
            </p:txBody>
          </p:sp>
        </p:grpSp>
        <p:grpSp>
          <p:nvGrpSpPr>
            <p:cNvPr id="313" name="Google Shape;313;p37"/>
            <p:cNvGrpSpPr/>
            <p:nvPr/>
          </p:nvGrpSpPr>
          <p:grpSpPr>
            <a:xfrm>
              <a:off x="5339825" y="1516300"/>
              <a:ext cx="425700" cy="323100"/>
              <a:chOff x="816450" y="86525"/>
              <a:chExt cx="425700" cy="323100"/>
            </a:xfrm>
          </p:grpSpPr>
          <p:sp>
            <p:nvSpPr>
              <p:cNvPr id="314" name="Google Shape;314;p37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37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?s</a:t>
                </a:r>
                <a:endParaRPr sz="900"/>
              </a:p>
            </p:txBody>
          </p:sp>
        </p:grpSp>
        <p:grpSp>
          <p:nvGrpSpPr>
            <p:cNvPr id="316" name="Google Shape;316;p37"/>
            <p:cNvGrpSpPr/>
            <p:nvPr/>
          </p:nvGrpSpPr>
          <p:grpSpPr>
            <a:xfrm>
              <a:off x="3481825" y="0"/>
              <a:ext cx="2283700" cy="465650"/>
              <a:chOff x="3481825" y="0"/>
              <a:chExt cx="2283700" cy="465650"/>
            </a:xfrm>
          </p:grpSpPr>
          <p:grpSp>
            <p:nvGrpSpPr>
              <p:cNvPr id="317" name="Google Shape;317;p37"/>
              <p:cNvGrpSpPr/>
              <p:nvPr/>
            </p:nvGrpSpPr>
            <p:grpSpPr>
              <a:xfrm>
                <a:off x="5339825" y="0"/>
                <a:ext cx="425700" cy="323100"/>
                <a:chOff x="816450" y="86525"/>
                <a:chExt cx="425700" cy="323100"/>
              </a:xfrm>
            </p:grpSpPr>
            <p:sp>
              <p:nvSpPr>
                <p:cNvPr id="318" name="Google Shape;318;p37"/>
                <p:cNvSpPr/>
                <p:nvPr/>
              </p:nvSpPr>
              <p:spPr>
                <a:xfrm>
                  <a:off x="816450" y="156275"/>
                  <a:ext cx="425700" cy="1836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" name="Google Shape;319;p37"/>
                <p:cNvSpPr txBox="1"/>
                <p:nvPr/>
              </p:nvSpPr>
              <p:spPr>
                <a:xfrm>
                  <a:off x="816450" y="86525"/>
                  <a:ext cx="425700" cy="323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900"/>
                    <a:t>?title</a:t>
                  </a:r>
                  <a:endParaRPr sz="900"/>
                </a:p>
              </p:txBody>
            </p:sp>
          </p:grpSp>
          <p:grpSp>
            <p:nvGrpSpPr>
              <p:cNvPr id="320" name="Google Shape;320;p37"/>
              <p:cNvGrpSpPr/>
              <p:nvPr/>
            </p:nvGrpSpPr>
            <p:grpSpPr>
              <a:xfrm>
                <a:off x="3481825" y="142550"/>
                <a:ext cx="425700" cy="323100"/>
                <a:chOff x="816450" y="86525"/>
                <a:chExt cx="425700" cy="323100"/>
              </a:xfrm>
            </p:grpSpPr>
            <p:sp>
              <p:nvSpPr>
                <p:cNvPr id="321" name="Google Shape;321;p37"/>
                <p:cNvSpPr/>
                <p:nvPr/>
              </p:nvSpPr>
              <p:spPr>
                <a:xfrm>
                  <a:off x="816450" y="156275"/>
                  <a:ext cx="425700" cy="1836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" name="Google Shape;322;p37"/>
                <p:cNvSpPr txBox="1"/>
                <p:nvPr/>
              </p:nvSpPr>
              <p:spPr>
                <a:xfrm>
                  <a:off x="816450" y="86525"/>
                  <a:ext cx="425700" cy="323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900"/>
                    <a:t>?title</a:t>
                  </a:r>
                  <a:endParaRPr sz="900"/>
                </a:p>
              </p:txBody>
            </p:sp>
          </p:grp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616" y="142555"/>
            <a:ext cx="7260500" cy="39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3</a:t>
            </a:r>
            <a:endParaRPr/>
          </a:p>
        </p:txBody>
      </p:sp>
      <p:sp>
        <p:nvSpPr>
          <p:cNvPr id="329" name="Google Shape;329;p38"/>
          <p:cNvSpPr txBox="1"/>
          <p:nvPr>
            <p:ph idx="1" type="body"/>
          </p:nvPr>
        </p:nvSpPr>
        <p:spPr>
          <a:xfrm>
            <a:off x="6900" y="1152475"/>
            <a:ext cx="1970400" cy="18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the title of the journal article with DOI “10.1016/s1367-5931(02)00332-0”</a:t>
            </a:r>
            <a:endParaRPr/>
          </a:p>
          <a:p>
            <a:pPr indent="-291465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resources are known?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literals are known?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properties are known?</a:t>
            </a:r>
            <a:endParaRPr/>
          </a:p>
        </p:txBody>
      </p:sp>
      <p:sp>
        <p:nvSpPr>
          <p:cNvPr id="330" name="Google Shape;330;p38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8"/>
          <p:cNvSpPr txBox="1"/>
          <p:nvPr/>
        </p:nvSpPr>
        <p:spPr>
          <a:xfrm>
            <a:off x="-55925" y="2910750"/>
            <a:ext cx="7808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?title</a:t>
            </a:r>
            <a:endParaRPr b="1" sz="16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WHERE {</a:t>
            </a:r>
            <a:endParaRPr b="1" sz="16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?s rdf:type </a:t>
            </a:r>
            <a:endParaRPr b="1" sz="16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 schema:ScholarlyArticle .</a:t>
            </a:r>
            <a:endParaRPr b="1" sz="16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?s schema:name ?title .</a:t>
            </a:r>
            <a:endParaRPr b="1" sz="16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?s schema:identifier </a:t>
            </a: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"10.1016/s1367-5931(02)00332-0" .</a:t>
            </a:r>
            <a:endParaRPr b="1" sz="16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Google Shape;332;p38"/>
          <p:cNvSpPr/>
          <p:nvPr/>
        </p:nvSpPr>
        <p:spPr>
          <a:xfrm>
            <a:off x="4056375" y="1447241"/>
            <a:ext cx="1134600" cy="149400"/>
          </a:xfrm>
          <a:prstGeom prst="rect">
            <a:avLst/>
          </a:prstGeom>
          <a:solidFill>
            <a:srgbClr val="3D85C6">
              <a:alpha val="396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3" name="Google Shape;333;p38"/>
          <p:cNvGrpSpPr/>
          <p:nvPr/>
        </p:nvGrpSpPr>
        <p:grpSpPr>
          <a:xfrm>
            <a:off x="3481825" y="142550"/>
            <a:ext cx="425700" cy="1696850"/>
            <a:chOff x="3481825" y="142550"/>
            <a:chExt cx="425700" cy="1696850"/>
          </a:xfrm>
        </p:grpSpPr>
        <p:grpSp>
          <p:nvGrpSpPr>
            <p:cNvPr id="334" name="Google Shape;334;p38"/>
            <p:cNvGrpSpPr/>
            <p:nvPr/>
          </p:nvGrpSpPr>
          <p:grpSpPr>
            <a:xfrm>
              <a:off x="3481825" y="1516300"/>
              <a:ext cx="425700" cy="323100"/>
              <a:chOff x="816450" y="86525"/>
              <a:chExt cx="425700" cy="323100"/>
            </a:xfrm>
          </p:grpSpPr>
          <p:sp>
            <p:nvSpPr>
              <p:cNvPr id="335" name="Google Shape;335;p38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38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?s</a:t>
                </a:r>
                <a:endParaRPr sz="900"/>
              </a:p>
            </p:txBody>
          </p:sp>
        </p:grpSp>
        <p:grpSp>
          <p:nvGrpSpPr>
            <p:cNvPr id="337" name="Google Shape;337;p38"/>
            <p:cNvGrpSpPr/>
            <p:nvPr/>
          </p:nvGrpSpPr>
          <p:grpSpPr>
            <a:xfrm>
              <a:off x="3481825" y="142550"/>
              <a:ext cx="425700" cy="323100"/>
              <a:chOff x="816450" y="86525"/>
              <a:chExt cx="425700" cy="323100"/>
            </a:xfrm>
          </p:grpSpPr>
          <p:sp>
            <p:nvSpPr>
              <p:cNvPr id="338" name="Google Shape;338;p38"/>
              <p:cNvSpPr/>
              <p:nvPr/>
            </p:nvSpPr>
            <p:spPr>
              <a:xfrm>
                <a:off x="816450" y="156275"/>
                <a:ext cx="4257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38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?title</a:t>
                </a:r>
                <a:endParaRPr sz="900"/>
              </a:p>
            </p:txBody>
          </p:sp>
        </p:grpSp>
      </p:grpSp>
      <p:sp>
        <p:nvSpPr>
          <p:cNvPr id="340" name="Google Shape;340;p38"/>
          <p:cNvSpPr/>
          <p:nvPr/>
        </p:nvSpPr>
        <p:spPr>
          <a:xfrm>
            <a:off x="1977282" y="2151125"/>
            <a:ext cx="1685100" cy="149400"/>
          </a:xfrm>
          <a:prstGeom prst="rect">
            <a:avLst/>
          </a:prstGeom>
          <a:solidFill>
            <a:srgbClr val="6AA84F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1" name="Google Shape;341;p38"/>
          <p:cNvGrpSpPr/>
          <p:nvPr/>
        </p:nvGrpSpPr>
        <p:grpSpPr>
          <a:xfrm>
            <a:off x="2841921" y="868325"/>
            <a:ext cx="5619425" cy="2715025"/>
            <a:chOff x="2841921" y="868325"/>
            <a:chExt cx="5619425" cy="2715025"/>
          </a:xfrm>
        </p:grpSpPr>
        <p:grpSp>
          <p:nvGrpSpPr>
            <p:cNvPr id="342" name="Google Shape;342;p38"/>
            <p:cNvGrpSpPr/>
            <p:nvPr/>
          </p:nvGrpSpPr>
          <p:grpSpPr>
            <a:xfrm>
              <a:off x="3367836" y="868325"/>
              <a:ext cx="4701764" cy="2715013"/>
              <a:chOff x="3367836" y="868325"/>
              <a:chExt cx="4701764" cy="2715013"/>
            </a:xfrm>
          </p:grpSpPr>
          <p:grpSp>
            <p:nvGrpSpPr>
              <p:cNvPr id="343" name="Google Shape;343;p38"/>
              <p:cNvGrpSpPr/>
              <p:nvPr/>
            </p:nvGrpSpPr>
            <p:grpSpPr>
              <a:xfrm>
                <a:off x="3913675" y="1596650"/>
                <a:ext cx="4155925" cy="1222625"/>
                <a:chOff x="3913675" y="1596650"/>
                <a:chExt cx="4155925" cy="1222625"/>
              </a:xfrm>
            </p:grpSpPr>
            <p:sp>
              <p:nvSpPr>
                <p:cNvPr id="344" name="Google Shape;344;p38"/>
                <p:cNvSpPr/>
                <p:nvPr/>
              </p:nvSpPr>
              <p:spPr>
                <a:xfrm>
                  <a:off x="3913675" y="1596650"/>
                  <a:ext cx="5124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38"/>
                <p:cNvSpPr/>
                <p:nvPr/>
              </p:nvSpPr>
              <p:spPr>
                <a:xfrm>
                  <a:off x="4840650" y="1596650"/>
                  <a:ext cx="5124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" name="Google Shape;346;p38"/>
                <p:cNvSpPr/>
                <p:nvPr/>
              </p:nvSpPr>
              <p:spPr>
                <a:xfrm>
                  <a:off x="3913675" y="2422350"/>
                  <a:ext cx="5124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" name="Google Shape;347;p38"/>
                <p:cNvSpPr/>
                <p:nvPr/>
              </p:nvSpPr>
              <p:spPr>
                <a:xfrm>
                  <a:off x="4840650" y="2422350"/>
                  <a:ext cx="5124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38"/>
                <p:cNvSpPr/>
                <p:nvPr/>
              </p:nvSpPr>
              <p:spPr>
                <a:xfrm>
                  <a:off x="4367475" y="2669875"/>
                  <a:ext cx="5124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" name="Google Shape;349;p38"/>
                <p:cNvSpPr/>
                <p:nvPr/>
              </p:nvSpPr>
              <p:spPr>
                <a:xfrm>
                  <a:off x="7643900" y="1596650"/>
                  <a:ext cx="4257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0" name="Google Shape;350;p38"/>
                <p:cNvSpPr/>
                <p:nvPr/>
              </p:nvSpPr>
              <p:spPr>
                <a:xfrm>
                  <a:off x="7643900" y="2422350"/>
                  <a:ext cx="4257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51" name="Google Shape;351;p38"/>
              <p:cNvSpPr/>
              <p:nvPr/>
            </p:nvSpPr>
            <p:spPr>
              <a:xfrm>
                <a:off x="5244086" y="868325"/>
                <a:ext cx="6399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38"/>
              <p:cNvSpPr/>
              <p:nvPr/>
            </p:nvSpPr>
            <p:spPr>
              <a:xfrm>
                <a:off x="7156286" y="1081900"/>
                <a:ext cx="6399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38"/>
              <p:cNvSpPr/>
              <p:nvPr/>
            </p:nvSpPr>
            <p:spPr>
              <a:xfrm>
                <a:off x="3367836" y="1081900"/>
                <a:ext cx="6399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38"/>
              <p:cNvSpPr/>
              <p:nvPr/>
            </p:nvSpPr>
            <p:spPr>
              <a:xfrm>
                <a:off x="3367836" y="2799113"/>
                <a:ext cx="6399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38"/>
              <p:cNvSpPr/>
              <p:nvPr/>
            </p:nvSpPr>
            <p:spPr>
              <a:xfrm>
                <a:off x="5244086" y="2799100"/>
                <a:ext cx="6399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38"/>
              <p:cNvSpPr/>
              <p:nvPr/>
            </p:nvSpPr>
            <p:spPr>
              <a:xfrm>
                <a:off x="7156286" y="2799113"/>
                <a:ext cx="6399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38"/>
              <p:cNvSpPr/>
              <p:nvPr/>
            </p:nvSpPr>
            <p:spPr>
              <a:xfrm>
                <a:off x="4713161" y="3433938"/>
                <a:ext cx="6399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8" name="Google Shape;358;p38"/>
            <p:cNvSpPr/>
            <p:nvPr/>
          </p:nvSpPr>
          <p:spPr>
            <a:xfrm>
              <a:off x="2841921" y="1889550"/>
              <a:ext cx="8205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2841921" y="2660250"/>
              <a:ext cx="8205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3809671" y="3433950"/>
              <a:ext cx="8205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5579171" y="2660250"/>
              <a:ext cx="8205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7640846" y="2660250"/>
              <a:ext cx="8205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7521471" y="1764288"/>
              <a:ext cx="8205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5628696" y="1889525"/>
              <a:ext cx="8205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616" y="142555"/>
            <a:ext cx="7260500" cy="39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4</a:t>
            </a:r>
            <a:endParaRPr/>
          </a:p>
        </p:txBody>
      </p:sp>
      <p:sp>
        <p:nvSpPr>
          <p:cNvPr id="371" name="Google Shape;371;p39"/>
          <p:cNvSpPr txBox="1"/>
          <p:nvPr>
            <p:ph idx="1" type="body"/>
          </p:nvPr>
        </p:nvSpPr>
        <p:spPr>
          <a:xfrm>
            <a:off x="6900" y="1152475"/>
            <a:ext cx="1922700" cy="21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the title of the publication with DOI “10.1016/s1367-5931(02)00332-0”</a:t>
            </a:r>
            <a:endParaRPr/>
          </a:p>
          <a:p>
            <a:pPr indent="-300037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resources are known?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literals are known?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properties are known?</a:t>
            </a:r>
            <a:endParaRPr/>
          </a:p>
        </p:txBody>
      </p:sp>
      <p:sp>
        <p:nvSpPr>
          <p:cNvPr id="372" name="Google Shape;372;p39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9"/>
          <p:cNvSpPr txBox="1"/>
          <p:nvPr/>
        </p:nvSpPr>
        <p:spPr>
          <a:xfrm>
            <a:off x="-55925" y="3215550"/>
            <a:ext cx="78087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?title</a:t>
            </a:r>
            <a:endParaRPr b="1" sz="13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WHERE {</a:t>
            </a:r>
            <a:endParaRPr b="1" sz="13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VALUES ?type {</a:t>
            </a:r>
            <a:endParaRPr b="1" sz="13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3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schema:ScholarlyArticle schema:Chapter </a:t>
            </a:r>
            <a:r>
              <a:rPr b="1" lang="en" sz="13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?s rdf:type ?type .</a:t>
            </a:r>
            <a:endParaRPr b="1" sz="13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?s schema:name ?title .</a:t>
            </a:r>
            <a:endParaRPr b="1" sz="13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?s schema:identifier "10.1016/s1367-5931(02)00332-0" . }</a:t>
            </a:r>
            <a:endParaRPr b="1" sz="13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74" name="Google Shape;374;p39"/>
          <p:cNvGrpSpPr/>
          <p:nvPr/>
        </p:nvGrpSpPr>
        <p:grpSpPr>
          <a:xfrm>
            <a:off x="2841921" y="868325"/>
            <a:ext cx="5619425" cy="2715025"/>
            <a:chOff x="2841921" y="868325"/>
            <a:chExt cx="5619425" cy="2715025"/>
          </a:xfrm>
        </p:grpSpPr>
        <p:grpSp>
          <p:nvGrpSpPr>
            <p:cNvPr id="375" name="Google Shape;375;p39"/>
            <p:cNvGrpSpPr/>
            <p:nvPr/>
          </p:nvGrpSpPr>
          <p:grpSpPr>
            <a:xfrm>
              <a:off x="3367836" y="868325"/>
              <a:ext cx="4701764" cy="2715013"/>
              <a:chOff x="3367836" y="868325"/>
              <a:chExt cx="4701764" cy="2715013"/>
            </a:xfrm>
          </p:grpSpPr>
          <p:grpSp>
            <p:nvGrpSpPr>
              <p:cNvPr id="376" name="Google Shape;376;p39"/>
              <p:cNvGrpSpPr/>
              <p:nvPr/>
            </p:nvGrpSpPr>
            <p:grpSpPr>
              <a:xfrm>
                <a:off x="3913675" y="1596650"/>
                <a:ext cx="4155925" cy="1222625"/>
                <a:chOff x="3913675" y="1596650"/>
                <a:chExt cx="4155925" cy="1222625"/>
              </a:xfrm>
            </p:grpSpPr>
            <p:sp>
              <p:nvSpPr>
                <p:cNvPr id="377" name="Google Shape;377;p39"/>
                <p:cNvSpPr/>
                <p:nvPr/>
              </p:nvSpPr>
              <p:spPr>
                <a:xfrm>
                  <a:off x="3913675" y="1596650"/>
                  <a:ext cx="5124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" name="Google Shape;378;p39"/>
                <p:cNvSpPr/>
                <p:nvPr/>
              </p:nvSpPr>
              <p:spPr>
                <a:xfrm>
                  <a:off x="4840650" y="1596650"/>
                  <a:ext cx="5124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" name="Google Shape;379;p39"/>
                <p:cNvSpPr/>
                <p:nvPr/>
              </p:nvSpPr>
              <p:spPr>
                <a:xfrm>
                  <a:off x="3913675" y="2422350"/>
                  <a:ext cx="5124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" name="Google Shape;380;p39"/>
                <p:cNvSpPr/>
                <p:nvPr/>
              </p:nvSpPr>
              <p:spPr>
                <a:xfrm>
                  <a:off x="4840650" y="2422350"/>
                  <a:ext cx="5124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" name="Google Shape;381;p39"/>
                <p:cNvSpPr/>
                <p:nvPr/>
              </p:nvSpPr>
              <p:spPr>
                <a:xfrm>
                  <a:off x="4367475" y="2669875"/>
                  <a:ext cx="5124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39"/>
                <p:cNvSpPr/>
                <p:nvPr/>
              </p:nvSpPr>
              <p:spPr>
                <a:xfrm>
                  <a:off x="7643900" y="1596650"/>
                  <a:ext cx="4257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39"/>
                <p:cNvSpPr/>
                <p:nvPr/>
              </p:nvSpPr>
              <p:spPr>
                <a:xfrm>
                  <a:off x="7643900" y="2422350"/>
                  <a:ext cx="4257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84" name="Google Shape;384;p39"/>
              <p:cNvSpPr/>
              <p:nvPr/>
            </p:nvSpPr>
            <p:spPr>
              <a:xfrm>
                <a:off x="5244086" y="868325"/>
                <a:ext cx="6399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39"/>
              <p:cNvSpPr/>
              <p:nvPr/>
            </p:nvSpPr>
            <p:spPr>
              <a:xfrm>
                <a:off x="7156286" y="1081900"/>
                <a:ext cx="6399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39"/>
              <p:cNvSpPr/>
              <p:nvPr/>
            </p:nvSpPr>
            <p:spPr>
              <a:xfrm>
                <a:off x="3367836" y="1081900"/>
                <a:ext cx="6399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39"/>
              <p:cNvSpPr/>
              <p:nvPr/>
            </p:nvSpPr>
            <p:spPr>
              <a:xfrm>
                <a:off x="3367836" y="2799113"/>
                <a:ext cx="6399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39"/>
              <p:cNvSpPr/>
              <p:nvPr/>
            </p:nvSpPr>
            <p:spPr>
              <a:xfrm>
                <a:off x="5244086" y="2799100"/>
                <a:ext cx="6399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39"/>
              <p:cNvSpPr/>
              <p:nvPr/>
            </p:nvSpPr>
            <p:spPr>
              <a:xfrm>
                <a:off x="7156286" y="2799113"/>
                <a:ext cx="6399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39"/>
              <p:cNvSpPr/>
              <p:nvPr/>
            </p:nvSpPr>
            <p:spPr>
              <a:xfrm>
                <a:off x="4713161" y="3433938"/>
                <a:ext cx="6399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1" name="Google Shape;391;p39"/>
            <p:cNvSpPr/>
            <p:nvPr/>
          </p:nvSpPr>
          <p:spPr>
            <a:xfrm>
              <a:off x="2841921" y="1889550"/>
              <a:ext cx="8205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2841921" y="2660250"/>
              <a:ext cx="8205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3809671" y="3433950"/>
              <a:ext cx="8205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5579171" y="2660250"/>
              <a:ext cx="8205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7640846" y="2660250"/>
              <a:ext cx="8205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7521471" y="1764288"/>
              <a:ext cx="8205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5628696" y="1889525"/>
              <a:ext cx="8205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39"/>
          <p:cNvSpPr/>
          <p:nvPr/>
        </p:nvSpPr>
        <p:spPr>
          <a:xfrm>
            <a:off x="1977282" y="2151125"/>
            <a:ext cx="1685100" cy="149400"/>
          </a:xfrm>
          <a:prstGeom prst="rect">
            <a:avLst/>
          </a:prstGeom>
          <a:solidFill>
            <a:srgbClr val="6AA84F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39"/>
          <p:cNvGrpSpPr/>
          <p:nvPr/>
        </p:nvGrpSpPr>
        <p:grpSpPr>
          <a:xfrm>
            <a:off x="4056375" y="1447241"/>
            <a:ext cx="5024000" cy="298809"/>
            <a:chOff x="4056375" y="1447241"/>
            <a:chExt cx="5024000" cy="298809"/>
          </a:xfrm>
        </p:grpSpPr>
        <p:sp>
          <p:nvSpPr>
            <p:cNvPr id="400" name="Google Shape;400;p39"/>
            <p:cNvSpPr/>
            <p:nvPr/>
          </p:nvSpPr>
          <p:spPr>
            <a:xfrm>
              <a:off x="4056375" y="1447241"/>
              <a:ext cx="1134600" cy="149400"/>
            </a:xfrm>
            <a:prstGeom prst="rect">
              <a:avLst/>
            </a:prstGeom>
            <a:solidFill>
              <a:srgbClr val="3D85C6">
                <a:alpha val="39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8316575" y="1596650"/>
              <a:ext cx="763800" cy="149400"/>
            </a:xfrm>
            <a:prstGeom prst="rect">
              <a:avLst/>
            </a:prstGeom>
            <a:solidFill>
              <a:srgbClr val="3D85C6">
                <a:alpha val="39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39"/>
          <p:cNvGrpSpPr/>
          <p:nvPr/>
        </p:nvGrpSpPr>
        <p:grpSpPr>
          <a:xfrm>
            <a:off x="3481825" y="142550"/>
            <a:ext cx="5482325" cy="1861600"/>
            <a:chOff x="3481825" y="142550"/>
            <a:chExt cx="5482325" cy="1861600"/>
          </a:xfrm>
        </p:grpSpPr>
        <p:grpSp>
          <p:nvGrpSpPr>
            <p:cNvPr id="403" name="Google Shape;403;p39"/>
            <p:cNvGrpSpPr/>
            <p:nvPr/>
          </p:nvGrpSpPr>
          <p:grpSpPr>
            <a:xfrm>
              <a:off x="3481825" y="1516300"/>
              <a:ext cx="425700" cy="323100"/>
              <a:chOff x="816450" y="86525"/>
              <a:chExt cx="425700" cy="323100"/>
            </a:xfrm>
          </p:grpSpPr>
          <p:sp>
            <p:nvSpPr>
              <p:cNvPr id="404" name="Google Shape;404;p39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39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?s</a:t>
                </a:r>
                <a:endParaRPr sz="900"/>
              </a:p>
            </p:txBody>
          </p:sp>
        </p:grpSp>
        <p:grpSp>
          <p:nvGrpSpPr>
            <p:cNvPr id="406" name="Google Shape;406;p39"/>
            <p:cNvGrpSpPr/>
            <p:nvPr/>
          </p:nvGrpSpPr>
          <p:grpSpPr>
            <a:xfrm>
              <a:off x="3481825" y="142550"/>
              <a:ext cx="425700" cy="323100"/>
              <a:chOff x="816450" y="86525"/>
              <a:chExt cx="425700" cy="323100"/>
            </a:xfrm>
          </p:grpSpPr>
          <p:sp>
            <p:nvSpPr>
              <p:cNvPr id="407" name="Google Shape;407;p39"/>
              <p:cNvSpPr/>
              <p:nvPr/>
            </p:nvSpPr>
            <p:spPr>
              <a:xfrm>
                <a:off x="816450" y="156275"/>
                <a:ext cx="4257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39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?title</a:t>
                </a:r>
                <a:endParaRPr sz="900"/>
              </a:p>
            </p:txBody>
          </p:sp>
        </p:grpSp>
        <p:grpSp>
          <p:nvGrpSpPr>
            <p:cNvPr id="409" name="Google Shape;409;p39"/>
            <p:cNvGrpSpPr/>
            <p:nvPr/>
          </p:nvGrpSpPr>
          <p:grpSpPr>
            <a:xfrm>
              <a:off x="4368925" y="1681050"/>
              <a:ext cx="502800" cy="323100"/>
              <a:chOff x="769775" y="86525"/>
              <a:chExt cx="502800" cy="323100"/>
            </a:xfrm>
          </p:grpSpPr>
          <p:sp>
            <p:nvSpPr>
              <p:cNvPr id="410" name="Google Shape;410;p39"/>
              <p:cNvSpPr/>
              <p:nvPr/>
            </p:nvSpPr>
            <p:spPr>
              <a:xfrm>
                <a:off x="816450" y="156275"/>
                <a:ext cx="4257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39"/>
              <p:cNvSpPr txBox="1"/>
              <p:nvPr/>
            </p:nvSpPr>
            <p:spPr>
              <a:xfrm>
                <a:off x="769775" y="86525"/>
                <a:ext cx="5028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?type</a:t>
                </a:r>
                <a:endParaRPr sz="900"/>
              </a:p>
            </p:txBody>
          </p:sp>
        </p:grpSp>
        <p:grpSp>
          <p:nvGrpSpPr>
            <p:cNvPr id="412" name="Google Shape;412;p39"/>
            <p:cNvGrpSpPr/>
            <p:nvPr/>
          </p:nvGrpSpPr>
          <p:grpSpPr>
            <a:xfrm>
              <a:off x="8461350" y="1681050"/>
              <a:ext cx="502800" cy="323100"/>
              <a:chOff x="769775" y="86525"/>
              <a:chExt cx="502800" cy="323100"/>
            </a:xfrm>
          </p:grpSpPr>
          <p:sp>
            <p:nvSpPr>
              <p:cNvPr id="413" name="Google Shape;413;p39"/>
              <p:cNvSpPr/>
              <p:nvPr/>
            </p:nvSpPr>
            <p:spPr>
              <a:xfrm>
                <a:off x="816450" y="156275"/>
                <a:ext cx="4257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39"/>
              <p:cNvSpPr txBox="1"/>
              <p:nvPr/>
            </p:nvSpPr>
            <p:spPr>
              <a:xfrm>
                <a:off x="769775" y="86525"/>
                <a:ext cx="5028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?type</a:t>
                </a:r>
                <a:endParaRPr sz="900"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616" y="142555"/>
            <a:ext cx="7260500" cy="39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5</a:t>
            </a:r>
            <a:endParaRPr/>
          </a:p>
        </p:txBody>
      </p:sp>
      <p:sp>
        <p:nvSpPr>
          <p:cNvPr id="421" name="Google Shape;421;p40"/>
          <p:cNvSpPr txBox="1"/>
          <p:nvPr>
            <p:ph idx="1" type="body"/>
          </p:nvPr>
        </p:nvSpPr>
        <p:spPr>
          <a:xfrm>
            <a:off x="6900" y="1152475"/>
            <a:ext cx="1956600" cy="23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the name of the journal of the article with DOI “10.1016/s1367-5931(02)00332-0”</a:t>
            </a:r>
            <a:endParaRPr/>
          </a:p>
          <a:p>
            <a:pPr indent="-300037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resources are known?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literals are known?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properties are known?</a:t>
            </a:r>
            <a:endParaRPr/>
          </a:p>
        </p:txBody>
      </p:sp>
      <p:sp>
        <p:nvSpPr>
          <p:cNvPr id="422" name="Google Shape;422;p40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0"/>
          <p:cNvSpPr txBox="1"/>
          <p:nvPr/>
        </p:nvSpPr>
        <p:spPr>
          <a:xfrm>
            <a:off x="-55925" y="3423775"/>
            <a:ext cx="6075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?name</a:t>
            </a:r>
            <a:endParaRPr b="1" sz="13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WHERE {</a:t>
            </a:r>
            <a:endParaRPr b="1" sz="13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?s rdf:type </a:t>
            </a:r>
            <a:r>
              <a:rPr b="1" lang="en" sz="13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schema:ScholarlyArticle</a:t>
            </a:r>
            <a:r>
              <a:rPr b="1" lang="en" sz="13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.</a:t>
            </a:r>
            <a:endParaRPr b="1" sz="13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?s schema:identifier "10.1016/s1367-5931(02)00332-0" . </a:t>
            </a:r>
            <a:endParaRPr b="1" sz="13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?s schema:isPartOf ?journal .</a:t>
            </a:r>
            <a:endParaRPr b="1" sz="13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?journal schema:name ?name . }</a:t>
            </a:r>
            <a:endParaRPr b="1" sz="13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4" name="Google Shape;424;p40"/>
          <p:cNvSpPr/>
          <p:nvPr/>
        </p:nvSpPr>
        <p:spPr>
          <a:xfrm>
            <a:off x="4056375" y="1447241"/>
            <a:ext cx="1134600" cy="149400"/>
          </a:xfrm>
          <a:prstGeom prst="rect">
            <a:avLst/>
          </a:prstGeom>
          <a:solidFill>
            <a:srgbClr val="3D85C6">
              <a:alpha val="396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0"/>
          <p:cNvSpPr/>
          <p:nvPr/>
        </p:nvSpPr>
        <p:spPr>
          <a:xfrm>
            <a:off x="1977282" y="2151125"/>
            <a:ext cx="1685100" cy="149400"/>
          </a:xfrm>
          <a:prstGeom prst="rect">
            <a:avLst/>
          </a:prstGeom>
          <a:solidFill>
            <a:srgbClr val="6AA84F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6" name="Google Shape;426;p40"/>
          <p:cNvGrpSpPr/>
          <p:nvPr/>
        </p:nvGrpSpPr>
        <p:grpSpPr>
          <a:xfrm>
            <a:off x="3280299" y="1500222"/>
            <a:ext cx="722858" cy="2176538"/>
            <a:chOff x="3280299" y="1500222"/>
            <a:chExt cx="722858" cy="2176538"/>
          </a:xfrm>
        </p:grpSpPr>
        <p:grpSp>
          <p:nvGrpSpPr>
            <p:cNvPr id="427" name="Google Shape;427;p40"/>
            <p:cNvGrpSpPr/>
            <p:nvPr/>
          </p:nvGrpSpPr>
          <p:grpSpPr>
            <a:xfrm>
              <a:off x="3474993" y="1500222"/>
              <a:ext cx="425700" cy="323100"/>
              <a:chOff x="816450" y="86525"/>
              <a:chExt cx="425700" cy="323100"/>
            </a:xfrm>
          </p:grpSpPr>
          <p:sp>
            <p:nvSpPr>
              <p:cNvPr id="428" name="Google Shape;428;p40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40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?s</a:t>
                </a:r>
                <a:endParaRPr sz="900"/>
              </a:p>
            </p:txBody>
          </p:sp>
        </p:grpSp>
        <p:grpSp>
          <p:nvGrpSpPr>
            <p:cNvPr id="430" name="Google Shape;430;p40"/>
            <p:cNvGrpSpPr/>
            <p:nvPr/>
          </p:nvGrpSpPr>
          <p:grpSpPr>
            <a:xfrm>
              <a:off x="3280299" y="3353659"/>
              <a:ext cx="543600" cy="323100"/>
              <a:chOff x="628532" y="2512200"/>
              <a:chExt cx="543600" cy="323100"/>
            </a:xfrm>
          </p:grpSpPr>
          <p:sp>
            <p:nvSpPr>
              <p:cNvPr id="431" name="Google Shape;431;p40"/>
              <p:cNvSpPr/>
              <p:nvPr/>
            </p:nvSpPr>
            <p:spPr>
              <a:xfrm>
                <a:off x="695250" y="2581950"/>
                <a:ext cx="4257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40"/>
              <p:cNvSpPr txBox="1"/>
              <p:nvPr/>
            </p:nvSpPr>
            <p:spPr>
              <a:xfrm>
                <a:off x="628532" y="2512200"/>
                <a:ext cx="5436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?name</a:t>
                </a:r>
                <a:endParaRPr sz="900"/>
              </a:p>
            </p:txBody>
          </p:sp>
        </p:grpSp>
        <p:grpSp>
          <p:nvGrpSpPr>
            <p:cNvPr id="433" name="Google Shape;433;p40"/>
            <p:cNvGrpSpPr/>
            <p:nvPr/>
          </p:nvGrpSpPr>
          <p:grpSpPr>
            <a:xfrm>
              <a:off x="3372558" y="2305825"/>
              <a:ext cx="630600" cy="323100"/>
              <a:chOff x="587765" y="2512191"/>
              <a:chExt cx="630600" cy="323100"/>
            </a:xfrm>
          </p:grpSpPr>
          <p:sp>
            <p:nvSpPr>
              <p:cNvPr id="434" name="Google Shape;434;p40"/>
              <p:cNvSpPr/>
              <p:nvPr/>
            </p:nvSpPr>
            <p:spPr>
              <a:xfrm>
                <a:off x="695250" y="2581950"/>
                <a:ext cx="4257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40"/>
              <p:cNvSpPr txBox="1"/>
              <p:nvPr/>
            </p:nvSpPr>
            <p:spPr>
              <a:xfrm>
                <a:off x="587765" y="2512191"/>
                <a:ext cx="6306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?journal</a:t>
                </a:r>
                <a:endParaRPr sz="900"/>
              </a:p>
            </p:txBody>
          </p:sp>
        </p:grpSp>
      </p:grpSp>
      <p:grpSp>
        <p:nvGrpSpPr>
          <p:cNvPr id="436" name="Google Shape;436;p40"/>
          <p:cNvGrpSpPr/>
          <p:nvPr/>
        </p:nvGrpSpPr>
        <p:grpSpPr>
          <a:xfrm>
            <a:off x="2841921" y="868325"/>
            <a:ext cx="5619425" cy="2715025"/>
            <a:chOff x="2841921" y="868325"/>
            <a:chExt cx="5619425" cy="2715025"/>
          </a:xfrm>
        </p:grpSpPr>
        <p:grpSp>
          <p:nvGrpSpPr>
            <p:cNvPr id="437" name="Google Shape;437;p40"/>
            <p:cNvGrpSpPr/>
            <p:nvPr/>
          </p:nvGrpSpPr>
          <p:grpSpPr>
            <a:xfrm>
              <a:off x="2841921" y="868325"/>
              <a:ext cx="5619425" cy="2715025"/>
              <a:chOff x="2841921" y="868325"/>
              <a:chExt cx="5619425" cy="2715025"/>
            </a:xfrm>
          </p:grpSpPr>
          <p:grpSp>
            <p:nvGrpSpPr>
              <p:cNvPr id="438" name="Google Shape;438;p40"/>
              <p:cNvGrpSpPr/>
              <p:nvPr/>
            </p:nvGrpSpPr>
            <p:grpSpPr>
              <a:xfrm>
                <a:off x="3367836" y="868325"/>
                <a:ext cx="4701764" cy="2715013"/>
                <a:chOff x="3367836" y="868325"/>
                <a:chExt cx="4701764" cy="2715013"/>
              </a:xfrm>
            </p:grpSpPr>
            <p:grpSp>
              <p:nvGrpSpPr>
                <p:cNvPr id="439" name="Google Shape;439;p40"/>
                <p:cNvGrpSpPr/>
                <p:nvPr/>
              </p:nvGrpSpPr>
              <p:grpSpPr>
                <a:xfrm>
                  <a:off x="3913675" y="1596650"/>
                  <a:ext cx="4155925" cy="1222625"/>
                  <a:chOff x="3913675" y="1596650"/>
                  <a:chExt cx="4155925" cy="1222625"/>
                </a:xfrm>
              </p:grpSpPr>
              <p:sp>
                <p:nvSpPr>
                  <p:cNvPr id="440" name="Google Shape;440;p40"/>
                  <p:cNvSpPr/>
                  <p:nvPr/>
                </p:nvSpPr>
                <p:spPr>
                  <a:xfrm>
                    <a:off x="3913675" y="1596650"/>
                    <a:ext cx="512400" cy="149400"/>
                  </a:xfrm>
                  <a:prstGeom prst="rect">
                    <a:avLst/>
                  </a:prstGeom>
                  <a:solidFill>
                    <a:srgbClr val="CC0000">
                      <a:alpha val="223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1" name="Google Shape;441;p40"/>
                  <p:cNvSpPr/>
                  <p:nvPr/>
                </p:nvSpPr>
                <p:spPr>
                  <a:xfrm>
                    <a:off x="4840650" y="1596650"/>
                    <a:ext cx="512400" cy="149400"/>
                  </a:xfrm>
                  <a:prstGeom prst="rect">
                    <a:avLst/>
                  </a:prstGeom>
                  <a:solidFill>
                    <a:srgbClr val="CC0000">
                      <a:alpha val="223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2" name="Google Shape;442;p40"/>
                  <p:cNvSpPr/>
                  <p:nvPr/>
                </p:nvSpPr>
                <p:spPr>
                  <a:xfrm>
                    <a:off x="3913675" y="2422350"/>
                    <a:ext cx="512400" cy="149400"/>
                  </a:xfrm>
                  <a:prstGeom prst="rect">
                    <a:avLst/>
                  </a:prstGeom>
                  <a:solidFill>
                    <a:srgbClr val="CC0000">
                      <a:alpha val="223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3" name="Google Shape;443;p40"/>
                  <p:cNvSpPr/>
                  <p:nvPr/>
                </p:nvSpPr>
                <p:spPr>
                  <a:xfrm>
                    <a:off x="4840650" y="2422350"/>
                    <a:ext cx="512400" cy="149400"/>
                  </a:xfrm>
                  <a:prstGeom prst="rect">
                    <a:avLst/>
                  </a:prstGeom>
                  <a:solidFill>
                    <a:srgbClr val="CC0000">
                      <a:alpha val="223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4" name="Google Shape;444;p40"/>
                  <p:cNvSpPr/>
                  <p:nvPr/>
                </p:nvSpPr>
                <p:spPr>
                  <a:xfrm>
                    <a:off x="4367475" y="2669875"/>
                    <a:ext cx="512400" cy="149400"/>
                  </a:xfrm>
                  <a:prstGeom prst="rect">
                    <a:avLst/>
                  </a:prstGeom>
                  <a:solidFill>
                    <a:srgbClr val="CC0000">
                      <a:alpha val="223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5" name="Google Shape;445;p40"/>
                  <p:cNvSpPr/>
                  <p:nvPr/>
                </p:nvSpPr>
                <p:spPr>
                  <a:xfrm>
                    <a:off x="7643900" y="1596650"/>
                    <a:ext cx="425700" cy="149400"/>
                  </a:xfrm>
                  <a:prstGeom prst="rect">
                    <a:avLst/>
                  </a:prstGeom>
                  <a:solidFill>
                    <a:srgbClr val="CC0000">
                      <a:alpha val="223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6" name="Google Shape;446;p40"/>
                  <p:cNvSpPr/>
                  <p:nvPr/>
                </p:nvSpPr>
                <p:spPr>
                  <a:xfrm>
                    <a:off x="7643900" y="2422350"/>
                    <a:ext cx="425700" cy="149400"/>
                  </a:xfrm>
                  <a:prstGeom prst="rect">
                    <a:avLst/>
                  </a:prstGeom>
                  <a:solidFill>
                    <a:srgbClr val="CC0000">
                      <a:alpha val="223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47" name="Google Shape;447;p40"/>
                <p:cNvSpPr/>
                <p:nvPr/>
              </p:nvSpPr>
              <p:spPr>
                <a:xfrm>
                  <a:off x="5244086" y="868325"/>
                  <a:ext cx="6399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40"/>
                <p:cNvSpPr/>
                <p:nvPr/>
              </p:nvSpPr>
              <p:spPr>
                <a:xfrm>
                  <a:off x="7156286" y="1081900"/>
                  <a:ext cx="6399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40"/>
                <p:cNvSpPr/>
                <p:nvPr/>
              </p:nvSpPr>
              <p:spPr>
                <a:xfrm>
                  <a:off x="3367836" y="1081900"/>
                  <a:ext cx="6399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" name="Google Shape;450;p40"/>
                <p:cNvSpPr/>
                <p:nvPr/>
              </p:nvSpPr>
              <p:spPr>
                <a:xfrm>
                  <a:off x="3367836" y="2799113"/>
                  <a:ext cx="6399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1" name="Google Shape;451;p40"/>
                <p:cNvSpPr/>
                <p:nvPr/>
              </p:nvSpPr>
              <p:spPr>
                <a:xfrm>
                  <a:off x="5244086" y="2799100"/>
                  <a:ext cx="6399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2" name="Google Shape;452;p40"/>
                <p:cNvSpPr/>
                <p:nvPr/>
              </p:nvSpPr>
              <p:spPr>
                <a:xfrm>
                  <a:off x="7156286" y="2799113"/>
                  <a:ext cx="6399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3" name="Google Shape;453;p40"/>
                <p:cNvSpPr/>
                <p:nvPr/>
              </p:nvSpPr>
              <p:spPr>
                <a:xfrm>
                  <a:off x="4713161" y="3433938"/>
                  <a:ext cx="6399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54" name="Google Shape;454;p40"/>
              <p:cNvSpPr/>
              <p:nvPr/>
            </p:nvSpPr>
            <p:spPr>
              <a:xfrm>
                <a:off x="2841921" y="1889550"/>
                <a:ext cx="8205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40"/>
              <p:cNvSpPr/>
              <p:nvPr/>
            </p:nvSpPr>
            <p:spPr>
              <a:xfrm>
                <a:off x="2841921" y="2660250"/>
                <a:ext cx="8205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40"/>
              <p:cNvSpPr/>
              <p:nvPr/>
            </p:nvSpPr>
            <p:spPr>
              <a:xfrm>
                <a:off x="3809671" y="3433950"/>
                <a:ext cx="8205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40"/>
              <p:cNvSpPr/>
              <p:nvPr/>
            </p:nvSpPr>
            <p:spPr>
              <a:xfrm>
                <a:off x="5579171" y="2660250"/>
                <a:ext cx="8205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40"/>
              <p:cNvSpPr/>
              <p:nvPr/>
            </p:nvSpPr>
            <p:spPr>
              <a:xfrm>
                <a:off x="7640846" y="2660250"/>
                <a:ext cx="8205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40"/>
              <p:cNvSpPr/>
              <p:nvPr/>
            </p:nvSpPr>
            <p:spPr>
              <a:xfrm>
                <a:off x="7521471" y="1764288"/>
                <a:ext cx="8205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40"/>
              <p:cNvSpPr/>
              <p:nvPr/>
            </p:nvSpPr>
            <p:spPr>
              <a:xfrm>
                <a:off x="5628696" y="1889525"/>
                <a:ext cx="8205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1" name="Google Shape;461;p40"/>
            <p:cNvSpPr/>
            <p:nvPr/>
          </p:nvSpPr>
          <p:spPr>
            <a:xfrm>
              <a:off x="3307871" y="2001725"/>
              <a:ext cx="8205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5158921" y="2026175"/>
              <a:ext cx="8205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7057521" y="2026175"/>
              <a:ext cx="8205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616" y="142555"/>
            <a:ext cx="7260500" cy="39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6</a:t>
            </a:r>
            <a:endParaRPr/>
          </a:p>
        </p:txBody>
      </p:sp>
      <p:sp>
        <p:nvSpPr>
          <p:cNvPr id="470" name="Google Shape;470;p41"/>
          <p:cNvSpPr txBox="1"/>
          <p:nvPr>
            <p:ph idx="1" type="body"/>
          </p:nvPr>
        </p:nvSpPr>
        <p:spPr>
          <a:xfrm>
            <a:off x="6900" y="1152475"/>
            <a:ext cx="1970400" cy="22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the id and name of the journal of the article with DOI “10.1016/s1367-5931(02)00332-0”</a:t>
            </a:r>
            <a:endParaRPr/>
          </a:p>
          <a:p>
            <a:pPr indent="-300037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resources are known?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literals are known?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properties are known?</a:t>
            </a:r>
            <a:endParaRPr/>
          </a:p>
        </p:txBody>
      </p:sp>
      <p:sp>
        <p:nvSpPr>
          <p:cNvPr id="471" name="Google Shape;471;p41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1"/>
          <p:cNvSpPr txBox="1"/>
          <p:nvPr/>
        </p:nvSpPr>
        <p:spPr>
          <a:xfrm>
            <a:off x="-55925" y="3324275"/>
            <a:ext cx="5321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?name ?id</a:t>
            </a:r>
            <a:endParaRPr b="1" sz="12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WHERE {</a:t>
            </a:r>
            <a:endParaRPr b="1" sz="12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?s rdf:type schema:ScholarlyArticle .</a:t>
            </a:r>
            <a:endParaRPr b="1" sz="12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?s schema:identifier "10.1016/s1367-5931(02)00332-0" . </a:t>
            </a:r>
            <a:endParaRPr b="1" sz="12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?s schema:isPartOf ?journal .</a:t>
            </a:r>
            <a:endParaRPr b="1" sz="12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?journal schema:name ?name .</a:t>
            </a:r>
            <a:endParaRPr b="1" sz="12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 ?journal schema:identifier ?id . }</a:t>
            </a:r>
            <a:endParaRPr b="1" sz="12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3" name="Google Shape;473;p41"/>
          <p:cNvSpPr/>
          <p:nvPr/>
        </p:nvSpPr>
        <p:spPr>
          <a:xfrm>
            <a:off x="4056375" y="1447241"/>
            <a:ext cx="1134600" cy="149400"/>
          </a:xfrm>
          <a:prstGeom prst="rect">
            <a:avLst/>
          </a:prstGeom>
          <a:solidFill>
            <a:srgbClr val="3D85C6">
              <a:alpha val="396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41"/>
          <p:cNvSpPr/>
          <p:nvPr/>
        </p:nvSpPr>
        <p:spPr>
          <a:xfrm>
            <a:off x="1977282" y="2151125"/>
            <a:ext cx="1685100" cy="149400"/>
          </a:xfrm>
          <a:prstGeom prst="rect">
            <a:avLst/>
          </a:prstGeom>
          <a:solidFill>
            <a:srgbClr val="6AA84F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5" name="Google Shape;475;p41"/>
          <p:cNvGrpSpPr/>
          <p:nvPr/>
        </p:nvGrpSpPr>
        <p:grpSpPr>
          <a:xfrm>
            <a:off x="2587261" y="1500222"/>
            <a:ext cx="1415896" cy="2176538"/>
            <a:chOff x="2587261" y="1500222"/>
            <a:chExt cx="1415896" cy="2176538"/>
          </a:xfrm>
        </p:grpSpPr>
        <p:grpSp>
          <p:nvGrpSpPr>
            <p:cNvPr id="476" name="Google Shape;476;p41"/>
            <p:cNvGrpSpPr/>
            <p:nvPr/>
          </p:nvGrpSpPr>
          <p:grpSpPr>
            <a:xfrm>
              <a:off x="3474993" y="1500222"/>
              <a:ext cx="425700" cy="323100"/>
              <a:chOff x="816450" y="86525"/>
              <a:chExt cx="425700" cy="323100"/>
            </a:xfrm>
          </p:grpSpPr>
          <p:sp>
            <p:nvSpPr>
              <p:cNvPr id="477" name="Google Shape;477;p41"/>
              <p:cNvSpPr/>
              <p:nvPr/>
            </p:nvSpPr>
            <p:spPr>
              <a:xfrm>
                <a:off x="937650" y="156275"/>
                <a:ext cx="1833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41"/>
              <p:cNvSpPr txBox="1"/>
              <p:nvPr/>
            </p:nvSpPr>
            <p:spPr>
              <a:xfrm>
                <a:off x="816450" y="86525"/>
                <a:ext cx="425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?s</a:t>
                </a:r>
                <a:endParaRPr sz="900"/>
              </a:p>
            </p:txBody>
          </p:sp>
        </p:grpSp>
        <p:grpSp>
          <p:nvGrpSpPr>
            <p:cNvPr id="479" name="Google Shape;479;p41"/>
            <p:cNvGrpSpPr/>
            <p:nvPr/>
          </p:nvGrpSpPr>
          <p:grpSpPr>
            <a:xfrm>
              <a:off x="3280299" y="3353659"/>
              <a:ext cx="543600" cy="323100"/>
              <a:chOff x="628532" y="2512200"/>
              <a:chExt cx="543600" cy="323100"/>
            </a:xfrm>
          </p:grpSpPr>
          <p:sp>
            <p:nvSpPr>
              <p:cNvPr id="480" name="Google Shape;480;p41"/>
              <p:cNvSpPr/>
              <p:nvPr/>
            </p:nvSpPr>
            <p:spPr>
              <a:xfrm>
                <a:off x="695250" y="2581950"/>
                <a:ext cx="4257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41"/>
              <p:cNvSpPr txBox="1"/>
              <p:nvPr/>
            </p:nvSpPr>
            <p:spPr>
              <a:xfrm>
                <a:off x="628532" y="2512200"/>
                <a:ext cx="5436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?name</a:t>
                </a:r>
                <a:endParaRPr sz="900"/>
              </a:p>
            </p:txBody>
          </p:sp>
        </p:grpSp>
        <p:grpSp>
          <p:nvGrpSpPr>
            <p:cNvPr id="482" name="Google Shape;482;p41"/>
            <p:cNvGrpSpPr/>
            <p:nvPr/>
          </p:nvGrpSpPr>
          <p:grpSpPr>
            <a:xfrm>
              <a:off x="3372558" y="2305825"/>
              <a:ext cx="630600" cy="323100"/>
              <a:chOff x="587765" y="2512191"/>
              <a:chExt cx="630600" cy="323100"/>
            </a:xfrm>
          </p:grpSpPr>
          <p:sp>
            <p:nvSpPr>
              <p:cNvPr id="483" name="Google Shape;483;p41"/>
              <p:cNvSpPr/>
              <p:nvPr/>
            </p:nvSpPr>
            <p:spPr>
              <a:xfrm>
                <a:off x="695250" y="2581950"/>
                <a:ext cx="4257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41"/>
              <p:cNvSpPr txBox="1"/>
              <p:nvPr/>
            </p:nvSpPr>
            <p:spPr>
              <a:xfrm>
                <a:off x="587765" y="2512191"/>
                <a:ext cx="6306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?journal</a:t>
                </a:r>
                <a:endParaRPr sz="900"/>
              </a:p>
            </p:txBody>
          </p:sp>
        </p:grpSp>
        <p:grpSp>
          <p:nvGrpSpPr>
            <p:cNvPr id="485" name="Google Shape;485;p41"/>
            <p:cNvGrpSpPr/>
            <p:nvPr/>
          </p:nvGrpSpPr>
          <p:grpSpPr>
            <a:xfrm>
              <a:off x="2587261" y="2944995"/>
              <a:ext cx="543600" cy="323100"/>
              <a:chOff x="523694" y="2512200"/>
              <a:chExt cx="543600" cy="323100"/>
            </a:xfrm>
          </p:grpSpPr>
          <p:sp>
            <p:nvSpPr>
              <p:cNvPr id="486" name="Google Shape;486;p41"/>
              <p:cNvSpPr/>
              <p:nvPr/>
            </p:nvSpPr>
            <p:spPr>
              <a:xfrm>
                <a:off x="695254" y="2581953"/>
                <a:ext cx="230700" cy="183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41"/>
              <p:cNvSpPr txBox="1"/>
              <p:nvPr/>
            </p:nvSpPr>
            <p:spPr>
              <a:xfrm>
                <a:off x="523694" y="2512200"/>
                <a:ext cx="5436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?id</a:t>
                </a:r>
                <a:endParaRPr sz="900"/>
              </a:p>
            </p:txBody>
          </p:sp>
        </p:grpSp>
      </p:grpSp>
      <p:grpSp>
        <p:nvGrpSpPr>
          <p:cNvPr id="488" name="Google Shape;488;p41"/>
          <p:cNvGrpSpPr/>
          <p:nvPr/>
        </p:nvGrpSpPr>
        <p:grpSpPr>
          <a:xfrm>
            <a:off x="2841921" y="868325"/>
            <a:ext cx="5619425" cy="2715025"/>
            <a:chOff x="2841921" y="868325"/>
            <a:chExt cx="5619425" cy="2715025"/>
          </a:xfrm>
        </p:grpSpPr>
        <p:grpSp>
          <p:nvGrpSpPr>
            <p:cNvPr id="489" name="Google Shape;489;p41"/>
            <p:cNvGrpSpPr/>
            <p:nvPr/>
          </p:nvGrpSpPr>
          <p:grpSpPr>
            <a:xfrm>
              <a:off x="2841921" y="868325"/>
              <a:ext cx="5619425" cy="2715025"/>
              <a:chOff x="2841921" y="868325"/>
              <a:chExt cx="5619425" cy="2715025"/>
            </a:xfrm>
          </p:grpSpPr>
          <p:grpSp>
            <p:nvGrpSpPr>
              <p:cNvPr id="490" name="Google Shape;490;p41"/>
              <p:cNvGrpSpPr/>
              <p:nvPr/>
            </p:nvGrpSpPr>
            <p:grpSpPr>
              <a:xfrm>
                <a:off x="3367836" y="868325"/>
                <a:ext cx="4701764" cy="2715013"/>
                <a:chOff x="3367836" y="868325"/>
                <a:chExt cx="4701764" cy="2715013"/>
              </a:xfrm>
            </p:grpSpPr>
            <p:grpSp>
              <p:nvGrpSpPr>
                <p:cNvPr id="491" name="Google Shape;491;p41"/>
                <p:cNvGrpSpPr/>
                <p:nvPr/>
              </p:nvGrpSpPr>
              <p:grpSpPr>
                <a:xfrm>
                  <a:off x="3913675" y="1596650"/>
                  <a:ext cx="4155925" cy="1222625"/>
                  <a:chOff x="3913675" y="1596650"/>
                  <a:chExt cx="4155925" cy="1222625"/>
                </a:xfrm>
              </p:grpSpPr>
              <p:sp>
                <p:nvSpPr>
                  <p:cNvPr id="492" name="Google Shape;492;p41"/>
                  <p:cNvSpPr/>
                  <p:nvPr/>
                </p:nvSpPr>
                <p:spPr>
                  <a:xfrm>
                    <a:off x="3913675" y="1596650"/>
                    <a:ext cx="512400" cy="149400"/>
                  </a:xfrm>
                  <a:prstGeom prst="rect">
                    <a:avLst/>
                  </a:prstGeom>
                  <a:solidFill>
                    <a:srgbClr val="CC0000">
                      <a:alpha val="223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3" name="Google Shape;493;p41"/>
                  <p:cNvSpPr/>
                  <p:nvPr/>
                </p:nvSpPr>
                <p:spPr>
                  <a:xfrm>
                    <a:off x="4840650" y="1596650"/>
                    <a:ext cx="512400" cy="149400"/>
                  </a:xfrm>
                  <a:prstGeom prst="rect">
                    <a:avLst/>
                  </a:prstGeom>
                  <a:solidFill>
                    <a:srgbClr val="CC0000">
                      <a:alpha val="223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4" name="Google Shape;494;p41"/>
                  <p:cNvSpPr/>
                  <p:nvPr/>
                </p:nvSpPr>
                <p:spPr>
                  <a:xfrm>
                    <a:off x="3913675" y="2422350"/>
                    <a:ext cx="512400" cy="149400"/>
                  </a:xfrm>
                  <a:prstGeom prst="rect">
                    <a:avLst/>
                  </a:prstGeom>
                  <a:solidFill>
                    <a:srgbClr val="CC0000">
                      <a:alpha val="223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5" name="Google Shape;495;p41"/>
                  <p:cNvSpPr/>
                  <p:nvPr/>
                </p:nvSpPr>
                <p:spPr>
                  <a:xfrm>
                    <a:off x="4840650" y="2422350"/>
                    <a:ext cx="512400" cy="149400"/>
                  </a:xfrm>
                  <a:prstGeom prst="rect">
                    <a:avLst/>
                  </a:prstGeom>
                  <a:solidFill>
                    <a:srgbClr val="CC0000">
                      <a:alpha val="223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6" name="Google Shape;496;p41"/>
                  <p:cNvSpPr/>
                  <p:nvPr/>
                </p:nvSpPr>
                <p:spPr>
                  <a:xfrm>
                    <a:off x="4367475" y="2669875"/>
                    <a:ext cx="512400" cy="149400"/>
                  </a:xfrm>
                  <a:prstGeom prst="rect">
                    <a:avLst/>
                  </a:prstGeom>
                  <a:solidFill>
                    <a:srgbClr val="CC0000">
                      <a:alpha val="223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7" name="Google Shape;497;p41"/>
                  <p:cNvSpPr/>
                  <p:nvPr/>
                </p:nvSpPr>
                <p:spPr>
                  <a:xfrm>
                    <a:off x="7643900" y="1596650"/>
                    <a:ext cx="425700" cy="149400"/>
                  </a:xfrm>
                  <a:prstGeom prst="rect">
                    <a:avLst/>
                  </a:prstGeom>
                  <a:solidFill>
                    <a:srgbClr val="CC0000">
                      <a:alpha val="223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8" name="Google Shape;498;p41"/>
                  <p:cNvSpPr/>
                  <p:nvPr/>
                </p:nvSpPr>
                <p:spPr>
                  <a:xfrm>
                    <a:off x="7643900" y="2422350"/>
                    <a:ext cx="425700" cy="149400"/>
                  </a:xfrm>
                  <a:prstGeom prst="rect">
                    <a:avLst/>
                  </a:prstGeom>
                  <a:solidFill>
                    <a:srgbClr val="CC0000">
                      <a:alpha val="223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99" name="Google Shape;499;p41"/>
                <p:cNvSpPr/>
                <p:nvPr/>
              </p:nvSpPr>
              <p:spPr>
                <a:xfrm>
                  <a:off x="5244086" y="868325"/>
                  <a:ext cx="6399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0" name="Google Shape;500;p41"/>
                <p:cNvSpPr/>
                <p:nvPr/>
              </p:nvSpPr>
              <p:spPr>
                <a:xfrm>
                  <a:off x="7156286" y="1081900"/>
                  <a:ext cx="6399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1" name="Google Shape;501;p41"/>
                <p:cNvSpPr/>
                <p:nvPr/>
              </p:nvSpPr>
              <p:spPr>
                <a:xfrm>
                  <a:off x="3367836" y="1081900"/>
                  <a:ext cx="6399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2" name="Google Shape;502;p41"/>
                <p:cNvSpPr/>
                <p:nvPr/>
              </p:nvSpPr>
              <p:spPr>
                <a:xfrm>
                  <a:off x="3367836" y="2799113"/>
                  <a:ext cx="6399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" name="Google Shape;503;p41"/>
                <p:cNvSpPr/>
                <p:nvPr/>
              </p:nvSpPr>
              <p:spPr>
                <a:xfrm>
                  <a:off x="5244086" y="2799100"/>
                  <a:ext cx="6399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4" name="Google Shape;504;p41"/>
                <p:cNvSpPr/>
                <p:nvPr/>
              </p:nvSpPr>
              <p:spPr>
                <a:xfrm>
                  <a:off x="7156286" y="2799113"/>
                  <a:ext cx="6399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5" name="Google Shape;505;p41"/>
                <p:cNvSpPr/>
                <p:nvPr/>
              </p:nvSpPr>
              <p:spPr>
                <a:xfrm>
                  <a:off x="4713161" y="3433938"/>
                  <a:ext cx="639900" cy="149400"/>
                </a:xfrm>
                <a:prstGeom prst="rect">
                  <a:avLst/>
                </a:prstGeom>
                <a:solidFill>
                  <a:srgbClr val="CC0000">
                    <a:alpha val="223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06" name="Google Shape;506;p41"/>
              <p:cNvSpPr/>
              <p:nvPr/>
            </p:nvSpPr>
            <p:spPr>
              <a:xfrm>
                <a:off x="2841921" y="1889550"/>
                <a:ext cx="8205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41"/>
              <p:cNvSpPr/>
              <p:nvPr/>
            </p:nvSpPr>
            <p:spPr>
              <a:xfrm>
                <a:off x="2841921" y="2660250"/>
                <a:ext cx="8205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41"/>
              <p:cNvSpPr/>
              <p:nvPr/>
            </p:nvSpPr>
            <p:spPr>
              <a:xfrm>
                <a:off x="3809671" y="3433950"/>
                <a:ext cx="8205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41"/>
              <p:cNvSpPr/>
              <p:nvPr/>
            </p:nvSpPr>
            <p:spPr>
              <a:xfrm>
                <a:off x="5579171" y="2660250"/>
                <a:ext cx="8205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41"/>
              <p:cNvSpPr/>
              <p:nvPr/>
            </p:nvSpPr>
            <p:spPr>
              <a:xfrm>
                <a:off x="7640846" y="2660250"/>
                <a:ext cx="8205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41"/>
              <p:cNvSpPr/>
              <p:nvPr/>
            </p:nvSpPr>
            <p:spPr>
              <a:xfrm>
                <a:off x="7521471" y="1764288"/>
                <a:ext cx="8205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41"/>
              <p:cNvSpPr/>
              <p:nvPr/>
            </p:nvSpPr>
            <p:spPr>
              <a:xfrm>
                <a:off x="5628696" y="1889525"/>
                <a:ext cx="820500" cy="149400"/>
              </a:xfrm>
              <a:prstGeom prst="rect">
                <a:avLst/>
              </a:prstGeom>
              <a:solidFill>
                <a:srgbClr val="CC0000">
                  <a:alpha val="223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3" name="Google Shape;513;p41"/>
            <p:cNvSpPr/>
            <p:nvPr/>
          </p:nvSpPr>
          <p:spPr>
            <a:xfrm>
              <a:off x="3307871" y="2001725"/>
              <a:ext cx="8205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1"/>
            <p:cNvSpPr/>
            <p:nvPr/>
          </p:nvSpPr>
          <p:spPr>
            <a:xfrm>
              <a:off x="5158921" y="2026175"/>
              <a:ext cx="8205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1"/>
            <p:cNvSpPr/>
            <p:nvPr/>
          </p:nvSpPr>
          <p:spPr>
            <a:xfrm>
              <a:off x="7057521" y="2026175"/>
              <a:ext cx="820500" cy="149400"/>
            </a:xfrm>
            <a:prstGeom prst="rect">
              <a:avLst/>
            </a:prstGeom>
            <a:solidFill>
              <a:srgbClr val="CC0000">
                <a:alpha val="22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52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1874" y="952251"/>
            <a:ext cx="3641499" cy="3833474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want to try them with real data?</a:t>
            </a:r>
            <a:endParaRPr/>
          </a:p>
        </p:txBody>
      </p:sp>
      <p:sp>
        <p:nvSpPr>
          <p:cNvPr id="522" name="Google Shape;522;p42"/>
          <p:cNvSpPr txBox="1"/>
          <p:nvPr>
            <p:ph idx="1" type="body"/>
          </p:nvPr>
        </p:nvSpPr>
        <p:spPr>
          <a:xfrm>
            <a:off x="311700" y="1152475"/>
            <a:ext cx="518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should have already downloaded the .jar file of Blazegraph for the previous lecture 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https://github.com/comp-data/2021-2022/tree/main/docs/handson/05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Start Blazegraph from the terminal with</a:t>
            </a:r>
            <a:br>
              <a:rPr lang="en"/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java -server -Xmx1g -jar blazegraph.jar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Open your browser and go to</a:t>
            </a:r>
            <a:br>
              <a:rPr lang="en"/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http://127.0.0.1:9999/blazegraph/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Select the tab “Query” and write and execute SPARQL queries (remember the prefixes if you want to use them in the query)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Close Blazegraph from the terminal pressing CTRL+C on your keyboard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523" name="Google Shape;523;p42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3"/>
          <p:cNvSpPr txBox="1"/>
          <p:nvPr>
            <p:ph type="ctrTitle"/>
          </p:nvPr>
        </p:nvSpPr>
        <p:spPr>
          <a:xfrm>
            <a:off x="311708" y="-246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29" name="Google Shape;529;p43"/>
          <p:cNvSpPr txBox="1"/>
          <p:nvPr>
            <p:ph idx="1" type="subTitle"/>
          </p:nvPr>
        </p:nvSpPr>
        <p:spPr>
          <a:xfrm>
            <a:off x="61450" y="1767325"/>
            <a:ext cx="9082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SPARQL, a query language for RDF databases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530" name="Google Shape;53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266" y="4300986"/>
            <a:ext cx="2543984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73" y="4578751"/>
            <a:ext cx="1359650" cy="4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43"/>
          <p:cNvSpPr txBox="1"/>
          <p:nvPr/>
        </p:nvSpPr>
        <p:spPr>
          <a:xfrm>
            <a:off x="488100" y="2330600"/>
            <a:ext cx="8167800" cy="15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Silvio Peroni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2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silvio.peroni@unibo.it</a:t>
            </a:r>
            <a:r>
              <a:rPr lang="en" sz="1200">
                <a:solidFill>
                  <a:schemeClr val="dk1"/>
                </a:solidFill>
              </a:rPr>
              <a:t> – </a:t>
            </a:r>
            <a:r>
              <a:rPr lang="en" sz="12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https://orcid.org/0000-0003-0530-4305</a:t>
            </a:r>
            <a:r>
              <a:rPr lang="en" sz="1200">
                <a:solidFill>
                  <a:schemeClr val="dk1"/>
                </a:solidFill>
              </a:rPr>
              <a:t> – </a:t>
            </a:r>
            <a:r>
              <a:rPr lang="en" sz="12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@essepuntato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Science (A.Y. 2022/2023)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Second Cycle Degree in Digital Humanities and Digital Knowledge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accent5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Alma Mater Studiorum - Università di Bologna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the previous lectures (</a:t>
            </a:r>
            <a:r>
              <a:rPr lang="en"/>
              <a:t>1/2</a:t>
            </a:r>
            <a:r>
              <a:rPr lang="en"/>
              <a:t>)</a:t>
            </a:r>
            <a:endParaRPr/>
          </a:p>
        </p:txBody>
      </p:sp>
      <p:sp>
        <p:nvSpPr>
          <p:cNvPr id="116" name="Google Shape;11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datum</a:t>
            </a:r>
            <a:r>
              <a:rPr lang="en"/>
              <a:t> is a declarative statement </a:t>
            </a:r>
            <a:r>
              <a:rPr lang="en">
                <a:solidFill>
                  <a:srgbClr val="CC0000"/>
                </a:solidFill>
              </a:rPr>
              <a:t>subject</a:t>
            </a:r>
            <a:r>
              <a:rPr lang="en"/>
              <a:t>-</a:t>
            </a:r>
            <a:r>
              <a:rPr lang="en">
                <a:solidFill>
                  <a:srgbClr val="3C78D8"/>
                </a:solidFill>
              </a:rPr>
              <a:t>predicate</a:t>
            </a:r>
            <a:r>
              <a:rPr lang="en"/>
              <a:t>-</a:t>
            </a:r>
            <a:r>
              <a:rPr lang="en">
                <a:solidFill>
                  <a:srgbClr val="6AA84F"/>
                </a:solidFill>
              </a:rPr>
              <a:t>object</a:t>
            </a:r>
            <a:r>
              <a:rPr lang="en"/>
              <a:t> that, through the </a:t>
            </a:r>
            <a:r>
              <a:rPr lang="en">
                <a:solidFill>
                  <a:srgbClr val="3C78D8"/>
                </a:solidFill>
              </a:rPr>
              <a:t>predicate</a:t>
            </a:r>
            <a:r>
              <a:rPr lang="en"/>
              <a:t>, either </a:t>
            </a:r>
            <a:r>
              <a:rPr b="1" lang="en"/>
              <a:t>attributes</a:t>
            </a:r>
            <a:r>
              <a:rPr lang="en"/>
              <a:t> a </a:t>
            </a:r>
            <a:r>
              <a:rPr b="1" lang="en">
                <a:solidFill>
                  <a:srgbClr val="6AA84F"/>
                </a:solidFill>
              </a:rPr>
              <a:t>literal</a:t>
            </a:r>
            <a:r>
              <a:rPr lang="en"/>
              <a:t> (i.e. a value such as a string, a number, etc.) to a </a:t>
            </a:r>
            <a:r>
              <a:rPr lang="en">
                <a:solidFill>
                  <a:srgbClr val="CC0000"/>
                </a:solidFill>
              </a:rPr>
              <a:t>subject </a:t>
            </a:r>
            <a:r>
              <a:rPr b="1" lang="en">
                <a:solidFill>
                  <a:srgbClr val="CC0000"/>
                </a:solidFill>
              </a:rPr>
              <a:t>entity</a:t>
            </a:r>
            <a:r>
              <a:rPr lang="en">
                <a:solidFill>
                  <a:srgbClr val="CC0000"/>
                </a:solidFill>
              </a:rPr>
              <a:t> </a:t>
            </a:r>
            <a:r>
              <a:rPr i="1" lang="en"/>
              <a:t>or</a:t>
            </a:r>
            <a:r>
              <a:rPr lang="en"/>
              <a:t> it </a:t>
            </a:r>
            <a:r>
              <a:rPr b="1" lang="en"/>
              <a:t>relates</a:t>
            </a:r>
            <a:r>
              <a:rPr lang="en"/>
              <a:t> such a </a:t>
            </a:r>
            <a:r>
              <a:rPr lang="en">
                <a:solidFill>
                  <a:srgbClr val="CC0000"/>
                </a:solidFill>
              </a:rPr>
              <a:t>subject </a:t>
            </a:r>
            <a:r>
              <a:rPr b="1" lang="en">
                <a:solidFill>
                  <a:srgbClr val="CC0000"/>
                </a:solidFill>
              </a:rPr>
              <a:t>entity</a:t>
            </a:r>
            <a:r>
              <a:rPr lang="en"/>
              <a:t> with </a:t>
            </a:r>
            <a:r>
              <a:rPr lang="en">
                <a:solidFill>
                  <a:srgbClr val="6AA84F"/>
                </a:solidFill>
              </a:rPr>
              <a:t>another </a:t>
            </a:r>
            <a:r>
              <a:rPr b="1" lang="en">
                <a:solidFill>
                  <a:srgbClr val="6AA84F"/>
                </a:solidFill>
              </a:rPr>
              <a:t>entity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entity, being used either as </a:t>
            </a:r>
            <a:r>
              <a:rPr lang="en">
                <a:solidFill>
                  <a:srgbClr val="CC0000"/>
                </a:solidFill>
              </a:rPr>
              <a:t>subject</a:t>
            </a:r>
            <a:r>
              <a:rPr lang="en"/>
              <a:t> or </a:t>
            </a:r>
            <a:r>
              <a:rPr lang="en">
                <a:solidFill>
                  <a:srgbClr val="6AA84F"/>
                </a:solidFill>
              </a:rPr>
              <a:t>object</a:t>
            </a:r>
            <a:r>
              <a:rPr lang="en"/>
              <a:t> of a statement, is characterised by </a:t>
            </a:r>
            <a:r>
              <a:rPr b="1" lang="en"/>
              <a:t>a unique identifier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same entity</a:t>
            </a:r>
            <a:r>
              <a:rPr lang="en"/>
              <a:t> can be used as </a:t>
            </a:r>
            <a:r>
              <a:rPr lang="en">
                <a:solidFill>
                  <a:srgbClr val="CC0000"/>
                </a:solidFill>
              </a:rPr>
              <a:t>subject</a:t>
            </a:r>
            <a:r>
              <a:rPr lang="en"/>
              <a:t> or </a:t>
            </a:r>
            <a:r>
              <a:rPr lang="en">
                <a:solidFill>
                  <a:srgbClr val="6AA84F"/>
                </a:solidFill>
              </a:rPr>
              <a:t>object</a:t>
            </a:r>
            <a:r>
              <a:rPr lang="en"/>
              <a:t> in one or more data, while a literal </a:t>
            </a:r>
            <a:r>
              <a:rPr b="1" lang="en"/>
              <a:t>cannot be used</a:t>
            </a:r>
            <a:r>
              <a:rPr lang="en"/>
              <a:t> as </a:t>
            </a:r>
            <a:r>
              <a:rPr lang="en">
                <a:solidFill>
                  <a:srgbClr val="CC0000"/>
                </a:solidFill>
              </a:rPr>
              <a:t>subject</a:t>
            </a:r>
            <a:r>
              <a:rPr lang="en"/>
              <a:t> in any datum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attribute is intrinsically </a:t>
            </a:r>
            <a:r>
              <a:rPr b="1" lang="en"/>
              <a:t>part of</a:t>
            </a:r>
            <a:r>
              <a:rPr lang="en"/>
              <a:t> the </a:t>
            </a:r>
            <a:r>
              <a:rPr lang="en">
                <a:solidFill>
                  <a:srgbClr val="CC0000"/>
                </a:solidFill>
              </a:rPr>
              <a:t>entity</a:t>
            </a:r>
            <a:r>
              <a:rPr lang="en"/>
              <a:t> to which it is associated – modifying the value of an attribute affect </a:t>
            </a:r>
            <a:r>
              <a:rPr b="1" lang="en"/>
              <a:t>only</a:t>
            </a:r>
            <a:r>
              <a:rPr lang="en"/>
              <a:t> the </a:t>
            </a:r>
            <a:r>
              <a:rPr lang="en">
                <a:solidFill>
                  <a:srgbClr val="CC0000"/>
                </a:solidFill>
              </a:rPr>
              <a:t>entity</a:t>
            </a:r>
            <a:r>
              <a:rPr lang="en"/>
              <a:t> to which it refers 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 </a:t>
            </a:r>
            <a:r>
              <a:rPr b="1" lang="en"/>
              <a:t>data model</a:t>
            </a:r>
            <a:r>
              <a:rPr lang="en"/>
              <a:t> is an abstract, simplified and formal representation of some data related to a system or a real domain, and enables us to describe what a data collection is about and to check data correctness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 data model permit one to specify </a:t>
            </a:r>
            <a:r>
              <a:rPr b="1" lang="en"/>
              <a:t>classes</a:t>
            </a:r>
            <a:r>
              <a:rPr lang="en"/>
              <a:t> of entities, their </a:t>
            </a:r>
            <a:r>
              <a:rPr b="1" lang="en"/>
              <a:t>attributes</a:t>
            </a:r>
            <a:r>
              <a:rPr lang="en"/>
              <a:t> and </a:t>
            </a:r>
            <a:r>
              <a:rPr b="1" lang="en"/>
              <a:t>relations</a:t>
            </a:r>
            <a:endParaRPr b="1"/>
          </a:p>
        </p:txBody>
      </p:sp>
      <p:sp>
        <p:nvSpPr>
          <p:cNvPr id="117" name="Google Shape;117;p28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the previous lectures (2/2)</a:t>
            </a:r>
            <a:endParaRPr/>
          </a:p>
        </p:txBody>
      </p:sp>
      <p:sp>
        <p:nvSpPr>
          <p:cNvPr id="123" name="Google Shape;12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Depending on the structure in which data are stored (or exposed), you need to approach the queries to datasets from a different angle</a:t>
            </a:r>
            <a:endParaRPr/>
          </a:p>
          <a:p>
            <a:pPr indent="-308610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With </a:t>
            </a:r>
            <a:r>
              <a:rPr b="1" lang="en"/>
              <a:t>tabular data</a:t>
            </a:r>
            <a:r>
              <a:rPr lang="en"/>
              <a:t>, often you have to combine tables between them to obtain bigger tables which contain the query requirements and the related answer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With </a:t>
            </a:r>
            <a:r>
              <a:rPr b="1" lang="en"/>
              <a:t>graph data</a:t>
            </a:r>
            <a:r>
              <a:rPr lang="en"/>
              <a:t>, you explore the graph starting from fixed points (i.e. known entities, values, predicates) to find a pattern that is compliant with the query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database</a:t>
            </a:r>
            <a:r>
              <a:rPr lang="en"/>
              <a:t> as a </a:t>
            </a:r>
            <a:r>
              <a:rPr b="1" lang="en"/>
              <a:t>collection of data</a:t>
            </a:r>
            <a:r>
              <a:rPr lang="en"/>
              <a:t> which organised, stored and accessed electronically, which can be created through a database management system (DBMS)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transaction</a:t>
            </a:r>
            <a:r>
              <a:rPr lang="en"/>
              <a:t> is a unit of work performed (compliant with </a:t>
            </a:r>
            <a:r>
              <a:rPr b="1" lang="en"/>
              <a:t>ACID properties</a:t>
            </a:r>
            <a:r>
              <a:rPr lang="en"/>
              <a:t>) within a DBMS against a database and  usually represents any change in a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SQL is a </a:t>
            </a:r>
            <a:r>
              <a:rPr b="1" lang="en"/>
              <a:t>query language</a:t>
            </a:r>
            <a:r>
              <a:rPr lang="en"/>
              <a:t> used and designed for managing data in a </a:t>
            </a:r>
            <a:r>
              <a:rPr b="1" lang="en"/>
              <a:t>relational</a:t>
            </a:r>
            <a:r>
              <a:rPr lang="en"/>
              <a:t> database management system, and allows one to </a:t>
            </a:r>
            <a:r>
              <a:rPr b="1" lang="en"/>
              <a:t>create</a:t>
            </a:r>
            <a:r>
              <a:rPr lang="en"/>
              <a:t> tables, to </a:t>
            </a:r>
            <a:r>
              <a:rPr b="1" lang="en"/>
              <a:t>populate</a:t>
            </a:r>
            <a:r>
              <a:rPr lang="en"/>
              <a:t> them, and finally to </a:t>
            </a:r>
            <a:r>
              <a:rPr b="1" lang="en"/>
              <a:t>query</a:t>
            </a:r>
            <a:r>
              <a:rPr lang="en"/>
              <a:t> them using a particular syntax</a:t>
            </a:r>
            <a:endParaRPr/>
          </a:p>
        </p:txBody>
      </p:sp>
      <p:sp>
        <p:nvSpPr>
          <p:cNvPr id="124" name="Google Shape;124;p29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 about the previous lecture?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SPARQL Protocol and RDF Query Language (SPARQL, and yes: it is a recursive name) is a query language used and designed for managing RDF data, as those available in an RDF triplestore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is a standard that is implemented in all RDF-based triplestore, and allows one to populate and query them using a particular syntax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full specification of the language is a W3C Recommendation and it is entirely available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https://www.w3.org/TR/sparql11-query/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good tutorial is available at: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https://docs.data.world/tutorials/sparql/primer_intro.html</a:t>
            </a:r>
            <a:r>
              <a:rPr lang="en"/>
              <a:t> </a:t>
            </a:r>
            <a:endParaRPr/>
          </a:p>
        </p:txBody>
      </p:sp>
      <p:sp>
        <p:nvSpPr>
          <p:cNvPr id="135" name="Google Shape;13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SPARQL</a:t>
            </a:r>
            <a:endParaRPr/>
          </a:p>
        </p:txBody>
      </p:sp>
      <p:sp>
        <p:nvSpPr>
          <p:cNvPr id="136" name="Google Shape;136;p31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SPARQL syntax for queries</a:t>
            </a:r>
            <a:endParaRPr/>
          </a:p>
        </p:txBody>
      </p:sp>
      <p:sp>
        <p:nvSpPr>
          <p:cNvPr id="142" name="Google Shape;142;p32"/>
          <p:cNvSpPr txBox="1"/>
          <p:nvPr>
            <p:ph idx="1" type="body"/>
          </p:nvPr>
        </p:nvSpPr>
        <p:spPr>
          <a:xfrm>
            <a:off x="311700" y="3344075"/>
            <a:ext cx="4383300" cy="13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to remind for designing a query:</a:t>
            </a:r>
            <a:endParaRPr/>
          </a:p>
          <a:p>
            <a:pPr indent="-334327" lvl="0" marL="457200" rtl="0" algn="l">
              <a:spcBef>
                <a:spcPts val="16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resources are known?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literals are known?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properties are known?</a:t>
            </a:r>
            <a:endParaRPr/>
          </a:p>
        </p:txBody>
      </p:sp>
      <p:sp>
        <p:nvSpPr>
          <p:cNvPr id="143" name="Google Shape;143;p32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2"/>
          <p:cNvSpPr txBox="1"/>
          <p:nvPr/>
        </p:nvSpPr>
        <p:spPr>
          <a:xfrm>
            <a:off x="311700" y="9586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SELECT &lt;variables&gt;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32"/>
          <p:cNvSpPr txBox="1"/>
          <p:nvPr/>
        </p:nvSpPr>
        <p:spPr>
          <a:xfrm>
            <a:off x="311700" y="1613725"/>
            <a:ext cx="30000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32"/>
          <p:cNvSpPr txBox="1"/>
          <p:nvPr/>
        </p:nvSpPr>
        <p:spPr>
          <a:xfrm>
            <a:off x="3499800" y="958650"/>
            <a:ext cx="5644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 space-separated list of </a:t>
            </a: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?x</a:t>
            </a:r>
            <a:r>
              <a:rPr lang="en" sz="1800">
                <a:solidFill>
                  <a:schemeClr val="dk2"/>
                </a:solidFill>
              </a:rPr>
              <a:t> variables to have as result of the query (“*” means </a:t>
            </a:r>
            <a:r>
              <a:rPr i="1" lang="en" sz="1800">
                <a:solidFill>
                  <a:schemeClr val="dk2"/>
                </a:solidFill>
              </a:rPr>
              <a:t>all the variables</a:t>
            </a:r>
            <a:r>
              <a:rPr lang="en" sz="1800">
                <a:solidFill>
                  <a:schemeClr val="dk2"/>
                </a:solidFill>
              </a:rPr>
              <a:t>)</a:t>
            </a:r>
            <a:endParaRPr/>
          </a:p>
        </p:txBody>
      </p:sp>
      <p:sp>
        <p:nvSpPr>
          <p:cNvPr id="147" name="Google Shape;147;p32"/>
          <p:cNvSpPr txBox="1"/>
          <p:nvPr/>
        </p:nvSpPr>
        <p:spPr>
          <a:xfrm>
            <a:off x="3499800" y="1613725"/>
            <a:ext cx="5644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 series of conditions involving the </a:t>
            </a: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?x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</a:rPr>
              <a:t>variables above used in one or more…</a:t>
            </a:r>
            <a:endParaRPr/>
          </a:p>
        </p:txBody>
      </p:sp>
      <p:sp>
        <p:nvSpPr>
          <p:cNvPr id="148" name="Google Shape;148;p32"/>
          <p:cNvSpPr txBox="1"/>
          <p:nvPr/>
        </p:nvSpPr>
        <p:spPr>
          <a:xfrm>
            <a:off x="311700" y="27299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32"/>
          <p:cNvSpPr txBox="1"/>
          <p:nvPr/>
        </p:nvSpPr>
        <p:spPr>
          <a:xfrm>
            <a:off x="499800" y="2061475"/>
            <a:ext cx="3000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&lt;triple pattern 1&gt; .</a:t>
            </a:r>
            <a:b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&lt;triple pattern 2&gt; .</a:t>
            </a:r>
            <a:b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50" name="Google Shape;150;p32"/>
          <p:cNvGrpSpPr/>
          <p:nvPr/>
        </p:nvGrpSpPr>
        <p:grpSpPr>
          <a:xfrm>
            <a:off x="3499800" y="2302875"/>
            <a:ext cx="5644200" cy="2364300"/>
            <a:chOff x="3499800" y="2302875"/>
            <a:chExt cx="5644200" cy="2364300"/>
          </a:xfrm>
        </p:grpSpPr>
        <p:sp>
          <p:nvSpPr>
            <p:cNvPr id="151" name="Google Shape;151;p32"/>
            <p:cNvSpPr txBox="1"/>
            <p:nvPr/>
          </p:nvSpPr>
          <p:spPr>
            <a:xfrm>
              <a:off x="3499800" y="2302875"/>
              <a:ext cx="5644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… triple patterns </a:t>
              </a:r>
              <a:r>
                <a:rPr b="1" lang="en" sz="1800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 P O</a:t>
              </a:r>
              <a:r>
                <a:rPr lang="en" sz="1800">
                  <a:solidFill>
                    <a:schemeClr val="dk2"/>
                  </a:solidFill>
                </a:rPr>
                <a:t> where: </a:t>
              </a:r>
              <a:endParaRPr/>
            </a:p>
          </p:txBody>
        </p:sp>
        <p:sp>
          <p:nvSpPr>
            <p:cNvPr id="152" name="Google Shape;152;p32"/>
            <p:cNvSpPr txBox="1"/>
            <p:nvPr/>
          </p:nvSpPr>
          <p:spPr>
            <a:xfrm>
              <a:off x="4542600" y="2612175"/>
              <a:ext cx="4527600" cy="205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Char char="●"/>
              </a:pPr>
              <a:r>
                <a:rPr b="1" lang="en" sz="1800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</a:t>
              </a:r>
              <a:r>
                <a:rPr lang="en" sz="1800">
                  <a:solidFill>
                    <a:schemeClr val="dk2"/>
                  </a:solidFill>
                </a:rPr>
                <a:t> can be a </a:t>
              </a:r>
              <a:r>
                <a:rPr b="1" lang="en" sz="1800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&lt;url&gt;</a:t>
              </a:r>
              <a:r>
                <a:rPr lang="en" sz="1800">
                  <a:solidFill>
                    <a:schemeClr val="dk2"/>
                  </a:solidFill>
                </a:rPr>
                <a:t> resource or a </a:t>
              </a:r>
              <a:r>
                <a:rPr b="1" lang="en" sz="1800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?x</a:t>
              </a:r>
              <a:r>
                <a:rPr lang="en" sz="1800">
                  <a:solidFill>
                    <a:schemeClr val="dk2"/>
                  </a:solidFill>
                </a:rPr>
                <a:t> variable</a:t>
              </a:r>
              <a:endParaRPr sz="1800">
                <a:solidFill>
                  <a:schemeClr val="dk2"/>
                </a:solidFill>
              </a:endParaRPr>
            </a:p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Char char="●"/>
              </a:pPr>
              <a:r>
                <a:rPr b="1" lang="en" sz="1800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</a:t>
              </a:r>
              <a:r>
                <a:rPr lang="en" sz="1800">
                  <a:solidFill>
                    <a:schemeClr val="dk2"/>
                  </a:solidFill>
                </a:rPr>
                <a:t> can be a </a:t>
              </a:r>
              <a:r>
                <a:rPr b="1" lang="en" sz="1800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&lt;url&gt;</a:t>
              </a:r>
              <a:r>
                <a:rPr lang="en" sz="1800">
                  <a:solidFill>
                    <a:schemeClr val="dk2"/>
                  </a:solidFill>
                </a:rPr>
                <a:t> property or a </a:t>
              </a:r>
              <a:r>
                <a:rPr b="1" lang="en" sz="1800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?x</a:t>
              </a:r>
              <a:r>
                <a:rPr lang="en" sz="1800">
                  <a:solidFill>
                    <a:schemeClr val="dk2"/>
                  </a:solidFill>
                </a:rPr>
                <a:t> variable</a:t>
              </a:r>
              <a:endParaRPr sz="1800">
                <a:solidFill>
                  <a:schemeClr val="dk2"/>
                </a:solidFill>
              </a:endParaRPr>
            </a:p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Char char="●"/>
              </a:pPr>
              <a:r>
                <a:rPr b="1" lang="en" sz="1800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</a:t>
              </a:r>
              <a:r>
                <a:rPr lang="en" sz="1800">
                  <a:solidFill>
                    <a:schemeClr val="dk2"/>
                  </a:solidFill>
                </a:rPr>
                <a:t> can be a </a:t>
              </a:r>
              <a:r>
                <a:rPr b="1" lang="en" sz="1800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&lt;url&gt;</a:t>
              </a:r>
              <a:r>
                <a:rPr lang="en" sz="1800">
                  <a:solidFill>
                    <a:schemeClr val="dk2"/>
                  </a:solidFill>
                </a:rPr>
                <a:t> resource, a </a:t>
              </a:r>
              <a:r>
                <a:rPr b="1" lang="en" sz="1800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"literal"</a:t>
              </a:r>
              <a:r>
                <a:rPr lang="en" sz="1800">
                  <a:solidFill>
                    <a:schemeClr val="dk2"/>
                  </a:solidFill>
                </a:rPr>
                <a:t> or a </a:t>
              </a:r>
              <a:r>
                <a:rPr b="1" lang="en" sz="1800">
                  <a:solidFill>
                    <a:schemeClr val="dk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?x</a:t>
              </a:r>
              <a:r>
                <a:rPr lang="en" sz="1800">
                  <a:solidFill>
                    <a:schemeClr val="dk2"/>
                  </a:solidFill>
                </a:rPr>
                <a:t> variable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12" y="865325"/>
            <a:ext cx="8201375" cy="325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Exemplar classes and properties for queries</a:t>
            </a:r>
            <a:endParaRPr/>
          </a:p>
        </p:txBody>
      </p:sp>
      <p:sp>
        <p:nvSpPr>
          <p:cNvPr id="159" name="Google Shape;159;p33"/>
          <p:cNvSpPr txBox="1"/>
          <p:nvPr>
            <p:ph idx="1" type="body"/>
          </p:nvPr>
        </p:nvSpPr>
        <p:spPr>
          <a:xfrm>
            <a:off x="311700" y="399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Remind that we used strings to store years of publication instead of integers</a:t>
            </a:r>
            <a:endParaRPr/>
          </a:p>
        </p:txBody>
      </p:sp>
      <p:sp>
        <p:nvSpPr>
          <p:cNvPr id="160" name="Google Shape;160;p33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61" name="Google Shape;161;p33"/>
          <p:cNvGrpSpPr/>
          <p:nvPr/>
        </p:nvGrpSpPr>
        <p:grpSpPr>
          <a:xfrm>
            <a:off x="161750" y="1887025"/>
            <a:ext cx="8540225" cy="2145825"/>
            <a:chOff x="161750" y="1887025"/>
            <a:chExt cx="8540225" cy="2145825"/>
          </a:xfrm>
        </p:grpSpPr>
        <p:sp>
          <p:nvSpPr>
            <p:cNvPr id="162" name="Google Shape;162;p33"/>
            <p:cNvSpPr/>
            <p:nvPr/>
          </p:nvSpPr>
          <p:spPr>
            <a:xfrm>
              <a:off x="452875" y="3073150"/>
              <a:ext cx="8249100" cy="959700"/>
            </a:xfrm>
            <a:prstGeom prst="rect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3"/>
            <p:cNvSpPr txBox="1"/>
            <p:nvPr/>
          </p:nvSpPr>
          <p:spPr>
            <a:xfrm>
              <a:off x="161750" y="1887025"/>
              <a:ext cx="1768500" cy="12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CC0000"/>
                  </a:solidFill>
                </a:rPr>
                <a:t>We used only these classes, by remind of the inheritance of attributes and relations</a:t>
              </a:r>
              <a:endParaRPr>
                <a:solidFill>
                  <a:srgbClr val="CC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750" y="895858"/>
            <a:ext cx="7260500" cy="39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 the RDF graph</a:t>
            </a:r>
            <a:endParaRPr/>
          </a:p>
        </p:txBody>
      </p:sp>
      <p:sp>
        <p:nvSpPr>
          <p:cNvPr id="170" name="Google Shape;170;p34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4"/>
          <p:cNvSpPr txBox="1"/>
          <p:nvPr/>
        </p:nvSpPr>
        <p:spPr>
          <a:xfrm>
            <a:off x="4233025" y="98525"/>
            <a:ext cx="4863600" cy="8313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</a:rPr>
              <a:t>Prefixes</a:t>
            </a:r>
            <a:endParaRPr b="1" sz="12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PREFIX 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:    &lt;https://comp-data.github.io/res/&gt;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PREFIX 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df:    &lt;http://www.w3.org/1999/02/22-rdf-syntax-ns#&gt;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PREFIX 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chema: &lt;https://schema.org/&gt;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</a:t>
            </a:r>
            <a:endParaRPr/>
          </a:p>
        </p:txBody>
      </p:sp>
      <p:sp>
        <p:nvSpPr>
          <p:cNvPr id="177" name="Google Shape;17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complete information about all journal articles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Retrieve the titles of all journal articles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Retrieve the title of the journal article with DOI “10.1016/s1367-5931(02)00332-0”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Retrieve the title of the publication with DOI “10.1016/s1367-5931(02)00332-0”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Return the name of the journal of the article with DOI “10.1016/s1367-5931(02)00332-0”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Return the id and name of the journal of the article with DOI “10.1016/s1367-5931(02)00332-0”</a:t>
            </a:r>
            <a:endParaRPr/>
          </a:p>
        </p:txBody>
      </p:sp>
      <p:sp>
        <p:nvSpPr>
          <p:cNvPr id="178" name="Google Shape;178;p35"/>
          <p:cNvSpPr txBox="1"/>
          <p:nvPr>
            <p:ph idx="2" type="subTitle"/>
          </p:nvPr>
        </p:nvSpPr>
        <p:spPr>
          <a:xfrm>
            <a:off x="-100" y="4729900"/>
            <a:ext cx="91440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