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411" r:id="rId2"/>
    <p:sldId id="474" r:id="rId3"/>
    <p:sldId id="475" r:id="rId4"/>
    <p:sldId id="481" r:id="rId5"/>
    <p:sldId id="477" r:id="rId6"/>
    <p:sldId id="478" r:id="rId7"/>
    <p:sldId id="482" r:id="rId8"/>
    <p:sldId id="488" r:id="rId9"/>
    <p:sldId id="484" r:id="rId10"/>
    <p:sldId id="485" r:id="rId11"/>
    <p:sldId id="487" r:id="rId12"/>
    <p:sldId id="489" r:id="rId13"/>
    <p:sldId id="480" r:id="rId14"/>
    <p:sldId id="490" r:id="rId15"/>
    <p:sldId id="491" r:id="rId16"/>
    <p:sldId id="492" r:id="rId17"/>
    <p:sldId id="494" r:id="rId18"/>
    <p:sldId id="495" r:id="rId19"/>
    <p:sldId id="476" r:id="rId20"/>
    <p:sldId id="496" r:id="rId21"/>
    <p:sldId id="498" r:id="rId22"/>
    <p:sldId id="499" r:id="rId23"/>
    <p:sldId id="500" r:id="rId24"/>
    <p:sldId id="4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FF"/>
    <a:srgbClr val="1EA0FF"/>
    <a:srgbClr val="FF00A7"/>
    <a:srgbClr val="B9DCE6"/>
    <a:srgbClr val="80C2D5"/>
    <a:srgbClr val="7598A4"/>
    <a:srgbClr val="72ABBD"/>
    <a:srgbClr val="FFF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80684" autoAdjust="0"/>
  </p:normalViewPr>
  <p:slideViewPr>
    <p:cSldViewPr snapToObjects="1" showGuides="1">
      <p:cViewPr>
        <p:scale>
          <a:sx n="99" d="100"/>
          <a:sy n="99" d="100"/>
        </p:scale>
        <p:origin x="-1272" y="784"/>
      </p:cViewPr>
      <p:guideLst>
        <p:guide orient="horz" pos="575"/>
        <p:guide pos="259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20712A-4EF3-DA45-AA1E-CFB71BCF4209}" type="datetimeFigureOut">
              <a:rPr lang="en-US" smtClean="0"/>
              <a:t>9/14/15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83728-4F15-1C4B-A41D-7D38C986F9F9}" type="slidenum">
              <a:rPr lang="en-US" smtClean="0"/>
              <a:t>‹#›</a:t>
            </a:fld>
            <a:endParaRPr lang="en-US"/>
          </a:p>
        </p:txBody>
      </p:sp>
    </p:spTree>
    <p:extLst>
      <p:ext uri="{BB962C8B-B14F-4D97-AF65-F5344CB8AC3E}">
        <p14:creationId xmlns:p14="http://schemas.microsoft.com/office/powerpoint/2010/main" val="4273373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4599-E23D-FC47-95F2-77B50D4F94C6}" type="datetimeFigureOut">
              <a:rPr lang="en-US" smtClean="0"/>
              <a:pPr/>
              <a:t>9/14/15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72892-E56D-A547-B502-96178A1BC013}" type="slidenum">
              <a:rPr lang="en-US" smtClean="0"/>
              <a:pPr/>
              <a:t>‹#›</a:t>
            </a:fld>
            <a:endParaRPr lang="en-US"/>
          </a:p>
        </p:txBody>
      </p:sp>
    </p:spTree>
    <p:extLst>
      <p:ext uri="{BB962C8B-B14F-4D97-AF65-F5344CB8AC3E}">
        <p14:creationId xmlns:p14="http://schemas.microsoft.com/office/powerpoint/2010/main" val="1621168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A955059-F18B-4A46-8E2C-80467ADA89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point about </a:t>
            </a:r>
            <a:r>
              <a:rPr lang="en-US" dirty="0" err="1" smtClean="0"/>
              <a:t>csvclean</a:t>
            </a:r>
            <a:r>
              <a:rPr lang="en-US" dirty="0" smtClean="0"/>
              <a:t> leads right into the issue of data cleaning / wrangling, or as I call it data editing</a:t>
            </a:r>
          </a:p>
          <a:p>
            <a:endParaRPr lang="en-US" dirty="0" smtClean="0"/>
          </a:p>
          <a:p>
            <a:r>
              <a:rPr lang="en-US" sz="1200" kern="1200" dirty="0" err="1" smtClean="0">
                <a:solidFill>
                  <a:schemeClr val="tx1"/>
                </a:solidFill>
                <a:latin typeface="+mn-lt"/>
                <a:ea typeface="+mn-ea"/>
                <a:cs typeface="+mn-cs"/>
              </a:rPr>
              <a:t>csvsql</a:t>
            </a:r>
            <a:r>
              <a:rPr lang="en-US" sz="1200" kern="1200" dirty="0" smtClean="0">
                <a:solidFill>
                  <a:schemeClr val="tx1"/>
                </a:solidFill>
                <a:latin typeface="+mn-lt"/>
                <a:ea typeface="+mn-ea"/>
                <a:cs typeface="+mn-cs"/>
              </a:rPr>
              <a:t> --query "select * from data where </a:t>
            </a:r>
            <a:r>
              <a:rPr lang="en-US" sz="1200" kern="1200" dirty="0" err="1" smtClean="0">
                <a:solidFill>
                  <a:schemeClr val="tx1"/>
                </a:solidFill>
                <a:latin typeface="+mn-lt"/>
                <a:ea typeface="+mn-ea"/>
                <a:cs typeface="+mn-cs"/>
              </a:rPr>
              <a:t>myindex</a:t>
            </a:r>
            <a:r>
              <a:rPr lang="en-US" sz="1200" kern="1200" dirty="0" smtClean="0">
                <a:solidFill>
                  <a:schemeClr val="tx1"/>
                </a:solidFill>
                <a:latin typeface="+mn-lt"/>
                <a:ea typeface="+mn-ea"/>
                <a:cs typeface="+mn-cs"/>
              </a:rPr>
              <a:t> &lt; 5;" --table data </a:t>
            </a:r>
            <a:r>
              <a:rPr lang="en-US" sz="1200" kern="1200" smtClean="0">
                <a:solidFill>
                  <a:schemeClr val="tx1"/>
                </a:solidFill>
                <a:latin typeface="+mn-lt"/>
                <a:ea typeface="+mn-ea"/>
                <a:cs typeface="+mn-cs"/>
              </a:rPr>
              <a:t>norton_subset.csv</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13</a:t>
            </a:fld>
            <a:endParaRPr lang="en-US"/>
          </a:p>
        </p:txBody>
      </p:sp>
    </p:spTree>
    <p:extLst>
      <p:ext uri="{BB962C8B-B14F-4D97-AF65-F5344CB8AC3E}">
        <p14:creationId xmlns:p14="http://schemas.microsoft.com/office/powerpoint/2010/main" val="402808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Also relates to wider </a:t>
            </a:r>
            <a:r>
              <a:rPr lang="en-US" dirty="0" smtClean="0"/>
              <a:t>idea</a:t>
            </a:r>
            <a:r>
              <a:rPr lang="en-US" baseline="0" dirty="0" smtClean="0"/>
              <a:t> of data literacy: </a:t>
            </a:r>
            <a:r>
              <a:rPr lang="en-US" dirty="0" smtClean="0"/>
              <a:t>The ability to consume, produce, and think critically about data</a:t>
            </a:r>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14</a:t>
            </a:fld>
            <a:endParaRPr lang="en-US"/>
          </a:p>
        </p:txBody>
      </p:sp>
    </p:spTree>
    <p:extLst>
      <p:ext uri="{BB962C8B-B14F-4D97-AF65-F5344CB8AC3E}">
        <p14:creationId xmlns:p14="http://schemas.microsoft.com/office/powerpoint/2010/main" val="294786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a:t>
            </a:r>
            <a:r>
              <a:rPr lang="en-US" dirty="0" err="1" smtClean="0"/>
              <a:t>exmple</a:t>
            </a:r>
            <a:r>
              <a:rPr lang="en-US" dirty="0" smtClean="0"/>
              <a:t> of the </a:t>
            </a:r>
            <a:r>
              <a:rPr lang="en-US" dirty="0" err="1" smtClean="0"/>
              <a:t>chicago</a:t>
            </a:r>
            <a:r>
              <a:rPr lang="en-US" dirty="0" smtClean="0"/>
              <a:t> crime stats being redefined in 2011</a:t>
            </a:r>
            <a:r>
              <a:rPr lang="en-US" baseline="0" dirty="0" smtClean="0"/>
              <a:t> which changed how certain crimes were categorized</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15</a:t>
            </a:fld>
            <a:endParaRPr lang="en-US"/>
          </a:p>
        </p:txBody>
      </p:sp>
    </p:spTree>
    <p:extLst>
      <p:ext uri="{BB962C8B-B14F-4D97-AF65-F5344CB8AC3E}">
        <p14:creationId xmlns:p14="http://schemas.microsoft.com/office/powerpoint/2010/main" val="42111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chronicle example of “internet” as an example where they digitized and </a:t>
            </a:r>
            <a:r>
              <a:rPr lang="en-US" dirty="0" err="1" smtClean="0"/>
              <a:t>OCRed</a:t>
            </a:r>
            <a:r>
              <a:rPr lang="en-US" dirty="0" smtClean="0"/>
              <a:t> an archive and you still get false positive recognitions</a:t>
            </a:r>
            <a:r>
              <a:rPr lang="en-US" baseline="0" dirty="0" smtClean="0"/>
              <a:t> on words. This is a typical issue with big data types of applications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16</a:t>
            </a:fld>
            <a:endParaRPr lang="en-US"/>
          </a:p>
        </p:txBody>
      </p:sp>
    </p:spTree>
    <p:extLst>
      <p:ext uri="{BB962C8B-B14F-4D97-AF65-F5344CB8AC3E}">
        <p14:creationId xmlns:p14="http://schemas.microsoft.com/office/powerpoint/2010/main" val="182038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4"/>
          <p:cNvSpPr>
            <a:spLocks noGrp="1" noChangeArrowheads="1"/>
          </p:cNvSpPr>
          <p:nvPr>
            <p:ph type="hd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5" name="Rectangle 5"/>
          <p:cNvSpPr>
            <a:spLocks noGrp="1" noChangeArrowheads="1"/>
          </p:cNvSpPr>
          <p:nvPr>
            <p:ph type="dt"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6" name="Rectangle 6"/>
          <p:cNvSpPr>
            <a:spLocks noGrp="1" noChangeArrowheads="1"/>
          </p:cNvSpPr>
          <p:nvPr>
            <p:ph type="ft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3557" name="Rectangle 7"/>
          <p:cNvSpPr>
            <a:spLocks noGrp="1" noChangeArrowheads="1"/>
          </p:cNvSpPr>
          <p:nvPr>
            <p:ph type="sldNum"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fld id="{1444D2BC-3450-684C-BD4C-E29C95148391}" type="slidenum">
              <a:rPr lang="en-GB" sz="1800">
                <a:solidFill>
                  <a:srgbClr val="000000"/>
                </a:solidFill>
                <a:latin typeface="Franklin Gothic Book" charset="0"/>
              </a:rPr>
              <a:pPr eaLnBrk="1"/>
              <a:t>17</a:t>
            </a:fld>
            <a:endParaRPr lang="en-GB" sz="1800">
              <a:solidFill>
                <a:srgbClr val="000000"/>
              </a:solidFill>
              <a:latin typeface="Franklin Gothic Book" charset="0"/>
            </a:endParaRPr>
          </a:p>
        </p:txBody>
      </p:sp>
      <p:sp>
        <p:nvSpPr>
          <p:cNvPr id="23558" name="Text Box 1"/>
          <p:cNvSpPr txBox="1">
            <a:spLocks noChangeArrowheads="1"/>
          </p:cNvSpPr>
          <p:nvPr/>
        </p:nvSpPr>
        <p:spPr bwMode="auto">
          <a:xfrm>
            <a:off x="1144588" y="687388"/>
            <a:ext cx="4572000" cy="3430587"/>
          </a:xfrm>
          <a:prstGeom prst="rect">
            <a:avLst/>
          </a:prstGeom>
          <a:solidFill>
            <a:srgbClr val="FFFFFF"/>
          </a:solidFill>
          <a:ln w="9360">
            <a:solidFill>
              <a:srgbClr val="000000"/>
            </a:solidFill>
            <a:miter lim="800000"/>
            <a:headEnd/>
            <a:tailEnd/>
          </a:ln>
        </p:spPr>
        <p:txBody>
          <a:bodyPr wrap="none" anchor="ctr"/>
          <a:lstStyle>
            <a:lvl1pPr eaLnBrk="0">
              <a:defRPr sz="2400">
                <a:solidFill>
                  <a:schemeClr val="bg1"/>
                </a:solidFill>
                <a:latin typeface="Arial" charset="0"/>
                <a:ea typeface="ＭＳ Ｐゴシック" charset="0"/>
                <a:cs typeface="DejaVuSans" charset="0"/>
              </a:defRPr>
            </a:lvl1pPr>
            <a:lvl2pPr marL="37931725" indent="-37474525" eaLnBrk="0">
              <a:defRPr sz="2400">
                <a:solidFill>
                  <a:schemeClr val="bg1"/>
                </a:solidFill>
                <a:latin typeface="Arial" charset="0"/>
                <a:ea typeface="DejaVuSans" charset="0"/>
                <a:cs typeface="DejaVuSans" charset="0"/>
              </a:defRPr>
            </a:lvl2pPr>
            <a:lvl3pPr eaLnBrk="0">
              <a:defRPr sz="2400">
                <a:solidFill>
                  <a:schemeClr val="bg1"/>
                </a:solidFill>
                <a:latin typeface="Arial" charset="0"/>
                <a:ea typeface="DejaVuSans" charset="0"/>
                <a:cs typeface="DejaVuSans" charset="0"/>
              </a:defRPr>
            </a:lvl3pPr>
            <a:lvl4pPr eaLnBrk="0">
              <a:defRPr sz="2400">
                <a:solidFill>
                  <a:schemeClr val="bg1"/>
                </a:solidFill>
                <a:latin typeface="Arial" charset="0"/>
                <a:ea typeface="DejaVuSans" charset="0"/>
                <a:cs typeface="DejaVuSans" charset="0"/>
              </a:defRPr>
            </a:lvl4pPr>
            <a:lvl5pPr eaLnBrk="0">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defRPr sz="2400">
                <a:solidFill>
                  <a:schemeClr val="bg1"/>
                </a:solidFill>
                <a:latin typeface="Arial" charset="0"/>
                <a:ea typeface="DejaVuSans" charset="0"/>
                <a:cs typeface="DejaVuSans" charset="0"/>
              </a:defRPr>
            </a:lvl9pPr>
          </a:lstStyle>
          <a:p>
            <a:pPr eaLnBrk="1"/>
            <a:endParaRPr lang="en-US" sz="1800"/>
          </a:p>
        </p:txBody>
      </p:sp>
      <p:sp>
        <p:nvSpPr>
          <p:cNvPr id="23559" name="Text Box 2"/>
          <p:cNvSpPr>
            <a:spLocks noGrp="1" noChangeArrowheads="1"/>
          </p:cNvSpPr>
          <p:nvPr>
            <p:ph type="body"/>
          </p:nvPr>
        </p:nvSpPr>
        <p:spPr>
          <a:xfrm>
            <a:off x="687388" y="4344988"/>
            <a:ext cx="5486400" cy="2143125"/>
          </a:xfrm>
          <a:solidFill>
            <a:srgbClr val="99CCFF"/>
          </a:solidFill>
          <a:ln w="9525">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latin typeface="Franklin Gothic Medium" charset="0"/>
                <a:ea typeface="ＭＳ Ｐゴシック" charset="0"/>
                <a:cs typeface="DejaVuSans" charset="0"/>
              </a:rPr>
              <a:t>The Los Angeles Times began publishing their </a:t>
            </a:r>
            <a:r>
              <a:rPr lang="en-US" dirty="0" smtClean="0">
                <a:latin typeface="Franklin Gothic Medium" charset="0"/>
                <a:ea typeface="ＭＳ Ｐゴシック" charset="0"/>
                <a:cs typeface="DejaVuSans" charset="0"/>
              </a:rPr>
              <a:t>Homicide </a:t>
            </a:r>
            <a:r>
              <a:rPr lang="en-US" dirty="0">
                <a:latin typeface="Franklin Gothic Medium" charset="0"/>
                <a:ea typeface="ＭＳ Ｐゴシック" charset="0"/>
                <a:cs typeface="DejaVuSans" charset="0"/>
              </a:rPr>
              <a:t>Map in </a:t>
            </a:r>
            <a:r>
              <a:rPr lang="en-US" dirty="0" smtClean="0">
                <a:latin typeface="Franklin Gothic Medium" charset="0"/>
                <a:ea typeface="ＭＳ Ｐゴシック" charset="0"/>
                <a:cs typeface="DejaVuSans" charset="0"/>
              </a:rPr>
              <a:t>the</a:t>
            </a:r>
            <a:r>
              <a:rPr lang="en-US" baseline="0" dirty="0" smtClean="0">
                <a:latin typeface="Franklin Gothic Medium" charset="0"/>
                <a:ea typeface="ＭＳ Ｐゴシック" charset="0"/>
                <a:cs typeface="DejaVuSans" charset="0"/>
              </a:rPr>
              <a:t> </a:t>
            </a:r>
            <a:r>
              <a:rPr lang="en-US" dirty="0" smtClean="0">
                <a:latin typeface="Franklin Gothic Medium" charset="0"/>
                <a:ea typeface="ＭＳ Ｐゴシック" charset="0"/>
                <a:cs typeface="DejaVuSans" charset="0"/>
              </a:rPr>
              <a:t>Spring </a:t>
            </a:r>
            <a:r>
              <a:rPr lang="en-US" dirty="0">
                <a:latin typeface="Franklin Gothic Medium" charset="0"/>
                <a:ea typeface="ＭＳ Ｐゴシック" charset="0"/>
                <a:cs typeface="DejaVuSans" charset="0"/>
              </a:rPr>
              <a:t>of 2008, along with a blog devoted to the city's murders. </a:t>
            </a:r>
            <a:r>
              <a:rPr lang="en-US" dirty="0" smtClean="0">
                <a:latin typeface="Franklin Gothic Medium" charset="0"/>
                <a:ea typeface="ＭＳ Ｐゴシック" charset="0"/>
                <a:cs typeface="DejaVuSans" charset="0"/>
              </a:rPr>
              <a:t>It</a:t>
            </a:r>
            <a:r>
              <a:rPr lang="en-US" baseline="0" dirty="0" smtClean="0">
                <a:latin typeface="Franklin Gothic Medium" charset="0"/>
                <a:ea typeface="ＭＳ Ｐゴシック" charset="0"/>
                <a:cs typeface="DejaVuSans" charset="0"/>
              </a:rPr>
              <a:t> </a:t>
            </a:r>
            <a:r>
              <a:rPr lang="en-US" dirty="0" smtClean="0">
                <a:latin typeface="Franklin Gothic Medium" charset="0"/>
                <a:ea typeface="ＭＳ Ｐゴシック" charset="0"/>
                <a:cs typeface="DejaVuSans" charset="0"/>
              </a:rPr>
              <a:t>fits </a:t>
            </a:r>
            <a:r>
              <a:rPr lang="en-US" dirty="0">
                <a:latin typeface="Franklin Gothic Medium" charset="0"/>
                <a:ea typeface="ＭＳ Ｐゴシック" charset="0"/>
                <a:cs typeface="DejaVuSans" charset="0"/>
              </a:rPr>
              <a:t>in the city crime genre, but doesn't cover all crime, </a:t>
            </a:r>
            <a:r>
              <a:rPr lang="en-US" dirty="0" smtClean="0">
                <a:latin typeface="Franklin Gothic Medium" charset="0"/>
                <a:ea typeface="ＭＳ Ｐゴシック" charset="0"/>
                <a:cs typeface="DejaVuSans" charset="0"/>
              </a:rPr>
              <a:t>just</a:t>
            </a:r>
            <a:r>
              <a:rPr lang="en-US" baseline="0" dirty="0" smtClean="0">
                <a:latin typeface="Franklin Gothic Medium" charset="0"/>
                <a:ea typeface="ＭＳ Ｐゴシック" charset="0"/>
                <a:cs typeface="DejaVuSans" charset="0"/>
              </a:rPr>
              <a:t> </a:t>
            </a:r>
            <a:r>
              <a:rPr lang="en-US" dirty="0" smtClean="0">
                <a:latin typeface="Franklin Gothic Medium" charset="0"/>
                <a:ea typeface="ＭＳ Ｐゴシック" charset="0"/>
                <a:cs typeface="DejaVuSans" charset="0"/>
              </a:rPr>
              <a:t>murder</a:t>
            </a:r>
            <a:r>
              <a:rPr lang="en-US" dirty="0">
                <a:latin typeface="Franklin Gothic Medium" charset="0"/>
                <a:ea typeface="ＭＳ Ｐゴシック" charset="0"/>
                <a:cs typeface="DejaVuSans" charset="0"/>
              </a:rPr>
              <a:t>. </a:t>
            </a:r>
            <a:endParaRPr lang="en-GB" dirty="0">
              <a:latin typeface="Franklin Gothic Medium" charset="0"/>
              <a:ea typeface="ＭＳ Ｐゴシック" charset="0"/>
              <a:cs typeface="DejaVu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4"/>
          <p:cNvSpPr>
            <a:spLocks noGrp="1" noChangeArrowheads="1"/>
          </p:cNvSpPr>
          <p:nvPr>
            <p:ph type="hd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3" name="Rectangle 5"/>
          <p:cNvSpPr>
            <a:spLocks noGrp="1" noChangeArrowheads="1"/>
          </p:cNvSpPr>
          <p:nvPr>
            <p:ph type="dt"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4" name="Rectangle 6"/>
          <p:cNvSpPr>
            <a:spLocks noGrp="1" noChangeArrowheads="1"/>
          </p:cNvSpPr>
          <p:nvPr>
            <p:ph type="ftr"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endParaRPr lang="en-US" sz="1200">
              <a:solidFill>
                <a:srgbClr val="000000"/>
              </a:solidFill>
              <a:latin typeface="Franklin Gothic Book" charset="0"/>
            </a:endParaRPr>
          </a:p>
        </p:txBody>
      </p:sp>
      <p:sp>
        <p:nvSpPr>
          <p:cNvPr id="25605" name="Rectangle 7"/>
          <p:cNvSpPr>
            <a:spLocks noGrp="1" noChangeArrowheads="1"/>
          </p:cNvSpPr>
          <p:nvPr>
            <p:ph type="sldNum" sz="quarter"/>
          </p:nvPr>
        </p:nvSpPr>
        <p:spPr>
          <a:ln/>
          <a:extLs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DejaVuSans"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DejaVuSans" charset="0"/>
                <a:cs typeface="DejaVuSans" charset="0"/>
              </a:defRPr>
            </a:lvl9pPr>
          </a:lstStyle>
          <a:p>
            <a:pPr eaLnBrk="1"/>
            <a:fld id="{84299ED4-7DA5-D646-828F-1D4CBAF6F869}" type="slidenum">
              <a:rPr lang="en-GB" sz="1800">
                <a:solidFill>
                  <a:srgbClr val="000000"/>
                </a:solidFill>
                <a:latin typeface="Franklin Gothic Book" charset="0"/>
              </a:rPr>
              <a:pPr eaLnBrk="1"/>
              <a:t>18</a:t>
            </a:fld>
            <a:endParaRPr lang="en-GB" sz="1800">
              <a:solidFill>
                <a:srgbClr val="000000"/>
              </a:solidFill>
              <a:latin typeface="Franklin Gothic Book" charset="0"/>
            </a:endParaRPr>
          </a:p>
        </p:txBody>
      </p:sp>
      <p:sp>
        <p:nvSpPr>
          <p:cNvPr id="25606" name="Text Box 1"/>
          <p:cNvSpPr txBox="1">
            <a:spLocks noChangeArrowheads="1"/>
          </p:cNvSpPr>
          <p:nvPr/>
        </p:nvSpPr>
        <p:spPr bwMode="auto">
          <a:xfrm>
            <a:off x="1144588" y="687388"/>
            <a:ext cx="4572000" cy="3430587"/>
          </a:xfrm>
          <a:prstGeom prst="rect">
            <a:avLst/>
          </a:prstGeom>
          <a:solidFill>
            <a:srgbClr val="FFFFFF"/>
          </a:solidFill>
          <a:ln w="9360">
            <a:solidFill>
              <a:srgbClr val="000000"/>
            </a:solidFill>
            <a:miter lim="800000"/>
            <a:headEnd/>
            <a:tailEnd/>
          </a:ln>
        </p:spPr>
        <p:txBody>
          <a:bodyPr wrap="none" anchor="ctr"/>
          <a:lstStyle>
            <a:lvl1pPr eaLnBrk="0">
              <a:defRPr sz="2400">
                <a:solidFill>
                  <a:schemeClr val="bg1"/>
                </a:solidFill>
                <a:latin typeface="Arial" charset="0"/>
                <a:ea typeface="ＭＳ Ｐゴシック" charset="0"/>
                <a:cs typeface="DejaVuSans" charset="0"/>
              </a:defRPr>
            </a:lvl1pPr>
            <a:lvl2pPr marL="37931725" indent="-37474525" eaLnBrk="0">
              <a:defRPr sz="2400">
                <a:solidFill>
                  <a:schemeClr val="bg1"/>
                </a:solidFill>
                <a:latin typeface="Arial" charset="0"/>
                <a:ea typeface="DejaVuSans" charset="0"/>
                <a:cs typeface="DejaVuSans" charset="0"/>
              </a:defRPr>
            </a:lvl2pPr>
            <a:lvl3pPr eaLnBrk="0">
              <a:defRPr sz="2400">
                <a:solidFill>
                  <a:schemeClr val="bg1"/>
                </a:solidFill>
                <a:latin typeface="Arial" charset="0"/>
                <a:ea typeface="DejaVuSans" charset="0"/>
                <a:cs typeface="DejaVuSans" charset="0"/>
              </a:defRPr>
            </a:lvl3pPr>
            <a:lvl4pPr eaLnBrk="0">
              <a:defRPr sz="2400">
                <a:solidFill>
                  <a:schemeClr val="bg1"/>
                </a:solidFill>
                <a:latin typeface="Arial" charset="0"/>
                <a:ea typeface="DejaVuSans" charset="0"/>
                <a:cs typeface="DejaVuSans" charset="0"/>
              </a:defRPr>
            </a:lvl4pPr>
            <a:lvl5pPr eaLnBrk="0">
              <a:defRPr sz="2400">
                <a:solidFill>
                  <a:schemeClr val="bg1"/>
                </a:solidFill>
                <a:latin typeface="Arial" charset="0"/>
                <a:ea typeface="DejaVuSans" charset="0"/>
                <a:cs typeface="DejaVuSans" charset="0"/>
              </a:defRPr>
            </a:lvl5pPr>
            <a:lvl6pPr marL="457200" eaLnBrk="0" fontAlgn="base" hangingPunct="0">
              <a:spcBef>
                <a:spcPct val="0"/>
              </a:spcBef>
              <a:spcAft>
                <a:spcPct val="0"/>
              </a:spcAft>
              <a:defRPr sz="2400">
                <a:solidFill>
                  <a:schemeClr val="bg1"/>
                </a:solidFill>
                <a:latin typeface="Arial" charset="0"/>
                <a:ea typeface="DejaVuSans" charset="0"/>
                <a:cs typeface="DejaVuSans" charset="0"/>
              </a:defRPr>
            </a:lvl6pPr>
            <a:lvl7pPr marL="914400" eaLnBrk="0" fontAlgn="base" hangingPunct="0">
              <a:spcBef>
                <a:spcPct val="0"/>
              </a:spcBef>
              <a:spcAft>
                <a:spcPct val="0"/>
              </a:spcAft>
              <a:defRPr sz="2400">
                <a:solidFill>
                  <a:schemeClr val="bg1"/>
                </a:solidFill>
                <a:latin typeface="Arial" charset="0"/>
                <a:ea typeface="DejaVuSans" charset="0"/>
                <a:cs typeface="DejaVuSans" charset="0"/>
              </a:defRPr>
            </a:lvl7pPr>
            <a:lvl8pPr marL="1371600" eaLnBrk="0" fontAlgn="base" hangingPunct="0">
              <a:spcBef>
                <a:spcPct val="0"/>
              </a:spcBef>
              <a:spcAft>
                <a:spcPct val="0"/>
              </a:spcAft>
              <a:defRPr sz="2400">
                <a:solidFill>
                  <a:schemeClr val="bg1"/>
                </a:solidFill>
                <a:latin typeface="Arial" charset="0"/>
                <a:ea typeface="DejaVuSans" charset="0"/>
                <a:cs typeface="DejaVuSans" charset="0"/>
              </a:defRPr>
            </a:lvl8pPr>
            <a:lvl9pPr marL="1828800" eaLnBrk="0" fontAlgn="base" hangingPunct="0">
              <a:spcBef>
                <a:spcPct val="0"/>
              </a:spcBef>
              <a:spcAft>
                <a:spcPct val="0"/>
              </a:spcAft>
              <a:defRPr sz="2400">
                <a:solidFill>
                  <a:schemeClr val="bg1"/>
                </a:solidFill>
                <a:latin typeface="Arial" charset="0"/>
                <a:ea typeface="DejaVuSans" charset="0"/>
                <a:cs typeface="DejaVuSans" charset="0"/>
              </a:defRPr>
            </a:lvl9pPr>
          </a:lstStyle>
          <a:p>
            <a:pPr eaLnBrk="1"/>
            <a:endParaRPr lang="en-US" sz="1800"/>
          </a:p>
        </p:txBody>
      </p:sp>
      <p:sp>
        <p:nvSpPr>
          <p:cNvPr id="25607" name="Text Box 2"/>
          <p:cNvSpPr>
            <a:spLocks noGrp="1" noChangeArrowheads="1"/>
          </p:cNvSpPr>
          <p:nvPr>
            <p:ph type="body"/>
          </p:nvPr>
        </p:nvSpPr>
        <p:spPr>
          <a:xfrm>
            <a:off x="687388" y="4344988"/>
            <a:ext cx="5486400" cy="3035300"/>
          </a:xfrm>
          <a:solidFill>
            <a:srgbClr val="99CCFF"/>
          </a:solidFill>
          <a:ln w="9525">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eaLnBrk="1">
              <a:lnSpc>
                <a:spcPct val="98000"/>
              </a:lnSpc>
              <a:spcBef>
                <a:spcPct val="0"/>
              </a:spcBef>
              <a:buFont typeface="Wingding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latin typeface="Franklin Gothic Book" charset="0"/>
                <a:ea typeface="ＭＳ Ｐゴシック" charset="0"/>
                <a:cs typeface="DejaVuSans" charset="0"/>
              </a:rPr>
              <a:t>Cautionary</a:t>
            </a:r>
            <a:r>
              <a:rPr lang="en-GB" baseline="0" dirty="0" smtClean="0">
                <a:latin typeface="Franklin Gothic Book" charset="0"/>
                <a:ea typeface="ＭＳ Ｐゴシック" charset="0"/>
                <a:cs typeface="DejaVuSans" charset="0"/>
              </a:rPr>
              <a:t> tale about geocoding … computational process that can be error prone … incomplete addresses or ambiguities.</a:t>
            </a:r>
            <a:endParaRPr lang="en-GB" dirty="0">
              <a:latin typeface="Franklin Gothic Book" charset="0"/>
              <a:ea typeface="ＭＳ Ｐゴシック" charset="0"/>
              <a:cs typeface="DejaVu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 </a:t>
            </a:r>
            <a:r>
              <a:rPr lang="en-US" dirty="0" smtClean="0"/>
              <a:t>is alternative representations</a:t>
            </a:r>
            <a:r>
              <a:rPr lang="en-US" baseline="0" dirty="0" smtClean="0"/>
              <a:t> of missing data: US census counts of people working as farm laborers, values from 1980 are missing to do record loss; missing data treated as zero; missing data is ignored and interpolated, missing data is omitted from chart, missing data is interpolated by rendered in gray</a:t>
            </a:r>
          </a:p>
          <a:p>
            <a:endParaRPr lang="en-US" baseline="0" dirty="0" smtClean="0"/>
          </a:p>
          <a:p>
            <a:r>
              <a:rPr lang="en-US" baseline="0" dirty="0" smtClean="0"/>
              <a:t>Data </a:t>
            </a:r>
            <a:r>
              <a:rPr lang="en-US" baseline="0" dirty="0" err="1" smtClean="0"/>
              <a:t>dict</a:t>
            </a:r>
            <a:r>
              <a:rPr lang="en-US" baseline="0" dirty="0" smtClean="0"/>
              <a:t> includes things like definitions, data types</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19</a:t>
            </a:fld>
            <a:endParaRPr lang="en-US"/>
          </a:p>
        </p:txBody>
      </p:sp>
    </p:spTree>
    <p:extLst>
      <p:ext uri="{BB962C8B-B14F-4D97-AF65-F5344CB8AC3E}">
        <p14:creationId xmlns:p14="http://schemas.microsoft.com/office/powerpoint/2010/main" val="3229379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20</a:t>
            </a:fld>
            <a:endParaRPr lang="en-US"/>
          </a:p>
        </p:txBody>
      </p:sp>
    </p:spTree>
    <p:extLst>
      <p:ext uri="{BB962C8B-B14F-4D97-AF65-F5344CB8AC3E}">
        <p14:creationId xmlns:p14="http://schemas.microsoft.com/office/powerpoint/2010/main" val="3229379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24</a:t>
            </a:fld>
            <a:endParaRPr lang="en-US"/>
          </a:p>
        </p:txBody>
      </p:sp>
    </p:spTree>
    <p:extLst>
      <p:ext uri="{BB962C8B-B14F-4D97-AF65-F5344CB8AC3E}">
        <p14:creationId xmlns:p14="http://schemas.microsoft.com/office/powerpoint/2010/main" val="330182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recognize and remember that data does not equal truth. It’s rhetorical by definition and can be used for truth finding or truth hiding. Being vigilant in how you develop arguments from data and showing the context that leads to the interpretation you make can only help raise the credibility of your data-driven story.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a:t>
            </a:fld>
            <a:endParaRPr lang="en-US"/>
          </a:p>
        </p:txBody>
      </p:sp>
    </p:spTree>
    <p:extLst>
      <p:ext uri="{BB962C8B-B14F-4D97-AF65-F5344CB8AC3E}">
        <p14:creationId xmlns:p14="http://schemas.microsoft.com/office/powerpoint/2010/main" val="279152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Networks </a:t>
            </a:r>
            <a:r>
              <a:rPr lang="en-US" dirty="0" smtClean="0"/>
              <a:t>and trees have items</a:t>
            </a:r>
            <a:r>
              <a:rPr lang="en-US" baseline="0" dirty="0" smtClean="0"/>
              <a:t> </a:t>
            </a:r>
            <a:r>
              <a:rPr lang="en-US" dirty="0" smtClean="0"/>
              <a:t>(nodes), links, and attributes</a:t>
            </a:r>
          </a:p>
          <a:p>
            <a:endParaRPr lang="en-US" dirty="0" smtClean="0"/>
          </a:p>
          <a:p>
            <a:r>
              <a:rPr lang="en-US" dirty="0" smtClean="0"/>
              <a:t>Temporal is when time is an attribute (e.g. horse race and the duration of the run); time varying is where location varies</a:t>
            </a:r>
            <a:r>
              <a:rPr lang="en-US" baseline="0" dirty="0" smtClean="0"/>
              <a:t> which each time point</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3</a:t>
            </a:fld>
            <a:endParaRPr lang="en-US"/>
          </a:p>
        </p:txBody>
      </p:sp>
    </p:spTree>
    <p:extLst>
      <p:ext uri="{BB962C8B-B14F-4D97-AF65-F5344CB8AC3E}">
        <p14:creationId xmlns:p14="http://schemas.microsoft.com/office/powerpoint/2010/main" val="345960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Cyclic e.g.</a:t>
            </a:r>
            <a:r>
              <a:rPr lang="en-US" baseline="0" dirty="0" smtClean="0"/>
              <a:t> is time; Diverging would be something like elevation or temperature where there is a clear zero point</a:t>
            </a:r>
          </a:p>
          <a:p>
            <a:endParaRPr lang="en-US" baseline="0" dirty="0" smtClean="0"/>
          </a:p>
          <a:p>
            <a:r>
              <a:rPr lang="en-US" sz="1200" kern="1200" dirty="0" smtClean="0">
                <a:solidFill>
                  <a:schemeClr val="tx1"/>
                </a:solidFill>
                <a:latin typeface="+mn-lt"/>
                <a:ea typeface="+mn-ea"/>
                <a:cs typeface="+mn-cs"/>
              </a:rPr>
              <a:t>What often determines the data type is how the data are collected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Consider the variable age. Age is frequently collected as ratio data, but can also be collected as ordinal data. This happens on surveys when they ask, “What age group do you fall 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general rule is that you can go down in level of measurement but not up.</a:t>
            </a:r>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4</a:t>
            </a:fld>
            <a:endParaRPr lang="en-US"/>
          </a:p>
        </p:txBody>
      </p:sp>
    </p:spTree>
    <p:extLst>
      <p:ext uri="{BB962C8B-B14F-4D97-AF65-F5344CB8AC3E}">
        <p14:creationId xmlns:p14="http://schemas.microsoft.com/office/powerpoint/2010/main" val="421506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5</a:t>
            </a:fld>
            <a:endParaRPr lang="en-US"/>
          </a:p>
        </p:txBody>
      </p:sp>
    </p:spTree>
    <p:extLst>
      <p:ext uri="{BB962C8B-B14F-4D97-AF65-F5344CB8AC3E}">
        <p14:creationId xmlns:p14="http://schemas.microsoft.com/office/powerpoint/2010/main" val="194305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the need to be aware of the conditions around which data was acquired especially</a:t>
            </a:r>
            <a:r>
              <a:rPr lang="en-US" baseline="0" dirty="0" smtClean="0"/>
              <a:t> if by someone else, and if you’re doing it yourself you need to think about the methodology. </a:t>
            </a:r>
          </a:p>
          <a:p>
            <a:endParaRPr lang="en-US" baseline="0" dirty="0" smtClean="0"/>
          </a:p>
          <a:p>
            <a:r>
              <a:rPr lang="en-US" baseline="0" dirty="0" smtClean="0"/>
              <a:t>It can be VERY time consuming looking for data. </a:t>
            </a:r>
          </a:p>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6</a:t>
            </a:fld>
            <a:endParaRPr lang="en-US"/>
          </a:p>
        </p:txBody>
      </p:sp>
    </p:spTree>
    <p:extLst>
      <p:ext uri="{BB962C8B-B14F-4D97-AF65-F5344CB8AC3E}">
        <p14:creationId xmlns:p14="http://schemas.microsoft.com/office/powerpoint/2010/main" val="282228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smtClean="0"/>
              <a:t>://</a:t>
            </a:r>
            <a:r>
              <a:rPr lang="en-US" dirty="0" err="1" smtClean="0"/>
              <a:t>norton.house.gov</a:t>
            </a:r>
            <a:r>
              <a:rPr lang="en-US" dirty="0" smtClean="0"/>
              <a:t>/</a:t>
            </a:r>
          </a:p>
          <a:p>
            <a:r>
              <a:rPr lang="en-US" dirty="0" smtClean="0"/>
              <a:t>Go to the press releases and scrape</a:t>
            </a:r>
            <a:r>
              <a:rPr lang="en-US" baseline="0" dirty="0" smtClean="0"/>
              <a:t> the title, date, and text</a:t>
            </a:r>
          </a:p>
          <a:p>
            <a:r>
              <a:rPr lang="en-US" baseline="0" dirty="0" smtClean="0"/>
              <a:t>Then add the multi page support under crawl setup where you have to add a page=X </a:t>
            </a:r>
            <a:r>
              <a:rPr lang="en-US" baseline="0" dirty="0" err="1" smtClean="0"/>
              <a:t>param</a:t>
            </a:r>
            <a:r>
              <a:rPr lang="en-US" baseline="0" dirty="0" smtClean="0"/>
              <a:t> to the </a:t>
            </a:r>
            <a:r>
              <a:rPr lang="en-US" baseline="0" dirty="0" err="1" smtClean="0"/>
              <a:t>url</a:t>
            </a:r>
            <a:r>
              <a:rPr lang="en-US" baseline="0" dirty="0" smtClean="0"/>
              <a:t> generator</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7</a:t>
            </a:fld>
            <a:endParaRPr lang="en-US"/>
          </a:p>
        </p:txBody>
      </p:sp>
    </p:spTree>
    <p:extLst>
      <p:ext uri="{BB962C8B-B14F-4D97-AF65-F5344CB8AC3E}">
        <p14:creationId xmlns:p14="http://schemas.microsoft.com/office/powerpoint/2010/main" val="737449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7F7F7F"/>
                </a:solidFill>
              </a:rPr>
              <a:t>Application Programming Interfaces – easy access to lots of </a:t>
            </a:r>
            <a:r>
              <a:rPr lang="en-US" sz="2400" dirty="0" smtClean="0">
                <a:solidFill>
                  <a:srgbClr val="7F7F7F"/>
                </a:solidFill>
              </a:rPr>
              <a:t>data</a:t>
            </a:r>
            <a:endParaRPr lang="en-US" sz="2400" dirty="0" smtClean="0">
              <a:solidFill>
                <a:srgbClr val="7F7F7F"/>
              </a:solidFill>
            </a:endParaRPr>
          </a:p>
        </p:txBody>
      </p:sp>
      <p:sp>
        <p:nvSpPr>
          <p:cNvPr id="4" name="Slide Number Placeholder 3"/>
          <p:cNvSpPr>
            <a:spLocks noGrp="1"/>
          </p:cNvSpPr>
          <p:nvPr>
            <p:ph type="sldNum" sz="quarter" idx="10"/>
          </p:nvPr>
        </p:nvSpPr>
        <p:spPr/>
        <p:txBody>
          <a:bodyPr/>
          <a:lstStyle/>
          <a:p>
            <a:fld id="{F9A72892-E56D-A547-B502-96178A1BC013}" type="slidenum">
              <a:rPr lang="en-US" smtClean="0"/>
              <a:pPr/>
              <a:t>9</a:t>
            </a:fld>
            <a:endParaRPr lang="en-US"/>
          </a:p>
        </p:txBody>
      </p:sp>
    </p:spTree>
    <p:extLst>
      <p:ext uri="{BB962C8B-B14F-4D97-AF65-F5344CB8AC3E}">
        <p14:creationId xmlns:p14="http://schemas.microsoft.com/office/powerpoint/2010/main" val="271388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the NYT</a:t>
            </a:r>
            <a:r>
              <a:rPr lang="en-US" baseline="0" dirty="0" smtClean="0"/>
              <a:t> API with article search, e.g. “refugees” and limited to </a:t>
            </a:r>
            <a:r>
              <a:rPr lang="en-US" baseline="0" dirty="0" err="1" smtClean="0"/>
              <a:t>september</a:t>
            </a:r>
            <a:r>
              <a:rPr lang="en-US" baseline="0" dirty="0" smtClean="0"/>
              <a:t> articles.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11</a:t>
            </a:fld>
            <a:endParaRPr lang="en-US"/>
          </a:p>
        </p:txBody>
      </p:sp>
    </p:spTree>
    <p:extLst>
      <p:ext uri="{BB962C8B-B14F-4D97-AF65-F5344CB8AC3E}">
        <p14:creationId xmlns:p14="http://schemas.microsoft.com/office/powerpoint/2010/main" val="416658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2B617BB-BDCF-E049-914F-58FDBB7AD14D}"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617BB-BDCF-E049-914F-58FDBB7AD14D}" type="datetimeFigureOut">
              <a:rPr lang="en-US" smtClean="0"/>
              <a:pPr/>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617BB-BDCF-E049-914F-58FDBB7AD14D}"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617BB-BDCF-E049-914F-58FDBB7AD14D}" type="datetimeFigureOut">
              <a:rPr lang="en-US" smtClean="0"/>
              <a:pPr/>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617BB-BDCF-E049-914F-58FDBB7AD14D}" type="datetimeFigureOut">
              <a:rPr lang="en-US" smtClean="0"/>
              <a:pPr/>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617BB-BDCF-E049-914F-58FDBB7AD14D}" type="datetimeFigureOut">
              <a:rPr lang="en-US" smtClean="0"/>
              <a:pPr/>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6838"/>
            <a:ext cx="8229600" cy="741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7600"/>
            <a:ext cx="8229600" cy="4749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617BB-BDCF-E049-914F-58FDBB7AD14D}" type="datetimeFigureOut">
              <a:rPr lang="en-US" smtClean="0"/>
              <a:pPr/>
              <a:t>9/14/15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55350-2D2D-8B49-B78B-AB318FDB1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xStyles>
    <p:titleStyle>
      <a:lvl1pPr algn="ctr" defTabSz="457200" rtl="0" eaLnBrk="1" latinLnBrk="0" hangingPunct="1">
        <a:spcBef>
          <a:spcPct val="0"/>
        </a:spcBef>
        <a:buNone/>
        <a:defRPr sz="4000" b="1" i="0" kern="1200" baseline="0">
          <a:solidFill>
            <a:schemeClr val="bg1">
              <a:lumMod val="75000"/>
            </a:schemeClr>
          </a:solidFill>
          <a:latin typeface="Gill Sans MT"/>
          <a:ea typeface="+mj-ea"/>
          <a:cs typeface="Abadi MT Condensed Extra Bold"/>
        </a:defRPr>
      </a:lvl1pPr>
    </p:titleStyle>
    <p:bodyStyle>
      <a:lvl1pPr marL="0" indent="0" algn="l" defTabSz="457200" rtl="0" eaLnBrk="1" latinLnBrk="0" hangingPunct="1">
        <a:spcBef>
          <a:spcPts val="0"/>
        </a:spcBef>
        <a:buFontTx/>
        <a:buNone/>
        <a:defRPr sz="3000" b="1" kern="1200">
          <a:solidFill>
            <a:schemeClr val="tx1"/>
          </a:solidFill>
          <a:latin typeface="Gill Sans"/>
          <a:ea typeface="+mn-ea"/>
          <a:cs typeface="Abadi MT Condensed Light"/>
        </a:defRPr>
      </a:lvl1pPr>
      <a:lvl2pPr marL="0" indent="0" algn="l" defTabSz="457200" rtl="0" eaLnBrk="1" latinLnBrk="0" hangingPunct="1">
        <a:spcBef>
          <a:spcPts val="0"/>
        </a:spcBef>
        <a:buFont typeface="Arial"/>
        <a:buNone/>
        <a:defRPr sz="2400" kern="1200">
          <a:solidFill>
            <a:schemeClr val="tx1">
              <a:lumMod val="65000"/>
              <a:lumOff val="35000"/>
            </a:schemeClr>
          </a:solidFill>
          <a:latin typeface="Gill Sans"/>
          <a:ea typeface="+mn-ea"/>
          <a:cs typeface="Abadi MT Condensed Light"/>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4" Type="http://schemas.openxmlformats.org/officeDocument/2006/relationships/hyperlink" Target="http://open-platform.theguardian.com/" TargetMode="External"/><Relationship Id="rId5" Type="http://schemas.openxmlformats.org/officeDocument/2006/relationships/hyperlink" Target="https://www.yelp.com/developers/documentation/v2/overview" TargetMode="External"/><Relationship Id="rId6" Type="http://schemas.openxmlformats.org/officeDocument/2006/relationships/hyperlink" Target="http://developer.nytimes.com/docs" TargetMode="External"/><Relationship Id="rId7" Type="http://schemas.openxmlformats.org/officeDocument/2006/relationships/hyperlink" Target="http://developer.nytimes.com/docs/community_api/" TargetMode="External"/><Relationship Id="rId8" Type="http://schemas.openxmlformats.org/officeDocument/2006/relationships/hyperlink" Target="http://developer.nytimes.com/io-doc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svkit.readthedoc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www.chicagomag.com/Chicago-Magazine/June-2014/Chicago-crime-statistics/"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chronicle.nytlabs.com/?keyword=Internet&amp;format=cou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www.nytimes.com/interactive/2012/10/05/business/economy/one-report-diverging-perspectives.html?_r=0"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t=78&amp;v=B70J_H_zAWM" TargetMode="Externa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learnxinyminutes.com/docs/js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google.com/tables" TargetMode="External"/><Relationship Id="rId4" Type="http://schemas.openxmlformats.org/officeDocument/2006/relationships/hyperlink" Target="http://www.data.gov/" TargetMode="External"/><Relationship Id="rId5" Type="http://schemas.openxmlformats.org/officeDocument/2006/relationships/hyperlink" Target="http://enigma.io/"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www.kimonolabs.com" TargetMode="External"/><Relationship Id="rId4" Type="http://schemas.openxmlformats.org/officeDocument/2006/relationships/hyperlink" Target="http://norton.house.gov/" TargetMode="External"/><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396999"/>
            <a:ext cx="9143999" cy="3327401"/>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effectLst/>
                <a:uLnTx/>
                <a:uFillTx/>
                <a:latin typeface="Abadi MT Condensed Extra Bold"/>
                <a:ea typeface="+mj-ea"/>
                <a:cs typeface="Abadi MT Condensed Extra Bold"/>
              </a:rPr>
              <a:t>Data, Data, Data</a:t>
            </a:r>
            <a:endParaRPr kumimoji="0" lang="en-US" sz="4800" b="0" i="0" u="none" strike="noStrike" kern="1200" cap="none" spc="0" normalizeH="0" noProof="0" dirty="0" smtClean="0">
              <a:ln>
                <a:noFill/>
              </a:ln>
              <a:effectLst/>
              <a:uLnTx/>
              <a:uFillTx/>
              <a:latin typeface="Abadi MT Condensed Extra Bold"/>
              <a:ea typeface="+mj-ea"/>
              <a:cs typeface="Abadi MT Condensed Extra Bold"/>
            </a:endParaRPr>
          </a:p>
        </p:txBody>
      </p:sp>
      <p:sp>
        <p:nvSpPr>
          <p:cNvPr id="7" name="Title 1"/>
          <p:cNvSpPr txBox="1">
            <a:spLocks/>
          </p:cNvSpPr>
          <p:nvPr/>
        </p:nvSpPr>
        <p:spPr>
          <a:xfrm>
            <a:off x="622300" y="1092199"/>
            <a:ext cx="5626100" cy="1104899"/>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6000" b="0" i="0" u="none" strike="noStrike" kern="1200" cap="none" spc="0" normalizeH="0" baseline="0" noProof="0" dirty="0" smtClean="0">
              <a:ln>
                <a:noFill/>
              </a:ln>
              <a:effectLst/>
              <a:uLnTx/>
              <a:uFillTx/>
              <a:latin typeface="Abadi MT Condensed Extra Bold"/>
              <a:ea typeface="+mj-ea"/>
              <a:cs typeface="Abadi MT Condensed Extra Bold"/>
            </a:endParaRPr>
          </a:p>
        </p:txBody>
      </p:sp>
      <p:sp>
        <p:nvSpPr>
          <p:cNvPr id="6" name="Title 1"/>
          <p:cNvSpPr txBox="1">
            <a:spLocks/>
          </p:cNvSpPr>
          <p:nvPr/>
        </p:nvSpPr>
        <p:spPr>
          <a:xfrm>
            <a:off x="0" y="4724400"/>
            <a:ext cx="9144000" cy="1653321"/>
          </a:xfrm>
          <a:prstGeom prst="rect">
            <a:avLst/>
          </a:prstGeom>
        </p:spPr>
        <p:txBody>
          <a:bodyPr vert="horz" lIns="0" tIns="45720" rIns="0" bIns="45720" rtlCol="0" anchor="ctr">
            <a:normAutofit/>
          </a:bodyPr>
          <a:lstStyle>
            <a:lvl1pPr algn="l" defTabSz="457200" rtl="0" eaLnBrk="1" latinLnBrk="0" hangingPunct="1">
              <a:spcBef>
                <a:spcPct val="0"/>
              </a:spcBef>
              <a:buNone/>
              <a:defRPr sz="4400" kern="1200">
                <a:solidFill>
                  <a:srgbClr val="80C2D5"/>
                </a:solidFill>
                <a:latin typeface="Abadi MT Condensed Extra Bold"/>
                <a:ea typeface="+mj-ea"/>
                <a:cs typeface="Abadi MT Condensed Extra Bold"/>
              </a:defRPr>
            </a:lvl1pPr>
          </a:lstStyle>
          <a:p>
            <a:pPr marL="0" lvl="1" algn="ctr" defTabSz="457200" rtl="0">
              <a:spcBef>
                <a:spcPct val="0"/>
              </a:spcBef>
            </a:pPr>
            <a:r>
              <a:rPr lang="en-US" sz="2222" dirty="0" smtClean="0">
                <a:latin typeface="Abadi MT Condensed Extra Bold"/>
                <a:cs typeface="Abadi MT Condensed Extra Bold"/>
              </a:rPr>
              <a:t>JOUR479D/779D</a:t>
            </a:r>
          </a:p>
          <a:p>
            <a:pPr marL="0" lvl="1" algn="ctr" defTabSz="457200" rtl="0">
              <a:spcBef>
                <a:spcPct val="0"/>
              </a:spcBef>
            </a:pPr>
            <a:r>
              <a:rPr lang="en-US" sz="2222" dirty="0" smtClean="0">
                <a:latin typeface="Abadi MT Condensed Extra Bold"/>
                <a:cs typeface="Abadi MT Condensed Extra Bold"/>
              </a:rPr>
              <a:t>University of </a:t>
            </a:r>
            <a:r>
              <a:rPr lang="en-US" sz="2222" dirty="0" smtClean="0">
                <a:latin typeface="Abadi MT Condensed Extra Bold"/>
                <a:cs typeface="Abadi MT Condensed Extra Bold"/>
              </a:rPr>
              <a:t>Maryland</a:t>
            </a:r>
          </a:p>
        </p:txBody>
      </p:sp>
    </p:spTree>
    <p:extLst>
      <p:ext uri="{BB962C8B-B14F-4D97-AF65-F5344CB8AC3E}">
        <p14:creationId xmlns:p14="http://schemas.microsoft.com/office/powerpoint/2010/main" val="243477844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41362"/>
          </a:xfrm>
        </p:spPr>
        <p:txBody>
          <a:bodyPr>
            <a:normAutofit/>
          </a:bodyPr>
          <a:lstStyle/>
          <a:p>
            <a:r>
              <a:rPr lang="en-US" dirty="0" err="1" smtClean="0"/>
              <a:t>Diagramatically</a:t>
            </a:r>
            <a:endParaRPr lang="en-US" dirty="0"/>
          </a:p>
        </p:txBody>
      </p:sp>
      <p:pic>
        <p:nvPicPr>
          <p:cNvPr id="4" name="Picture 3"/>
          <p:cNvPicPr>
            <a:picLocks noChangeAspect="1"/>
          </p:cNvPicPr>
          <p:nvPr/>
        </p:nvPicPr>
        <p:blipFill rotWithShape="1">
          <a:blip r:embed="rId2"/>
          <a:srcRect l="14039" t="8789" r="15767" b="6911"/>
          <a:stretch/>
        </p:blipFill>
        <p:spPr>
          <a:xfrm>
            <a:off x="2438400" y="914399"/>
            <a:ext cx="4267200" cy="5778947"/>
          </a:xfrm>
          <a:prstGeom prst="rect">
            <a:avLst/>
          </a:prstGeom>
        </p:spPr>
      </p:pic>
    </p:spTree>
    <p:extLst>
      <p:ext uri="{BB962C8B-B14F-4D97-AF65-F5344CB8AC3E}">
        <p14:creationId xmlns:p14="http://schemas.microsoft.com/office/powerpoint/2010/main" val="21054524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mv="urn:schemas-microsoft-com:mac:vml" xmlns="">
      <p:transition spd="slow" advClick="0" advTm="15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APIs?</a:t>
            </a:r>
            <a:endParaRPr lang="en-US" dirty="0"/>
          </a:p>
        </p:txBody>
      </p:sp>
      <p:sp>
        <p:nvSpPr>
          <p:cNvPr id="3" name="Content Placeholder 2"/>
          <p:cNvSpPr>
            <a:spLocks noGrp="1"/>
          </p:cNvSpPr>
          <p:nvPr>
            <p:ph idx="1"/>
          </p:nvPr>
        </p:nvSpPr>
        <p:spPr/>
        <p:txBody>
          <a:bodyPr>
            <a:normAutofit/>
          </a:bodyPr>
          <a:lstStyle/>
          <a:p>
            <a:r>
              <a:rPr lang="en-US" dirty="0"/>
              <a:t>Lots of APIs out there</a:t>
            </a:r>
          </a:p>
          <a:p>
            <a:pPr lvl="1"/>
            <a:r>
              <a:rPr lang="en-US" dirty="0"/>
              <a:t>Twitter: </a:t>
            </a:r>
            <a:r>
              <a:rPr lang="en-US" dirty="0">
                <a:hlinkClick r:id="rId3"/>
              </a:rPr>
              <a:t>https://dev.twitter.com/rest/</a:t>
            </a:r>
            <a:r>
              <a:rPr lang="en-US" dirty="0" smtClean="0">
                <a:hlinkClick r:id="rId3"/>
              </a:rPr>
              <a:t>public</a:t>
            </a:r>
            <a:r>
              <a:rPr lang="en-US" dirty="0" smtClean="0"/>
              <a:t>    </a:t>
            </a:r>
            <a:endParaRPr lang="en-US" dirty="0"/>
          </a:p>
          <a:p>
            <a:pPr lvl="1"/>
            <a:r>
              <a:rPr lang="en-US" dirty="0"/>
              <a:t>Guardian: </a:t>
            </a:r>
            <a:r>
              <a:rPr lang="en-US" dirty="0">
                <a:hlinkClick r:id="rId4"/>
              </a:rPr>
              <a:t>http://open-platform.theguardian.com</a:t>
            </a:r>
            <a:r>
              <a:rPr lang="en-US" dirty="0" smtClean="0">
                <a:hlinkClick r:id="rId4"/>
              </a:rPr>
              <a:t>/</a:t>
            </a:r>
            <a:r>
              <a:rPr lang="en-US" dirty="0" smtClean="0"/>
              <a:t>   </a:t>
            </a:r>
            <a:endParaRPr lang="en-US" dirty="0"/>
          </a:p>
          <a:p>
            <a:pPr lvl="1"/>
            <a:r>
              <a:rPr lang="en-US" dirty="0" smtClean="0"/>
              <a:t>Yelp: </a:t>
            </a:r>
            <a:r>
              <a:rPr lang="en-US" sz="2200" dirty="0" smtClean="0">
                <a:hlinkClick r:id="rId5"/>
              </a:rPr>
              <a:t>https</a:t>
            </a:r>
            <a:r>
              <a:rPr lang="en-US" sz="2200" dirty="0">
                <a:hlinkClick r:id="rId5"/>
              </a:rPr>
              <a:t>://www.yelp.com/developers/documentation/v2/</a:t>
            </a:r>
            <a:r>
              <a:rPr lang="en-US" sz="2200" dirty="0" smtClean="0">
                <a:hlinkClick r:id="rId5"/>
              </a:rPr>
              <a:t>overview</a:t>
            </a:r>
            <a:r>
              <a:rPr lang="en-US" sz="2200" dirty="0" smtClean="0"/>
              <a:t> </a:t>
            </a:r>
            <a:endParaRPr lang="en-US" sz="2200" dirty="0"/>
          </a:p>
          <a:p>
            <a:endParaRPr lang="en-US" dirty="0"/>
          </a:p>
          <a:p>
            <a:r>
              <a:rPr lang="en-US" dirty="0"/>
              <a:t>New York Times API</a:t>
            </a:r>
          </a:p>
          <a:p>
            <a:pPr lvl="1"/>
            <a:r>
              <a:rPr lang="en-US" dirty="0">
                <a:hlinkClick r:id="rId6"/>
              </a:rPr>
              <a:t>http://developer.nytimes.com/</a:t>
            </a:r>
            <a:r>
              <a:rPr lang="en-US" dirty="0" smtClean="0">
                <a:hlinkClick r:id="rId6"/>
              </a:rPr>
              <a:t>docs</a:t>
            </a:r>
            <a:r>
              <a:rPr lang="en-US" dirty="0" smtClean="0"/>
              <a:t>   </a:t>
            </a:r>
            <a:endParaRPr lang="en-US" dirty="0"/>
          </a:p>
          <a:p>
            <a:pPr lvl="1"/>
            <a:r>
              <a:rPr lang="en-US" dirty="0">
                <a:hlinkClick r:id="rId7"/>
              </a:rPr>
              <a:t>http://developer.nytimes.com/docs/community_api</a:t>
            </a:r>
            <a:r>
              <a:rPr lang="en-US" dirty="0" smtClean="0">
                <a:hlinkClick r:id="rId7"/>
              </a:rPr>
              <a:t>/</a:t>
            </a:r>
            <a:r>
              <a:rPr lang="en-US" dirty="0" smtClean="0"/>
              <a:t>  </a:t>
            </a:r>
            <a:endParaRPr lang="en-US" dirty="0"/>
          </a:p>
          <a:p>
            <a:pPr lvl="1"/>
            <a:r>
              <a:rPr lang="en-US" dirty="0"/>
              <a:t>Article search, campaign finance, community </a:t>
            </a:r>
            <a:r>
              <a:rPr lang="en-US" dirty="0" err="1"/>
              <a:t>api</a:t>
            </a:r>
            <a:r>
              <a:rPr lang="en-US" dirty="0"/>
              <a:t>, event listings etc.</a:t>
            </a:r>
          </a:p>
          <a:p>
            <a:pPr lvl="1"/>
            <a:r>
              <a:rPr lang="en-US" dirty="0"/>
              <a:t>Test console: </a:t>
            </a:r>
            <a:r>
              <a:rPr lang="en-US" dirty="0">
                <a:hlinkClick r:id="rId8"/>
              </a:rPr>
              <a:t>http://developer.nytimes.com/io-</a:t>
            </a:r>
            <a:r>
              <a:rPr lang="en-US" dirty="0" smtClean="0">
                <a:hlinkClick r:id="rId8"/>
              </a:rPr>
              <a:t>docs</a:t>
            </a:r>
            <a:r>
              <a:rPr lang="en-US" dirty="0" smtClean="0"/>
              <a:t>  </a:t>
            </a:r>
            <a:endParaRPr lang="en-US" dirty="0"/>
          </a:p>
        </p:txBody>
      </p:sp>
    </p:spTree>
    <p:extLst>
      <p:ext uri="{BB962C8B-B14F-4D97-AF65-F5344CB8AC3E}">
        <p14:creationId xmlns:p14="http://schemas.microsoft.com/office/powerpoint/2010/main" val="288592915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Caveats</a:t>
            </a:r>
            <a:endParaRPr lang="en-US" dirty="0"/>
          </a:p>
        </p:txBody>
      </p:sp>
      <p:sp>
        <p:nvSpPr>
          <p:cNvPr id="3" name="Content Placeholder 2"/>
          <p:cNvSpPr>
            <a:spLocks noGrp="1"/>
          </p:cNvSpPr>
          <p:nvPr>
            <p:ph idx="1"/>
          </p:nvPr>
        </p:nvSpPr>
        <p:spPr/>
        <p:txBody>
          <a:bodyPr/>
          <a:lstStyle/>
          <a:p>
            <a:pPr lvl="1" indent="6350"/>
            <a:r>
              <a:rPr lang="en-US" sz="3200" b="1" dirty="0">
                <a:solidFill>
                  <a:srgbClr val="000000"/>
                </a:solidFill>
              </a:rPr>
              <a:t>Design</a:t>
            </a:r>
          </a:p>
          <a:p>
            <a:pPr lvl="1" indent="6350"/>
            <a:r>
              <a:rPr lang="en-US" dirty="0">
                <a:solidFill>
                  <a:srgbClr val="7F7F7F"/>
                </a:solidFill>
              </a:rPr>
              <a:t>Some queries are easy, others not possible at all</a:t>
            </a:r>
          </a:p>
          <a:p>
            <a:pPr lvl="1" indent="6350"/>
            <a:r>
              <a:rPr lang="en-US" dirty="0">
                <a:solidFill>
                  <a:srgbClr val="7F7F7F"/>
                </a:solidFill>
              </a:rPr>
              <a:t>Tension between what’s there and what you ideally want</a:t>
            </a:r>
          </a:p>
          <a:p>
            <a:pPr lvl="1" indent="6350"/>
            <a:r>
              <a:rPr lang="en-US" dirty="0">
                <a:solidFill>
                  <a:srgbClr val="7F7F7F"/>
                </a:solidFill>
              </a:rPr>
              <a:t>Sometimes can’t get enough volume due to rate limits</a:t>
            </a:r>
          </a:p>
          <a:p>
            <a:pPr lvl="1" indent="6350"/>
            <a:endParaRPr lang="en-US" sz="1800" dirty="0">
              <a:solidFill>
                <a:srgbClr val="000000"/>
              </a:solidFill>
              <a:latin typeface="Abadi MT Condensed Light"/>
            </a:endParaRPr>
          </a:p>
          <a:p>
            <a:pPr lvl="1" indent="6350"/>
            <a:r>
              <a:rPr lang="en-US" sz="3200" b="1" dirty="0">
                <a:solidFill>
                  <a:srgbClr val="000000"/>
                </a:solidFill>
              </a:rPr>
              <a:t>Combinations</a:t>
            </a:r>
          </a:p>
          <a:p>
            <a:pPr lvl="1" indent="6350"/>
            <a:r>
              <a:rPr lang="en-US" dirty="0">
                <a:solidFill>
                  <a:srgbClr val="7F7F7F"/>
                </a:solidFill>
              </a:rPr>
              <a:t>Sometimes you need more than one API to get all the data you need</a:t>
            </a:r>
          </a:p>
          <a:p>
            <a:pPr lvl="1" indent="6350"/>
            <a:endParaRPr lang="en-US" sz="1800" dirty="0">
              <a:solidFill>
                <a:srgbClr val="000000"/>
              </a:solidFill>
            </a:endParaRPr>
          </a:p>
          <a:p>
            <a:pPr lvl="1" indent="6350"/>
            <a:endParaRPr lang="en-US" dirty="0">
              <a:solidFill>
                <a:srgbClr val="7F7F7F"/>
              </a:solidFill>
            </a:endParaRPr>
          </a:p>
          <a:p>
            <a:pPr lvl="1" indent="6350"/>
            <a:endParaRPr lang="en-US" dirty="0">
              <a:solidFill>
                <a:srgbClr val="7F7F7F"/>
              </a:solidFill>
            </a:endParaRPr>
          </a:p>
          <a:p>
            <a:pPr lvl="1" indent="6350"/>
            <a:endParaRPr lang="en-US" sz="1800" dirty="0">
              <a:solidFill>
                <a:srgbClr val="000000"/>
              </a:solidFill>
            </a:endParaRPr>
          </a:p>
          <a:p>
            <a:endParaRPr lang="en-US" dirty="0"/>
          </a:p>
        </p:txBody>
      </p:sp>
    </p:spTree>
    <p:extLst>
      <p:ext uri="{BB962C8B-B14F-4D97-AF65-F5344CB8AC3E}">
        <p14:creationId xmlns:p14="http://schemas.microsoft.com/office/powerpoint/2010/main" val="232214060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CSVKit</a:t>
            </a:r>
            <a:endParaRPr lang="en-US" dirty="0"/>
          </a:p>
        </p:txBody>
      </p:sp>
      <p:sp>
        <p:nvSpPr>
          <p:cNvPr id="3" name="Content Placeholder 2"/>
          <p:cNvSpPr>
            <a:spLocks noGrp="1"/>
          </p:cNvSpPr>
          <p:nvPr>
            <p:ph idx="1"/>
          </p:nvPr>
        </p:nvSpPr>
        <p:spPr/>
        <p:txBody>
          <a:bodyPr/>
          <a:lstStyle/>
          <a:p>
            <a:r>
              <a:rPr lang="en-US" dirty="0" smtClean="0"/>
              <a:t>Command Line tool for working with data</a:t>
            </a:r>
          </a:p>
          <a:p>
            <a:pPr lvl="1"/>
            <a:r>
              <a:rPr lang="en-US" dirty="0">
                <a:hlinkClick r:id="rId3"/>
              </a:rPr>
              <a:t>https://</a:t>
            </a:r>
            <a:r>
              <a:rPr lang="en-US" dirty="0" smtClean="0">
                <a:hlinkClick r:id="rId3"/>
              </a:rPr>
              <a:t>csvkit.readthedocs.org</a:t>
            </a:r>
            <a:r>
              <a:rPr lang="en-US" dirty="0" smtClean="0"/>
              <a:t> </a:t>
            </a:r>
          </a:p>
          <a:p>
            <a:pPr lvl="1"/>
            <a:endParaRPr lang="en-US" dirty="0"/>
          </a:p>
          <a:p>
            <a:pPr lvl="1"/>
            <a:r>
              <a:rPr lang="en-US" dirty="0" err="1" smtClean="0"/>
              <a:t>csvcut</a:t>
            </a:r>
            <a:r>
              <a:rPr lang="en-US" dirty="0" smtClean="0"/>
              <a:t> – splicing just some columns out</a:t>
            </a:r>
          </a:p>
          <a:p>
            <a:pPr lvl="1"/>
            <a:r>
              <a:rPr lang="en-US" dirty="0" err="1"/>
              <a:t>c</a:t>
            </a:r>
            <a:r>
              <a:rPr lang="en-US" dirty="0" err="1" smtClean="0"/>
              <a:t>svjson</a:t>
            </a:r>
            <a:r>
              <a:rPr lang="en-US" dirty="0" smtClean="0"/>
              <a:t> – output the JSON version</a:t>
            </a:r>
          </a:p>
          <a:p>
            <a:pPr lvl="1"/>
            <a:r>
              <a:rPr lang="en-US" dirty="0" err="1"/>
              <a:t>c</a:t>
            </a:r>
            <a:r>
              <a:rPr lang="en-US" dirty="0" err="1" smtClean="0"/>
              <a:t>svstat</a:t>
            </a:r>
            <a:r>
              <a:rPr lang="en-US" dirty="0" smtClean="0"/>
              <a:t> – basic descriptive statistics on columns (e.g. date ranges, min / max, sums, means, </a:t>
            </a:r>
            <a:r>
              <a:rPr lang="en-US" dirty="0" err="1" smtClean="0"/>
              <a:t>etc</a:t>
            </a:r>
            <a:r>
              <a:rPr lang="en-US" dirty="0" smtClean="0"/>
              <a:t>)</a:t>
            </a:r>
          </a:p>
          <a:p>
            <a:pPr lvl="1"/>
            <a:r>
              <a:rPr lang="en-US" dirty="0" err="1"/>
              <a:t>csvclean</a:t>
            </a:r>
            <a:r>
              <a:rPr lang="en-US" dirty="0"/>
              <a:t> – can identify “bad rows”, e.g. wrong # of values</a:t>
            </a:r>
          </a:p>
          <a:p>
            <a:pPr lvl="1"/>
            <a:endParaRPr lang="en-US" dirty="0"/>
          </a:p>
        </p:txBody>
      </p:sp>
    </p:spTree>
    <p:extLst>
      <p:ext uri="{BB962C8B-B14F-4D97-AF65-F5344CB8AC3E}">
        <p14:creationId xmlns:p14="http://schemas.microsoft.com/office/powerpoint/2010/main" val="71142213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p:txBody>
          <a:bodyPr/>
          <a:lstStyle/>
          <a:p>
            <a:r>
              <a:rPr lang="en-US" dirty="0" smtClean="0"/>
              <a:t>Who collected the data?</a:t>
            </a:r>
          </a:p>
          <a:p>
            <a:pPr lvl="1"/>
            <a:r>
              <a:rPr lang="en-US" dirty="0" smtClean="0"/>
              <a:t>Who produced it? What was their intent? Is it a reputable source? What are motives of data producer, are they an advocate or industry group? Is this data PR?</a:t>
            </a:r>
          </a:p>
          <a:p>
            <a:pPr lvl="1"/>
            <a:endParaRPr lang="en-US" dirty="0" smtClean="0"/>
          </a:p>
          <a:p>
            <a:pPr lvl="1"/>
            <a:r>
              <a:rPr lang="en-US" dirty="0" smtClean="0"/>
              <a:t>Call the creator. </a:t>
            </a:r>
          </a:p>
          <a:p>
            <a:pPr lvl="1"/>
            <a:endParaRPr lang="en-US" dirty="0"/>
          </a:p>
          <a:p>
            <a:pPr lvl="1"/>
            <a:r>
              <a:rPr lang="en-US" dirty="0" smtClean="0"/>
              <a:t>Do additional research. </a:t>
            </a:r>
          </a:p>
          <a:p>
            <a:pPr lvl="1"/>
            <a:endParaRPr lang="en-US" dirty="0"/>
          </a:p>
          <a:p>
            <a:pPr lvl="1"/>
            <a:r>
              <a:rPr lang="en-US" dirty="0" smtClean="0"/>
              <a:t>Corroborate figures from multiple sources. </a:t>
            </a:r>
          </a:p>
          <a:p>
            <a:pPr lvl="1"/>
            <a:endParaRPr lang="en-US" dirty="0"/>
          </a:p>
          <a:p>
            <a:pPr lvl="1"/>
            <a:endParaRPr lang="en-US" dirty="0"/>
          </a:p>
        </p:txBody>
      </p:sp>
    </p:spTree>
    <p:extLst>
      <p:ext uri="{BB962C8B-B14F-4D97-AF65-F5344CB8AC3E}">
        <p14:creationId xmlns:p14="http://schemas.microsoft.com/office/powerpoint/2010/main" val="383450300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a:xfrm>
            <a:off x="457200" y="1117600"/>
            <a:ext cx="3505200" cy="4749800"/>
          </a:xfrm>
        </p:spPr>
        <p:txBody>
          <a:bodyPr>
            <a:normAutofit lnSpcReduction="10000"/>
          </a:bodyPr>
          <a:lstStyle/>
          <a:p>
            <a:r>
              <a:rPr lang="en-US" dirty="0" smtClean="0"/>
              <a:t>When was the data collected?</a:t>
            </a:r>
          </a:p>
          <a:p>
            <a:pPr lvl="1"/>
            <a:r>
              <a:rPr lang="en-US" dirty="0" smtClean="0"/>
              <a:t>Measurements can change over time</a:t>
            </a:r>
          </a:p>
          <a:p>
            <a:pPr lvl="1"/>
            <a:endParaRPr lang="en-US" dirty="0" smtClean="0"/>
          </a:p>
          <a:p>
            <a:pPr lvl="1"/>
            <a:r>
              <a:rPr lang="en-US" dirty="0" smtClean="0"/>
              <a:t>Definitions or interpretations can change over time</a:t>
            </a:r>
          </a:p>
          <a:p>
            <a:pPr lvl="1"/>
            <a:endParaRPr lang="en-US" dirty="0" smtClean="0"/>
          </a:p>
          <a:p>
            <a:pPr lvl="1"/>
            <a:r>
              <a:rPr lang="en-US" dirty="0" smtClean="0"/>
              <a:t>Is the data recent, and how much does that matter to the insight you want to convey</a:t>
            </a:r>
            <a:endParaRPr lang="en-US" dirty="0"/>
          </a:p>
        </p:txBody>
      </p:sp>
      <p:pic>
        <p:nvPicPr>
          <p:cNvPr id="4" name="Picture 3">
            <a:hlinkClick r:id="rId3"/>
          </p:cNvPr>
          <p:cNvPicPr>
            <a:picLocks noChangeAspect="1"/>
          </p:cNvPicPr>
          <p:nvPr/>
        </p:nvPicPr>
        <p:blipFill>
          <a:blip r:embed="rId4"/>
          <a:stretch>
            <a:fillRect/>
          </a:stretch>
        </p:blipFill>
        <p:spPr>
          <a:xfrm>
            <a:off x="3962400" y="1219200"/>
            <a:ext cx="5156137" cy="4572000"/>
          </a:xfrm>
          <a:prstGeom prst="rect">
            <a:avLst/>
          </a:prstGeom>
        </p:spPr>
      </p:pic>
    </p:spTree>
    <p:extLst>
      <p:ext uri="{BB962C8B-B14F-4D97-AF65-F5344CB8AC3E}">
        <p14:creationId xmlns:p14="http://schemas.microsoft.com/office/powerpoint/2010/main" val="385798087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Editing</a:t>
            </a:r>
            <a:endParaRPr lang="en-US" dirty="0"/>
          </a:p>
        </p:txBody>
      </p:sp>
      <p:sp>
        <p:nvSpPr>
          <p:cNvPr id="3" name="Content Placeholder 2"/>
          <p:cNvSpPr>
            <a:spLocks noGrp="1"/>
          </p:cNvSpPr>
          <p:nvPr>
            <p:ph idx="1"/>
          </p:nvPr>
        </p:nvSpPr>
        <p:spPr>
          <a:xfrm>
            <a:off x="457200" y="1117600"/>
            <a:ext cx="8229600" cy="5511800"/>
          </a:xfrm>
        </p:spPr>
        <p:txBody>
          <a:bodyPr>
            <a:normAutofit fontScale="92500" lnSpcReduction="10000"/>
          </a:bodyPr>
          <a:lstStyle/>
          <a:p>
            <a:r>
              <a:rPr lang="en-US" dirty="0" smtClean="0"/>
              <a:t>What is in the data, is it reliable?</a:t>
            </a:r>
          </a:p>
          <a:p>
            <a:pPr lvl="1"/>
            <a:r>
              <a:rPr lang="en-US" dirty="0" smtClean="0"/>
              <a:t>What exactly is measured? Is this precisely defined? How was data sampled from the world? </a:t>
            </a:r>
            <a:endParaRPr lang="en-US" dirty="0"/>
          </a:p>
          <a:p>
            <a:pPr lvl="1"/>
            <a:endParaRPr lang="en-US" dirty="0" smtClean="0"/>
          </a:p>
          <a:p>
            <a:pPr lvl="1"/>
            <a:r>
              <a:rPr lang="en-US" dirty="0" smtClean="0"/>
              <a:t>Does the data actually help answer the questions you have? </a:t>
            </a:r>
            <a:r>
              <a:rPr lang="en-US" dirty="0"/>
              <a:t>… a data set can only answer questions for which it has the right records and the proper variables </a:t>
            </a:r>
            <a:endParaRPr lang="en-US" dirty="0" smtClean="0"/>
          </a:p>
          <a:p>
            <a:pPr lvl="1"/>
            <a:endParaRPr lang="en-US" dirty="0"/>
          </a:p>
          <a:p>
            <a:pPr lvl="1"/>
            <a:r>
              <a:rPr lang="en-US" dirty="0" smtClean="0"/>
              <a:t>Is the data comprehensive, or missing pieces? </a:t>
            </a:r>
            <a:r>
              <a:rPr lang="en-US" dirty="0"/>
              <a:t>Has the data been cropped or filtered</a:t>
            </a:r>
            <a:r>
              <a:rPr lang="en-US" dirty="0" smtClean="0"/>
              <a:t>?</a:t>
            </a:r>
          </a:p>
          <a:p>
            <a:pPr lvl="1"/>
            <a:endParaRPr lang="en-US" dirty="0"/>
          </a:p>
          <a:p>
            <a:pPr lvl="1"/>
            <a:r>
              <a:rPr lang="en-US" dirty="0" smtClean="0"/>
              <a:t>What errors or other uncertainties may have been introduced into data? (e.g. Optical Character Recognition, OCR errors) </a:t>
            </a:r>
          </a:p>
          <a:p>
            <a:pPr lvl="1"/>
            <a:r>
              <a:rPr lang="en-US" dirty="0">
                <a:hlinkClick r:id="rId3"/>
              </a:rPr>
              <a:t>http://chronicle.nytlabs.com/?keyword=Internet&amp;format=</a:t>
            </a:r>
            <a:r>
              <a:rPr lang="en-US" dirty="0" smtClean="0">
                <a:hlinkClick r:id="rId3"/>
              </a:rPr>
              <a:t>count</a:t>
            </a:r>
            <a:r>
              <a:rPr lang="en-US" dirty="0" smtClean="0"/>
              <a:t> </a:t>
            </a:r>
          </a:p>
          <a:p>
            <a:pPr lvl="1"/>
            <a:endParaRPr lang="en-US" dirty="0"/>
          </a:p>
          <a:p>
            <a:pPr lvl="1"/>
            <a:r>
              <a:rPr lang="en-US" dirty="0" smtClean="0"/>
              <a:t>Has the data been aggregated or transformed by some algorithm?</a:t>
            </a:r>
            <a:endParaRPr lang="en-US" dirty="0"/>
          </a:p>
        </p:txBody>
      </p:sp>
    </p:spTree>
    <p:extLst>
      <p:ext uri="{BB962C8B-B14F-4D97-AF65-F5344CB8AC3E}">
        <p14:creationId xmlns:p14="http://schemas.microsoft.com/office/powerpoint/2010/main" val="12827807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06388" y="0"/>
            <a:ext cx="8686800" cy="685800"/>
          </a:xfrm>
        </p:spPr>
        <p:txBody>
          <a:bodyPr>
            <a:normAutofit fontScale="90000"/>
          </a:bodyPr>
          <a:lstStyle/>
          <a:p>
            <a:pPr eaLnBrk="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latin typeface="Gill Sans"/>
                <a:cs typeface="Gill Sans"/>
              </a:rPr>
              <a:t>LA </a:t>
            </a:r>
            <a:r>
              <a:rPr lang="en-GB" sz="4400" dirty="0">
                <a:latin typeface="Gill Sans"/>
                <a:cs typeface="Gill Sans"/>
              </a:rPr>
              <a:t>Times</a:t>
            </a:r>
            <a:r>
              <a:rPr lang="en-GB" dirty="0">
                <a:latin typeface="Gill Sans"/>
                <a:cs typeface="Gill Sans"/>
              </a:rPr>
              <a:t> Crime Mapping</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l="5841" r="6277"/>
          <a:stretch>
            <a:fillRect/>
          </a:stretch>
        </p:blipFill>
        <p:spPr bwMode="auto">
          <a:xfrm>
            <a:off x="609600" y="914400"/>
            <a:ext cx="79248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759652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306388" y="0"/>
            <a:ext cx="8686800" cy="685800"/>
          </a:xfrm>
        </p:spPr>
        <p:txBody>
          <a:bodyPr>
            <a:normAutofit fontScale="90000"/>
          </a:bodyPr>
          <a:lstStyle/>
          <a:p>
            <a:pPr>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Data Transform Errors</a:t>
            </a:r>
            <a:endParaRPr lang="en-GB" dirty="0">
              <a:latin typeface="Franklin Gothic Medium" charset="0"/>
              <a:cs typeface="DejaVuSans" charset="0"/>
            </a:endParaRPr>
          </a:p>
        </p:txBody>
      </p:sp>
      <p:pic>
        <p:nvPicPr>
          <p:cNvPr id="2" name="Picture 1"/>
          <p:cNvPicPr>
            <a:picLocks noChangeAspect="1"/>
          </p:cNvPicPr>
          <p:nvPr/>
        </p:nvPicPr>
        <p:blipFill>
          <a:blip r:embed="rId3"/>
          <a:stretch>
            <a:fillRect/>
          </a:stretch>
        </p:blipFill>
        <p:spPr>
          <a:xfrm>
            <a:off x="0" y="203200"/>
            <a:ext cx="9144000" cy="6443067"/>
          </a:xfrm>
          <a:prstGeom prst="rect">
            <a:avLst/>
          </a:prstGeom>
        </p:spPr>
      </p:pic>
    </p:spTree>
    <p:extLst>
      <p:ext uri="{BB962C8B-B14F-4D97-AF65-F5344CB8AC3E}">
        <p14:creationId xmlns:p14="http://schemas.microsoft.com/office/powerpoint/2010/main" val="7758228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Wrangling</a:t>
            </a:r>
            <a:endParaRPr lang="en-US" dirty="0"/>
          </a:p>
        </p:txBody>
      </p:sp>
      <p:sp>
        <p:nvSpPr>
          <p:cNvPr id="3" name="Content Placeholder 2"/>
          <p:cNvSpPr>
            <a:spLocks noGrp="1"/>
          </p:cNvSpPr>
          <p:nvPr>
            <p:ph idx="1"/>
          </p:nvPr>
        </p:nvSpPr>
        <p:spPr>
          <a:xfrm>
            <a:off x="457200" y="1117600"/>
            <a:ext cx="8229600" cy="5359400"/>
          </a:xfrm>
        </p:spPr>
        <p:txBody>
          <a:bodyPr>
            <a:normAutofit fontScale="92500"/>
          </a:bodyPr>
          <a:lstStyle/>
          <a:p>
            <a:r>
              <a:rPr lang="en-US" dirty="0" smtClean="0"/>
              <a:t>Missing Data Values</a:t>
            </a:r>
          </a:p>
          <a:p>
            <a:pPr lvl="1"/>
            <a:r>
              <a:rPr lang="en-US" dirty="0" smtClean="0"/>
              <a:t>e.g. wrong number of columns for a given row; zero or default value; redactions (e.g. private info from gov’t data)</a:t>
            </a:r>
          </a:p>
          <a:p>
            <a:endParaRPr lang="en-US" dirty="0" smtClean="0"/>
          </a:p>
          <a:p>
            <a:endParaRPr lang="en-US" dirty="0"/>
          </a:p>
          <a:p>
            <a:endParaRPr lang="en-US" dirty="0" smtClean="0"/>
          </a:p>
          <a:p>
            <a:endParaRPr lang="en-US" dirty="0" smtClean="0"/>
          </a:p>
          <a:p>
            <a:endParaRPr lang="en-US" dirty="0" smtClean="0"/>
          </a:p>
          <a:p>
            <a:r>
              <a:rPr lang="en-US" dirty="0" smtClean="0"/>
              <a:t>Missing </a:t>
            </a:r>
            <a:r>
              <a:rPr lang="en-US" dirty="0"/>
              <a:t>context</a:t>
            </a:r>
          </a:p>
          <a:p>
            <a:pPr lvl="1"/>
            <a:r>
              <a:rPr lang="en-US" dirty="0"/>
              <a:t>Data </a:t>
            </a:r>
            <a:r>
              <a:rPr lang="en-US" dirty="0" smtClean="0"/>
              <a:t>dictionary and code lookups, </a:t>
            </a:r>
            <a:r>
              <a:rPr lang="en-US" dirty="0"/>
              <a:t>definitions, method of creation</a:t>
            </a:r>
          </a:p>
          <a:p>
            <a:endParaRPr lang="en-US" sz="2800" dirty="0" smtClean="0"/>
          </a:p>
          <a:p>
            <a:r>
              <a:rPr lang="en-US" dirty="0" smtClean="0"/>
              <a:t>Unresolved Duplicates</a:t>
            </a:r>
          </a:p>
          <a:p>
            <a:pPr lvl="1"/>
            <a:r>
              <a:rPr lang="en-US" dirty="0" smtClean="0"/>
              <a:t>Nicholas Diakopoulos vs. Nicholas A. </a:t>
            </a:r>
            <a:r>
              <a:rPr lang="en-US" dirty="0" err="1" smtClean="0"/>
              <a:t>Diakopoulos</a:t>
            </a:r>
            <a:endParaRPr lang="en-US" dirty="0" smtClean="0"/>
          </a:p>
        </p:txBody>
      </p:sp>
      <p:pic>
        <p:nvPicPr>
          <p:cNvPr id="4" name="Picture 3"/>
          <p:cNvPicPr>
            <a:picLocks noChangeAspect="1"/>
          </p:cNvPicPr>
          <p:nvPr/>
        </p:nvPicPr>
        <p:blipFill>
          <a:blip r:embed="rId3"/>
          <a:stretch>
            <a:fillRect/>
          </a:stretch>
        </p:blipFill>
        <p:spPr>
          <a:xfrm>
            <a:off x="914400" y="2491154"/>
            <a:ext cx="7315200" cy="1688124"/>
          </a:xfrm>
          <a:prstGeom prst="rect">
            <a:avLst/>
          </a:prstGeom>
        </p:spPr>
      </p:pic>
      <p:sp>
        <p:nvSpPr>
          <p:cNvPr id="5" name="Rectangle 4"/>
          <p:cNvSpPr/>
          <p:nvPr/>
        </p:nvSpPr>
        <p:spPr>
          <a:xfrm>
            <a:off x="2286000" y="6542901"/>
            <a:ext cx="6712094" cy="276999"/>
          </a:xfrm>
          <a:prstGeom prst="rect">
            <a:avLst/>
          </a:prstGeom>
        </p:spPr>
        <p:txBody>
          <a:bodyPr wrap="none">
            <a:spAutoFit/>
          </a:bodyPr>
          <a:lstStyle/>
          <a:p>
            <a:r>
              <a:rPr lang="en-US" sz="1200" dirty="0" smtClean="0"/>
              <a:t>Image credit: Sean </a:t>
            </a:r>
            <a:r>
              <a:rPr lang="en-US" sz="1200" dirty="0" err="1" smtClean="0"/>
              <a:t>Kandel</a:t>
            </a:r>
            <a:r>
              <a:rPr lang="en-US" sz="1200" dirty="0" smtClean="0"/>
              <a:t> et al. Research Directions in data wrangling … Information Visualization. 2011.</a:t>
            </a:r>
            <a:endParaRPr lang="en-US" sz="1200" dirty="0"/>
          </a:p>
        </p:txBody>
      </p:sp>
    </p:spTree>
    <p:extLst>
      <p:ext uri="{BB962C8B-B14F-4D97-AF65-F5344CB8AC3E}">
        <p14:creationId xmlns:p14="http://schemas.microsoft.com/office/powerpoint/2010/main" val="232470870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From Latin, datum, dare = to give</a:t>
            </a:r>
          </a:p>
          <a:p>
            <a:pPr lvl="1"/>
            <a:r>
              <a:rPr lang="en-US" dirty="0" smtClean="0"/>
              <a:t>Something given, the premise</a:t>
            </a:r>
          </a:p>
          <a:p>
            <a:endParaRPr lang="en-US" sz="2400" dirty="0"/>
          </a:p>
          <a:p>
            <a:r>
              <a:rPr lang="en-US" dirty="0" smtClean="0"/>
              <a:t>Data are not facts; False data is still data</a:t>
            </a:r>
            <a:endParaRPr lang="en-US" dirty="0"/>
          </a:p>
        </p:txBody>
      </p:sp>
      <p:pic>
        <p:nvPicPr>
          <p:cNvPr id="4" name="Picture 3">
            <a:hlinkClick r:id="rId3"/>
          </p:cNvPr>
          <p:cNvPicPr>
            <a:picLocks noChangeAspect="1"/>
          </p:cNvPicPr>
          <p:nvPr/>
        </p:nvPicPr>
        <p:blipFill>
          <a:blip r:embed="rId4"/>
          <a:stretch>
            <a:fillRect/>
          </a:stretch>
        </p:blipFill>
        <p:spPr>
          <a:xfrm>
            <a:off x="762000" y="2971800"/>
            <a:ext cx="7620000" cy="3403600"/>
          </a:xfrm>
          <a:prstGeom prst="rect">
            <a:avLst/>
          </a:prstGeom>
        </p:spPr>
      </p:pic>
      <p:sp>
        <p:nvSpPr>
          <p:cNvPr id="5" name="Rectangle 4"/>
          <p:cNvSpPr/>
          <p:nvPr/>
        </p:nvSpPr>
        <p:spPr>
          <a:xfrm>
            <a:off x="914400" y="6400800"/>
            <a:ext cx="8229600" cy="276999"/>
          </a:xfrm>
          <a:prstGeom prst="rect">
            <a:avLst/>
          </a:prstGeom>
        </p:spPr>
        <p:txBody>
          <a:bodyPr wrap="square">
            <a:spAutoFit/>
          </a:bodyPr>
          <a:lstStyle/>
          <a:p>
            <a:pPr algn="r"/>
            <a:r>
              <a:rPr lang="en-US" sz="1200" dirty="0">
                <a:latin typeface="Helvetica"/>
                <a:cs typeface="Helvetica"/>
              </a:rPr>
              <a:t>http://</a:t>
            </a:r>
            <a:r>
              <a:rPr lang="en-US" sz="1200" dirty="0" err="1">
                <a:latin typeface="Helvetica"/>
                <a:cs typeface="Helvetica"/>
              </a:rPr>
              <a:t>www.nytimes.com</a:t>
            </a:r>
            <a:r>
              <a:rPr lang="en-US" sz="1200" dirty="0">
                <a:latin typeface="Helvetica"/>
                <a:cs typeface="Helvetica"/>
              </a:rPr>
              <a:t>/interactive/2012/10/05/business/economy/one-report-diverging-</a:t>
            </a:r>
            <a:r>
              <a:rPr lang="en-US" sz="1200" dirty="0" err="1" smtClean="0">
                <a:latin typeface="Helvetica"/>
                <a:cs typeface="Helvetica"/>
              </a:rPr>
              <a:t>perspectives.html</a:t>
            </a:r>
            <a:endParaRPr lang="en-US" sz="1200" dirty="0">
              <a:latin typeface="Helvetica"/>
              <a:cs typeface="Helvetica"/>
            </a:endParaRPr>
          </a:p>
        </p:txBody>
      </p:sp>
    </p:spTree>
    <p:extLst>
      <p:ext uri="{BB962C8B-B14F-4D97-AF65-F5344CB8AC3E}">
        <p14:creationId xmlns:p14="http://schemas.microsoft.com/office/powerpoint/2010/main" val="416784851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Wrangling</a:t>
            </a:r>
            <a:endParaRPr lang="en-US" dirty="0"/>
          </a:p>
        </p:txBody>
      </p:sp>
      <p:sp>
        <p:nvSpPr>
          <p:cNvPr id="3" name="Content Placeholder 2"/>
          <p:cNvSpPr>
            <a:spLocks noGrp="1"/>
          </p:cNvSpPr>
          <p:nvPr>
            <p:ph idx="1"/>
          </p:nvPr>
        </p:nvSpPr>
        <p:spPr>
          <a:xfrm>
            <a:off x="457200" y="1117600"/>
            <a:ext cx="8229600" cy="5207000"/>
          </a:xfrm>
        </p:spPr>
        <p:txBody>
          <a:bodyPr>
            <a:normAutofit lnSpcReduction="10000"/>
          </a:bodyPr>
          <a:lstStyle/>
          <a:p>
            <a:r>
              <a:rPr lang="en-US" dirty="0" smtClean="0"/>
              <a:t>Inconsistent Encodings</a:t>
            </a:r>
          </a:p>
          <a:p>
            <a:pPr lvl="1"/>
            <a:r>
              <a:rPr lang="en-US" dirty="0" smtClean="0"/>
              <a:t>Normalizing dates, ages, categorical variables like gender </a:t>
            </a:r>
            <a:r>
              <a:rPr lang="en-US" dirty="0"/>
              <a:t>(e.g. Male, Female, M, F, 1, 0, MALE, </a:t>
            </a:r>
            <a:r>
              <a:rPr lang="en-US" dirty="0" smtClean="0"/>
              <a:t>FEMALE)</a:t>
            </a:r>
          </a:p>
          <a:p>
            <a:pPr lvl="1"/>
            <a:endParaRPr lang="en-US" dirty="0" smtClean="0"/>
          </a:p>
          <a:p>
            <a:r>
              <a:rPr lang="en-US" dirty="0" smtClean="0"/>
              <a:t>Transformations</a:t>
            </a:r>
          </a:p>
          <a:p>
            <a:pPr lvl="1"/>
            <a:r>
              <a:rPr lang="en-US" dirty="0" smtClean="0"/>
              <a:t>Splitting fields, normalizing date formats, merging / grouping, zip code to GPS</a:t>
            </a:r>
          </a:p>
          <a:p>
            <a:endParaRPr lang="en-US" dirty="0" smtClean="0"/>
          </a:p>
          <a:p>
            <a:r>
              <a:rPr lang="en-US" dirty="0" smtClean="0"/>
              <a:t>“Typos” in Data Entry</a:t>
            </a:r>
          </a:p>
          <a:p>
            <a:pPr lvl="1"/>
            <a:r>
              <a:rPr lang="en-US" dirty="0" smtClean="0"/>
              <a:t>Or errors and drift in automated sensors</a:t>
            </a:r>
          </a:p>
          <a:p>
            <a:endParaRPr lang="en-US" dirty="0"/>
          </a:p>
          <a:p>
            <a:r>
              <a:rPr lang="en-US" dirty="0" smtClean="0"/>
              <a:t>Outliers</a:t>
            </a:r>
          </a:p>
          <a:p>
            <a:pPr lvl="1"/>
            <a:r>
              <a:rPr lang="en-US" dirty="0" smtClean="0"/>
              <a:t>What constitutes an outlier and should you remove it? In data you found have outliers </a:t>
            </a:r>
            <a:r>
              <a:rPr lang="en-US" i="1" dirty="0" smtClean="0"/>
              <a:t>already</a:t>
            </a:r>
            <a:r>
              <a:rPr lang="en-US" dirty="0" smtClean="0"/>
              <a:t> been removed?</a:t>
            </a:r>
          </a:p>
        </p:txBody>
      </p:sp>
    </p:spTree>
    <p:extLst>
      <p:ext uri="{BB962C8B-B14F-4D97-AF65-F5344CB8AC3E}">
        <p14:creationId xmlns:p14="http://schemas.microsoft.com/office/powerpoint/2010/main" val="271756538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 Wrangling</a:t>
            </a:r>
            <a:endParaRPr lang="en-US" dirty="0"/>
          </a:p>
        </p:txBody>
      </p:sp>
      <p:sp>
        <p:nvSpPr>
          <p:cNvPr id="3" name="Content Placeholder 2"/>
          <p:cNvSpPr>
            <a:spLocks noGrp="1"/>
          </p:cNvSpPr>
          <p:nvPr>
            <p:ph idx="1"/>
          </p:nvPr>
        </p:nvSpPr>
        <p:spPr>
          <a:xfrm>
            <a:off x="457200" y="1117600"/>
            <a:ext cx="8229600" cy="4978400"/>
          </a:xfrm>
        </p:spPr>
        <p:txBody>
          <a:bodyPr>
            <a:normAutofit/>
          </a:bodyPr>
          <a:lstStyle/>
          <a:p>
            <a:r>
              <a:rPr lang="en-US" dirty="0" smtClean="0"/>
              <a:t>Range Checks</a:t>
            </a:r>
          </a:p>
          <a:p>
            <a:pPr lvl="1"/>
            <a:r>
              <a:rPr lang="en-US" dirty="0" smtClean="0"/>
              <a:t>Are any values outside the acceptable range? Sort them and example… </a:t>
            </a:r>
            <a:endParaRPr lang="en-US" dirty="0"/>
          </a:p>
          <a:p>
            <a:endParaRPr lang="en-US" dirty="0" smtClean="0"/>
          </a:p>
          <a:p>
            <a:endParaRPr lang="en-US" dirty="0"/>
          </a:p>
          <a:p>
            <a:endParaRPr lang="en-US" dirty="0" smtClean="0"/>
          </a:p>
          <a:p>
            <a:endParaRPr lang="en-US" dirty="0"/>
          </a:p>
          <a:p>
            <a:r>
              <a:rPr lang="en-US" dirty="0" smtClean="0"/>
              <a:t>Spell Checks</a:t>
            </a:r>
          </a:p>
          <a:p>
            <a:endParaRPr lang="en-US" dirty="0" smtClean="0"/>
          </a:p>
          <a:p>
            <a:r>
              <a:rPr lang="en-US" dirty="0" smtClean="0"/>
              <a:t>Regular expressions</a:t>
            </a:r>
          </a:p>
          <a:p>
            <a:pPr lvl="1"/>
            <a:r>
              <a:rPr lang="en-US" dirty="0" smtClean="0">
                <a:ea typeface="Gill Sans"/>
                <a:cs typeface="Gill Sans"/>
              </a:rPr>
              <a:t>Email addresses, phone numbers, other patterns can be flagged.</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617932" y="2333344"/>
            <a:ext cx="1725468" cy="1549400"/>
          </a:xfrm>
          <a:prstGeom prst="rect">
            <a:avLst/>
          </a:prstGeom>
        </p:spPr>
      </p:pic>
      <p:pic>
        <p:nvPicPr>
          <p:cNvPr id="5" name="Picture 4"/>
          <p:cNvPicPr>
            <a:picLocks noChangeAspect="1"/>
          </p:cNvPicPr>
          <p:nvPr/>
        </p:nvPicPr>
        <p:blipFill>
          <a:blip r:embed="rId3"/>
          <a:stretch>
            <a:fillRect/>
          </a:stretch>
        </p:blipFill>
        <p:spPr>
          <a:xfrm>
            <a:off x="4767076" y="2336800"/>
            <a:ext cx="1709924" cy="1549400"/>
          </a:xfrm>
          <a:prstGeom prst="rect">
            <a:avLst/>
          </a:prstGeom>
        </p:spPr>
      </p:pic>
    </p:spTree>
    <p:extLst>
      <p:ext uri="{BB962C8B-B14F-4D97-AF65-F5344CB8AC3E}">
        <p14:creationId xmlns:p14="http://schemas.microsoft.com/office/powerpoint/2010/main" val="327559972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a:xfrm>
            <a:off x="457200" y="1117600"/>
            <a:ext cx="8229600" cy="4978400"/>
          </a:xfrm>
        </p:spPr>
        <p:txBody>
          <a:bodyPr>
            <a:normAutofit/>
          </a:bodyPr>
          <a:lstStyle/>
          <a:p>
            <a:r>
              <a:rPr lang="en-US" dirty="0" smtClean="0"/>
              <a:t>CSV Fingerprint</a:t>
            </a:r>
          </a:p>
          <a:p>
            <a:pPr lvl="1"/>
            <a:r>
              <a:rPr lang="en-US" sz="2600" dirty="0">
                <a:latin typeface="Helvetica"/>
                <a:cs typeface="Helvetica"/>
              </a:rPr>
              <a:t>http://</a:t>
            </a:r>
            <a:r>
              <a:rPr lang="en-US" sz="2600" dirty="0" err="1">
                <a:latin typeface="Helvetica"/>
                <a:cs typeface="Helvetica"/>
              </a:rPr>
              <a:t>setosa.io</a:t>
            </a:r>
            <a:r>
              <a:rPr lang="en-US" sz="2600" dirty="0">
                <a:latin typeface="Helvetica"/>
                <a:cs typeface="Helvetica"/>
              </a:rPr>
              <a:t>/blog/2014/08/03/</a:t>
            </a:r>
            <a:r>
              <a:rPr lang="en-US" sz="2600" dirty="0" err="1">
                <a:latin typeface="Helvetica"/>
                <a:cs typeface="Helvetica"/>
              </a:rPr>
              <a:t>csv</a:t>
            </a:r>
            <a:r>
              <a:rPr lang="en-US" sz="2600" dirty="0">
                <a:latin typeface="Helvetica"/>
                <a:cs typeface="Helvetica"/>
              </a:rPr>
              <a:t>-fingerprints/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85800" y="2362200"/>
            <a:ext cx="7927917" cy="3581400"/>
          </a:xfrm>
          <a:prstGeom prst="rect">
            <a:avLst/>
          </a:prstGeom>
        </p:spPr>
      </p:pic>
    </p:spTree>
    <p:extLst>
      <p:ext uri="{BB962C8B-B14F-4D97-AF65-F5344CB8AC3E}">
        <p14:creationId xmlns:p14="http://schemas.microsoft.com/office/powerpoint/2010/main" val="283194475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a:t>Google Refine</a:t>
            </a:r>
          </a:p>
          <a:p>
            <a:pPr lvl="1"/>
            <a:r>
              <a:rPr lang="en-US" dirty="0"/>
              <a:t>http://</a:t>
            </a:r>
            <a:r>
              <a:rPr lang="en-US" dirty="0" err="1"/>
              <a:t>openrefine.org</a:t>
            </a:r>
            <a:r>
              <a:rPr lang="en-US" dirty="0"/>
              <a:t>/</a:t>
            </a:r>
          </a:p>
          <a:p>
            <a:endParaRPr lang="en-US" dirty="0"/>
          </a:p>
        </p:txBody>
      </p:sp>
      <p:pic>
        <p:nvPicPr>
          <p:cNvPr id="5" name="Picture 4">
            <a:hlinkClick r:id="rId2"/>
          </p:cNvPr>
          <p:cNvPicPr>
            <a:picLocks noChangeAspect="1"/>
          </p:cNvPicPr>
          <p:nvPr/>
        </p:nvPicPr>
        <p:blipFill>
          <a:blip r:embed="rId3"/>
          <a:stretch>
            <a:fillRect/>
          </a:stretch>
        </p:blipFill>
        <p:spPr>
          <a:xfrm>
            <a:off x="914400" y="2168285"/>
            <a:ext cx="7467600" cy="4191346"/>
          </a:xfrm>
          <a:prstGeom prst="rect">
            <a:avLst/>
          </a:prstGeom>
        </p:spPr>
      </p:pic>
      <p:sp>
        <p:nvSpPr>
          <p:cNvPr id="6" name="Rectangle 5"/>
          <p:cNvSpPr/>
          <p:nvPr/>
        </p:nvSpPr>
        <p:spPr>
          <a:xfrm>
            <a:off x="3832799" y="6400800"/>
            <a:ext cx="4572000" cy="276999"/>
          </a:xfrm>
          <a:prstGeom prst="rect">
            <a:avLst/>
          </a:prstGeom>
        </p:spPr>
        <p:txBody>
          <a:bodyPr>
            <a:spAutoFit/>
          </a:bodyPr>
          <a:lstStyle/>
          <a:p>
            <a:pPr algn="r"/>
            <a:r>
              <a:rPr lang="en-US" sz="1200" dirty="0">
                <a:latin typeface="Helvetica"/>
                <a:cs typeface="Helvetica"/>
              </a:rPr>
              <a:t>https://</a:t>
            </a:r>
            <a:r>
              <a:rPr lang="en-US" sz="1200" dirty="0" err="1">
                <a:latin typeface="Helvetica"/>
                <a:cs typeface="Helvetica"/>
              </a:rPr>
              <a:t>www.youtube.com</a:t>
            </a:r>
            <a:r>
              <a:rPr lang="en-US" sz="1200" dirty="0">
                <a:latin typeface="Helvetica"/>
                <a:cs typeface="Helvetica"/>
              </a:rPr>
              <a:t>/</a:t>
            </a:r>
            <a:r>
              <a:rPr lang="en-US" sz="1200" dirty="0" err="1">
                <a:latin typeface="Helvetica"/>
                <a:cs typeface="Helvetica"/>
              </a:rPr>
              <a:t>watch?t</a:t>
            </a:r>
            <a:r>
              <a:rPr lang="en-US" sz="1200" dirty="0">
                <a:latin typeface="Helvetica"/>
                <a:cs typeface="Helvetica"/>
              </a:rPr>
              <a:t>=78&amp;v=B70J_H_zAWM</a:t>
            </a:r>
          </a:p>
        </p:txBody>
      </p:sp>
    </p:spTree>
    <p:extLst>
      <p:ext uri="{BB962C8B-B14F-4D97-AF65-F5344CB8AC3E}">
        <p14:creationId xmlns:p14="http://schemas.microsoft.com/office/powerpoint/2010/main" val="402454644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2741858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Types</a:t>
            </a:r>
            <a:endParaRPr lang="en-US" dirty="0"/>
          </a:p>
        </p:txBody>
      </p:sp>
      <p:sp>
        <p:nvSpPr>
          <p:cNvPr id="3" name="Content Placeholder 2"/>
          <p:cNvSpPr>
            <a:spLocks noGrp="1"/>
          </p:cNvSpPr>
          <p:nvPr>
            <p:ph idx="1"/>
          </p:nvPr>
        </p:nvSpPr>
        <p:spPr>
          <a:xfrm>
            <a:off x="457200" y="1117600"/>
            <a:ext cx="8229600" cy="5207000"/>
          </a:xfrm>
        </p:spPr>
        <p:txBody>
          <a:bodyPr>
            <a:normAutofit/>
          </a:bodyPr>
          <a:lstStyle/>
          <a:p>
            <a:r>
              <a:rPr lang="en-US" dirty="0" smtClean="0"/>
              <a:t>Tables (items + attributes)</a:t>
            </a:r>
          </a:p>
          <a:p>
            <a:endParaRPr lang="en-US" dirty="0" smtClean="0"/>
          </a:p>
          <a:p>
            <a:r>
              <a:rPr lang="en-US" dirty="0" smtClean="0"/>
              <a:t>Geometric (2D or 3D)</a:t>
            </a:r>
          </a:p>
          <a:p>
            <a:endParaRPr lang="en-US" dirty="0" smtClean="0"/>
          </a:p>
          <a:p>
            <a:r>
              <a:rPr lang="en-US" dirty="0" smtClean="0"/>
              <a:t>Networks (graphs)</a:t>
            </a:r>
          </a:p>
          <a:p>
            <a:endParaRPr lang="en-US" dirty="0" smtClean="0"/>
          </a:p>
          <a:p>
            <a:r>
              <a:rPr lang="en-US" dirty="0" smtClean="0"/>
              <a:t>Trees (hierarchies)</a:t>
            </a:r>
          </a:p>
          <a:p>
            <a:endParaRPr lang="en-US" dirty="0" smtClean="0"/>
          </a:p>
          <a:p>
            <a:r>
              <a:rPr lang="en-US" dirty="0" smtClean="0"/>
              <a:t>Temporal </a:t>
            </a:r>
            <a:r>
              <a:rPr lang="en-US" dirty="0"/>
              <a:t>+ Time </a:t>
            </a:r>
            <a:r>
              <a:rPr lang="en-US" dirty="0" smtClean="0"/>
              <a:t>varying</a:t>
            </a:r>
          </a:p>
          <a:p>
            <a:endParaRPr lang="en-US" dirty="0" smtClean="0"/>
          </a:p>
          <a:p>
            <a:r>
              <a:rPr lang="en-US" dirty="0" smtClean="0"/>
              <a:t>Texts</a:t>
            </a:r>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48400" y="4597400"/>
            <a:ext cx="2588772" cy="1190980"/>
          </a:xfrm>
          <a:prstGeom prst="rect">
            <a:avLst/>
          </a:prstGeom>
        </p:spPr>
      </p:pic>
      <p:pic>
        <p:nvPicPr>
          <p:cNvPr id="8" name="Content Placeholder 3" descr="Survey-why do we allow.pn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09800" y="5473700"/>
            <a:ext cx="2166049" cy="1154055"/>
          </a:xfrm>
          <a:prstGeom prst="rect">
            <a:avLst/>
          </a:prstGeom>
          <a:effectLst/>
        </p:spPr>
      </p:pic>
      <p:pic>
        <p:nvPicPr>
          <p:cNvPr id="9" name="Picture 8"/>
          <p:cNvPicPr>
            <a:picLocks noChangeAspect="1"/>
          </p:cNvPicPr>
          <p:nvPr/>
        </p:nvPicPr>
        <p:blipFill>
          <a:blip r:embed="rId5"/>
          <a:stretch>
            <a:fillRect/>
          </a:stretch>
        </p:blipFill>
        <p:spPr>
          <a:xfrm>
            <a:off x="6642100" y="914400"/>
            <a:ext cx="2349500" cy="1485900"/>
          </a:xfrm>
          <a:prstGeom prst="rect">
            <a:avLst/>
          </a:prstGeom>
        </p:spPr>
      </p:pic>
      <p:pic>
        <p:nvPicPr>
          <p:cNvPr id="10" name="Picture 9"/>
          <p:cNvPicPr>
            <a:picLocks noChangeAspect="1"/>
          </p:cNvPicPr>
          <p:nvPr/>
        </p:nvPicPr>
        <p:blipFill>
          <a:blip r:embed="rId6"/>
          <a:stretch>
            <a:fillRect/>
          </a:stretch>
        </p:blipFill>
        <p:spPr>
          <a:xfrm>
            <a:off x="6972300" y="2667000"/>
            <a:ext cx="2019300" cy="1333500"/>
          </a:xfrm>
          <a:prstGeom prst="rect">
            <a:avLst/>
          </a:prstGeom>
        </p:spPr>
      </p:pic>
      <p:pic>
        <p:nvPicPr>
          <p:cNvPr id="11" name="Picture 10"/>
          <p:cNvPicPr>
            <a:picLocks noChangeAspect="1"/>
          </p:cNvPicPr>
          <p:nvPr/>
        </p:nvPicPr>
        <p:blipFill>
          <a:blip r:embed="rId7"/>
          <a:stretch>
            <a:fillRect/>
          </a:stretch>
        </p:blipFill>
        <p:spPr>
          <a:xfrm>
            <a:off x="4876800" y="1746250"/>
            <a:ext cx="2057400" cy="1308100"/>
          </a:xfrm>
          <a:prstGeom prst="rect">
            <a:avLst/>
          </a:prstGeom>
        </p:spPr>
      </p:pic>
      <p:pic>
        <p:nvPicPr>
          <p:cNvPr id="12" name="Picture 11"/>
          <p:cNvPicPr>
            <a:picLocks noChangeAspect="1"/>
          </p:cNvPicPr>
          <p:nvPr/>
        </p:nvPicPr>
        <p:blipFill>
          <a:blip r:embed="rId8"/>
          <a:stretch>
            <a:fillRect/>
          </a:stretch>
        </p:blipFill>
        <p:spPr>
          <a:xfrm>
            <a:off x="5181600" y="3733800"/>
            <a:ext cx="1257300" cy="863600"/>
          </a:xfrm>
          <a:prstGeom prst="rect">
            <a:avLst/>
          </a:prstGeom>
        </p:spPr>
      </p:pic>
      <p:sp>
        <p:nvSpPr>
          <p:cNvPr id="13" name="Rectangle 12"/>
          <p:cNvSpPr/>
          <p:nvPr/>
        </p:nvSpPr>
        <p:spPr>
          <a:xfrm>
            <a:off x="5105400" y="6542901"/>
            <a:ext cx="3771135" cy="276999"/>
          </a:xfrm>
          <a:prstGeom prst="rect">
            <a:avLst/>
          </a:prstGeom>
        </p:spPr>
        <p:txBody>
          <a:bodyPr wrap="none">
            <a:spAutoFit/>
          </a:bodyPr>
          <a:lstStyle/>
          <a:p>
            <a:pPr algn="r"/>
            <a:r>
              <a:rPr lang="en-US" sz="1200" dirty="0" smtClean="0"/>
              <a:t>Image Credit: T. </a:t>
            </a:r>
            <a:r>
              <a:rPr lang="en-US" sz="1200" dirty="0" err="1" smtClean="0"/>
              <a:t>Munzner</a:t>
            </a:r>
            <a:r>
              <a:rPr lang="en-US" sz="1200" dirty="0" smtClean="0"/>
              <a:t>. Visualization Analysis &amp; Design</a:t>
            </a:r>
            <a:endParaRPr lang="en-US" sz="1200" dirty="0"/>
          </a:p>
        </p:txBody>
      </p:sp>
    </p:spTree>
    <p:extLst>
      <p:ext uri="{BB962C8B-B14F-4D97-AF65-F5344CB8AC3E}">
        <p14:creationId xmlns:p14="http://schemas.microsoft.com/office/powerpoint/2010/main" val="58839898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117600"/>
            <a:ext cx="6096000" cy="5702300"/>
          </a:xfrm>
        </p:spPr>
        <p:txBody>
          <a:bodyPr>
            <a:normAutofit fontScale="92500" lnSpcReduction="20000"/>
          </a:bodyPr>
          <a:lstStyle/>
          <a:p>
            <a:r>
              <a:rPr lang="en-US" dirty="0" smtClean="0"/>
              <a:t>Nominal or Categorical (labels)</a:t>
            </a:r>
          </a:p>
          <a:p>
            <a:pPr lvl="1"/>
            <a:r>
              <a:rPr lang="en-US" dirty="0" smtClean="0"/>
              <a:t>e.g. Giraffe, Monkey, Snake; can be ordered but not intrinsically. Can’t take average. </a:t>
            </a:r>
          </a:p>
          <a:p>
            <a:pPr lvl="1"/>
            <a:endParaRPr lang="en-US" dirty="0"/>
          </a:p>
          <a:p>
            <a:r>
              <a:rPr lang="en-US" dirty="0" smtClean="0"/>
              <a:t>Ordinal (ranked)</a:t>
            </a:r>
          </a:p>
          <a:p>
            <a:pPr lvl="1"/>
            <a:r>
              <a:rPr lang="en-US" dirty="0" smtClean="0"/>
              <a:t>Day of week: Monday, Tuesday, Wed</a:t>
            </a:r>
          </a:p>
          <a:p>
            <a:pPr lvl="1"/>
            <a:r>
              <a:rPr lang="en-US" dirty="0" smtClean="0"/>
              <a:t>Restaurant Inspection Grade: A, B, C</a:t>
            </a:r>
          </a:p>
          <a:p>
            <a:pPr lvl="1"/>
            <a:r>
              <a:rPr lang="en-US" dirty="0" smtClean="0"/>
              <a:t>Small, Medium, Large</a:t>
            </a:r>
          </a:p>
          <a:p>
            <a:pPr lvl="1"/>
            <a:r>
              <a:rPr lang="en-US" dirty="0" smtClean="0"/>
              <a:t>Survey results often ordinal (agree </a:t>
            </a:r>
            <a:r>
              <a:rPr lang="en-US" dirty="0" smtClean="0">
                <a:sym typeface="Wingdings"/>
              </a:rPr>
              <a:t> disagree)</a:t>
            </a:r>
            <a:endParaRPr lang="en-US" dirty="0" smtClean="0"/>
          </a:p>
          <a:p>
            <a:pPr lvl="1"/>
            <a:endParaRPr lang="en-US" dirty="0"/>
          </a:p>
          <a:p>
            <a:r>
              <a:rPr lang="en-US" dirty="0" smtClean="0"/>
              <a:t>Interval (arbitrary zero point)</a:t>
            </a:r>
          </a:p>
          <a:p>
            <a:pPr lvl="1"/>
            <a:r>
              <a:rPr lang="en-US" dirty="0" smtClean="0"/>
              <a:t>Only differences can be compared, but not ratio</a:t>
            </a:r>
          </a:p>
          <a:p>
            <a:pPr lvl="1"/>
            <a:r>
              <a:rPr lang="en-US" dirty="0" smtClean="0"/>
              <a:t>Temperature, e.g. 20 C is not twice as warm as 10C</a:t>
            </a:r>
          </a:p>
          <a:p>
            <a:pPr lvl="1"/>
            <a:r>
              <a:rPr lang="en-US" dirty="0" smtClean="0"/>
              <a:t>Time is another example</a:t>
            </a:r>
          </a:p>
          <a:p>
            <a:pPr lvl="1"/>
            <a:endParaRPr lang="en-US" dirty="0"/>
          </a:p>
          <a:p>
            <a:r>
              <a:rPr lang="en-US" dirty="0" smtClean="0"/>
              <a:t>Ratio (fixed zero point)</a:t>
            </a:r>
          </a:p>
          <a:p>
            <a:pPr lvl="1"/>
            <a:r>
              <a:rPr lang="en-US" dirty="0" smtClean="0"/>
              <a:t>Counts of things like age, money</a:t>
            </a:r>
          </a:p>
          <a:p>
            <a:pPr lvl="1"/>
            <a:r>
              <a:rPr lang="en-US" dirty="0" smtClean="0"/>
              <a:t>Physical measurements, e.g. 6 feet is twice as long as 3 feet, age</a:t>
            </a:r>
            <a:endParaRPr lang="en-US" dirty="0"/>
          </a:p>
        </p:txBody>
      </p:sp>
      <p:pic>
        <p:nvPicPr>
          <p:cNvPr id="5" name="Picture 4"/>
          <p:cNvPicPr>
            <a:picLocks noChangeAspect="1"/>
          </p:cNvPicPr>
          <p:nvPr/>
        </p:nvPicPr>
        <p:blipFill>
          <a:blip r:embed="rId3"/>
          <a:stretch>
            <a:fillRect/>
          </a:stretch>
        </p:blipFill>
        <p:spPr>
          <a:xfrm>
            <a:off x="6858000" y="1155700"/>
            <a:ext cx="1993900" cy="520700"/>
          </a:xfrm>
          <a:prstGeom prst="rect">
            <a:avLst/>
          </a:prstGeom>
        </p:spPr>
      </p:pic>
      <p:pic>
        <p:nvPicPr>
          <p:cNvPr id="6" name="Picture 5"/>
          <p:cNvPicPr>
            <a:picLocks noChangeAspect="1"/>
          </p:cNvPicPr>
          <p:nvPr/>
        </p:nvPicPr>
        <p:blipFill>
          <a:blip r:embed="rId4"/>
          <a:stretch>
            <a:fillRect/>
          </a:stretch>
        </p:blipFill>
        <p:spPr>
          <a:xfrm>
            <a:off x="7315200" y="1953683"/>
            <a:ext cx="1435100" cy="939800"/>
          </a:xfrm>
          <a:prstGeom prst="rect">
            <a:avLst/>
          </a:prstGeom>
        </p:spPr>
      </p:pic>
      <p:pic>
        <p:nvPicPr>
          <p:cNvPr id="7" name="Picture 6"/>
          <p:cNvPicPr>
            <a:picLocks noChangeAspect="1"/>
          </p:cNvPicPr>
          <p:nvPr/>
        </p:nvPicPr>
        <p:blipFill>
          <a:blip r:embed="rId5"/>
          <a:stretch>
            <a:fillRect/>
          </a:stretch>
        </p:blipFill>
        <p:spPr>
          <a:xfrm>
            <a:off x="5422900" y="2819401"/>
            <a:ext cx="3416300" cy="664281"/>
          </a:xfrm>
          <a:prstGeom prst="rect">
            <a:avLst/>
          </a:prstGeom>
        </p:spPr>
      </p:pic>
      <p:pic>
        <p:nvPicPr>
          <p:cNvPr id="8" name="Picture 7"/>
          <p:cNvPicPr>
            <a:picLocks noChangeAspect="1"/>
          </p:cNvPicPr>
          <p:nvPr/>
        </p:nvPicPr>
        <p:blipFill>
          <a:blip r:embed="rId6"/>
          <a:stretch>
            <a:fillRect/>
          </a:stretch>
        </p:blipFill>
        <p:spPr>
          <a:xfrm>
            <a:off x="7353300" y="4470400"/>
            <a:ext cx="1485900" cy="1016000"/>
          </a:xfrm>
          <a:prstGeom prst="rect">
            <a:avLst/>
          </a:prstGeom>
        </p:spPr>
      </p:pic>
      <p:sp>
        <p:nvSpPr>
          <p:cNvPr id="10" name="Rectangle 9"/>
          <p:cNvSpPr/>
          <p:nvPr/>
        </p:nvSpPr>
        <p:spPr>
          <a:xfrm>
            <a:off x="5105400" y="6542901"/>
            <a:ext cx="3771135" cy="276999"/>
          </a:xfrm>
          <a:prstGeom prst="rect">
            <a:avLst/>
          </a:prstGeom>
        </p:spPr>
        <p:txBody>
          <a:bodyPr wrap="none">
            <a:spAutoFit/>
          </a:bodyPr>
          <a:lstStyle/>
          <a:p>
            <a:pPr algn="r"/>
            <a:r>
              <a:rPr lang="en-US" sz="1200" dirty="0" smtClean="0"/>
              <a:t>Image Credit: T. </a:t>
            </a:r>
            <a:r>
              <a:rPr lang="en-US" sz="1200" dirty="0" err="1" smtClean="0"/>
              <a:t>Munzner</a:t>
            </a:r>
            <a:r>
              <a:rPr lang="en-US" sz="1200" dirty="0" smtClean="0"/>
              <a:t>. Visualization Analysis &amp; Design</a:t>
            </a:r>
            <a:endParaRPr lang="en-US" sz="1200" dirty="0"/>
          </a:p>
        </p:txBody>
      </p:sp>
    </p:spTree>
    <p:extLst>
      <p:ext uri="{BB962C8B-B14F-4D97-AF65-F5344CB8AC3E}">
        <p14:creationId xmlns:p14="http://schemas.microsoft.com/office/powerpoint/2010/main" val="297986641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Formats</a:t>
            </a:r>
            <a:endParaRPr lang="en-US" dirty="0"/>
          </a:p>
        </p:txBody>
      </p:sp>
      <p:sp>
        <p:nvSpPr>
          <p:cNvPr id="3" name="Content Placeholder 2"/>
          <p:cNvSpPr>
            <a:spLocks noGrp="1"/>
          </p:cNvSpPr>
          <p:nvPr>
            <p:ph idx="1"/>
          </p:nvPr>
        </p:nvSpPr>
        <p:spPr>
          <a:xfrm>
            <a:off x="457200" y="1117600"/>
            <a:ext cx="8229600" cy="5511800"/>
          </a:xfrm>
        </p:spPr>
        <p:txBody>
          <a:bodyPr>
            <a:normAutofit fontScale="92500" lnSpcReduction="20000"/>
          </a:bodyPr>
          <a:lstStyle/>
          <a:p>
            <a:r>
              <a:rPr lang="en-US" dirty="0"/>
              <a:t>JSON</a:t>
            </a:r>
          </a:p>
          <a:p>
            <a:pPr lvl="1"/>
            <a:r>
              <a:rPr lang="en-US" dirty="0" err="1"/>
              <a:t>Javascript</a:t>
            </a:r>
            <a:r>
              <a:rPr lang="en-US" dirty="0"/>
              <a:t> Object Notation</a:t>
            </a:r>
          </a:p>
          <a:p>
            <a:pPr lvl="1"/>
            <a:r>
              <a:rPr lang="en-US" dirty="0">
                <a:hlinkClick r:id="rId3"/>
              </a:rPr>
              <a:t>http://learnxinyminutes.com/docs/json</a:t>
            </a:r>
            <a:r>
              <a:rPr lang="en-US" dirty="0" smtClean="0">
                <a:hlinkClick r:id="rId3"/>
              </a:rPr>
              <a:t>/</a:t>
            </a:r>
            <a:endParaRPr lang="en-US" dirty="0" smtClean="0"/>
          </a:p>
          <a:p>
            <a:pPr lvl="1"/>
            <a:endParaRPr lang="en-US" dirty="0"/>
          </a:p>
          <a:p>
            <a:r>
              <a:rPr lang="en-US" dirty="0" smtClean="0"/>
              <a:t>Delimited Text, e.g. CSV</a:t>
            </a:r>
            <a:endParaRPr lang="en-US" dirty="0"/>
          </a:p>
          <a:p>
            <a:pPr lvl="1"/>
            <a:r>
              <a:rPr lang="en-US" dirty="0"/>
              <a:t>Comma separated </a:t>
            </a:r>
            <a:r>
              <a:rPr lang="en-US" dirty="0" smtClean="0"/>
              <a:t>value </a:t>
            </a:r>
          </a:p>
          <a:p>
            <a:pPr lvl="1"/>
            <a:r>
              <a:rPr lang="en-US" dirty="0" smtClean="0"/>
              <a:t>X , Y,  Z</a:t>
            </a:r>
          </a:p>
          <a:p>
            <a:pPr lvl="1"/>
            <a:r>
              <a:rPr lang="en-US" dirty="0" smtClean="0"/>
              <a:t>10, 8, 5</a:t>
            </a:r>
          </a:p>
          <a:p>
            <a:endParaRPr lang="en-US" dirty="0" smtClean="0"/>
          </a:p>
          <a:p>
            <a:r>
              <a:rPr lang="en-US" dirty="0" smtClean="0"/>
              <a:t>Other specialized formats</a:t>
            </a:r>
          </a:p>
          <a:p>
            <a:r>
              <a:rPr lang="en-US" sz="2400" b="0" dirty="0" smtClean="0">
                <a:solidFill>
                  <a:schemeClr val="tx1">
                    <a:lumMod val="65000"/>
                    <a:lumOff val="35000"/>
                  </a:schemeClr>
                </a:solidFill>
              </a:rPr>
              <a:t>XML: Extensible Markup Language</a:t>
            </a:r>
          </a:p>
          <a:p>
            <a:r>
              <a:rPr lang="en-US" sz="2400" b="0" dirty="0" smtClean="0">
                <a:solidFill>
                  <a:schemeClr val="tx1">
                    <a:lumMod val="65000"/>
                    <a:lumOff val="35000"/>
                  </a:schemeClr>
                </a:solidFill>
              </a:rPr>
              <a:t>KML: for map geometry</a:t>
            </a:r>
          </a:p>
          <a:p>
            <a:r>
              <a:rPr lang="en-US" sz="2400" b="0" dirty="0" smtClean="0">
                <a:solidFill>
                  <a:schemeClr val="tx1">
                    <a:lumMod val="65000"/>
                    <a:lumOff val="35000"/>
                  </a:schemeClr>
                </a:solidFill>
              </a:rPr>
              <a:t>SPSS: proprietary format but still used by gov’t</a:t>
            </a:r>
            <a:endParaRPr lang="en-US" sz="2400" b="0" dirty="0">
              <a:solidFill>
                <a:schemeClr val="tx1">
                  <a:lumMod val="65000"/>
                  <a:lumOff val="35000"/>
                </a:schemeClr>
              </a:solidFill>
            </a:endParaRPr>
          </a:p>
          <a:p>
            <a:endParaRPr lang="en-US" dirty="0"/>
          </a:p>
          <a:p>
            <a:r>
              <a:rPr lang="en-US" dirty="0" smtClean="0"/>
              <a:t>Converters</a:t>
            </a:r>
            <a:endParaRPr lang="en-US" dirty="0"/>
          </a:p>
          <a:p>
            <a:pPr lvl="1"/>
            <a:r>
              <a:rPr lang="en-US" dirty="0"/>
              <a:t>http://</a:t>
            </a:r>
            <a:r>
              <a:rPr lang="en-US" dirty="0" err="1"/>
              <a:t>www.convertcsv.com</a:t>
            </a:r>
            <a:r>
              <a:rPr lang="en-US" dirty="0"/>
              <a:t>/</a:t>
            </a:r>
            <a:r>
              <a:rPr lang="en-US" dirty="0" err="1"/>
              <a:t>json</a:t>
            </a:r>
            <a:r>
              <a:rPr lang="en-US" dirty="0"/>
              <a:t>-to-</a:t>
            </a:r>
            <a:r>
              <a:rPr lang="en-US" dirty="0" err="1"/>
              <a:t>csv.htm</a:t>
            </a:r>
            <a:r>
              <a:rPr lang="en-US" dirty="0"/>
              <a:t>  </a:t>
            </a:r>
          </a:p>
          <a:p>
            <a:pPr lvl="1"/>
            <a:r>
              <a:rPr lang="en-US" dirty="0"/>
              <a:t>http://</a:t>
            </a:r>
            <a:r>
              <a:rPr lang="en-US" dirty="0" err="1"/>
              <a:t>shancarter.github.io</a:t>
            </a:r>
            <a:r>
              <a:rPr lang="en-US" dirty="0"/>
              <a:t>/</a:t>
            </a:r>
            <a:r>
              <a:rPr lang="en-US" dirty="0" err="1"/>
              <a:t>mr</a:t>
            </a:r>
            <a:r>
              <a:rPr lang="en-US" dirty="0"/>
              <a:t>-data-converter/ </a:t>
            </a:r>
          </a:p>
        </p:txBody>
      </p:sp>
    </p:spTree>
    <p:extLst>
      <p:ext uri="{BB962C8B-B14F-4D97-AF65-F5344CB8AC3E}">
        <p14:creationId xmlns:p14="http://schemas.microsoft.com/office/powerpoint/2010/main" val="411900032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a:t>
            </a:r>
            <a:endParaRPr lang="en-US" dirty="0"/>
          </a:p>
        </p:txBody>
      </p:sp>
      <p:sp>
        <p:nvSpPr>
          <p:cNvPr id="3" name="Content Placeholder 2"/>
          <p:cNvSpPr>
            <a:spLocks noGrp="1"/>
          </p:cNvSpPr>
          <p:nvPr>
            <p:ph idx="1"/>
          </p:nvPr>
        </p:nvSpPr>
        <p:spPr>
          <a:xfrm>
            <a:off x="457200" y="1117600"/>
            <a:ext cx="8229600" cy="5283200"/>
          </a:xfrm>
        </p:spPr>
        <p:txBody>
          <a:bodyPr>
            <a:normAutofit/>
          </a:bodyPr>
          <a:lstStyle/>
          <a:p>
            <a:r>
              <a:rPr lang="en-US" dirty="0" smtClean="0"/>
              <a:t>Finding</a:t>
            </a:r>
          </a:p>
          <a:p>
            <a:pPr lvl="1"/>
            <a:r>
              <a:rPr lang="en-US" dirty="0">
                <a:hlinkClick r:id="rId3"/>
              </a:rPr>
              <a:t>https://research.google.com/</a:t>
            </a:r>
            <a:r>
              <a:rPr lang="en-US" dirty="0" smtClean="0">
                <a:hlinkClick r:id="rId3"/>
              </a:rPr>
              <a:t>tables</a:t>
            </a:r>
            <a:endParaRPr lang="en-US" dirty="0" smtClean="0"/>
          </a:p>
          <a:p>
            <a:pPr lvl="1"/>
            <a:r>
              <a:rPr lang="en-US" dirty="0">
                <a:hlinkClick r:id="rId4"/>
              </a:rPr>
              <a:t>http://www.data.gov</a:t>
            </a:r>
            <a:r>
              <a:rPr lang="en-US" dirty="0" smtClean="0">
                <a:hlinkClick r:id="rId4"/>
              </a:rPr>
              <a:t>/</a:t>
            </a:r>
            <a:r>
              <a:rPr lang="en-US" dirty="0" smtClean="0"/>
              <a:t> </a:t>
            </a:r>
          </a:p>
          <a:p>
            <a:pPr lvl="1"/>
            <a:r>
              <a:rPr lang="en-US" dirty="0">
                <a:hlinkClick r:id="rId5"/>
              </a:rPr>
              <a:t>http://enigma.io</a:t>
            </a:r>
            <a:r>
              <a:rPr lang="en-US" dirty="0" smtClean="0">
                <a:hlinkClick r:id="rId5"/>
              </a:rPr>
              <a:t>/</a:t>
            </a:r>
            <a:r>
              <a:rPr lang="en-US" dirty="0" smtClean="0"/>
              <a:t> </a:t>
            </a:r>
          </a:p>
          <a:p>
            <a:pPr lvl="1"/>
            <a:r>
              <a:rPr lang="en-US" dirty="0" smtClean="0"/>
              <a:t>Government Agencies; TIGER, FRED, OECD, UN</a:t>
            </a:r>
          </a:p>
          <a:p>
            <a:pPr lvl="1"/>
            <a:r>
              <a:rPr lang="en-US" dirty="0" smtClean="0"/>
              <a:t>Companies</a:t>
            </a:r>
          </a:p>
          <a:p>
            <a:pPr lvl="1"/>
            <a:r>
              <a:rPr lang="en-US" dirty="0" smtClean="0"/>
              <a:t>Surveys</a:t>
            </a:r>
          </a:p>
          <a:p>
            <a:pPr lvl="1"/>
            <a:r>
              <a:rPr lang="en-US" dirty="0" smtClean="0"/>
              <a:t>Ask experts: officials, professors, industry insiders</a:t>
            </a:r>
          </a:p>
          <a:p>
            <a:pPr lvl="1"/>
            <a:endParaRPr lang="en-US" dirty="0" smtClean="0"/>
          </a:p>
          <a:p>
            <a:r>
              <a:rPr lang="en-US" dirty="0" smtClean="0"/>
              <a:t>Gathering</a:t>
            </a:r>
            <a:endParaRPr lang="en-US" dirty="0"/>
          </a:p>
          <a:p>
            <a:pPr lvl="1"/>
            <a:r>
              <a:rPr lang="en-US" dirty="0" smtClean="0"/>
              <a:t>Scraping</a:t>
            </a:r>
            <a:r>
              <a:rPr lang="en-US" dirty="0"/>
              <a:t>, e.g. </a:t>
            </a:r>
            <a:r>
              <a:rPr lang="en-US" dirty="0" smtClean="0"/>
              <a:t>Kimono, </a:t>
            </a:r>
            <a:r>
              <a:rPr lang="en-US" dirty="0" err="1" smtClean="0"/>
              <a:t>Import.io</a:t>
            </a:r>
            <a:r>
              <a:rPr lang="en-US" dirty="0" smtClean="0"/>
              <a:t>, </a:t>
            </a:r>
            <a:r>
              <a:rPr lang="en-US" dirty="0" err="1" smtClean="0"/>
              <a:t>ScraperWiki</a:t>
            </a:r>
            <a:endParaRPr lang="en-US" dirty="0" smtClean="0"/>
          </a:p>
          <a:p>
            <a:pPr lvl="1"/>
            <a:r>
              <a:rPr lang="en-US" dirty="0" smtClean="0"/>
              <a:t>APIs; programmatic collection</a:t>
            </a:r>
          </a:p>
          <a:p>
            <a:pPr lvl="1"/>
            <a:r>
              <a:rPr lang="en-US" dirty="0" smtClean="0"/>
              <a:t>FOIA; knowing what to ask for to get a DB (JOUR 472/772)</a:t>
            </a:r>
            <a:endParaRPr lang="en-US" dirty="0"/>
          </a:p>
          <a:p>
            <a:pPr lvl="1"/>
            <a:endParaRPr lang="en-US" dirty="0"/>
          </a:p>
          <a:p>
            <a:pPr lvl="1"/>
            <a:endParaRPr lang="en-US" dirty="0"/>
          </a:p>
        </p:txBody>
      </p:sp>
    </p:spTree>
    <p:extLst>
      <p:ext uri="{BB962C8B-B14F-4D97-AF65-F5344CB8AC3E}">
        <p14:creationId xmlns:p14="http://schemas.microsoft.com/office/powerpoint/2010/main" val="265800773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a:t>
            </a:r>
            <a:endParaRPr lang="en-US" dirty="0"/>
          </a:p>
        </p:txBody>
      </p:sp>
      <p:sp>
        <p:nvSpPr>
          <p:cNvPr id="3" name="Content Placeholder 2"/>
          <p:cNvSpPr>
            <a:spLocks noGrp="1"/>
          </p:cNvSpPr>
          <p:nvPr>
            <p:ph idx="1"/>
          </p:nvPr>
        </p:nvSpPr>
        <p:spPr/>
        <p:txBody>
          <a:bodyPr/>
          <a:lstStyle/>
          <a:p>
            <a:r>
              <a:rPr lang="en-US" dirty="0" smtClean="0"/>
              <a:t>Kimono Chrome extension</a:t>
            </a:r>
          </a:p>
          <a:p>
            <a:pPr lvl="1"/>
            <a:r>
              <a:rPr lang="en-US" dirty="0" smtClean="0">
                <a:hlinkClick r:id="rId3"/>
              </a:rPr>
              <a:t>https</a:t>
            </a:r>
            <a:r>
              <a:rPr lang="en-US" dirty="0">
                <a:hlinkClick r:id="rId3"/>
              </a:rPr>
              <a:t>://</a:t>
            </a:r>
            <a:r>
              <a:rPr lang="en-US" dirty="0" smtClean="0">
                <a:hlinkClick r:id="rId3"/>
              </a:rPr>
              <a:t>www.kimonolabs.com</a:t>
            </a:r>
            <a:r>
              <a:rPr lang="en-US" dirty="0" smtClean="0"/>
              <a:t> </a:t>
            </a:r>
          </a:p>
          <a:p>
            <a:pPr lvl="1"/>
            <a:endParaRPr lang="en-US" dirty="0"/>
          </a:p>
          <a:p>
            <a:pPr lvl="1"/>
            <a:r>
              <a:rPr lang="en-US" dirty="0"/>
              <a:t>Let’s set up a scraper to gather press </a:t>
            </a:r>
            <a:r>
              <a:rPr lang="en-US" dirty="0" smtClean="0"/>
              <a:t>releases</a:t>
            </a:r>
            <a:endParaRPr lang="en-US" dirty="0" smtClean="0">
              <a:hlinkClick r:id="rId4"/>
            </a:endParaRPr>
          </a:p>
          <a:p>
            <a:pPr lvl="1"/>
            <a:r>
              <a:rPr lang="en-US" dirty="0" smtClean="0">
                <a:hlinkClick r:id="rId4"/>
              </a:rPr>
              <a:t>http</a:t>
            </a:r>
            <a:r>
              <a:rPr lang="en-US" dirty="0">
                <a:hlinkClick r:id="rId4"/>
              </a:rPr>
              <a:t>://norton.house.gov</a:t>
            </a:r>
            <a:r>
              <a:rPr lang="en-US" dirty="0" smtClean="0">
                <a:hlinkClick r:id="rId4"/>
              </a:rPr>
              <a:t>/</a:t>
            </a:r>
            <a:r>
              <a:rPr lang="en-US" dirty="0" smtClean="0"/>
              <a:t> </a:t>
            </a:r>
          </a:p>
        </p:txBody>
      </p:sp>
      <p:pic>
        <p:nvPicPr>
          <p:cNvPr id="4" name="Picture 3"/>
          <p:cNvPicPr>
            <a:picLocks noChangeAspect="1"/>
          </p:cNvPicPr>
          <p:nvPr/>
        </p:nvPicPr>
        <p:blipFill>
          <a:blip r:embed="rId5"/>
          <a:stretch>
            <a:fillRect/>
          </a:stretch>
        </p:blipFill>
        <p:spPr>
          <a:xfrm>
            <a:off x="7226300" y="1117600"/>
            <a:ext cx="1435100" cy="1435100"/>
          </a:xfrm>
          <a:prstGeom prst="rect">
            <a:avLst/>
          </a:prstGeom>
        </p:spPr>
      </p:pic>
    </p:spTree>
    <p:extLst>
      <p:ext uri="{BB962C8B-B14F-4D97-AF65-F5344CB8AC3E}">
        <p14:creationId xmlns:p14="http://schemas.microsoft.com/office/powerpoint/2010/main" val="25051252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Scraping Caveats</a:t>
            </a:r>
            <a:endParaRPr lang="en-US" dirty="0"/>
          </a:p>
        </p:txBody>
      </p:sp>
      <p:sp>
        <p:nvSpPr>
          <p:cNvPr id="3" name="Content Placeholder 2"/>
          <p:cNvSpPr>
            <a:spLocks noGrp="1"/>
          </p:cNvSpPr>
          <p:nvPr>
            <p:ph idx="1"/>
          </p:nvPr>
        </p:nvSpPr>
        <p:spPr>
          <a:xfrm>
            <a:off x="457200" y="1117600"/>
            <a:ext cx="5334000" cy="5435600"/>
          </a:xfrm>
        </p:spPr>
        <p:txBody>
          <a:bodyPr/>
          <a:lstStyle/>
          <a:p>
            <a:r>
              <a:rPr lang="en-US" dirty="0" smtClean="0"/>
              <a:t>Badly formatted webpages won’t work</a:t>
            </a:r>
          </a:p>
          <a:p>
            <a:endParaRPr lang="en-US" dirty="0"/>
          </a:p>
          <a:p>
            <a:r>
              <a:rPr lang="en-US" dirty="0" smtClean="0"/>
              <a:t>Authentication systems with CAPTCHA</a:t>
            </a:r>
          </a:p>
          <a:p>
            <a:endParaRPr lang="en-US" dirty="0"/>
          </a:p>
          <a:p>
            <a:r>
              <a:rPr lang="en-US" dirty="0" smtClean="0"/>
              <a:t>Be considerate (use rate)</a:t>
            </a:r>
            <a:endParaRPr lang="en-US" dirty="0"/>
          </a:p>
        </p:txBody>
      </p:sp>
      <p:pic>
        <p:nvPicPr>
          <p:cNvPr id="4" name="Picture 3"/>
          <p:cNvPicPr>
            <a:picLocks noChangeAspect="1"/>
          </p:cNvPicPr>
          <p:nvPr/>
        </p:nvPicPr>
        <p:blipFill>
          <a:blip r:embed="rId2"/>
          <a:stretch>
            <a:fillRect/>
          </a:stretch>
        </p:blipFill>
        <p:spPr>
          <a:xfrm>
            <a:off x="5943600" y="2514600"/>
            <a:ext cx="2908300" cy="1158685"/>
          </a:xfrm>
          <a:prstGeom prst="rect">
            <a:avLst/>
          </a:prstGeom>
        </p:spPr>
      </p:pic>
    </p:spTree>
    <p:extLst>
      <p:ext uri="{BB962C8B-B14F-4D97-AF65-F5344CB8AC3E}">
        <p14:creationId xmlns:p14="http://schemas.microsoft.com/office/powerpoint/2010/main" val="40774422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20638"/>
            <a:ext cx="9144000" cy="855662"/>
          </a:xfrm>
        </p:spPr>
        <p:txBody>
          <a:bodyPr>
            <a:normAutofit/>
          </a:bodyPr>
          <a:lstStyle/>
          <a:p>
            <a:pPr algn="ctr"/>
            <a:r>
              <a:rPr lang="en-US" sz="3200" b="1" dirty="0" smtClean="0">
                <a:solidFill>
                  <a:srgbClr val="BFBFBF"/>
                </a:solidFill>
              </a:rPr>
              <a:t>APIs (Application Programming Interfaces)</a:t>
            </a:r>
            <a:endParaRPr lang="en-US" sz="3200" b="1" dirty="0">
              <a:solidFill>
                <a:srgbClr val="BFBFBF"/>
              </a:solidFill>
              <a:latin typeface="Abadi MT Condensed Extra Bold"/>
            </a:endParaRPr>
          </a:p>
        </p:txBody>
      </p:sp>
      <p:sp>
        <p:nvSpPr>
          <p:cNvPr id="8" name="Content Placeholder 2"/>
          <p:cNvSpPr>
            <a:spLocks noGrp="1"/>
          </p:cNvSpPr>
          <p:nvPr>
            <p:ph idx="1"/>
          </p:nvPr>
        </p:nvSpPr>
        <p:spPr>
          <a:xfrm>
            <a:off x="457200" y="1241760"/>
            <a:ext cx="8272133" cy="5006640"/>
          </a:xfrm>
        </p:spPr>
        <p:txBody>
          <a:bodyPr>
            <a:normAutofit/>
          </a:bodyPr>
          <a:lstStyle/>
          <a:p>
            <a:pPr indent="6350"/>
            <a:r>
              <a:rPr lang="en-US" sz="3000" dirty="0" smtClean="0"/>
              <a:t>What are they?</a:t>
            </a:r>
          </a:p>
          <a:p>
            <a:pPr lvl="1" indent="6350"/>
            <a:r>
              <a:rPr lang="en-US" sz="2400" dirty="0" smtClean="0">
                <a:solidFill>
                  <a:srgbClr val="7F7F7F"/>
                </a:solidFill>
              </a:rPr>
              <a:t>Bits of software that sit in-between other software</a:t>
            </a:r>
          </a:p>
          <a:p>
            <a:pPr lvl="1" indent="6350"/>
            <a:endParaRPr lang="en-US" sz="2400" dirty="0" smtClean="0">
              <a:solidFill>
                <a:srgbClr val="7F7F7F"/>
              </a:solidFill>
            </a:endParaRPr>
          </a:p>
          <a:p>
            <a:pPr indent="6350"/>
            <a:r>
              <a:rPr lang="en-US" sz="3000" dirty="0" smtClean="0">
                <a:solidFill>
                  <a:srgbClr val="000000"/>
                </a:solidFill>
              </a:rPr>
              <a:t>What are they used for?</a:t>
            </a:r>
          </a:p>
          <a:p>
            <a:pPr lvl="1" indent="6350"/>
            <a:r>
              <a:rPr lang="en-US" sz="2400" dirty="0" smtClean="0">
                <a:solidFill>
                  <a:srgbClr val="7F7F7F"/>
                </a:solidFill>
              </a:rPr>
              <a:t>Sharing data systematically, abstraction and component building</a:t>
            </a:r>
          </a:p>
          <a:p>
            <a:pPr lvl="1" indent="6350"/>
            <a:endParaRPr lang="en-US" sz="2400" dirty="0" smtClean="0">
              <a:solidFill>
                <a:srgbClr val="7F7F7F"/>
              </a:solidFill>
            </a:endParaRPr>
          </a:p>
          <a:p>
            <a:pPr indent="6350"/>
            <a:r>
              <a:rPr lang="en-US" sz="3000" dirty="0" smtClean="0">
                <a:solidFill>
                  <a:srgbClr val="000000"/>
                </a:solidFill>
              </a:rPr>
              <a:t>Why do people even have them?</a:t>
            </a:r>
          </a:p>
          <a:p>
            <a:pPr lvl="1" indent="6350"/>
            <a:r>
              <a:rPr lang="en-US" sz="2400" dirty="0" smtClean="0">
                <a:solidFill>
                  <a:srgbClr val="7F7F7F"/>
                </a:solidFill>
              </a:rPr>
              <a:t>Data platforms, 3</a:t>
            </a:r>
            <a:r>
              <a:rPr lang="en-US" sz="2400" baseline="30000" dirty="0" smtClean="0">
                <a:solidFill>
                  <a:srgbClr val="7F7F7F"/>
                </a:solidFill>
              </a:rPr>
              <a:t>rd</a:t>
            </a:r>
            <a:r>
              <a:rPr lang="en-US" sz="2400" dirty="0" smtClean="0">
                <a:solidFill>
                  <a:srgbClr val="7F7F7F"/>
                </a:solidFill>
              </a:rPr>
              <a:t> party innovation, ease of use in sharing</a:t>
            </a:r>
          </a:p>
          <a:p>
            <a:pPr lvl="1" indent="6350"/>
            <a:endParaRPr lang="en-US" sz="2400" dirty="0">
              <a:solidFill>
                <a:srgbClr val="7F7F7F"/>
              </a:solidFill>
            </a:endParaRPr>
          </a:p>
          <a:p>
            <a:pPr indent="6350"/>
            <a:r>
              <a:rPr lang="en-US" sz="3000" dirty="0" smtClean="0">
                <a:solidFill>
                  <a:srgbClr val="000000"/>
                </a:solidFill>
              </a:rPr>
              <a:t>For Data Collection Consider</a:t>
            </a:r>
          </a:p>
          <a:p>
            <a:pPr lvl="1" indent="6350"/>
            <a:r>
              <a:rPr lang="en-US" dirty="0">
                <a:solidFill>
                  <a:srgbClr val="7F7F7F"/>
                </a:solidFill>
              </a:rPr>
              <a:t>C</a:t>
            </a:r>
            <a:r>
              <a:rPr lang="en-US" sz="2400" dirty="0" smtClean="0">
                <a:solidFill>
                  <a:srgbClr val="7F7F7F"/>
                </a:solidFill>
              </a:rPr>
              <a:t>omprehensiveness, rate limits, filters, legal liability, sampling strategy</a:t>
            </a:r>
          </a:p>
          <a:p>
            <a:pPr marL="0" lvl="1" indent="6350">
              <a:spcBef>
                <a:spcPts val="0"/>
              </a:spcBef>
              <a:buNone/>
            </a:pPr>
            <a:endParaRPr lang="en-US" sz="1800" dirty="0">
              <a:solidFill>
                <a:srgbClr val="000000"/>
              </a:solidFill>
            </a:endParaRPr>
          </a:p>
          <a:p>
            <a:pPr lvl="1" indent="6350"/>
            <a:endParaRPr lang="en-US" sz="2400" dirty="0">
              <a:solidFill>
                <a:srgbClr val="7F7F7F"/>
              </a:solidFill>
            </a:endParaRPr>
          </a:p>
          <a:p>
            <a:pPr lvl="1" indent="6350"/>
            <a:endParaRPr lang="en-US" sz="1800" dirty="0">
              <a:solidFill>
                <a:srgbClr val="000000"/>
              </a:solidFill>
            </a:endParaRPr>
          </a:p>
        </p:txBody>
      </p:sp>
    </p:spTree>
    <p:extLst>
      <p:ext uri="{BB962C8B-B14F-4D97-AF65-F5344CB8AC3E}">
        <p14:creationId xmlns:p14="http://schemas.microsoft.com/office/powerpoint/2010/main" val="33184302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ACE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48481</TotalTime>
  <Words>1744</Words>
  <Application>Microsoft Macintosh PowerPoint</Application>
  <PresentationFormat>On-screen Show (4:3)</PresentationFormat>
  <Paragraphs>259</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Data</vt:lpstr>
      <vt:lpstr>Dataset Types</vt:lpstr>
      <vt:lpstr>Data Types</vt:lpstr>
      <vt:lpstr>Data Formats</vt:lpstr>
      <vt:lpstr>Data Acquisition</vt:lpstr>
      <vt:lpstr>Scraping</vt:lpstr>
      <vt:lpstr>Scraping Caveats</vt:lpstr>
      <vt:lpstr>APIs (Application Programming Interfaces)</vt:lpstr>
      <vt:lpstr>Diagramatically</vt:lpstr>
      <vt:lpstr>Where are APIs?</vt:lpstr>
      <vt:lpstr>API Caveats</vt:lpstr>
      <vt:lpstr>CSVKit</vt:lpstr>
      <vt:lpstr>Data Editing</vt:lpstr>
      <vt:lpstr>Data Editing</vt:lpstr>
      <vt:lpstr>Data Editing</vt:lpstr>
      <vt:lpstr>LA Times Crime Mapping</vt:lpstr>
      <vt:lpstr>Data Transform Errors</vt:lpstr>
      <vt:lpstr>Data Cleaning /  Wrangling</vt:lpstr>
      <vt:lpstr>Data Cleaning /  Wrangling</vt:lpstr>
      <vt:lpstr>Data Cleaning / Wrangling</vt:lpstr>
      <vt:lpstr>Tools</vt:lpstr>
      <vt:lpstr>Tools</vt:lpstr>
      <vt:lpstr>Questions?</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Nicholas Diakopoulos, Ph.D. Rutgers University School of Communication and Information</dc:title>
  <dc:creator>Nick Diakopoulos</dc:creator>
  <cp:lastModifiedBy>Nick</cp:lastModifiedBy>
  <cp:revision>482</cp:revision>
  <cp:lastPrinted>2013-12-04T21:25:42Z</cp:lastPrinted>
  <dcterms:created xsi:type="dcterms:W3CDTF">2011-09-25T22:28:55Z</dcterms:created>
  <dcterms:modified xsi:type="dcterms:W3CDTF">2015-09-14T20:26:06Z</dcterms:modified>
</cp:coreProperties>
</file>