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notesMasterIdLst>
    <p:notesMasterId r:id="rId16"/>
  </p:notesMasterIdLst>
  <p:sldIdLst>
    <p:sldId id="256" r:id="rId2"/>
    <p:sldId id="257" r:id="rId3"/>
    <p:sldId id="261" r:id="rId4"/>
    <p:sldId id="258" r:id="rId5"/>
    <p:sldId id="259" r:id="rId6"/>
    <p:sldId id="260" r:id="rId7"/>
    <p:sldId id="265" r:id="rId8"/>
    <p:sldId id="262" r:id="rId9"/>
    <p:sldId id="263" r:id="rId10"/>
    <p:sldId id="266" r:id="rId11"/>
    <p:sldId id="267" r:id="rId12"/>
    <p:sldId id="268" r:id="rId13"/>
    <p:sldId id="264"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80431" autoAdjust="0"/>
  </p:normalViewPr>
  <p:slideViewPr>
    <p:cSldViewPr snapToGrid="0">
      <p:cViewPr varScale="1">
        <p:scale>
          <a:sx n="60" d="100"/>
          <a:sy n="60" d="100"/>
        </p:scale>
        <p:origin x="1110" y="42"/>
      </p:cViewPr>
      <p:guideLst/>
    </p:cSldViewPr>
  </p:slideViewPr>
  <p:outlineViewPr>
    <p:cViewPr>
      <p:scale>
        <a:sx n="33" d="100"/>
        <a:sy n="33" d="100"/>
      </p:scale>
      <p:origin x="0" y="-18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08"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7926C-CE6E-4512-9921-9DE67BA55962}" type="datetimeFigureOut">
              <a:rPr lang="en-US" smtClean="0"/>
              <a:t>11/30/2015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6F915-7AF9-43E8-A238-8A4A2BA25A5D}" type="slidenum">
              <a:rPr lang="en-US" smtClean="0"/>
              <a:t>‹#›</a:t>
            </a:fld>
            <a:endParaRPr lang="en-US"/>
          </a:p>
        </p:txBody>
      </p:sp>
    </p:spTree>
    <p:extLst>
      <p:ext uri="{BB962C8B-B14F-4D97-AF65-F5344CB8AC3E}">
        <p14:creationId xmlns:p14="http://schemas.microsoft.com/office/powerpoint/2010/main" val="2491770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Links- </a:t>
            </a:r>
            <a:r>
              <a:rPr lang="en-US" dirty="0" err="1" smtClean="0"/>
              <a:t>Lyra</a:t>
            </a:r>
            <a:r>
              <a:rPr lang="en-US" dirty="0" smtClean="0"/>
              <a:t> page and Research paper</a:t>
            </a:r>
          </a:p>
          <a:p>
            <a:endParaRPr lang="en-US" dirty="0" smtClean="0"/>
          </a:p>
          <a:p>
            <a:r>
              <a:rPr lang="en-US" dirty="0" smtClean="0"/>
              <a:t>http://idl.cs.washington.edu/projects/lyra/</a:t>
            </a:r>
          </a:p>
          <a:p>
            <a:r>
              <a:rPr lang="en-US" dirty="0" smtClean="0"/>
              <a:t>https://idl.cs.washington.edu/files/2014-Lyra-EuroVis.pdf</a:t>
            </a:r>
          </a:p>
          <a:p>
            <a:r>
              <a:rPr lang="en-US" dirty="0" smtClean="0"/>
              <a:t>http://idl.cs.washington.edu/projects/lyra/</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FF6F915-7AF9-43E8-A238-8A4A2BA25A5D}" type="slidenum">
              <a:rPr lang="en-US" smtClean="0"/>
              <a:t>1</a:t>
            </a:fld>
            <a:endParaRPr lang="en-US"/>
          </a:p>
        </p:txBody>
      </p:sp>
    </p:spTree>
    <p:extLst>
      <p:ext uri="{BB962C8B-B14F-4D97-AF65-F5344CB8AC3E}">
        <p14:creationId xmlns:p14="http://schemas.microsoft.com/office/powerpoint/2010/main" val="373216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http://guns.periscopic.com/?year=2010</a:t>
            </a:r>
            <a:endParaRPr lang="en-US" dirty="0"/>
          </a:p>
        </p:txBody>
      </p:sp>
      <p:sp>
        <p:nvSpPr>
          <p:cNvPr id="4" name="Slide Number Placeholder 3"/>
          <p:cNvSpPr>
            <a:spLocks noGrp="1"/>
          </p:cNvSpPr>
          <p:nvPr>
            <p:ph type="sldNum" sz="quarter" idx="10"/>
          </p:nvPr>
        </p:nvSpPr>
        <p:spPr/>
        <p:txBody>
          <a:bodyPr/>
          <a:lstStyle/>
          <a:p>
            <a:fld id="{9FF6F915-7AF9-43E8-A238-8A4A2BA25A5D}" type="slidenum">
              <a:rPr lang="en-US" smtClean="0"/>
              <a:t>4</a:t>
            </a:fld>
            <a:endParaRPr lang="en-US"/>
          </a:p>
        </p:txBody>
      </p:sp>
    </p:spTree>
    <p:extLst>
      <p:ext uri="{BB962C8B-B14F-4D97-AF65-F5344CB8AC3E}">
        <p14:creationId xmlns:p14="http://schemas.microsoft.com/office/powerpoint/2010/main" val="1919959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C4AA31-4174-41C8-8D0D-795468F1BBF4}"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D938F-63F2-4861-8F87-E1A1F806B7F2}" type="slidenum">
              <a:rPr lang="en-US" smtClean="0"/>
              <a:t>‹#›</a:t>
            </a:fld>
            <a:endParaRPr lang="en-US"/>
          </a:p>
        </p:txBody>
      </p:sp>
    </p:spTree>
    <p:extLst>
      <p:ext uri="{BB962C8B-B14F-4D97-AF65-F5344CB8AC3E}">
        <p14:creationId xmlns:p14="http://schemas.microsoft.com/office/powerpoint/2010/main" val="104558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C4AA31-4174-41C8-8D0D-795468F1BBF4}"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D938F-63F2-4861-8F87-E1A1F806B7F2}" type="slidenum">
              <a:rPr lang="en-US" smtClean="0"/>
              <a:t>‹#›</a:t>
            </a:fld>
            <a:endParaRPr lang="en-US"/>
          </a:p>
        </p:txBody>
      </p:sp>
    </p:spTree>
    <p:extLst>
      <p:ext uri="{BB962C8B-B14F-4D97-AF65-F5344CB8AC3E}">
        <p14:creationId xmlns:p14="http://schemas.microsoft.com/office/powerpoint/2010/main" val="3142698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C4AA31-4174-41C8-8D0D-795468F1BBF4}"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D938F-63F2-4861-8F87-E1A1F806B7F2}" type="slidenum">
              <a:rPr lang="en-US" smtClean="0"/>
              <a:t>‹#›</a:t>
            </a:fld>
            <a:endParaRPr lang="en-US"/>
          </a:p>
        </p:txBody>
      </p:sp>
    </p:spTree>
    <p:extLst>
      <p:ext uri="{BB962C8B-B14F-4D97-AF65-F5344CB8AC3E}">
        <p14:creationId xmlns:p14="http://schemas.microsoft.com/office/powerpoint/2010/main" val="3784733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C4AA31-4174-41C8-8D0D-795468F1BBF4}"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D938F-63F2-4861-8F87-E1A1F806B7F2}" type="slidenum">
              <a:rPr lang="en-US" smtClean="0"/>
              <a:t>‹#›</a:t>
            </a:fld>
            <a:endParaRPr lang="en-US"/>
          </a:p>
        </p:txBody>
      </p:sp>
    </p:spTree>
    <p:extLst>
      <p:ext uri="{BB962C8B-B14F-4D97-AF65-F5344CB8AC3E}">
        <p14:creationId xmlns:p14="http://schemas.microsoft.com/office/powerpoint/2010/main" val="3005920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C4AA31-4174-41C8-8D0D-795468F1BBF4}"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D938F-63F2-4861-8F87-E1A1F806B7F2}" type="slidenum">
              <a:rPr lang="en-US" smtClean="0"/>
              <a:t>‹#›</a:t>
            </a:fld>
            <a:endParaRPr lang="en-US"/>
          </a:p>
        </p:txBody>
      </p:sp>
    </p:spTree>
    <p:extLst>
      <p:ext uri="{BB962C8B-B14F-4D97-AF65-F5344CB8AC3E}">
        <p14:creationId xmlns:p14="http://schemas.microsoft.com/office/powerpoint/2010/main" val="2784673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C4AA31-4174-41C8-8D0D-795468F1BBF4}"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0D938F-63F2-4861-8F87-E1A1F806B7F2}" type="slidenum">
              <a:rPr lang="en-US" smtClean="0"/>
              <a:t>‹#›</a:t>
            </a:fld>
            <a:endParaRPr lang="en-US"/>
          </a:p>
        </p:txBody>
      </p:sp>
    </p:spTree>
    <p:extLst>
      <p:ext uri="{BB962C8B-B14F-4D97-AF65-F5344CB8AC3E}">
        <p14:creationId xmlns:p14="http://schemas.microsoft.com/office/powerpoint/2010/main" val="48772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C4AA31-4174-41C8-8D0D-795468F1BBF4}" type="datetimeFigureOut">
              <a:rPr lang="en-US" smtClean="0"/>
              <a:t>11/30/2015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0D938F-63F2-4861-8F87-E1A1F806B7F2}" type="slidenum">
              <a:rPr lang="en-US" smtClean="0"/>
              <a:t>‹#›</a:t>
            </a:fld>
            <a:endParaRPr lang="en-US"/>
          </a:p>
        </p:txBody>
      </p:sp>
    </p:spTree>
    <p:extLst>
      <p:ext uri="{BB962C8B-B14F-4D97-AF65-F5344CB8AC3E}">
        <p14:creationId xmlns:p14="http://schemas.microsoft.com/office/powerpoint/2010/main" val="3561708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C4AA31-4174-41C8-8D0D-795468F1BBF4}" type="datetimeFigureOut">
              <a:rPr lang="en-US" smtClean="0"/>
              <a:t>11/30/2015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0D938F-63F2-4861-8F87-E1A1F806B7F2}" type="slidenum">
              <a:rPr lang="en-US" smtClean="0"/>
              <a:t>‹#›</a:t>
            </a:fld>
            <a:endParaRPr lang="en-US"/>
          </a:p>
        </p:txBody>
      </p:sp>
    </p:spTree>
    <p:extLst>
      <p:ext uri="{BB962C8B-B14F-4D97-AF65-F5344CB8AC3E}">
        <p14:creationId xmlns:p14="http://schemas.microsoft.com/office/powerpoint/2010/main" val="344910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4AA31-4174-41C8-8D0D-795468F1BBF4}" type="datetimeFigureOut">
              <a:rPr lang="en-US" smtClean="0"/>
              <a:t>11/30/2015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0D938F-63F2-4861-8F87-E1A1F806B7F2}" type="slidenum">
              <a:rPr lang="en-US" smtClean="0"/>
              <a:t>‹#›</a:t>
            </a:fld>
            <a:endParaRPr lang="en-US"/>
          </a:p>
        </p:txBody>
      </p:sp>
    </p:spTree>
    <p:extLst>
      <p:ext uri="{BB962C8B-B14F-4D97-AF65-F5344CB8AC3E}">
        <p14:creationId xmlns:p14="http://schemas.microsoft.com/office/powerpoint/2010/main" val="3977052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C4AA31-4174-41C8-8D0D-795468F1BBF4}"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0D938F-63F2-4861-8F87-E1A1F806B7F2}" type="slidenum">
              <a:rPr lang="en-US" smtClean="0"/>
              <a:t>‹#›</a:t>
            </a:fld>
            <a:endParaRPr lang="en-US"/>
          </a:p>
        </p:txBody>
      </p:sp>
    </p:spTree>
    <p:extLst>
      <p:ext uri="{BB962C8B-B14F-4D97-AF65-F5344CB8AC3E}">
        <p14:creationId xmlns:p14="http://schemas.microsoft.com/office/powerpoint/2010/main" val="1473457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C4AA31-4174-41C8-8D0D-795468F1BBF4}"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0D938F-63F2-4861-8F87-E1A1F806B7F2}" type="slidenum">
              <a:rPr lang="en-US" smtClean="0"/>
              <a:t>‹#›</a:t>
            </a:fld>
            <a:endParaRPr lang="en-US"/>
          </a:p>
        </p:txBody>
      </p:sp>
    </p:spTree>
    <p:extLst>
      <p:ext uri="{BB962C8B-B14F-4D97-AF65-F5344CB8AC3E}">
        <p14:creationId xmlns:p14="http://schemas.microsoft.com/office/powerpoint/2010/main" val="3700068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4AA31-4174-41C8-8D0D-795468F1BBF4}" type="datetimeFigureOut">
              <a:rPr lang="en-US" smtClean="0"/>
              <a:t>11/30/2015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0D938F-63F2-4861-8F87-E1A1F806B7F2}" type="slidenum">
              <a:rPr lang="en-US" smtClean="0"/>
              <a:t>‹#›</a:t>
            </a:fld>
            <a:endParaRPr lang="en-US"/>
          </a:p>
        </p:txBody>
      </p:sp>
    </p:spTree>
    <p:extLst>
      <p:ext uri="{BB962C8B-B14F-4D97-AF65-F5344CB8AC3E}">
        <p14:creationId xmlns:p14="http://schemas.microsoft.com/office/powerpoint/2010/main" val="1166759841"/>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 </a:t>
            </a:r>
            <a:r>
              <a:rPr lang="en-US" b="1" dirty="0" err="1"/>
              <a:t>Lyra</a:t>
            </a:r>
            <a:r>
              <a:rPr lang="en-US" b="1" dirty="0"/>
              <a:t>: An Interactive Visualization Design Environment</a:t>
            </a:r>
            <a:r>
              <a:rPr lang="en-US" dirty="0"/>
              <a:t>. </a:t>
            </a:r>
            <a:r>
              <a:rPr lang="en-US" dirty="0" smtClean="0"/>
              <a:t>– by </a:t>
            </a:r>
            <a:r>
              <a:rPr lang="en-US" dirty="0" err="1" smtClean="0"/>
              <a:t>Arvind</a:t>
            </a:r>
            <a:r>
              <a:rPr lang="en-US" dirty="0" smtClean="0"/>
              <a:t> </a:t>
            </a:r>
            <a:r>
              <a:rPr lang="en-US" dirty="0" err="1" smtClean="0"/>
              <a:t>Satyanarayana</a:t>
            </a:r>
            <a:r>
              <a:rPr lang="en-US" dirty="0" smtClean="0"/>
              <a:t> and Jeffrey </a:t>
            </a:r>
            <a:r>
              <a:rPr lang="en-US" dirty="0" err="1" smtClean="0"/>
              <a:t>Heer</a:t>
            </a:r>
            <a:endParaRPr lang="en-US" dirty="0"/>
          </a:p>
        </p:txBody>
      </p:sp>
      <p:sp>
        <p:nvSpPr>
          <p:cNvPr id="3" name="Subtitle 2"/>
          <p:cNvSpPr>
            <a:spLocks noGrp="1"/>
          </p:cNvSpPr>
          <p:nvPr>
            <p:ph type="subTitle" idx="1"/>
          </p:nvPr>
        </p:nvSpPr>
        <p:spPr/>
        <p:txBody>
          <a:bodyPr/>
          <a:lstStyle/>
          <a:p>
            <a:r>
              <a:rPr lang="en-US" dirty="0" smtClean="0"/>
              <a:t>Rajath </a:t>
            </a:r>
            <a:r>
              <a:rPr lang="en-US" dirty="0" err="1" smtClean="0"/>
              <a:t>Vijapur</a:t>
            </a:r>
            <a:r>
              <a:rPr lang="en-US" dirty="0" smtClean="0"/>
              <a:t> Prakash Rao</a:t>
            </a:r>
            <a:endParaRPr lang="en-US" dirty="0"/>
          </a:p>
        </p:txBody>
      </p:sp>
    </p:spTree>
    <p:extLst>
      <p:ext uri="{BB962C8B-B14F-4D97-AF65-F5344CB8AC3E}">
        <p14:creationId xmlns:p14="http://schemas.microsoft.com/office/powerpoint/2010/main" val="8710244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First use study- Methodology</a:t>
            </a:r>
            <a:endParaRPr lang="en-US" u="sng" dirty="0"/>
          </a:p>
        </p:txBody>
      </p:sp>
      <p:sp>
        <p:nvSpPr>
          <p:cNvPr id="3" name="Content Placeholder 2"/>
          <p:cNvSpPr>
            <a:spLocks noGrp="1"/>
          </p:cNvSpPr>
          <p:nvPr>
            <p:ph idx="1"/>
          </p:nvPr>
        </p:nvSpPr>
        <p:spPr>
          <a:xfrm>
            <a:off x="696533" y="2237749"/>
            <a:ext cx="10515600" cy="4351338"/>
          </a:xfrm>
        </p:spPr>
        <p:txBody>
          <a:bodyPr>
            <a:normAutofit fontScale="92500" lnSpcReduction="10000"/>
          </a:bodyPr>
          <a:lstStyle/>
          <a:p>
            <a:r>
              <a:rPr lang="en-US" dirty="0" smtClean="0"/>
              <a:t>Started with a 10 minute tutorial</a:t>
            </a:r>
          </a:p>
          <a:p>
            <a:r>
              <a:rPr lang="en-US" dirty="0" smtClean="0"/>
              <a:t>Asked to draw 3 graphics</a:t>
            </a:r>
          </a:p>
          <a:p>
            <a:r>
              <a:rPr lang="en-US" b="1" dirty="0" smtClean="0"/>
              <a:t>A bar chart </a:t>
            </a:r>
            <a:r>
              <a:rPr lang="en-US" dirty="0" smtClean="0"/>
              <a:t>of medal count by country at the 2012 Olympics (T1), a grouped or </a:t>
            </a:r>
            <a:r>
              <a:rPr lang="en-US" b="1" dirty="0" smtClean="0"/>
              <a:t>stacked bar chart </a:t>
            </a:r>
            <a:r>
              <a:rPr lang="en-US" dirty="0" smtClean="0"/>
              <a:t>of medal counts by medal type and country (T2), and a </a:t>
            </a:r>
            <a:r>
              <a:rPr lang="en-US" b="1" dirty="0" smtClean="0"/>
              <a:t>trellis plot of barley yields</a:t>
            </a:r>
          </a:p>
          <a:p>
            <a:r>
              <a:rPr lang="en-US" dirty="0" smtClean="0"/>
              <a:t> These tasks were designed to ensure participants interacted with all aspects of </a:t>
            </a:r>
            <a:r>
              <a:rPr lang="en-US" dirty="0" err="1" smtClean="0"/>
              <a:t>Lyra</a:t>
            </a:r>
            <a:r>
              <a:rPr lang="en-US" dirty="0" smtClean="0"/>
              <a:t>. Each task was more difficult than the previous, intending to first familiarize participants with the </a:t>
            </a:r>
            <a:r>
              <a:rPr lang="en-US" dirty="0" err="1" smtClean="0"/>
              <a:t>Lyra</a:t>
            </a:r>
            <a:r>
              <a:rPr lang="en-US" dirty="0" smtClean="0"/>
              <a:t> design process, and then challenge them</a:t>
            </a:r>
          </a:p>
          <a:p>
            <a:r>
              <a:rPr lang="en-US" dirty="0" smtClean="0"/>
              <a:t>Participants were encouraged to think-aloud and the session lasted for 45 minutes</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7857588" y="99476"/>
            <a:ext cx="4110813" cy="2798270"/>
          </a:xfrm>
          <a:prstGeom prst="rect">
            <a:avLst/>
          </a:prstGeom>
        </p:spPr>
      </p:pic>
    </p:spTree>
    <p:extLst>
      <p:ext uri="{BB962C8B-B14F-4D97-AF65-F5344CB8AC3E}">
        <p14:creationId xmlns:p14="http://schemas.microsoft.com/office/powerpoint/2010/main" val="1328619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First use study-Successes </a:t>
            </a:r>
            <a:endParaRPr lang="en-US" u="sng" dirty="0"/>
          </a:p>
        </p:txBody>
      </p:sp>
      <p:sp>
        <p:nvSpPr>
          <p:cNvPr id="3" name="Content Placeholder 2"/>
          <p:cNvSpPr>
            <a:spLocks noGrp="1"/>
          </p:cNvSpPr>
          <p:nvPr>
            <p:ph idx="1"/>
          </p:nvPr>
        </p:nvSpPr>
        <p:spPr/>
        <p:txBody>
          <a:bodyPr/>
          <a:lstStyle/>
          <a:p>
            <a:r>
              <a:rPr lang="en-US" dirty="0" smtClean="0"/>
              <a:t>Quick learning observed, regardless of background</a:t>
            </a:r>
          </a:p>
          <a:p>
            <a:r>
              <a:rPr lang="en-US" dirty="0" smtClean="0"/>
              <a:t>100% success rate</a:t>
            </a:r>
          </a:p>
          <a:p>
            <a:r>
              <a:rPr lang="en-US" dirty="0" smtClean="0"/>
              <a:t>First two tasks were completed faster. Third task took longer</a:t>
            </a:r>
          </a:p>
          <a:p>
            <a:r>
              <a:rPr lang="en-US" dirty="0" smtClean="0"/>
              <a:t>Post study survey indicated that the users rated the tool highly.</a:t>
            </a:r>
          </a:p>
          <a:p>
            <a:r>
              <a:rPr lang="en-US" dirty="0" smtClean="0"/>
              <a:t>Compared to Tableau shelves</a:t>
            </a:r>
          </a:p>
          <a:p>
            <a:r>
              <a:rPr lang="en-US" dirty="0" smtClean="0"/>
              <a:t>Said it is “intuitive and easy”</a:t>
            </a:r>
            <a:endParaRPr lang="en-US" dirty="0"/>
          </a:p>
        </p:txBody>
      </p:sp>
    </p:spTree>
    <p:extLst>
      <p:ext uri="{BB962C8B-B14F-4D97-AF65-F5344CB8AC3E}">
        <p14:creationId xmlns:p14="http://schemas.microsoft.com/office/powerpoint/2010/main" val="39723561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First use study-Shortcomings</a:t>
            </a:r>
            <a:endParaRPr lang="en-US" u="sng" dirty="0"/>
          </a:p>
        </p:txBody>
      </p:sp>
      <p:sp>
        <p:nvSpPr>
          <p:cNvPr id="3" name="Content Placeholder 2"/>
          <p:cNvSpPr>
            <a:spLocks noGrp="1"/>
          </p:cNvSpPr>
          <p:nvPr>
            <p:ph idx="1"/>
          </p:nvPr>
        </p:nvSpPr>
        <p:spPr/>
        <p:txBody>
          <a:bodyPr/>
          <a:lstStyle/>
          <a:p>
            <a:r>
              <a:rPr lang="en-US" dirty="0" smtClean="0"/>
              <a:t>Drop zone is miniscule and the user strains to see</a:t>
            </a:r>
          </a:p>
          <a:p>
            <a:r>
              <a:rPr lang="en-US" dirty="0" smtClean="0"/>
              <a:t>User would lose mark once dropped on the zone</a:t>
            </a:r>
          </a:p>
          <a:p>
            <a:r>
              <a:rPr lang="en-US" dirty="0" smtClean="0"/>
              <a:t>Lack of support for the undo feature</a:t>
            </a:r>
          </a:p>
          <a:p>
            <a:r>
              <a:rPr lang="en-US" dirty="0" smtClean="0"/>
              <a:t>Blank canvas is intimidating</a:t>
            </a:r>
          </a:p>
          <a:p>
            <a:pPr marL="0" indent="0">
              <a:buNone/>
            </a:pPr>
            <a:endParaRPr lang="en-US" dirty="0"/>
          </a:p>
        </p:txBody>
      </p:sp>
    </p:spTree>
    <p:extLst>
      <p:ext uri="{BB962C8B-B14F-4D97-AF65-F5344CB8AC3E}">
        <p14:creationId xmlns:p14="http://schemas.microsoft.com/office/powerpoint/2010/main" val="798178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Discussion and limitations</a:t>
            </a:r>
            <a:endParaRPr lang="en-US" u="sng" dirty="0"/>
          </a:p>
        </p:txBody>
      </p:sp>
      <p:sp>
        <p:nvSpPr>
          <p:cNvPr id="3" name="Content Placeholder 2"/>
          <p:cNvSpPr>
            <a:spLocks noGrp="1"/>
          </p:cNvSpPr>
          <p:nvPr>
            <p:ph idx="1"/>
          </p:nvPr>
        </p:nvSpPr>
        <p:spPr/>
        <p:txBody>
          <a:bodyPr>
            <a:normAutofit lnSpcReduction="10000"/>
          </a:bodyPr>
          <a:lstStyle/>
          <a:p>
            <a:r>
              <a:rPr lang="en-US" dirty="0" smtClean="0"/>
              <a:t>The study includes limited group of people who are familiar with visualization. This might bring about a bias when concluding that the user interface is intuitive.</a:t>
            </a:r>
          </a:p>
          <a:p>
            <a:r>
              <a:rPr lang="en-US" dirty="0" smtClean="0"/>
              <a:t>The expertise of the subjects is self reported. This needs to be further probed and ratified. </a:t>
            </a:r>
          </a:p>
          <a:p>
            <a:r>
              <a:rPr lang="en-US" dirty="0" smtClean="0"/>
              <a:t>The paper does not seem to wholly justify the use of </a:t>
            </a:r>
            <a:r>
              <a:rPr lang="en-US" dirty="0" err="1" smtClean="0"/>
              <a:t>Lyra</a:t>
            </a:r>
            <a:r>
              <a:rPr lang="en-US" dirty="0" smtClean="0"/>
              <a:t>. For instance, when there are tools like </a:t>
            </a:r>
            <a:r>
              <a:rPr lang="en-US" dirty="0" err="1" smtClean="0"/>
              <a:t>Tablaeu</a:t>
            </a:r>
            <a:r>
              <a:rPr lang="en-US" dirty="0"/>
              <a:t> </a:t>
            </a:r>
            <a:r>
              <a:rPr lang="en-US" dirty="0" smtClean="0"/>
              <a:t>and D3 why should one invest his/her time to lean this new tool to re-create the same visualizations.</a:t>
            </a:r>
          </a:p>
          <a:p>
            <a:r>
              <a:rPr lang="en-US" dirty="0" smtClean="0"/>
              <a:t>The visualizations created are static. This may not entice the potential user. </a:t>
            </a:r>
          </a:p>
          <a:p>
            <a:endParaRPr lang="en-US" dirty="0" smtClean="0"/>
          </a:p>
          <a:p>
            <a:endParaRPr lang="en-US" dirty="0" smtClean="0"/>
          </a:p>
          <a:p>
            <a:endParaRPr lang="en-US" dirty="0"/>
          </a:p>
        </p:txBody>
      </p:sp>
    </p:spTree>
    <p:extLst>
      <p:ext uri="{BB962C8B-B14F-4D97-AF65-F5344CB8AC3E}">
        <p14:creationId xmlns:p14="http://schemas.microsoft.com/office/powerpoint/2010/main" val="1700355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6600" dirty="0" smtClean="0"/>
          </a:p>
          <a:p>
            <a:pPr marL="0" indent="0" algn="ctr">
              <a:buNone/>
            </a:pPr>
            <a:r>
              <a:rPr lang="en-US" sz="6600" dirty="0" smtClean="0"/>
              <a:t>THANK YOU!</a:t>
            </a:r>
            <a:endParaRPr lang="en-US" sz="6600" dirty="0"/>
          </a:p>
        </p:txBody>
      </p:sp>
    </p:spTree>
    <p:extLst>
      <p:ext uri="{BB962C8B-B14F-4D97-AF65-F5344CB8AC3E}">
        <p14:creationId xmlns:p14="http://schemas.microsoft.com/office/powerpoint/2010/main" val="1124147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Content</a:t>
            </a:r>
            <a:endParaRPr lang="en-US" u="sng" dirty="0"/>
          </a:p>
        </p:txBody>
      </p:sp>
      <p:sp>
        <p:nvSpPr>
          <p:cNvPr id="3" name="Content Placeholder 2"/>
          <p:cNvSpPr>
            <a:spLocks noGrp="1"/>
          </p:cNvSpPr>
          <p:nvPr>
            <p:ph idx="1"/>
          </p:nvPr>
        </p:nvSpPr>
        <p:spPr/>
        <p:txBody>
          <a:bodyPr/>
          <a:lstStyle/>
          <a:p>
            <a:r>
              <a:rPr lang="en-US" dirty="0" smtClean="0"/>
              <a:t>About the paper</a:t>
            </a:r>
          </a:p>
          <a:p>
            <a:r>
              <a:rPr lang="en-US" dirty="0" err="1" smtClean="0"/>
              <a:t>Lyra</a:t>
            </a:r>
            <a:r>
              <a:rPr lang="en-US" dirty="0" smtClean="0"/>
              <a:t>- what is it?</a:t>
            </a:r>
          </a:p>
          <a:p>
            <a:r>
              <a:rPr lang="en-US" dirty="0" smtClean="0"/>
              <a:t>Related work- Foundations</a:t>
            </a:r>
          </a:p>
          <a:p>
            <a:r>
              <a:rPr lang="en-US" dirty="0" smtClean="0"/>
              <a:t>Design of </a:t>
            </a:r>
            <a:r>
              <a:rPr lang="en-US" dirty="0" err="1" smtClean="0"/>
              <a:t>Lyra</a:t>
            </a:r>
            <a:endParaRPr lang="en-US" dirty="0" smtClean="0"/>
          </a:p>
          <a:p>
            <a:r>
              <a:rPr lang="en-US" dirty="0" smtClean="0"/>
              <a:t>Evaluation</a:t>
            </a:r>
          </a:p>
          <a:p>
            <a:r>
              <a:rPr lang="en-US" dirty="0" smtClean="0"/>
              <a:t>Study &amp; Conclusion</a:t>
            </a:r>
          </a:p>
        </p:txBody>
      </p:sp>
    </p:spTree>
    <p:extLst>
      <p:ext uri="{BB962C8B-B14F-4D97-AF65-F5344CB8AC3E}">
        <p14:creationId xmlns:p14="http://schemas.microsoft.com/office/powerpoint/2010/main" val="3461391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About the paper</a:t>
            </a:r>
            <a:endParaRPr lang="en-US" u="sng" dirty="0"/>
          </a:p>
        </p:txBody>
      </p:sp>
      <p:sp>
        <p:nvSpPr>
          <p:cNvPr id="3" name="Content Placeholder 2"/>
          <p:cNvSpPr>
            <a:spLocks noGrp="1"/>
          </p:cNvSpPr>
          <p:nvPr>
            <p:ph idx="1"/>
          </p:nvPr>
        </p:nvSpPr>
        <p:spPr/>
        <p:txBody>
          <a:bodyPr/>
          <a:lstStyle/>
          <a:p>
            <a:r>
              <a:rPr lang="en-US" dirty="0" smtClean="0"/>
              <a:t>Presented at the </a:t>
            </a:r>
            <a:r>
              <a:rPr lang="en-US" dirty="0" err="1" smtClean="0"/>
              <a:t>Euroviz</a:t>
            </a:r>
            <a:r>
              <a:rPr lang="en-US" dirty="0" smtClean="0"/>
              <a:t> conference in 2014.</a:t>
            </a:r>
          </a:p>
          <a:p>
            <a:r>
              <a:rPr lang="en-US" dirty="0" smtClean="0"/>
              <a:t>The paper discusses about one specific tool called </a:t>
            </a:r>
            <a:r>
              <a:rPr lang="en-US" dirty="0" err="1" smtClean="0"/>
              <a:t>Lyra</a:t>
            </a:r>
            <a:r>
              <a:rPr lang="en-US" dirty="0" smtClean="0"/>
              <a:t>.</a:t>
            </a:r>
            <a:endParaRPr lang="en-US" dirty="0"/>
          </a:p>
          <a:p>
            <a:r>
              <a:rPr lang="en-US" dirty="0" smtClean="0"/>
              <a:t>The study is important because it gives a detailed description of the tool, the principles used in designing the tool and its scope.</a:t>
            </a:r>
          </a:p>
          <a:p>
            <a:r>
              <a:rPr lang="en-US" dirty="0" smtClean="0"/>
              <a:t>The paper also covers the usability test on the subject group. </a:t>
            </a:r>
          </a:p>
          <a:p>
            <a:r>
              <a:rPr lang="en-US" dirty="0" smtClean="0"/>
              <a:t>The paper presents its findings from the study.</a:t>
            </a:r>
            <a:endParaRPr lang="en-US" dirty="0"/>
          </a:p>
        </p:txBody>
      </p:sp>
    </p:spTree>
    <p:extLst>
      <p:ext uri="{BB962C8B-B14F-4D97-AF65-F5344CB8AC3E}">
        <p14:creationId xmlns:p14="http://schemas.microsoft.com/office/powerpoint/2010/main" val="308400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err="1" smtClean="0"/>
              <a:t>Lyra</a:t>
            </a:r>
            <a:r>
              <a:rPr lang="en-US" u="sng" dirty="0" smtClean="0"/>
              <a:t>- what is it?</a:t>
            </a:r>
            <a:endParaRPr lang="en-US" u="sng" dirty="0"/>
          </a:p>
        </p:txBody>
      </p:sp>
      <p:sp>
        <p:nvSpPr>
          <p:cNvPr id="3" name="Content Placeholder 2"/>
          <p:cNvSpPr>
            <a:spLocks noGrp="1"/>
          </p:cNvSpPr>
          <p:nvPr>
            <p:ph idx="1"/>
          </p:nvPr>
        </p:nvSpPr>
        <p:spPr>
          <a:xfrm>
            <a:off x="445210" y="1384191"/>
            <a:ext cx="10515600" cy="4351338"/>
          </a:xfrm>
        </p:spPr>
        <p:txBody>
          <a:bodyPr/>
          <a:lstStyle/>
          <a:p>
            <a:r>
              <a:rPr lang="en-US" dirty="0" smtClean="0"/>
              <a:t>Is a web based tool for creating visualizations.</a:t>
            </a:r>
          </a:p>
          <a:p>
            <a:r>
              <a:rPr lang="en-US" dirty="0" smtClean="0"/>
              <a:t>It provides a interactive design environment.</a:t>
            </a:r>
          </a:p>
          <a:p>
            <a:r>
              <a:rPr lang="en-US" dirty="0" smtClean="0"/>
              <a:t>Targeted to help people without a coding background.</a:t>
            </a:r>
          </a:p>
          <a:p>
            <a:r>
              <a:rPr lang="en-US" dirty="0" smtClean="0"/>
              <a:t>Mainly used </a:t>
            </a:r>
            <a:r>
              <a:rPr lang="en-US" b="1" dirty="0" smtClean="0"/>
              <a:t>to recreate complex </a:t>
            </a:r>
            <a:r>
              <a:rPr lang="en-US" dirty="0" smtClean="0"/>
              <a:t>data visualizations.</a:t>
            </a:r>
          </a:p>
          <a:p>
            <a:pPr marL="0" indent="0">
              <a:buNone/>
            </a:pPr>
            <a:r>
              <a:rPr lang="en-US" dirty="0" smtClean="0"/>
              <a:t>Ex- US gun killing, Napoleon's army march</a:t>
            </a:r>
          </a:p>
          <a:p>
            <a:r>
              <a:rPr lang="en-US" dirty="0" smtClean="0"/>
              <a:t>It creates a </a:t>
            </a:r>
            <a:r>
              <a:rPr lang="en-US" b="1" dirty="0" smtClean="0"/>
              <a:t>still image.</a:t>
            </a:r>
          </a:p>
          <a:p>
            <a:pPr marL="0" indent="0">
              <a:buNone/>
            </a:pPr>
            <a:endParaRPr lang="en-US" dirty="0" smtClean="0"/>
          </a:p>
          <a:p>
            <a:endParaRPr lang="en-US" dirty="0"/>
          </a:p>
        </p:txBody>
      </p:sp>
      <p:pic>
        <p:nvPicPr>
          <p:cNvPr id="4" name="Picture 3"/>
          <p:cNvPicPr>
            <a:picLocks noChangeAspect="1"/>
          </p:cNvPicPr>
          <p:nvPr/>
        </p:nvPicPr>
        <p:blipFill>
          <a:blip r:embed="rId3"/>
          <a:stretch>
            <a:fillRect/>
          </a:stretch>
        </p:blipFill>
        <p:spPr>
          <a:xfrm>
            <a:off x="4752975" y="3992345"/>
            <a:ext cx="7439025" cy="2762250"/>
          </a:xfrm>
          <a:prstGeom prst="rect">
            <a:avLst/>
          </a:prstGeom>
        </p:spPr>
      </p:pic>
    </p:spTree>
    <p:extLst>
      <p:ext uri="{BB962C8B-B14F-4D97-AF65-F5344CB8AC3E}">
        <p14:creationId xmlns:p14="http://schemas.microsoft.com/office/powerpoint/2010/main" val="235257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Related work </a:t>
            </a:r>
            <a:br>
              <a:rPr lang="en-US" u="sng" dirty="0" smtClean="0"/>
            </a:br>
            <a:r>
              <a:rPr lang="en-US" u="sng" dirty="0" err="1" smtClean="0"/>
              <a:t>Lyra</a:t>
            </a:r>
            <a:r>
              <a:rPr lang="en-US" u="sng" dirty="0" smtClean="0"/>
              <a:t> is built based on the below concepts</a:t>
            </a:r>
            <a:endParaRPr lang="en-US" u="sng" dirty="0"/>
          </a:p>
        </p:txBody>
      </p:sp>
      <p:sp>
        <p:nvSpPr>
          <p:cNvPr id="3" name="Content Placeholder 2"/>
          <p:cNvSpPr>
            <a:spLocks noGrp="1"/>
          </p:cNvSpPr>
          <p:nvPr>
            <p:ph idx="1"/>
          </p:nvPr>
        </p:nvSpPr>
        <p:spPr/>
        <p:txBody>
          <a:bodyPr>
            <a:normAutofit fontScale="92500"/>
          </a:bodyPr>
          <a:lstStyle/>
          <a:p>
            <a:r>
              <a:rPr lang="en-US" b="1" dirty="0" smtClean="0"/>
              <a:t>Chart</a:t>
            </a:r>
            <a:r>
              <a:rPr lang="en-US" dirty="0" smtClean="0"/>
              <a:t> </a:t>
            </a:r>
            <a:r>
              <a:rPr lang="en-US" b="1" dirty="0" smtClean="0"/>
              <a:t>typologies- </a:t>
            </a:r>
            <a:r>
              <a:rPr lang="en-US" dirty="0" smtClean="0"/>
              <a:t>Set of chart templates-  allows to select rather than create. Limited options. Ex-</a:t>
            </a:r>
            <a:r>
              <a:rPr lang="en-US" dirty="0" err="1" smtClean="0"/>
              <a:t>google</a:t>
            </a:r>
            <a:r>
              <a:rPr lang="en-US" dirty="0" smtClean="0"/>
              <a:t> fusion tables </a:t>
            </a:r>
          </a:p>
          <a:p>
            <a:pPr marL="0" indent="0">
              <a:buNone/>
            </a:pPr>
            <a:r>
              <a:rPr lang="en-US" i="1" dirty="0" err="1" smtClean="0"/>
              <a:t>Lyra</a:t>
            </a:r>
            <a:r>
              <a:rPr lang="en-US" i="1" dirty="0" smtClean="0"/>
              <a:t> supports exporting and more flexible chart typologies</a:t>
            </a:r>
          </a:p>
          <a:p>
            <a:r>
              <a:rPr lang="en-US" b="1" dirty="0" smtClean="0"/>
              <a:t> Visualization tool kits- </a:t>
            </a:r>
            <a:r>
              <a:rPr lang="en-US" dirty="0" smtClean="0"/>
              <a:t>using programming languages like D3.</a:t>
            </a:r>
          </a:p>
          <a:p>
            <a:pPr marL="0" indent="0">
              <a:buNone/>
            </a:pPr>
            <a:r>
              <a:rPr lang="en-US" dirty="0" err="1" smtClean="0"/>
              <a:t>Lyra</a:t>
            </a:r>
            <a:r>
              <a:rPr lang="en-US" dirty="0" smtClean="0"/>
              <a:t> provides similar features without the requirement for programming.</a:t>
            </a:r>
          </a:p>
          <a:p>
            <a:r>
              <a:rPr lang="en-US" b="1" dirty="0" smtClean="0"/>
              <a:t>Visualization grammar- </a:t>
            </a:r>
            <a:r>
              <a:rPr lang="en-US" dirty="0" err="1" smtClean="0"/>
              <a:t>Lyra</a:t>
            </a:r>
            <a:r>
              <a:rPr lang="en-US" dirty="0" smtClean="0"/>
              <a:t> gives the best of both worlds-rapid explanatory analysis and programming based analysis (d3.js)</a:t>
            </a:r>
          </a:p>
          <a:p>
            <a:r>
              <a:rPr lang="en-US" b="1" dirty="0" smtClean="0"/>
              <a:t>Interactive data visualization tools- </a:t>
            </a:r>
            <a:r>
              <a:rPr lang="en-US" dirty="0" smtClean="0"/>
              <a:t>Similar to Tableau-drag and drop features. Complex features to alter the mark is also available, similar to D3.</a:t>
            </a:r>
          </a:p>
        </p:txBody>
      </p:sp>
    </p:spTree>
    <p:extLst>
      <p:ext uri="{BB962C8B-B14F-4D97-AF65-F5344CB8AC3E}">
        <p14:creationId xmlns:p14="http://schemas.microsoft.com/office/powerpoint/2010/main" val="16852958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Design of </a:t>
            </a:r>
            <a:r>
              <a:rPr lang="en-US" u="sng" dirty="0" err="1" smtClean="0"/>
              <a:t>Lyra</a:t>
            </a:r>
            <a:endParaRPr lang="en-US" u="sng" dirty="0"/>
          </a:p>
        </p:txBody>
      </p:sp>
      <p:sp>
        <p:nvSpPr>
          <p:cNvPr id="3" name="Content Placeholder 2"/>
          <p:cNvSpPr>
            <a:spLocks noGrp="1"/>
          </p:cNvSpPr>
          <p:nvPr>
            <p:ph idx="1"/>
          </p:nvPr>
        </p:nvSpPr>
        <p:spPr>
          <a:xfrm>
            <a:off x="838200" y="1516532"/>
            <a:ext cx="10515600" cy="4351338"/>
          </a:xfrm>
        </p:spPr>
        <p:txBody>
          <a:bodyPr>
            <a:noAutofit/>
          </a:bodyPr>
          <a:lstStyle/>
          <a:p>
            <a:r>
              <a:rPr lang="en-US" sz="2000" b="1" dirty="0" smtClean="0"/>
              <a:t>The Vega Visualization grammar- </a:t>
            </a:r>
            <a:r>
              <a:rPr lang="en-US" sz="2000" dirty="0" smtClean="0"/>
              <a:t>The </a:t>
            </a:r>
            <a:r>
              <a:rPr lang="en-US" sz="2000" dirty="0" err="1" smtClean="0"/>
              <a:t>Lyra</a:t>
            </a:r>
            <a:r>
              <a:rPr lang="en-US" sz="2000" dirty="0" smtClean="0"/>
              <a:t> is built on Vega grammar. The Vega grammar provides basic abstraction. Uses a declarative JSON format (VEGA JSON)- Static PNG or SVG image (export formats)</a:t>
            </a:r>
          </a:p>
          <a:p>
            <a:r>
              <a:rPr lang="en-US" sz="2000" b="1" dirty="0" smtClean="0"/>
              <a:t>Some terminologies-</a:t>
            </a:r>
          </a:p>
          <a:p>
            <a:pPr marL="514350" indent="-514350">
              <a:buAutoNum type="alphaLcPeriod"/>
            </a:pPr>
            <a:r>
              <a:rPr lang="en-US" sz="2000" b="1" dirty="0" smtClean="0"/>
              <a:t>Data</a:t>
            </a:r>
            <a:r>
              <a:rPr lang="en-US" sz="2000" dirty="0" smtClean="0"/>
              <a:t>- Tabular data model</a:t>
            </a:r>
          </a:p>
          <a:p>
            <a:pPr marL="514350" indent="-514350">
              <a:buAutoNum type="alphaLcPeriod"/>
            </a:pPr>
            <a:r>
              <a:rPr lang="en-US" sz="2000" b="1" dirty="0" smtClean="0"/>
              <a:t>Data transforms- </a:t>
            </a:r>
            <a:r>
              <a:rPr lang="en-US" sz="2000" dirty="0" smtClean="0"/>
              <a:t>transforms data prior to visualization- Statistically, visually etc. </a:t>
            </a:r>
          </a:p>
          <a:p>
            <a:pPr marL="514350" indent="-514350">
              <a:buAutoNum type="alphaLcPeriod"/>
            </a:pPr>
            <a:r>
              <a:rPr lang="en-US" sz="2000" b="1" dirty="0" smtClean="0"/>
              <a:t>Scales</a:t>
            </a:r>
            <a:r>
              <a:rPr lang="en-US" sz="2000" dirty="0" smtClean="0"/>
              <a:t>- Scales are functions that map data values to visual properties such as position, shape, and color. </a:t>
            </a:r>
            <a:r>
              <a:rPr lang="en-US" sz="2000" dirty="0" err="1" smtClean="0"/>
              <a:t>Lyra</a:t>
            </a:r>
            <a:r>
              <a:rPr lang="en-US" sz="2000" dirty="0" smtClean="0"/>
              <a:t> includes both ordinal and quantitative (e.g., linear, log, </a:t>
            </a:r>
            <a:r>
              <a:rPr lang="en-US" sz="2000" dirty="0" err="1" smtClean="0"/>
              <a:t>quantile</a:t>
            </a:r>
            <a:r>
              <a:rPr lang="en-US" sz="2000" dirty="0" smtClean="0"/>
              <a:t>) scales, along with common shape and color palettes.</a:t>
            </a:r>
            <a:endParaRPr lang="en-US" sz="2000" dirty="0"/>
          </a:p>
          <a:p>
            <a:r>
              <a:rPr lang="en-US" sz="2000" b="1" dirty="0" smtClean="0"/>
              <a:t>Guides</a:t>
            </a:r>
            <a:r>
              <a:rPr lang="en-US" sz="2000" dirty="0" smtClean="0"/>
              <a:t>-  ex- Axis and Legends. They help visualize scales</a:t>
            </a:r>
          </a:p>
          <a:p>
            <a:r>
              <a:rPr lang="en-US" sz="2000" b="1" dirty="0" smtClean="0"/>
              <a:t>Marks</a:t>
            </a:r>
            <a:r>
              <a:rPr lang="en-US" sz="2000" dirty="0" smtClean="0"/>
              <a:t>- geometric shapes available- ex – rectangle, arc, area, line</a:t>
            </a:r>
          </a:p>
          <a:p>
            <a:r>
              <a:rPr lang="en-US" sz="2000" b="1" dirty="0" smtClean="0"/>
              <a:t>Handles </a:t>
            </a:r>
            <a:r>
              <a:rPr lang="en-US" sz="2000" dirty="0"/>
              <a:t>can be used to interactively move, rotate, and </a:t>
            </a:r>
            <a:r>
              <a:rPr lang="en-US" sz="2000" dirty="0" smtClean="0"/>
              <a:t>resize mark</a:t>
            </a:r>
          </a:p>
          <a:p>
            <a:r>
              <a:rPr lang="en-US" sz="2000" b="1" dirty="0" smtClean="0"/>
              <a:t>Connectors </a:t>
            </a:r>
            <a:r>
              <a:rPr lang="en-US" sz="2000" dirty="0" smtClean="0"/>
              <a:t>relatively position the mark</a:t>
            </a:r>
          </a:p>
          <a:p>
            <a:r>
              <a:rPr lang="en-US" sz="2000" b="1" dirty="0" smtClean="0"/>
              <a:t>Drop zone </a:t>
            </a:r>
            <a:r>
              <a:rPr lang="en-US" sz="2000" dirty="0" smtClean="0"/>
              <a:t>allows data binding via drag-drop</a:t>
            </a:r>
            <a:r>
              <a:rPr lang="en-US" sz="2000" dirty="0"/>
              <a:t/>
            </a:r>
            <a:br>
              <a:rPr lang="en-US" sz="2000" dirty="0"/>
            </a:br>
            <a:endParaRPr lang="en-US" sz="2000" dirty="0"/>
          </a:p>
          <a:p>
            <a:endParaRPr lang="en-US" sz="2000" dirty="0" smtClean="0"/>
          </a:p>
        </p:txBody>
      </p:sp>
    </p:spTree>
    <p:extLst>
      <p:ext uri="{BB962C8B-B14F-4D97-AF65-F5344CB8AC3E}">
        <p14:creationId xmlns:p14="http://schemas.microsoft.com/office/powerpoint/2010/main" val="2471634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Design of </a:t>
            </a:r>
            <a:r>
              <a:rPr lang="en-US" u="sng" dirty="0" err="1" smtClean="0"/>
              <a:t>Lyra</a:t>
            </a:r>
            <a:r>
              <a:rPr lang="en-US" u="sng" dirty="0" smtClean="0"/>
              <a:t> continued</a:t>
            </a:r>
            <a:r>
              <a:rPr lang="en-US" dirty="0" smtClean="0"/>
              <a:t>..</a:t>
            </a:r>
            <a:endParaRPr lang="en-US" dirty="0"/>
          </a:p>
        </p:txBody>
      </p:sp>
      <p:sp>
        <p:nvSpPr>
          <p:cNvPr id="3" name="Content Placeholder 2"/>
          <p:cNvSpPr>
            <a:spLocks noGrp="1"/>
          </p:cNvSpPr>
          <p:nvPr>
            <p:ph idx="1"/>
          </p:nvPr>
        </p:nvSpPr>
        <p:spPr>
          <a:xfrm>
            <a:off x="781133" y="1415722"/>
            <a:ext cx="10515600" cy="4351338"/>
          </a:xfrm>
        </p:spPr>
        <p:txBody>
          <a:bodyPr/>
          <a:lstStyle/>
          <a:p>
            <a:r>
              <a:rPr lang="en-US" dirty="0" smtClean="0"/>
              <a:t>Interface- left panel, right panel and </a:t>
            </a:r>
          </a:p>
          <a:p>
            <a:pPr marL="0" indent="0">
              <a:buNone/>
            </a:pPr>
            <a:r>
              <a:rPr lang="en-US" dirty="0" smtClean="0"/>
              <a:t>Central panel.</a:t>
            </a:r>
          </a:p>
          <a:p>
            <a:pPr marL="0" indent="0">
              <a:buNone/>
            </a:pPr>
            <a:r>
              <a:rPr lang="en-US" dirty="0" smtClean="0"/>
              <a:t>Left- data pipelines</a:t>
            </a:r>
          </a:p>
          <a:p>
            <a:pPr marL="0" indent="0">
              <a:buNone/>
            </a:pPr>
            <a:r>
              <a:rPr lang="en-US" dirty="0" smtClean="0"/>
              <a:t>Right- marks, axes and legends</a:t>
            </a:r>
          </a:p>
          <a:p>
            <a:pPr marL="0" indent="0">
              <a:buNone/>
            </a:pPr>
            <a:r>
              <a:rPr lang="en-US" dirty="0" smtClean="0"/>
              <a:t>Center- canvas for direct manipulation.</a:t>
            </a:r>
          </a:p>
          <a:p>
            <a:pPr marL="0" indent="0">
              <a:buNone/>
            </a:pPr>
            <a:r>
              <a:rPr lang="en-US" dirty="0" smtClean="0"/>
              <a:t>Drop zone- </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6923282" y="-660843"/>
            <a:ext cx="4373451" cy="5531129"/>
          </a:xfrm>
          <a:prstGeom prst="rect">
            <a:avLst/>
          </a:prstGeom>
        </p:spPr>
      </p:pic>
      <p:pic>
        <p:nvPicPr>
          <p:cNvPr id="5" name="Picture 4"/>
          <p:cNvPicPr>
            <a:picLocks noChangeAspect="1"/>
          </p:cNvPicPr>
          <p:nvPr/>
        </p:nvPicPr>
        <p:blipFill>
          <a:blip r:embed="rId3"/>
          <a:stretch>
            <a:fillRect/>
          </a:stretch>
        </p:blipFill>
        <p:spPr>
          <a:xfrm>
            <a:off x="2372757" y="3769335"/>
            <a:ext cx="1324220" cy="2201901"/>
          </a:xfrm>
          <a:prstGeom prst="rect">
            <a:avLst/>
          </a:prstGeom>
        </p:spPr>
      </p:pic>
    </p:spTree>
    <p:extLst>
      <p:ext uri="{BB962C8B-B14F-4D97-AF65-F5344CB8AC3E}">
        <p14:creationId xmlns:p14="http://schemas.microsoft.com/office/powerpoint/2010/main" val="2351451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138" y="58736"/>
            <a:ext cx="10515600" cy="432841"/>
          </a:xfrm>
        </p:spPr>
        <p:txBody>
          <a:bodyPr>
            <a:normAutofit fontScale="90000"/>
          </a:bodyPr>
          <a:lstStyle/>
          <a:p>
            <a:r>
              <a:rPr lang="en-US" u="sng" dirty="0" smtClean="0"/>
              <a:t>Evaluation of </a:t>
            </a:r>
            <a:r>
              <a:rPr lang="en-US" u="sng" dirty="0" err="1" smtClean="0"/>
              <a:t>Lyra</a:t>
            </a:r>
            <a:endParaRPr lang="en-US" u="sng" dirty="0"/>
          </a:p>
        </p:txBody>
      </p:sp>
      <p:sp>
        <p:nvSpPr>
          <p:cNvPr id="3" name="Content Placeholder 2"/>
          <p:cNvSpPr>
            <a:spLocks noGrp="1"/>
          </p:cNvSpPr>
          <p:nvPr>
            <p:ph idx="1"/>
          </p:nvPr>
        </p:nvSpPr>
        <p:spPr>
          <a:xfrm>
            <a:off x="468695" y="491577"/>
            <a:ext cx="10515600" cy="4351338"/>
          </a:xfrm>
        </p:spPr>
        <p:txBody>
          <a:bodyPr/>
          <a:lstStyle/>
          <a:p>
            <a:r>
              <a:rPr lang="en-US" dirty="0" smtClean="0"/>
              <a:t>Creating complex visualization to check the effectiveness of </a:t>
            </a:r>
            <a:r>
              <a:rPr lang="en-US" dirty="0" err="1" smtClean="0"/>
              <a:t>Lyra</a:t>
            </a: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468695" y="878257"/>
            <a:ext cx="9134475" cy="3057525"/>
          </a:xfrm>
          <a:prstGeom prst="rect">
            <a:avLst/>
          </a:prstGeom>
        </p:spPr>
      </p:pic>
      <p:pic>
        <p:nvPicPr>
          <p:cNvPr id="5" name="Picture 4"/>
          <p:cNvPicPr>
            <a:picLocks noChangeAspect="1"/>
          </p:cNvPicPr>
          <p:nvPr/>
        </p:nvPicPr>
        <p:blipFill>
          <a:blip r:embed="rId3"/>
          <a:stretch>
            <a:fillRect/>
          </a:stretch>
        </p:blipFill>
        <p:spPr>
          <a:xfrm>
            <a:off x="468695" y="3871666"/>
            <a:ext cx="9220200" cy="3076575"/>
          </a:xfrm>
          <a:prstGeom prst="rect">
            <a:avLst/>
          </a:prstGeom>
        </p:spPr>
      </p:pic>
    </p:spTree>
    <p:extLst>
      <p:ext uri="{BB962C8B-B14F-4D97-AF65-F5344CB8AC3E}">
        <p14:creationId xmlns:p14="http://schemas.microsoft.com/office/powerpoint/2010/main" val="4037630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First use Study-Details</a:t>
            </a:r>
            <a:endParaRPr lang="en-US" u="sng" dirty="0"/>
          </a:p>
        </p:txBody>
      </p:sp>
      <p:sp>
        <p:nvSpPr>
          <p:cNvPr id="3" name="Content Placeholder 2"/>
          <p:cNvSpPr>
            <a:spLocks noGrp="1"/>
          </p:cNvSpPr>
          <p:nvPr>
            <p:ph idx="1"/>
          </p:nvPr>
        </p:nvSpPr>
        <p:spPr/>
        <p:txBody>
          <a:bodyPr>
            <a:normAutofit fontScale="92500" lnSpcReduction="10000"/>
          </a:bodyPr>
          <a:lstStyle/>
          <a:p>
            <a:r>
              <a:rPr lang="en-US" dirty="0" smtClean="0"/>
              <a:t>15 representative users including 6 data analysts / visualization designers, 5 data journalists, and 4 graduate students in data visualization</a:t>
            </a:r>
          </a:p>
          <a:p>
            <a:r>
              <a:rPr lang="en-US" dirty="0" smtClean="0"/>
              <a:t>The median </a:t>
            </a:r>
            <a:r>
              <a:rPr lang="en-US" b="1" dirty="0" smtClean="0"/>
              <a:t>self-reported</a:t>
            </a:r>
            <a:r>
              <a:rPr lang="en-US" dirty="0" smtClean="0"/>
              <a:t> visualization design expertise was 7 on a 10-point scale, while programming expertise ranged between </a:t>
            </a:r>
            <a:r>
              <a:rPr lang="en-US" b="1" dirty="0" smtClean="0"/>
              <a:t>2–8</a:t>
            </a:r>
            <a:r>
              <a:rPr lang="en-US" dirty="0" smtClean="0"/>
              <a:t> on a 10-point scale</a:t>
            </a:r>
          </a:p>
          <a:p>
            <a:r>
              <a:rPr lang="en-US" dirty="0" smtClean="0"/>
              <a:t>These users all use visualization as a communicative medium but their processes for creating them vary. The visualization designers and grad students were more technically proficient and typically use D3, whereas the data journalists rely on chart typologies (Microsoft Excel) or grammar-based systems (Tableau) that do not require programming. Some journalists also reported eschewing visualization systems in favor of drawing programs such as Adobe Illustrator.</a:t>
            </a:r>
            <a:endParaRPr lang="en-US" dirty="0"/>
          </a:p>
        </p:txBody>
      </p:sp>
    </p:spTree>
    <p:extLst>
      <p:ext uri="{BB962C8B-B14F-4D97-AF65-F5344CB8AC3E}">
        <p14:creationId xmlns:p14="http://schemas.microsoft.com/office/powerpoint/2010/main" val="16738789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2636</TotalTime>
  <Words>868</Words>
  <Application>Microsoft Office PowerPoint</Application>
  <PresentationFormat>Widescreen</PresentationFormat>
  <Paragraphs>87</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 Lyra: An Interactive Visualization Design Environment. – by Arvind Satyanarayana and Jeffrey Heer</vt:lpstr>
      <vt:lpstr>Content</vt:lpstr>
      <vt:lpstr>About the paper</vt:lpstr>
      <vt:lpstr>Lyra- what is it?</vt:lpstr>
      <vt:lpstr>Related work  Lyra is built based on the below concepts</vt:lpstr>
      <vt:lpstr>Design of Lyra</vt:lpstr>
      <vt:lpstr>Design of Lyra continued..</vt:lpstr>
      <vt:lpstr>Evaluation of Lyra</vt:lpstr>
      <vt:lpstr>First use Study-Details</vt:lpstr>
      <vt:lpstr>First use study- Methodology</vt:lpstr>
      <vt:lpstr>First use study-Successes </vt:lpstr>
      <vt:lpstr>First use study-Shortcomings</vt:lpstr>
      <vt:lpstr>Discussion and limitations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Lyra: An Interactive Visualization Design Environment.</dc:title>
  <dc:creator>rajath</dc:creator>
  <cp:lastModifiedBy>rajath</cp:lastModifiedBy>
  <cp:revision>36</cp:revision>
  <dcterms:created xsi:type="dcterms:W3CDTF">2015-11-28T19:39:11Z</dcterms:created>
  <dcterms:modified xsi:type="dcterms:W3CDTF">2015-11-30T15:38:27Z</dcterms:modified>
</cp:coreProperties>
</file>