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4" r:id="rId3"/>
    <p:sldId id="269" r:id="rId4"/>
    <p:sldId id="265" r:id="rId5"/>
    <p:sldId id="266" r:id="rId6"/>
    <p:sldId id="268" r:id="rId7"/>
    <p:sldId id="267" r:id="rId8"/>
    <p:sldId id="258" r:id="rId9"/>
    <p:sldId id="259" r:id="rId10"/>
    <p:sldId id="260" r:id="rId11"/>
    <p:sldId id="261" r:id="rId12"/>
    <p:sldId id="262" r:id="rId13"/>
    <p:sldId id="263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49" autoAdjust="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ADA-F737-40DA-88D8-BDE7EEADC05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619-C202-4DDE-9FDA-C0C201072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ADA-F737-40DA-88D8-BDE7EEADC05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619-C202-4DDE-9FDA-C0C201072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ADA-F737-40DA-88D8-BDE7EEADC05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619-C202-4DDE-9FDA-C0C201072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ADA-F737-40DA-88D8-BDE7EEADC05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619-C202-4DDE-9FDA-C0C201072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ADA-F737-40DA-88D8-BDE7EEADC05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619-C202-4DDE-9FDA-C0C201072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ADA-F737-40DA-88D8-BDE7EEADC05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619-C202-4DDE-9FDA-C0C201072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ADA-F737-40DA-88D8-BDE7EEADC05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619-C202-4DDE-9FDA-C0C201072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ADA-F737-40DA-88D8-BDE7EEADC05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619-C202-4DDE-9FDA-C0C201072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ADA-F737-40DA-88D8-BDE7EEADC05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619-C202-4DDE-9FDA-C0C201072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ADA-F737-40DA-88D8-BDE7EEADC05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619-C202-4DDE-9FDA-C0C201072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ADA-F737-40DA-88D8-BDE7EEADC05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619-C202-4DDE-9FDA-C0C201072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3ADA-F737-40DA-88D8-BDE7EEADC05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D619-C202-4DDE-9FDA-C0C2010726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ISOTYPE Visualization - Working Memory, Performance and Engagement with Pictographs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Joey Trull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JOUR 77D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Tested memory </a:t>
            </a:r>
            <a:r>
              <a:rPr lang="en-US" dirty="0"/>
              <a:t>when memory is more clouded than focused on just the values </a:t>
            </a:r>
            <a:r>
              <a:rPr lang="en-US" dirty="0" smtClean="0"/>
              <a:t>show; tested </a:t>
            </a:r>
            <a:r>
              <a:rPr lang="en-US" dirty="0"/>
              <a:t>in lab</a:t>
            </a:r>
          </a:p>
          <a:p>
            <a:r>
              <a:rPr lang="en-US" dirty="0" smtClean="0"/>
              <a:t>testing </a:t>
            </a:r>
            <a:r>
              <a:rPr lang="en-US" dirty="0"/>
              <a:t>since info is lost when given new sets of info after</a:t>
            </a:r>
          </a:p>
          <a:p>
            <a:r>
              <a:rPr lang="en-US" dirty="0" smtClean="0"/>
              <a:t>tested </a:t>
            </a:r>
            <a:r>
              <a:rPr lang="en-US" dirty="0"/>
              <a:t>to see if pictures help recall the information vs. just the value when given new info after as well </a:t>
            </a:r>
          </a:p>
          <a:p>
            <a:r>
              <a:rPr lang="en-US" dirty="0" smtClean="0"/>
              <a:t>all </a:t>
            </a:r>
            <a:r>
              <a:rPr lang="en-US" dirty="0"/>
              <a:t>labels were text and excluded superfluous pictograph</a:t>
            </a:r>
          </a:p>
          <a:p>
            <a:r>
              <a:rPr lang="en-US" dirty="0" smtClean="0"/>
              <a:t>1-5 </a:t>
            </a:r>
            <a:r>
              <a:rPr lang="en-US" dirty="0"/>
              <a:t>range, </a:t>
            </a:r>
            <a:r>
              <a:rPr lang="en-US" dirty="0" smtClean="0"/>
              <a:t>participants shown </a:t>
            </a:r>
            <a:r>
              <a:rPr lang="en-US" dirty="0"/>
              <a:t>multiple charts and asked to recall them starting from the 1st </a:t>
            </a:r>
            <a:r>
              <a:rPr lang="en-US" dirty="0" smtClean="0"/>
              <a:t>chart</a:t>
            </a:r>
            <a:endParaRPr lang="en-US" dirty="0"/>
          </a:p>
          <a:p>
            <a:r>
              <a:rPr lang="en-US" dirty="0" smtClean="0"/>
              <a:t>found </a:t>
            </a:r>
            <a:r>
              <a:rPr lang="en-US" dirty="0"/>
              <a:t>less error when pictographs were used</a:t>
            </a:r>
          </a:p>
          <a:p>
            <a:r>
              <a:rPr lang="en-US" dirty="0" smtClean="0"/>
              <a:t>but </a:t>
            </a:r>
            <a:r>
              <a:rPr lang="en-US" dirty="0"/>
              <a:t>stretched vs. stacked no longer had a clear winner like experiments before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tested </a:t>
            </a:r>
            <a:r>
              <a:rPr lang="en-US" dirty="0"/>
              <a:t>speed and </a:t>
            </a:r>
            <a:r>
              <a:rPr lang="en-US" dirty="0" smtClean="0"/>
              <a:t>performance to </a:t>
            </a:r>
            <a:r>
              <a:rPr lang="en-US" dirty="0"/>
              <a:t>see if pictographs were faster but noted that </a:t>
            </a:r>
            <a:r>
              <a:rPr lang="en-US" dirty="0" smtClean="0"/>
              <a:t>in Exp</a:t>
            </a:r>
            <a:r>
              <a:rPr lang="en-US" dirty="0"/>
              <a:t>. </a:t>
            </a:r>
            <a:r>
              <a:rPr lang="en-US" dirty="0" smtClean="0"/>
              <a:t>#1 </a:t>
            </a:r>
            <a:r>
              <a:rPr lang="en-US" dirty="0"/>
              <a:t>we learned that text axis labels were </a:t>
            </a:r>
            <a:r>
              <a:rPr lang="en-US" dirty="0" smtClean="0"/>
              <a:t>faster</a:t>
            </a:r>
            <a:endParaRPr lang="en-US" dirty="0"/>
          </a:p>
          <a:p>
            <a:r>
              <a:rPr lang="en-US" dirty="0" smtClean="0"/>
              <a:t>3 </a:t>
            </a:r>
            <a:r>
              <a:rPr lang="en-US" dirty="0"/>
              <a:t>values in </a:t>
            </a:r>
            <a:r>
              <a:rPr lang="en-US" dirty="0" smtClean="0"/>
              <a:t>chart with 1-5 value range</a:t>
            </a:r>
            <a:endParaRPr lang="en-US" dirty="0"/>
          </a:p>
          <a:p>
            <a:r>
              <a:rPr lang="en-US" dirty="0" smtClean="0"/>
              <a:t>2 </a:t>
            </a:r>
            <a:r>
              <a:rPr lang="en-US" dirty="0"/>
              <a:t>pictographs also at top of screen, with text asking which of these has more in the graph</a:t>
            </a:r>
          </a:p>
          <a:p>
            <a:r>
              <a:rPr lang="en-US" dirty="0" smtClean="0"/>
              <a:t>timed </a:t>
            </a:r>
            <a:r>
              <a:rPr lang="en-US" dirty="0"/>
              <a:t>the responses</a:t>
            </a:r>
          </a:p>
          <a:p>
            <a:r>
              <a:rPr lang="en-US" dirty="0" smtClean="0"/>
              <a:t>used </a:t>
            </a:r>
            <a:r>
              <a:rPr lang="en-US" dirty="0"/>
              <a:t>Amazon Mechanical Turk again</a:t>
            </a:r>
          </a:p>
          <a:p>
            <a:r>
              <a:rPr lang="en-US" dirty="0" smtClean="0"/>
              <a:t>200 trials resulted in 92</a:t>
            </a:r>
            <a:r>
              <a:rPr lang="en-US" dirty="0"/>
              <a:t>% accuracy</a:t>
            </a:r>
          </a:p>
          <a:p>
            <a:r>
              <a:rPr lang="en-US" dirty="0" smtClean="0"/>
              <a:t>showed </a:t>
            </a:r>
            <a:r>
              <a:rPr lang="en-US" dirty="0"/>
              <a:t>only the superfluous image charts slowed down performance; this + Experiment </a:t>
            </a:r>
            <a:r>
              <a:rPr lang="en-US" dirty="0" smtClean="0"/>
              <a:t>1 = </a:t>
            </a:r>
            <a:r>
              <a:rPr lang="en-US" dirty="0"/>
              <a:t>“superfluous images hurt both memorability and speed of usability of charts.”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instead </a:t>
            </a:r>
            <a:r>
              <a:rPr lang="en-US" dirty="0"/>
              <a:t>of speed, wanted to test </a:t>
            </a:r>
            <a:r>
              <a:rPr lang="en-US" dirty="0" smtClean="0"/>
              <a:t>for times when </a:t>
            </a:r>
            <a:r>
              <a:rPr lang="en-US" dirty="0"/>
              <a:t>wanting views to pause and look</a:t>
            </a:r>
          </a:p>
          <a:p>
            <a:r>
              <a:rPr lang="en-US" dirty="0"/>
              <a:t>q</a:t>
            </a:r>
            <a:r>
              <a:rPr lang="en-US" dirty="0" smtClean="0"/>
              <a:t>uestioned will </a:t>
            </a:r>
            <a:r>
              <a:rPr lang="en-US" dirty="0"/>
              <a:t>it gather more attention than a bar chart?</a:t>
            </a:r>
          </a:p>
          <a:p>
            <a:r>
              <a:rPr lang="en-US" dirty="0"/>
              <a:t>p</a:t>
            </a:r>
            <a:r>
              <a:rPr lang="en-US" dirty="0" smtClean="0"/>
              <a:t>articipants shown </a:t>
            </a:r>
            <a:r>
              <a:rPr lang="en-US" dirty="0"/>
              <a:t>3x3 grid thumbnails</a:t>
            </a:r>
          </a:p>
          <a:p>
            <a:r>
              <a:rPr lang="en-US" dirty="0"/>
              <a:t>s</a:t>
            </a:r>
            <a:r>
              <a:rPr lang="en-US" dirty="0" smtClean="0"/>
              <a:t>hown short </a:t>
            </a:r>
            <a:r>
              <a:rPr lang="en-US" dirty="0"/>
              <a:t>title + slightly blurred thumbnail of a </a:t>
            </a:r>
            <a:r>
              <a:rPr lang="en-US" dirty="0" smtClean="0"/>
              <a:t>chart in each section of grid</a:t>
            </a:r>
            <a:endParaRPr lang="en-US" dirty="0"/>
          </a:p>
          <a:p>
            <a:r>
              <a:rPr lang="en-US" dirty="0" smtClean="0"/>
              <a:t>given </a:t>
            </a:r>
            <a:r>
              <a:rPr lang="en-US" dirty="0"/>
              <a:t>2 min. to look, click around on any thumbnail for full, unblurred charts without limit on number of clicks</a:t>
            </a:r>
          </a:p>
          <a:p>
            <a:r>
              <a:rPr lang="en-US" dirty="0" smtClean="0"/>
              <a:t>paid </a:t>
            </a:r>
            <a:r>
              <a:rPr lang="en-US" dirty="0"/>
              <a:t>students in lab</a:t>
            </a:r>
          </a:p>
          <a:p>
            <a:r>
              <a:rPr lang="en-US" dirty="0" smtClean="0"/>
              <a:t>2/3rd </a:t>
            </a:r>
            <a:r>
              <a:rPr lang="en-US" dirty="0"/>
              <a:t>of views in the </a:t>
            </a:r>
            <a:r>
              <a:rPr lang="en-US" dirty="0" smtClean="0"/>
              <a:t>first </a:t>
            </a:r>
            <a:r>
              <a:rPr lang="en-US" dirty="0"/>
              <a:t>15 </a:t>
            </a:r>
            <a:r>
              <a:rPr lang="en-US" dirty="0" smtClean="0"/>
              <a:t>sec. of </a:t>
            </a:r>
            <a:r>
              <a:rPr lang="en-US" dirty="0"/>
              <a:t>test were pictograph </a:t>
            </a:r>
            <a:r>
              <a:rPr lang="en-US" dirty="0" smtClean="0"/>
              <a:t>charts choices, </a:t>
            </a:r>
            <a:r>
              <a:rPr lang="en-US" dirty="0"/>
              <a:t>then viewers move on to the others</a:t>
            </a:r>
          </a:p>
          <a:p>
            <a:r>
              <a:rPr lang="en-US" dirty="0"/>
              <a:t>-highly effective at attracting attention and engagement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and suggested guidelines: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en-US" u="none" strike="noStrike" dirty="0" smtClean="0"/>
              <a:t>1.) Superfluous pictographs are a distraction.  </a:t>
            </a:r>
            <a:br>
              <a:rPr lang="en-US" u="none" strike="noStrike" dirty="0" smtClean="0"/>
            </a:br>
            <a:r>
              <a:rPr lang="en-US" u="none" strike="noStrike" dirty="0" smtClean="0"/>
              <a:t>-no impairment unless used without data representation</a:t>
            </a:r>
          </a:p>
          <a:p>
            <a:pPr lvl="0">
              <a:buNone/>
            </a:pPr>
            <a:r>
              <a:rPr lang="en-US" u="none" strike="noStrike" dirty="0" smtClean="0"/>
              <a:t>2.) Redundantly code length and number</a:t>
            </a:r>
            <a:br>
              <a:rPr lang="en-US" u="none" strike="noStrike" dirty="0" smtClean="0"/>
            </a:br>
            <a:r>
              <a:rPr lang="en-US" u="none" strike="noStrike" dirty="0" smtClean="0"/>
              <a:t>-use gridlines when using bar/column to go with length</a:t>
            </a:r>
          </a:p>
          <a:p>
            <a:pPr lvl="0">
              <a:buNone/>
            </a:pPr>
            <a:r>
              <a:rPr lang="en-US" u="none" strike="noStrike" dirty="0" smtClean="0"/>
              <a:t>3.) Use pictographs for demanding tasks</a:t>
            </a:r>
            <a:br>
              <a:rPr lang="en-US" u="none" strike="noStrike" dirty="0" smtClean="0"/>
            </a:br>
            <a:r>
              <a:rPr lang="en-US" u="none" strike="noStrike" dirty="0" smtClean="0"/>
              <a:t>-recalled more accurately than simple bar charts</a:t>
            </a:r>
          </a:p>
          <a:p>
            <a:pPr lvl="0">
              <a:buNone/>
            </a:pPr>
            <a:r>
              <a:rPr lang="en-US" u="none" strike="noStrike" dirty="0" smtClean="0"/>
              <a:t>4.) Pictographs engage readers</a:t>
            </a:r>
            <a:br>
              <a:rPr lang="en-US" u="none" strike="noStrike" dirty="0" smtClean="0"/>
            </a:br>
            <a:r>
              <a:rPr lang="en-US" u="none" strike="noStrike" dirty="0" smtClean="0"/>
              <a:t>-can be combined with other elements (like text) because they draw attention</a:t>
            </a:r>
          </a:p>
          <a:p>
            <a:r>
              <a:rPr lang="en-US" sz="3800" dirty="0"/>
              <a:t>Conclusion: Pictographs are not “chart junk”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http://steveharoz.com/research/isotype/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ISOTYPES &amp; Pictographs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ISOTYPE </a:t>
            </a:r>
            <a:r>
              <a:rPr lang="en-US" dirty="0"/>
              <a:t>= International System of </a:t>
            </a:r>
            <a:r>
              <a:rPr lang="en-US" dirty="0" err="1"/>
              <a:t>TYpographic</a:t>
            </a:r>
            <a:r>
              <a:rPr lang="en-US" dirty="0"/>
              <a:t> Picture Education</a:t>
            </a:r>
          </a:p>
          <a:p>
            <a:r>
              <a:rPr lang="en-US" dirty="0" smtClean="0"/>
              <a:t>uses </a:t>
            </a:r>
            <a:r>
              <a:rPr lang="en-US" dirty="0"/>
              <a:t>simple pictographic elements to show data</a:t>
            </a:r>
          </a:p>
          <a:p>
            <a:r>
              <a:rPr lang="en-US" dirty="0" smtClean="0"/>
              <a:t>defined </a:t>
            </a:r>
            <a:r>
              <a:rPr lang="en-US" dirty="0"/>
              <a:t>in 1920</a:t>
            </a:r>
          </a:p>
          <a:p>
            <a:r>
              <a:rPr lang="en-US" dirty="0" smtClean="0"/>
              <a:t>intended </a:t>
            </a:r>
            <a:r>
              <a:rPr lang="en-US" dirty="0"/>
              <a:t>for universal communication of quantities of social/economic/commercial</a:t>
            </a:r>
          </a:p>
          <a:p>
            <a:r>
              <a:rPr lang="en-US" dirty="0" smtClean="0"/>
              <a:t>first </a:t>
            </a:r>
            <a:r>
              <a:rPr lang="en-US" dirty="0"/>
              <a:t>designs used symbols stacked representing an amount/number and stack showing total</a:t>
            </a:r>
          </a:p>
          <a:p>
            <a:r>
              <a:rPr lang="en-US" dirty="0" smtClean="0"/>
              <a:t>another </a:t>
            </a:r>
            <a:r>
              <a:rPr lang="en-US" dirty="0"/>
              <a:t>method is to stretch one symbol to the length/height of the </a:t>
            </a:r>
            <a:r>
              <a:rPr lang="en-US" dirty="0" smtClean="0"/>
              <a:t>total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ample3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5084" y="0"/>
            <a:ext cx="4750793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researchers </a:t>
            </a:r>
            <a:r>
              <a:rPr lang="en-US" dirty="0"/>
              <a:t>from Northwestern University and </a:t>
            </a:r>
            <a:r>
              <a:rPr lang="en-US" dirty="0" smtClean="0"/>
              <a:t>Tableau wanted </a:t>
            </a:r>
            <a:r>
              <a:rPr lang="en-US" dirty="0"/>
              <a:t>to test usefulness of pictographs and whether they were “chart junk”</a:t>
            </a:r>
          </a:p>
          <a:p>
            <a:r>
              <a:rPr lang="en-US" dirty="0" smtClean="0"/>
              <a:t>tested </a:t>
            </a:r>
            <a:r>
              <a:rPr lang="en-US" dirty="0"/>
              <a:t>simple charts to see </a:t>
            </a:r>
            <a:r>
              <a:rPr lang="en-US" dirty="0" smtClean="0"/>
              <a:t>pictographics effect </a:t>
            </a:r>
            <a:r>
              <a:rPr lang="en-US" dirty="0"/>
              <a:t>in terms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dirty="0"/>
              <a:t>.) memory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dirty="0"/>
              <a:t>.) speed of gaining info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en-US" dirty="0"/>
              <a:t>.) engagement with visualization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pictograph </a:t>
            </a:r>
            <a:r>
              <a:rPr lang="en-US" dirty="0"/>
              <a:t>vs. simple </a:t>
            </a:r>
            <a:r>
              <a:rPr lang="en-US" dirty="0" smtClean="0"/>
              <a:t>shapes:</a:t>
            </a:r>
            <a:br>
              <a:rPr lang="en-US" dirty="0" smtClean="0"/>
            </a:br>
            <a:r>
              <a:rPr lang="en-US" dirty="0" smtClean="0"/>
              <a:t>created </a:t>
            </a:r>
            <a:r>
              <a:rPr lang="en-US" dirty="0"/>
              <a:t>black/white SVG pictographs to compare against </a:t>
            </a:r>
            <a:r>
              <a:rPr lang="en-US" dirty="0" smtClean="0"/>
              <a:t>column/bar</a:t>
            </a:r>
            <a:endParaRPr lang="en-US" dirty="0"/>
          </a:p>
          <a:p>
            <a:r>
              <a:rPr lang="en-US" dirty="0" smtClean="0"/>
              <a:t>stretched </a:t>
            </a:r>
            <a:r>
              <a:rPr lang="en-US" dirty="0"/>
              <a:t>vs. </a:t>
            </a:r>
            <a:r>
              <a:rPr lang="en-US" dirty="0" smtClean="0"/>
              <a:t>stacked: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found </a:t>
            </a:r>
            <a:r>
              <a:rPr lang="en-US" dirty="0"/>
              <a:t>that stacking is better because presents number of objects and as a </a:t>
            </a:r>
            <a:r>
              <a:rPr lang="en-US" dirty="0" smtClean="0"/>
              <a:t>height</a:t>
            </a:r>
            <a:endParaRPr lang="en-US" dirty="0"/>
          </a:p>
          <a:p>
            <a:r>
              <a:rPr lang="en-US" dirty="0" smtClean="0"/>
              <a:t>Pictograph vs. text axis labels:</a:t>
            </a:r>
            <a:br>
              <a:rPr lang="en-US" dirty="0" smtClean="0"/>
            </a:br>
            <a:r>
              <a:rPr lang="en-US" dirty="0" smtClean="0"/>
              <a:t>tested </a:t>
            </a:r>
            <a:r>
              <a:rPr lang="en-US" dirty="0"/>
              <a:t>whether a pictograph should be used or just plain text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ampl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52491"/>
            <a:ext cx="8229600" cy="340218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ampl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371600"/>
            <a:ext cx="5153025" cy="41624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tested </a:t>
            </a:r>
            <a:r>
              <a:rPr lang="en-US" dirty="0"/>
              <a:t>undergraduates, 200 </a:t>
            </a:r>
            <a:r>
              <a:rPr lang="en-US" dirty="0" smtClean="0"/>
              <a:t>trials in lab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dirty="0"/>
              <a:t>chart with 3 values (range 1-5) for 1.5 sec, then asked to respond on next screen what they saw</a:t>
            </a:r>
          </a:p>
          <a:p>
            <a:r>
              <a:rPr lang="en-US" dirty="0" smtClean="0"/>
              <a:t>to </a:t>
            </a:r>
            <a:r>
              <a:rPr lang="en-US" dirty="0"/>
              <a:t>show memory of values and not graph overall, answers were not in same order</a:t>
            </a:r>
          </a:p>
          <a:p>
            <a:r>
              <a:rPr lang="en-US" dirty="0" smtClean="0"/>
              <a:t>5 </a:t>
            </a:r>
            <a:r>
              <a:rPr lang="en-US" dirty="0"/>
              <a:t>charts to test all variables (stacked, pictograph vs. shape, bar w/ superfluous image  </a:t>
            </a:r>
            <a:r>
              <a:rPr lang="en-US" dirty="0" smtClean="0"/>
              <a:t>and </a:t>
            </a:r>
            <a:r>
              <a:rPr lang="en-US" dirty="0"/>
              <a:t>axis with pictograph or text)</a:t>
            </a:r>
          </a:p>
          <a:p>
            <a:r>
              <a:rPr lang="en-US" u="sng" dirty="0"/>
              <a:t>R</a:t>
            </a:r>
            <a:r>
              <a:rPr lang="en-US" u="sng" dirty="0" smtClean="0"/>
              <a:t>esults: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1.) pictographs </a:t>
            </a:r>
            <a:r>
              <a:rPr lang="en-US" dirty="0"/>
              <a:t>vs. shapes (no difference) in </a:t>
            </a:r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dirty="0" smtClean="0"/>
              <a:t>2.) stacked </a:t>
            </a:r>
            <a:r>
              <a:rPr lang="en-US" dirty="0"/>
              <a:t>was better than stretched (cited redundant coding of length and number have improved </a:t>
            </a:r>
            <a:r>
              <a:rPr lang="en-US" dirty="0" smtClean="0"/>
              <a:t>memory)</a:t>
            </a:r>
            <a:br>
              <a:rPr lang="en-US" dirty="0" smtClean="0"/>
            </a:br>
            <a:r>
              <a:rPr lang="en-US" dirty="0" smtClean="0"/>
              <a:t>3.) axis </a:t>
            </a:r>
            <a:r>
              <a:rPr lang="en-US" dirty="0"/>
              <a:t>(for all types of charts tested, pictographic labels increased error </a:t>
            </a:r>
            <a:r>
              <a:rPr lang="en-US" dirty="0" smtClean="0"/>
              <a:t>rate)</a:t>
            </a:r>
            <a:br>
              <a:rPr lang="en-US" dirty="0" smtClean="0"/>
            </a:br>
            <a:r>
              <a:rPr lang="en-US" dirty="0" smtClean="0"/>
              <a:t>4.) superfluous </a:t>
            </a:r>
            <a:r>
              <a:rPr lang="en-US" dirty="0"/>
              <a:t>pictograph (embellishment that did not encode data dramatically increased error rate)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instead </a:t>
            </a:r>
            <a:r>
              <a:rPr lang="en-US" dirty="0"/>
              <a:t>of 1-5 range, used 1-5, 2-10 and 3-15</a:t>
            </a:r>
          </a:p>
          <a:p>
            <a:r>
              <a:rPr lang="en-US" dirty="0" smtClean="0"/>
              <a:t>left </a:t>
            </a:r>
            <a:r>
              <a:rPr lang="en-US" dirty="0"/>
              <a:t>all labels as text this time (based on Exp. </a:t>
            </a:r>
            <a:r>
              <a:rPr lang="en-US" dirty="0" smtClean="0"/>
              <a:t>#1 </a:t>
            </a:r>
            <a:r>
              <a:rPr lang="en-US" dirty="0"/>
              <a:t>results)</a:t>
            </a:r>
          </a:p>
          <a:p>
            <a:r>
              <a:rPr lang="en-US" dirty="0"/>
              <a:t>o</a:t>
            </a:r>
            <a:r>
              <a:rPr lang="en-US" dirty="0" smtClean="0"/>
              <a:t>mitted the </a:t>
            </a:r>
            <a:r>
              <a:rPr lang="en-US" dirty="0"/>
              <a:t>superfluous pictograph test</a:t>
            </a:r>
          </a:p>
          <a:p>
            <a:r>
              <a:rPr lang="en-US" dirty="0" smtClean="0"/>
              <a:t>limited </a:t>
            </a:r>
            <a:r>
              <a:rPr lang="en-US" dirty="0"/>
              <a:t>students on campus at time, used people on Amazon’s Mechanical </a:t>
            </a:r>
            <a:r>
              <a:rPr lang="en-US" dirty="0" smtClean="0"/>
              <a:t>Turk</a:t>
            </a:r>
            <a:endParaRPr lang="en-US" dirty="0"/>
          </a:p>
          <a:p>
            <a:r>
              <a:rPr lang="en-US" dirty="0" smtClean="0"/>
              <a:t>--</a:t>
            </a:r>
            <a:r>
              <a:rPr lang="en-US" dirty="0"/>
              <a:t>5 range showed similar to lab results of Exp. #1</a:t>
            </a:r>
          </a:p>
          <a:p>
            <a:r>
              <a:rPr lang="en-US" dirty="0" smtClean="0"/>
              <a:t>stacking </a:t>
            </a:r>
            <a:r>
              <a:rPr lang="en-US" dirty="0"/>
              <a:t>again improves performance but less so at higher values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571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ISOTYPE Visualization - Working Memory, Performance and Engagement with Pictographs  </vt:lpstr>
      <vt:lpstr>ISOTYPES &amp; Pictographs</vt:lpstr>
      <vt:lpstr>Slide 3</vt:lpstr>
      <vt:lpstr>Overview</vt:lpstr>
      <vt:lpstr>Slide 5</vt:lpstr>
      <vt:lpstr>Slide 6</vt:lpstr>
      <vt:lpstr>Slide 7</vt:lpstr>
      <vt:lpstr>Experiment 1</vt:lpstr>
      <vt:lpstr>Experiment 2</vt:lpstr>
      <vt:lpstr>Experiment 3</vt:lpstr>
      <vt:lpstr>Experiment 4</vt:lpstr>
      <vt:lpstr>Experiment 5</vt:lpstr>
      <vt:lpstr>Learned and suggested guidelines:</vt:lpstr>
      <vt:lpstr>http://steveharoz.com/research/isotype/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Joey</dc:creator>
  <cp:lastModifiedBy>Joey</cp:lastModifiedBy>
  <cp:revision>53</cp:revision>
  <dcterms:created xsi:type="dcterms:W3CDTF">2015-11-14T16:46:22Z</dcterms:created>
  <dcterms:modified xsi:type="dcterms:W3CDTF">2015-11-15T01:35:20Z</dcterms:modified>
</cp:coreProperties>
</file>