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411" r:id="rId2"/>
    <p:sldId id="478" r:id="rId3"/>
    <p:sldId id="479" r:id="rId4"/>
    <p:sldId id="480" r:id="rId5"/>
    <p:sldId id="481" r:id="rId6"/>
    <p:sldId id="492" r:id="rId7"/>
    <p:sldId id="482" r:id="rId8"/>
    <p:sldId id="483" r:id="rId9"/>
    <p:sldId id="484" r:id="rId10"/>
    <p:sldId id="485" r:id="rId11"/>
    <p:sldId id="486" r:id="rId12"/>
    <p:sldId id="487" r:id="rId13"/>
    <p:sldId id="488" r:id="rId14"/>
    <p:sldId id="489" r:id="rId15"/>
    <p:sldId id="490" r:id="rId16"/>
    <p:sldId id="491" r:id="rId17"/>
    <p:sldId id="493" r:id="rId18"/>
    <p:sldId id="494" r:id="rId19"/>
    <p:sldId id="503" r:id="rId20"/>
    <p:sldId id="496" r:id="rId21"/>
    <p:sldId id="497" r:id="rId22"/>
    <p:sldId id="498" r:id="rId23"/>
    <p:sldId id="504" r:id="rId24"/>
    <p:sldId id="505" r:id="rId25"/>
    <p:sldId id="501" r:id="rId26"/>
    <p:sldId id="502" r:id="rId27"/>
    <p:sldId id="499" r:id="rId28"/>
    <p:sldId id="475" r:id="rId29"/>
    <p:sldId id="474" r:id="rId30"/>
    <p:sldId id="473"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6FF"/>
    <a:srgbClr val="1EA0FF"/>
    <a:srgbClr val="FF00A7"/>
    <a:srgbClr val="B9DCE6"/>
    <a:srgbClr val="80C2D5"/>
    <a:srgbClr val="7598A4"/>
    <a:srgbClr val="72ABBD"/>
    <a:srgbClr val="FFF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88215" autoAdjust="0"/>
  </p:normalViewPr>
  <p:slideViewPr>
    <p:cSldViewPr snapToObjects="1" showGuides="1">
      <p:cViewPr>
        <p:scale>
          <a:sx n="100" d="100"/>
          <a:sy n="100" d="100"/>
        </p:scale>
        <p:origin x="-1192" y="-80"/>
      </p:cViewPr>
      <p:guideLst>
        <p:guide orient="horz" pos="575"/>
        <p:guide pos="292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20712A-4EF3-DA45-AA1E-CFB71BCF4209}" type="datetimeFigureOut">
              <a:rPr lang="en-US" smtClean="0"/>
              <a:t>11/9/15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583728-4F15-1C4B-A41D-7D38C986F9F9}" type="slidenum">
              <a:rPr lang="en-US" smtClean="0"/>
              <a:t>‹#›</a:t>
            </a:fld>
            <a:endParaRPr lang="en-US"/>
          </a:p>
        </p:txBody>
      </p:sp>
    </p:spTree>
    <p:extLst>
      <p:ext uri="{BB962C8B-B14F-4D97-AF65-F5344CB8AC3E}">
        <p14:creationId xmlns:p14="http://schemas.microsoft.com/office/powerpoint/2010/main" val="4273373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EB4599-E23D-FC47-95F2-77B50D4F94C6}" type="datetimeFigureOut">
              <a:rPr lang="en-US" smtClean="0"/>
              <a:pPr/>
              <a:t>11/9/15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A72892-E56D-A547-B502-96178A1BC013}" type="slidenum">
              <a:rPr lang="en-US" smtClean="0"/>
              <a:pPr/>
              <a:t>‹#›</a:t>
            </a:fld>
            <a:endParaRPr lang="en-US"/>
          </a:p>
        </p:txBody>
      </p:sp>
    </p:spTree>
    <p:extLst>
      <p:ext uri="{BB962C8B-B14F-4D97-AF65-F5344CB8AC3E}">
        <p14:creationId xmlns:p14="http://schemas.microsoft.com/office/powerpoint/2010/main" val="16211687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A955059-F18B-4A46-8E2C-80467ADA89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Interviews:</a:t>
            </a:r>
            <a:r>
              <a:rPr lang="en-US" baseline="0" dirty="0" smtClean="0"/>
              <a:t> don’t lead the user, ask open-ended questions, be sure to run a pilot</a:t>
            </a:r>
          </a:p>
          <a:p>
            <a:r>
              <a:rPr lang="en-US" baseline="0" dirty="0" smtClean="0"/>
              <a:t>Surveys: useful for </a:t>
            </a:r>
            <a:r>
              <a:rPr lang="en-US" baseline="0" dirty="0" err="1" smtClean="0"/>
              <a:t>measuing</a:t>
            </a:r>
            <a:r>
              <a:rPr lang="en-US" baseline="0" dirty="0" smtClean="0"/>
              <a:t> user satisfaction, how will you recruit – opt in or random sample?</a:t>
            </a:r>
          </a:p>
          <a:p>
            <a:r>
              <a:rPr lang="en-US" baseline="0" dirty="0" smtClean="0"/>
              <a:t>Interaction logs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11</a:t>
            </a:fld>
            <a:endParaRPr lang="en-US"/>
          </a:p>
        </p:txBody>
      </p:sp>
    </p:spTree>
    <p:extLst>
      <p:ext uri="{BB962C8B-B14F-4D97-AF65-F5344CB8AC3E}">
        <p14:creationId xmlns:p14="http://schemas.microsoft.com/office/powerpoint/2010/main" val="231711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Tasks: should be fairly explicit</a:t>
            </a:r>
          </a:p>
          <a:p>
            <a:r>
              <a:rPr lang="en-US" dirty="0" smtClean="0"/>
              <a:t>Scenarios: set up a usage</a:t>
            </a:r>
            <a:r>
              <a:rPr lang="en-US" baseline="0" dirty="0" smtClean="0"/>
              <a:t> context … imagine that</a:t>
            </a:r>
            <a:endParaRPr lang="en-US" dirty="0" smtClean="0"/>
          </a:p>
          <a:p>
            <a:r>
              <a:rPr lang="en-US" dirty="0" smtClean="0"/>
              <a:t>Recruiting: novices and experts</a:t>
            </a:r>
            <a:r>
              <a:rPr lang="en-US" baseline="0" dirty="0" smtClean="0"/>
              <a:t> for different kinds of tests: example </a:t>
            </a:r>
            <a:r>
              <a:rPr lang="en-US" baseline="0" dirty="0" err="1" smtClean="0"/>
              <a:t>iPhone</a:t>
            </a:r>
            <a:r>
              <a:rPr lang="en-US" baseline="0" dirty="0" smtClean="0"/>
              <a:t> testing</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Hawthorne effect: people modify behavior just because they know they are being studied.</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a:t>
            </a:r>
            <a:r>
              <a:rPr lang="en-US" baseline="0" dirty="0" smtClean="0"/>
              <a:t> aloud is the </a:t>
            </a:r>
            <a:r>
              <a:rPr lang="en-US" baseline="0" dirty="0" smtClean="0"/>
              <a:t>more expensive </a:t>
            </a:r>
            <a:r>
              <a:rPr lang="en-US" baseline="0" dirty="0" smtClean="0"/>
              <a:t>in time or money b/c it relies on external </a:t>
            </a:r>
            <a:r>
              <a:rPr lang="en-US" baseline="0" dirty="0" smtClean="0"/>
              <a:t>people</a:t>
            </a:r>
            <a:endParaRPr lang="en-US" baseline="0" dirty="0" smtClean="0"/>
          </a:p>
          <a:p>
            <a:r>
              <a:rPr lang="en-US" baseline="0" dirty="0" smtClean="0"/>
              <a:t>Ok, so how do we do usability testing on the cheap?</a:t>
            </a:r>
            <a:endParaRPr lang="en-US" dirty="0"/>
          </a:p>
        </p:txBody>
      </p:sp>
      <p:sp>
        <p:nvSpPr>
          <p:cNvPr id="4" name="Slide Number Placeholder 3"/>
          <p:cNvSpPr>
            <a:spLocks noGrp="1"/>
          </p:cNvSpPr>
          <p:nvPr>
            <p:ph type="sldNum" sz="quarter" idx="10"/>
          </p:nvPr>
        </p:nvSpPr>
        <p:spPr/>
        <p:txBody>
          <a:bodyPr/>
          <a:lstStyle/>
          <a:p>
            <a:fld id="{088A49E8-3B84-C443-A5CF-6DDE8F570E9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Best if tasks / scenarios</a:t>
            </a:r>
            <a:r>
              <a:rPr lang="en-US" baseline="0" dirty="0" smtClean="0"/>
              <a:t> can be driven by users in terms of content interests. E.g. if testing your video player that you designed you might want people to be able to play with the interface with content that they liked or were interested in. </a:t>
            </a:r>
          </a:p>
          <a:p>
            <a:endParaRPr lang="en-US" baseline="0" dirty="0" smtClean="0"/>
          </a:p>
        </p:txBody>
      </p:sp>
      <p:sp>
        <p:nvSpPr>
          <p:cNvPr id="4" name="Slide Number Placeholder 3"/>
          <p:cNvSpPr>
            <a:spLocks noGrp="1"/>
          </p:cNvSpPr>
          <p:nvPr>
            <p:ph type="sldNum" sz="quarter" idx="10"/>
          </p:nvPr>
        </p:nvSpPr>
        <p:spPr/>
        <p:txBody>
          <a:bodyPr/>
          <a:lstStyle/>
          <a:p>
            <a:fld id="{B31C0C2F-18A8-CF4A-B046-D37ACE9E0A37}"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t>
            </a:r>
            <a:r>
              <a:rPr lang="en-US" dirty="0" err="1" smtClean="0"/>
              <a:t>www.youtube.com/watch?feature</a:t>
            </a:r>
            <a:r>
              <a:rPr lang="en-US" dirty="0" smtClean="0"/>
              <a:t>=</a:t>
            </a:r>
            <a:r>
              <a:rPr lang="en-US" dirty="0" err="1" smtClean="0"/>
              <a:t>player_embedded&amp;v</a:t>
            </a:r>
            <a:r>
              <a:rPr lang="en-US" dirty="0" smtClean="0"/>
              <a:t>=QckIzHC99Xc#!</a:t>
            </a:r>
          </a:p>
          <a:p>
            <a:endParaRPr lang="en-US" dirty="0" smtClean="0"/>
          </a:p>
          <a:p>
            <a:r>
              <a:rPr lang="en-US" dirty="0" smtClean="0"/>
              <a:t>Start at 0:50, then skip</a:t>
            </a:r>
            <a:r>
              <a:rPr lang="en-US" baseline="0" dirty="0" smtClean="0"/>
              <a:t> to about 6:15, then 8:15</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3-5</a:t>
            </a:r>
            <a:r>
              <a:rPr lang="en-US" baseline="0" dirty="0" smtClean="0"/>
              <a:t> experts usually enough, 5 results in about 75% of usability problems being discovered</a:t>
            </a:r>
            <a:endParaRPr lang="en-US" dirty="0"/>
          </a:p>
        </p:txBody>
      </p:sp>
      <p:sp>
        <p:nvSpPr>
          <p:cNvPr id="4" name="Slide Number Placeholder 3"/>
          <p:cNvSpPr>
            <a:spLocks noGrp="1"/>
          </p:cNvSpPr>
          <p:nvPr>
            <p:ph type="sldNum" sz="quarter" idx="10"/>
          </p:nvPr>
        </p:nvSpPr>
        <p:spPr/>
        <p:txBody>
          <a:bodyPr/>
          <a:lstStyle/>
          <a:p>
            <a:fld id="{088A49E8-3B84-C443-A5CF-6DDE8F570E90}"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all of these are not always relevant, but it’s useful to have a list of things to think about that may apply</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26</a:t>
            </a:fld>
            <a:endParaRPr lang="en-US"/>
          </a:p>
        </p:txBody>
      </p:sp>
    </p:spTree>
    <p:extLst>
      <p:ext uri="{BB962C8B-B14F-4D97-AF65-F5344CB8AC3E}">
        <p14:creationId xmlns:p14="http://schemas.microsoft.com/office/powerpoint/2010/main" val="578787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a:t>
            </a:r>
            <a:r>
              <a:rPr lang="en-US" dirty="0" smtClean="0"/>
              <a:t>designer </a:t>
            </a:r>
            <a:r>
              <a:rPr lang="en-US" dirty="0" smtClean="0"/>
              <a:t>you</a:t>
            </a:r>
            <a:r>
              <a:rPr lang="en-US" baseline="0" dirty="0" smtClean="0"/>
              <a:t> have in mind certain ways of how your users will experience what you’ve created … but that might not always match reality.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a:t>
            </a:fld>
            <a:endParaRPr lang="en-US"/>
          </a:p>
        </p:txBody>
      </p:sp>
    </p:spTree>
    <p:extLst>
      <p:ext uri="{BB962C8B-B14F-4D97-AF65-F5344CB8AC3E}">
        <p14:creationId xmlns:p14="http://schemas.microsoft.com/office/powerpoint/2010/main" val="1288615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Notion of a “kayak” problem</a:t>
            </a:r>
            <a:r>
              <a:rPr lang="en-US" baseline="0" dirty="0" smtClean="0"/>
              <a:t> that people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27</a:t>
            </a:fld>
            <a:endParaRPr lang="en-US"/>
          </a:p>
        </p:txBody>
      </p:sp>
    </p:spTree>
    <p:extLst>
      <p:ext uri="{BB962C8B-B14F-4D97-AF65-F5344CB8AC3E}">
        <p14:creationId xmlns:p14="http://schemas.microsoft.com/office/powerpoint/2010/main" val="774273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Choose a different</a:t>
            </a:r>
            <a:r>
              <a:rPr lang="en-US" baseline="0" dirty="0" smtClean="0"/>
              <a:t> task for each </a:t>
            </a:r>
            <a:r>
              <a:rPr lang="en-US" baseline="0" dirty="0" smtClean="0"/>
              <a:t>user.</a:t>
            </a:r>
            <a:endParaRPr lang="en-US" baseline="0" dirty="0" smtClean="0"/>
          </a:p>
        </p:txBody>
      </p:sp>
      <p:sp>
        <p:nvSpPr>
          <p:cNvPr id="4" name="Slide Number Placeholder 3"/>
          <p:cNvSpPr>
            <a:spLocks noGrp="1"/>
          </p:cNvSpPr>
          <p:nvPr>
            <p:ph type="sldNum" sz="quarter" idx="10"/>
          </p:nvPr>
        </p:nvSpPr>
        <p:spPr/>
        <p:txBody>
          <a:bodyPr/>
          <a:lstStyle/>
          <a:p>
            <a:fld id="{F9A72892-E56D-A547-B502-96178A1BC013}" type="slidenum">
              <a:rPr lang="en-US" smtClean="0"/>
              <a:pPr/>
              <a:t>28</a:t>
            </a:fld>
            <a:endParaRPr lang="en-US"/>
          </a:p>
        </p:txBody>
      </p:sp>
    </p:spTree>
    <p:extLst>
      <p:ext uri="{BB962C8B-B14F-4D97-AF65-F5344CB8AC3E}">
        <p14:creationId xmlns:p14="http://schemas.microsoft.com/office/powerpoint/2010/main" val="229708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9A72892-E56D-A547-B502-96178A1BC013}" type="slidenum">
              <a:rPr lang="en-US" smtClean="0"/>
              <a:pPr/>
              <a:t>29</a:t>
            </a:fld>
            <a:endParaRPr lang="en-US"/>
          </a:p>
        </p:txBody>
      </p:sp>
    </p:spTree>
    <p:extLst>
      <p:ext uri="{BB962C8B-B14F-4D97-AF65-F5344CB8AC3E}">
        <p14:creationId xmlns:p14="http://schemas.microsoft.com/office/powerpoint/2010/main" val="3590808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30</a:t>
            </a:fld>
            <a:endParaRPr lang="en-US"/>
          </a:p>
        </p:txBody>
      </p:sp>
    </p:spTree>
    <p:extLst>
      <p:ext uri="{BB962C8B-B14F-4D97-AF65-F5344CB8AC3E}">
        <p14:creationId xmlns:p14="http://schemas.microsoft.com/office/powerpoint/2010/main" val="330182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acceptability is the larger construct</a:t>
            </a:r>
            <a:r>
              <a:rPr lang="en-US" baseline="0" dirty="0" smtClean="0"/>
              <a:t> of which usability is just one component. SA deals with larger issues like social acceptability, cost, </a:t>
            </a:r>
            <a:r>
              <a:rPr lang="en-US" baseline="0" dirty="0" err="1" smtClean="0"/>
              <a:t>compatability</a:t>
            </a:r>
            <a:r>
              <a:rPr lang="en-US" baseline="0" dirty="0" smtClean="0"/>
              <a:t>, usefulness</a:t>
            </a:r>
            <a:endParaRPr lang="en-US" dirty="0" smtClean="0"/>
          </a:p>
          <a:p>
            <a:r>
              <a:rPr lang="en-US" dirty="0" smtClean="0"/>
              <a:t>Important question</a:t>
            </a:r>
            <a:r>
              <a:rPr lang="en-US" baseline="0" dirty="0" smtClean="0"/>
              <a:t> to ask is: “Who are users?”</a:t>
            </a:r>
          </a:p>
          <a:p>
            <a:r>
              <a:rPr lang="en-US" baseline="0" dirty="0" smtClean="0"/>
              <a:t>This is the traditional view of usability. But sometimes usability is different for different artifacts, like play items or games.</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People don’t usually</a:t>
            </a:r>
            <a:r>
              <a:rPr lang="en-US" baseline="0" dirty="0" smtClean="0"/>
              <a:t> take the time to fully learn the system, then you need to have a good help </a:t>
            </a:r>
            <a:r>
              <a:rPr lang="en-US" baseline="0" dirty="0" err="1" smtClean="0"/>
              <a:t>availble</a:t>
            </a:r>
            <a:r>
              <a:rPr lang="en-US" baseline="0" dirty="0" smtClean="0"/>
              <a:t>. </a:t>
            </a:r>
          </a:p>
          <a:p>
            <a:endParaRPr lang="en-US" baseline="0" dirty="0" smtClean="0"/>
          </a:p>
          <a:p>
            <a:r>
              <a:rPr lang="en-US" baseline="0" dirty="0" smtClean="0"/>
              <a:t>Graph: focusing on a novice users helps them be efficient and productive earlier, but they might plateau, whereas focusing on expert users takes longer to get going, but once they get the hang of it it’s a lot more powerful. Just consider something like Excel spreadsheets and charts vs. Tableau. One is a lot easier to learn, but the other is much more powerful. </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www.nytimes.com</a:t>
            </a:r>
            <a:r>
              <a:rPr lang="en-US" dirty="0" smtClean="0"/>
              <a:t>/interactive/2008/08/04/sports/</a:t>
            </a:r>
            <a:r>
              <a:rPr lang="en-US" dirty="0" err="1" smtClean="0"/>
              <a:t>olympics</a:t>
            </a:r>
            <a:r>
              <a:rPr lang="en-US" dirty="0" smtClean="0"/>
              <a:t>/20080804_MEDALCOUNT_MAP.html?_r=0</a:t>
            </a:r>
          </a:p>
          <a:p>
            <a:endParaRPr lang="en-US" dirty="0" smtClean="0"/>
          </a:p>
          <a:p>
            <a:r>
              <a:rPr lang="en-US" dirty="0" smtClean="0"/>
              <a:t>Auto animates</a:t>
            </a:r>
            <a:r>
              <a:rPr lang="en-US" baseline="0" dirty="0" smtClean="0"/>
              <a:t> when you load to show you that you can update the slider to update the year.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6</a:t>
            </a:fld>
            <a:endParaRPr lang="en-US"/>
          </a:p>
        </p:txBody>
      </p:sp>
    </p:spTree>
    <p:extLst>
      <p:ext uri="{BB962C8B-B14F-4D97-AF65-F5344CB8AC3E}">
        <p14:creationId xmlns:p14="http://schemas.microsoft.com/office/powerpoint/2010/main" val="14869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Efficiency hinges on a very close understanding of actual tasks and how experts perform them. </a:t>
            </a:r>
            <a:endParaRPr lang="en-US" dirty="0"/>
          </a:p>
        </p:txBody>
      </p:sp>
      <p:sp>
        <p:nvSpPr>
          <p:cNvPr id="4" name="Slide Number Placeholder 3"/>
          <p:cNvSpPr>
            <a:spLocks noGrp="1"/>
          </p:cNvSpPr>
          <p:nvPr>
            <p:ph type="sldNum" sz="quarter" idx="10"/>
          </p:nvPr>
        </p:nvSpPr>
        <p:spPr/>
        <p:txBody>
          <a:bodyPr/>
          <a:lstStyle/>
          <a:p>
            <a:fld id="{F9A72892-E56D-A547-B502-96178A1BC013}" type="slidenum">
              <a:rPr lang="en-US" smtClean="0"/>
              <a:pPr/>
              <a:t>7</a:t>
            </a:fld>
            <a:endParaRPr lang="en-US"/>
          </a:p>
        </p:txBody>
      </p:sp>
    </p:spTree>
    <p:extLst>
      <p:ext uri="{BB962C8B-B14F-4D97-AF65-F5344CB8AC3E}">
        <p14:creationId xmlns:p14="http://schemas.microsoft.com/office/powerpoint/2010/main" val="159021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Slips: action, attention</a:t>
            </a:r>
          </a:p>
          <a:p>
            <a:r>
              <a:rPr lang="en-US" dirty="0" smtClean="0"/>
              <a:t>Mistakes: perception</a:t>
            </a:r>
          </a:p>
          <a:p>
            <a:endParaRPr lang="en-US" dirty="0" smtClean="0"/>
          </a:p>
          <a:p>
            <a:r>
              <a:rPr lang="en-US" dirty="0" smtClean="0"/>
              <a:t>How likely is your design to allow people to make mistakes? Does it allow them to recover gracefully?</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 / auditory</a:t>
            </a:r>
            <a:r>
              <a:rPr lang="en-US" baseline="0" dirty="0" smtClean="0"/>
              <a:t> </a:t>
            </a:r>
            <a:r>
              <a:rPr lang="en-US" baseline="0" dirty="0" err="1" smtClean="0"/>
              <a:t>impariments</a:t>
            </a:r>
            <a:r>
              <a:rPr lang="en-US" baseline="0" dirty="0" smtClean="0"/>
              <a:t> </a:t>
            </a:r>
            <a:r>
              <a:rPr lang="en-US" baseline="0" dirty="0" smtClean="0">
                <a:sym typeface="Wingdings"/>
              </a:rPr>
              <a:t> perceptibility important</a:t>
            </a:r>
          </a:p>
          <a:p>
            <a:endParaRPr lang="en-US" baseline="0" dirty="0" smtClean="0">
              <a:sym typeface="Wingdings"/>
            </a:endParaRPr>
          </a:p>
          <a:p>
            <a:r>
              <a:rPr lang="en-US" baseline="0" dirty="0" smtClean="0">
                <a:sym typeface="Wingdings"/>
              </a:rPr>
              <a:t>This </a:t>
            </a:r>
            <a:r>
              <a:rPr lang="en-US" baseline="0" dirty="0" smtClean="0">
                <a:sym typeface="Wingdings"/>
              </a:rPr>
              <a:t>is </a:t>
            </a:r>
            <a:r>
              <a:rPr lang="en-US" baseline="0" dirty="0" err="1" smtClean="0">
                <a:sym typeface="Wingdings"/>
              </a:rPr>
              <a:t>undreexplored</a:t>
            </a:r>
            <a:r>
              <a:rPr lang="en-US" baseline="0" dirty="0" smtClean="0">
                <a:sym typeface="Wingdings"/>
              </a:rPr>
              <a:t> in </a:t>
            </a:r>
            <a:r>
              <a:rPr lang="en-US" baseline="0" dirty="0" err="1" smtClean="0">
                <a:sym typeface="Wingdings"/>
              </a:rPr>
              <a:t>vis</a:t>
            </a:r>
            <a:r>
              <a:rPr lang="en-US" baseline="0" dirty="0" smtClean="0">
                <a:sym typeface="Wingdings"/>
              </a:rPr>
              <a:t> – how do you provide an accessible version to people with visual impairments?</a:t>
            </a:r>
            <a:endParaRPr lang="en-US" dirty="0"/>
          </a:p>
        </p:txBody>
      </p:sp>
      <p:sp>
        <p:nvSpPr>
          <p:cNvPr id="4" name="Slide Number Placeholder 3"/>
          <p:cNvSpPr>
            <a:spLocks noGrp="1"/>
          </p:cNvSpPr>
          <p:nvPr>
            <p:ph type="sldNum" sz="quarter" idx="10"/>
          </p:nvPr>
        </p:nvSpPr>
        <p:spPr/>
        <p:txBody>
          <a:bodyPr/>
          <a:lstStyle/>
          <a:p>
            <a:fld id="{B31C0C2F-18A8-CF4A-B046-D37ACE9E0A3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B617BB-BDCF-E049-914F-58FDBB7AD14D}" type="datetimeFigureOut">
              <a:rPr lang="en-US" smtClean="0"/>
              <a:pPr/>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2B617BB-BDCF-E049-914F-58FDBB7AD14D}" type="datetimeFigureOut">
              <a:rPr lang="en-US" smtClean="0"/>
              <a:pPr/>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B617BB-BDCF-E049-914F-58FDBB7AD14D}" type="datetimeFigureOut">
              <a:rPr lang="en-US" smtClean="0"/>
              <a:pPr/>
              <a:t>11/9/15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B617BB-BDCF-E049-914F-58FDBB7AD14D}" type="datetimeFigureOut">
              <a:rPr lang="en-US" smtClean="0"/>
              <a:pPr/>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B617BB-BDCF-E049-914F-58FDBB7AD14D}" type="datetimeFigureOut">
              <a:rPr lang="en-US" smtClean="0"/>
              <a:pPr/>
              <a:t>11/9/15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B617BB-BDCF-E049-914F-58FDBB7AD14D}" type="datetimeFigureOut">
              <a:rPr lang="en-US" smtClean="0"/>
              <a:pPr/>
              <a:t>11/9/15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617BB-BDCF-E049-914F-58FDBB7AD14D}" type="datetimeFigureOut">
              <a:rPr lang="en-US" smtClean="0"/>
              <a:pPr/>
              <a:t>11/9/15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617BB-BDCF-E049-914F-58FDBB7AD14D}" type="datetimeFigureOut">
              <a:rPr lang="en-US" smtClean="0"/>
              <a:pPr/>
              <a:t>11/9/15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55350-2D2D-8B49-B78B-AB318FDB11E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6838"/>
            <a:ext cx="8229600" cy="741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17600"/>
            <a:ext cx="8229600" cy="4749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617BB-BDCF-E049-914F-58FDBB7AD14D}" type="datetimeFigureOut">
              <a:rPr lang="en-US" smtClean="0"/>
              <a:pPr/>
              <a:t>11/9/15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55350-2D2D-8B49-B78B-AB318FDB11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xStyles>
    <p:titleStyle>
      <a:lvl1pPr algn="ctr" defTabSz="457200" rtl="0" eaLnBrk="1" latinLnBrk="0" hangingPunct="1">
        <a:spcBef>
          <a:spcPct val="0"/>
        </a:spcBef>
        <a:buNone/>
        <a:defRPr sz="4000" b="1" i="0" kern="1200" baseline="0">
          <a:solidFill>
            <a:schemeClr val="bg1">
              <a:lumMod val="75000"/>
            </a:schemeClr>
          </a:solidFill>
          <a:latin typeface="Gill Sans MT"/>
          <a:ea typeface="+mj-ea"/>
          <a:cs typeface="Abadi MT Condensed Extra Bold"/>
        </a:defRPr>
      </a:lvl1pPr>
    </p:titleStyle>
    <p:bodyStyle>
      <a:lvl1pPr marL="0" indent="0" algn="l" defTabSz="457200" rtl="0" eaLnBrk="1" latinLnBrk="0" hangingPunct="1">
        <a:spcBef>
          <a:spcPts val="0"/>
        </a:spcBef>
        <a:buFontTx/>
        <a:buNone/>
        <a:defRPr sz="3000" b="1" kern="1200">
          <a:solidFill>
            <a:schemeClr val="tx1"/>
          </a:solidFill>
          <a:latin typeface="Gill Sans"/>
          <a:ea typeface="+mn-ea"/>
          <a:cs typeface="Abadi MT Condensed Light"/>
        </a:defRPr>
      </a:lvl1pPr>
      <a:lvl2pPr marL="0" indent="0" algn="l" defTabSz="457200" rtl="0" eaLnBrk="1" latinLnBrk="0" hangingPunct="1">
        <a:spcBef>
          <a:spcPts val="0"/>
        </a:spcBef>
        <a:buFont typeface="Arial"/>
        <a:buNone/>
        <a:defRPr sz="2400" kern="1200">
          <a:solidFill>
            <a:schemeClr val="tx1">
              <a:lumMod val="65000"/>
              <a:lumOff val="35000"/>
            </a:schemeClr>
          </a:solidFill>
          <a:latin typeface="Gill Sans"/>
          <a:ea typeface="+mn-ea"/>
          <a:cs typeface="Abadi MT Condensed Light"/>
        </a:defRPr>
      </a:lvl2pPr>
      <a:lvl3pPr marL="228600" indent="0" algn="l" defTabSz="457200" rtl="0" eaLnBrk="1" latinLnBrk="0" hangingPunct="1">
        <a:spcBef>
          <a:spcPct val="20000"/>
        </a:spcBef>
        <a:buFont typeface="Arial"/>
        <a:buNone/>
        <a:defRPr sz="2400" kern="1200">
          <a:solidFill>
            <a:schemeClr val="bg1">
              <a:lumMod val="65000"/>
            </a:schemeClr>
          </a:solidFill>
          <a:latin typeface="Gill Sans"/>
          <a:ea typeface="+mn-ea"/>
          <a:cs typeface="Gill San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hyperlink" Target="http://www.youtube.com/watch?feature=player_embedded&amp;v=QckIzHC99Xc%23!" TargetMode="External"/><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hyperlink" Target="http://www.washingtonpost.com/wp-srv/special/local/dc-recovered-guns/" TargetMode="External"/><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interactive/2008/08/04/sports/olympics/20080804_MEDALCOUNT_MAP.html?_r=0" TargetMode="External"/><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 y="1397000"/>
            <a:ext cx="9143999" cy="3327401"/>
          </a:xfrm>
          <a:prstGeom prst="rect">
            <a:avLst/>
          </a:prstGeom>
        </p:spPr>
        <p:txBody>
          <a:bodyPr vert="horz" lIns="91440" tIns="45720" rIns="91440" bIns="45720"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dirty="0" smtClean="0">
                <a:ln>
                  <a:noFill/>
                </a:ln>
                <a:effectLst/>
                <a:uLnTx/>
                <a:uFillTx/>
                <a:latin typeface="Abadi MT Condensed Extra Bold"/>
                <a:ea typeface="+mj-ea"/>
                <a:cs typeface="Abadi MT Condensed Extra Bold"/>
              </a:rPr>
              <a:t>User Experience &amp;</a:t>
            </a:r>
            <a:endParaRPr lang="en-US" sz="4800" dirty="0" smtClean="0">
              <a:latin typeface="Abadi MT Condensed Extra Bold"/>
              <a:ea typeface="+mj-ea"/>
              <a:cs typeface="Abadi MT Condensed Extra Bold"/>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US" sz="4800" dirty="0" smtClean="0">
                <a:latin typeface="Abadi MT Condensed Extra Bold"/>
                <a:ea typeface="+mj-ea"/>
                <a:cs typeface="Abadi MT Condensed Extra Bold"/>
              </a:rPr>
              <a:t> Usability Evaluation</a:t>
            </a:r>
            <a:endParaRPr kumimoji="0" lang="en-US" sz="4800" b="0" i="0" u="none" strike="noStrike" kern="1200" cap="none" spc="0" normalizeH="0" noProof="0" dirty="0" smtClean="0">
              <a:ln>
                <a:noFill/>
              </a:ln>
              <a:effectLst/>
              <a:uLnTx/>
              <a:uFillTx/>
              <a:latin typeface="Abadi MT Condensed Extra Bold"/>
              <a:ea typeface="+mj-ea"/>
              <a:cs typeface="Abadi MT Condensed Extra Bold"/>
            </a:endParaRPr>
          </a:p>
        </p:txBody>
      </p:sp>
      <p:sp>
        <p:nvSpPr>
          <p:cNvPr id="7" name="Title 1"/>
          <p:cNvSpPr txBox="1">
            <a:spLocks/>
          </p:cNvSpPr>
          <p:nvPr/>
        </p:nvSpPr>
        <p:spPr>
          <a:xfrm>
            <a:off x="622301" y="1092200"/>
            <a:ext cx="5626100" cy="1104899"/>
          </a:xfrm>
          <a:prstGeom prst="rect">
            <a:avLst/>
          </a:prstGeom>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endParaRPr kumimoji="0" lang="en-US" sz="6000" b="0" i="0" u="none" strike="noStrike" kern="1200" cap="none" spc="0" normalizeH="0" baseline="0" noProof="0" dirty="0" smtClean="0">
              <a:ln>
                <a:noFill/>
              </a:ln>
              <a:effectLst/>
              <a:uLnTx/>
              <a:uFillTx/>
              <a:latin typeface="Abadi MT Condensed Extra Bold"/>
              <a:ea typeface="+mj-ea"/>
              <a:cs typeface="Abadi MT Condensed Extra Bold"/>
            </a:endParaRPr>
          </a:p>
        </p:txBody>
      </p:sp>
      <p:sp>
        <p:nvSpPr>
          <p:cNvPr id="6" name="Title 1"/>
          <p:cNvSpPr txBox="1">
            <a:spLocks/>
          </p:cNvSpPr>
          <p:nvPr/>
        </p:nvSpPr>
        <p:spPr>
          <a:xfrm>
            <a:off x="0" y="4724401"/>
            <a:ext cx="9144000" cy="1653321"/>
          </a:xfrm>
          <a:prstGeom prst="rect">
            <a:avLst/>
          </a:prstGeom>
        </p:spPr>
        <p:txBody>
          <a:bodyPr vert="horz" lIns="0" tIns="45720" rIns="0" bIns="45720" rtlCol="0" anchor="ctr">
            <a:normAutofit/>
          </a:bodyPr>
          <a:lstStyle>
            <a:lvl1pPr algn="l" defTabSz="457200" rtl="0" eaLnBrk="1" latinLnBrk="0" hangingPunct="1">
              <a:spcBef>
                <a:spcPct val="0"/>
              </a:spcBef>
              <a:buNone/>
              <a:defRPr sz="4400" kern="1200">
                <a:solidFill>
                  <a:srgbClr val="80C2D5"/>
                </a:solidFill>
                <a:latin typeface="Abadi MT Condensed Extra Bold"/>
                <a:ea typeface="+mj-ea"/>
                <a:cs typeface="Abadi MT Condensed Extra Bold"/>
              </a:defRPr>
            </a:lvl1pPr>
          </a:lstStyle>
          <a:p>
            <a:pPr marL="0" lvl="1" algn="ctr" defTabSz="457200" rtl="0">
              <a:spcBef>
                <a:spcPct val="0"/>
              </a:spcBef>
            </a:pPr>
            <a:r>
              <a:rPr lang="en-US" sz="2222" dirty="0" smtClean="0">
                <a:latin typeface="Abadi MT Condensed Extra Bold"/>
                <a:cs typeface="Abadi MT Condensed Extra Bold"/>
              </a:rPr>
              <a:t>JOUR479D/779D</a:t>
            </a:r>
          </a:p>
          <a:p>
            <a:pPr marL="0" lvl="1" algn="ctr" defTabSz="457200" rtl="0">
              <a:spcBef>
                <a:spcPct val="0"/>
              </a:spcBef>
            </a:pPr>
            <a:r>
              <a:rPr lang="en-US" sz="2222" dirty="0" smtClean="0">
                <a:latin typeface="Abadi MT Condensed Extra Bold"/>
                <a:cs typeface="Abadi MT Condensed Extra Bold"/>
              </a:rPr>
              <a:t>University of Maryland</a:t>
            </a:r>
          </a:p>
          <a:p>
            <a:pPr marL="0" lvl="1" algn="ctr" defTabSz="457200" rtl="0">
              <a:spcBef>
                <a:spcPct val="0"/>
              </a:spcBef>
            </a:pPr>
            <a:r>
              <a:rPr lang="en-US" sz="2222" dirty="0" smtClean="0">
                <a:latin typeface="Abadi MT Condensed Extra Bold"/>
                <a:cs typeface="Abadi MT Condensed Extra Bold"/>
              </a:rPr>
              <a:t>Nick </a:t>
            </a:r>
            <a:r>
              <a:rPr lang="en-US" sz="2222" dirty="0" err="1" smtClean="0">
                <a:latin typeface="Abadi MT Condensed Extra Bold"/>
                <a:cs typeface="Abadi MT Condensed Extra Bold"/>
              </a:rPr>
              <a:t>Diakopoulos</a:t>
            </a:r>
            <a:endParaRPr lang="en-US" sz="2222" dirty="0" smtClean="0">
              <a:latin typeface="Abadi MT Condensed Extra Bold"/>
              <a:cs typeface="Abadi MT Condensed Extra Bold"/>
            </a:endParaRPr>
          </a:p>
        </p:txBody>
      </p:sp>
    </p:spTree>
    <p:extLst>
      <p:ext uri="{BB962C8B-B14F-4D97-AF65-F5344CB8AC3E}">
        <p14:creationId xmlns:p14="http://schemas.microsoft.com/office/powerpoint/2010/main" val="243477844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 Universal Design </a:t>
            </a:r>
            <a:endParaRPr lang="en-US" dirty="0"/>
          </a:p>
        </p:txBody>
      </p:sp>
      <p:sp>
        <p:nvSpPr>
          <p:cNvPr id="3" name="Content Placeholder 2"/>
          <p:cNvSpPr>
            <a:spLocks noGrp="1"/>
          </p:cNvSpPr>
          <p:nvPr>
            <p:ph idx="1"/>
          </p:nvPr>
        </p:nvSpPr>
        <p:spPr/>
        <p:txBody>
          <a:bodyPr/>
          <a:lstStyle/>
          <a:p>
            <a:pPr marL="0" indent="3175"/>
            <a:r>
              <a:rPr lang="en-US" dirty="0" smtClean="0"/>
              <a:t>Design to be usable by as many people as possible, in as many situations as possible</a:t>
            </a:r>
          </a:p>
          <a:p>
            <a:endParaRPr lang="en-US" dirty="0" smtClean="0"/>
          </a:p>
          <a:p>
            <a:r>
              <a:rPr lang="en-US" dirty="0" smtClean="0"/>
              <a:t>Perceptibility</a:t>
            </a:r>
          </a:p>
          <a:p>
            <a:pPr lvl="1"/>
            <a:r>
              <a:rPr lang="en-US" dirty="0" smtClean="0"/>
              <a:t>Dual encodings (e.g. ALT tags on images), support different output types (e.g. screen readers)</a:t>
            </a:r>
          </a:p>
          <a:p>
            <a:pPr lvl="1"/>
            <a:endParaRPr lang="en-US" dirty="0" smtClean="0"/>
          </a:p>
          <a:p>
            <a:r>
              <a:rPr lang="en-US" dirty="0" smtClean="0"/>
              <a:t>Simplicity</a:t>
            </a:r>
          </a:p>
          <a:p>
            <a:pPr lvl="1"/>
            <a:r>
              <a:rPr lang="en-US" dirty="0" smtClean="0"/>
              <a:t>Reading level, domain experience / knowledge, concentration level</a:t>
            </a:r>
            <a:endParaRPr lang="en-US" dirty="0"/>
          </a:p>
        </p:txBody>
      </p:sp>
    </p:spTree>
    <p:extLst>
      <p:ext uri="{BB962C8B-B14F-4D97-AF65-F5344CB8AC3E}">
        <p14:creationId xmlns:p14="http://schemas.microsoft.com/office/powerpoint/2010/main" val="113364056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Usability</a:t>
            </a:r>
            <a:endParaRPr lang="en-US" dirty="0"/>
          </a:p>
        </p:txBody>
      </p:sp>
      <p:sp>
        <p:nvSpPr>
          <p:cNvPr id="3" name="Content Placeholder 2"/>
          <p:cNvSpPr>
            <a:spLocks noGrp="1"/>
          </p:cNvSpPr>
          <p:nvPr>
            <p:ph idx="1"/>
          </p:nvPr>
        </p:nvSpPr>
        <p:spPr>
          <a:xfrm>
            <a:off x="457200" y="1117600"/>
            <a:ext cx="8229600" cy="5511800"/>
          </a:xfrm>
        </p:spPr>
        <p:txBody>
          <a:bodyPr>
            <a:normAutofit/>
          </a:bodyPr>
          <a:lstStyle/>
          <a:p>
            <a:r>
              <a:rPr lang="en-US" dirty="0" smtClean="0"/>
              <a:t>User Testing</a:t>
            </a:r>
          </a:p>
          <a:p>
            <a:pPr lvl="1"/>
            <a:r>
              <a:rPr lang="en-US" dirty="0" smtClean="0"/>
              <a:t>Laboratory studies, field studies</a:t>
            </a:r>
          </a:p>
          <a:p>
            <a:pPr lvl="1"/>
            <a:r>
              <a:rPr lang="en-US" dirty="0" smtClean="0"/>
              <a:t>Some early beats lots late</a:t>
            </a:r>
          </a:p>
          <a:p>
            <a:endParaRPr lang="en-US" dirty="0" smtClean="0"/>
          </a:p>
          <a:p>
            <a:r>
              <a:rPr lang="en-US" dirty="0" smtClean="0"/>
              <a:t>Discount Usability Testing</a:t>
            </a:r>
          </a:p>
          <a:p>
            <a:pPr lvl="1"/>
            <a:r>
              <a:rPr lang="en-US" dirty="0" smtClean="0"/>
              <a:t>Heuristic evaluation, Think-aloud studies</a:t>
            </a:r>
          </a:p>
          <a:p>
            <a:endParaRPr lang="en-US" dirty="0" smtClean="0"/>
          </a:p>
          <a:p>
            <a:r>
              <a:rPr lang="en-US" dirty="0" smtClean="0"/>
              <a:t>Other methods</a:t>
            </a:r>
          </a:p>
          <a:p>
            <a:pPr lvl="1"/>
            <a:r>
              <a:rPr lang="en-US" dirty="0" smtClean="0"/>
              <a:t>Interviews</a:t>
            </a:r>
            <a:endParaRPr lang="en-US" dirty="0"/>
          </a:p>
          <a:p>
            <a:pPr lvl="1"/>
            <a:r>
              <a:rPr lang="en-US" dirty="0" smtClean="0"/>
              <a:t>Surveys</a:t>
            </a:r>
          </a:p>
          <a:p>
            <a:pPr lvl="1"/>
            <a:r>
              <a:rPr lang="en-US" dirty="0"/>
              <a:t>I</a:t>
            </a:r>
            <a:r>
              <a:rPr lang="en-US" dirty="0" smtClean="0"/>
              <a:t>nteraction logs, analytics</a:t>
            </a:r>
          </a:p>
          <a:p>
            <a:pPr lvl="1"/>
            <a:r>
              <a:rPr lang="en-US" dirty="0" smtClean="0"/>
              <a:t>Screen-recording &amp; observation</a:t>
            </a:r>
          </a:p>
          <a:p>
            <a:pPr lvl="1"/>
            <a:r>
              <a:rPr lang="en-US" dirty="0" err="1"/>
              <a:t>E</a:t>
            </a:r>
            <a:r>
              <a:rPr lang="en-US" dirty="0" err="1" smtClean="0"/>
              <a:t>yetracking</a:t>
            </a:r>
            <a:endParaRPr lang="en-US" dirty="0"/>
          </a:p>
        </p:txBody>
      </p:sp>
    </p:spTree>
    <p:extLst>
      <p:ext uri="{BB962C8B-B14F-4D97-AF65-F5344CB8AC3E}">
        <p14:creationId xmlns:p14="http://schemas.microsoft.com/office/powerpoint/2010/main" val="260303755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Testing</a:t>
            </a:r>
            <a:endParaRPr lang="en-US" dirty="0"/>
          </a:p>
        </p:txBody>
      </p:sp>
      <p:pic>
        <p:nvPicPr>
          <p:cNvPr id="6" name="Picture 5"/>
          <p:cNvPicPr>
            <a:picLocks noChangeAspect="1"/>
          </p:cNvPicPr>
          <p:nvPr/>
        </p:nvPicPr>
        <p:blipFill>
          <a:blip r:embed="rId3"/>
          <a:stretch>
            <a:fillRect/>
          </a:stretch>
        </p:blipFill>
        <p:spPr>
          <a:xfrm>
            <a:off x="630372" y="1147030"/>
            <a:ext cx="7842136" cy="5505338"/>
          </a:xfrm>
          <a:prstGeom prst="rect">
            <a:avLst/>
          </a:prstGeom>
          <a:effectLst>
            <a:outerShdw blurRad="50800" dist="38100" dir="2700000">
              <a:srgbClr val="000000">
                <a:alpha val="43000"/>
              </a:srgbClr>
            </a:outerShdw>
          </a:effectLst>
        </p:spPr>
      </p:pic>
    </p:spTree>
    <p:extLst>
      <p:ext uri="{BB962C8B-B14F-4D97-AF65-F5344CB8AC3E}">
        <p14:creationId xmlns:p14="http://schemas.microsoft.com/office/powerpoint/2010/main" val="261977688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 User Study</a:t>
            </a:r>
            <a:endParaRPr lang="en-US" dirty="0"/>
          </a:p>
        </p:txBody>
      </p:sp>
      <p:sp>
        <p:nvSpPr>
          <p:cNvPr id="3" name="Content Placeholder 2"/>
          <p:cNvSpPr>
            <a:spLocks noGrp="1"/>
          </p:cNvSpPr>
          <p:nvPr>
            <p:ph idx="1"/>
          </p:nvPr>
        </p:nvSpPr>
        <p:spPr>
          <a:xfrm>
            <a:off x="457200" y="1143000"/>
            <a:ext cx="8686800" cy="5410200"/>
          </a:xfrm>
        </p:spPr>
        <p:txBody>
          <a:bodyPr>
            <a:normAutofit lnSpcReduction="10000"/>
          </a:bodyPr>
          <a:lstStyle/>
          <a:p>
            <a:r>
              <a:rPr lang="en-US" dirty="0" smtClean="0"/>
              <a:t>Choose tasks / scenarios</a:t>
            </a:r>
          </a:p>
          <a:p>
            <a:pPr lvl="1"/>
            <a:r>
              <a:rPr lang="en-US" dirty="0" smtClean="0"/>
              <a:t>Need to define representative tasks, be explicit</a:t>
            </a:r>
          </a:p>
          <a:p>
            <a:pPr lvl="1"/>
            <a:r>
              <a:rPr lang="en-US" dirty="0" smtClean="0"/>
              <a:t>Scenarios: set the stage, imagine a context for user</a:t>
            </a:r>
          </a:p>
          <a:p>
            <a:pPr lvl="1"/>
            <a:endParaRPr lang="en-US" dirty="0" smtClean="0"/>
          </a:p>
          <a:p>
            <a:r>
              <a:rPr lang="en-US" dirty="0" smtClean="0"/>
              <a:t>Write protocol</a:t>
            </a:r>
          </a:p>
          <a:p>
            <a:pPr lvl="1"/>
            <a:r>
              <a:rPr lang="en-US" dirty="0" smtClean="0"/>
              <a:t>Sequence of steps for administering test; where, when, how long</a:t>
            </a:r>
          </a:p>
          <a:p>
            <a:endParaRPr lang="en-US" dirty="0" smtClean="0"/>
          </a:p>
          <a:p>
            <a:r>
              <a:rPr lang="en-US" dirty="0" smtClean="0"/>
              <a:t>Recruiting</a:t>
            </a:r>
          </a:p>
          <a:p>
            <a:pPr lvl="1"/>
            <a:r>
              <a:rPr lang="en-US" dirty="0" smtClean="0"/>
              <a:t>Try for representative users, but ok to grab anyone within reason</a:t>
            </a:r>
          </a:p>
          <a:p>
            <a:pPr lvl="1"/>
            <a:r>
              <a:rPr lang="en-US" dirty="0" smtClean="0"/>
              <a:t>Screening surveys</a:t>
            </a:r>
          </a:p>
          <a:p>
            <a:pPr lvl="1"/>
            <a:r>
              <a:rPr lang="en-US" dirty="0" smtClean="0"/>
              <a:t>Compensation</a:t>
            </a:r>
          </a:p>
          <a:p>
            <a:endParaRPr lang="en-US" dirty="0" smtClean="0"/>
          </a:p>
          <a:p>
            <a:r>
              <a:rPr lang="en-US" dirty="0" smtClean="0"/>
              <a:t>Piloting</a:t>
            </a:r>
          </a:p>
          <a:p>
            <a:pPr lvl="1"/>
            <a:r>
              <a:rPr lang="en-US" dirty="0" smtClean="0"/>
              <a:t>Test instructions, question wording, timing</a:t>
            </a:r>
          </a:p>
          <a:p>
            <a:pPr lvl="1"/>
            <a:endParaRPr lang="en-US" dirty="0"/>
          </a:p>
        </p:txBody>
      </p:sp>
    </p:spTree>
    <p:extLst>
      <p:ext uri="{BB962C8B-B14F-4D97-AF65-F5344CB8AC3E}">
        <p14:creationId xmlns:p14="http://schemas.microsoft.com/office/powerpoint/2010/main" val="328760036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Studies</a:t>
            </a:r>
            <a:endParaRPr lang="en-US" dirty="0"/>
          </a:p>
        </p:txBody>
      </p:sp>
      <p:sp>
        <p:nvSpPr>
          <p:cNvPr id="3" name="Content Placeholder 2"/>
          <p:cNvSpPr>
            <a:spLocks noGrp="1"/>
          </p:cNvSpPr>
          <p:nvPr>
            <p:ph idx="1"/>
          </p:nvPr>
        </p:nvSpPr>
        <p:spPr>
          <a:xfrm>
            <a:off x="457200" y="1143000"/>
            <a:ext cx="4536012" cy="5213350"/>
          </a:xfrm>
        </p:spPr>
        <p:txBody>
          <a:bodyPr/>
          <a:lstStyle/>
          <a:p>
            <a:r>
              <a:rPr lang="en-US" dirty="0" smtClean="0"/>
              <a:t>Between-subject</a:t>
            </a:r>
          </a:p>
          <a:p>
            <a:pPr lvl="1"/>
            <a:r>
              <a:rPr lang="en-US" dirty="0" smtClean="0"/>
              <a:t>Different users for each system</a:t>
            </a:r>
          </a:p>
          <a:p>
            <a:pPr lvl="1"/>
            <a:r>
              <a:rPr lang="en-US" dirty="0" smtClean="0"/>
              <a:t>Need more participants </a:t>
            </a:r>
            <a:r>
              <a:rPr lang="en-US" dirty="0" err="1" smtClean="0"/>
              <a:t>b/c</a:t>
            </a:r>
            <a:r>
              <a:rPr lang="en-US" dirty="0" smtClean="0"/>
              <a:t> of individual variation</a:t>
            </a:r>
          </a:p>
          <a:p>
            <a:endParaRPr lang="en-US" dirty="0" smtClean="0"/>
          </a:p>
          <a:p>
            <a:r>
              <a:rPr lang="en-US" dirty="0" smtClean="0"/>
              <a:t>Within-subject</a:t>
            </a:r>
          </a:p>
          <a:p>
            <a:pPr lvl="1"/>
            <a:r>
              <a:rPr lang="en-US" dirty="0" smtClean="0"/>
              <a:t>Same user sees both</a:t>
            </a:r>
          </a:p>
          <a:p>
            <a:pPr lvl="1"/>
            <a:r>
              <a:rPr lang="en-US" dirty="0" smtClean="0"/>
              <a:t>Controls for individual variation</a:t>
            </a:r>
          </a:p>
          <a:p>
            <a:pPr lvl="1"/>
            <a:r>
              <a:rPr lang="en-US" dirty="0" smtClean="0"/>
              <a:t>Potential learning effects</a:t>
            </a:r>
          </a:p>
          <a:p>
            <a:pPr lvl="1"/>
            <a:r>
              <a:rPr lang="en-US" dirty="0" smtClean="0"/>
              <a:t>Balancing order</a:t>
            </a:r>
            <a:endParaRPr lang="en-US" dirty="0"/>
          </a:p>
        </p:txBody>
      </p:sp>
      <p:pic>
        <p:nvPicPr>
          <p:cNvPr id="4" name="Picture 3"/>
          <p:cNvPicPr>
            <a:picLocks noChangeAspect="1"/>
          </p:cNvPicPr>
          <p:nvPr/>
        </p:nvPicPr>
        <p:blipFill>
          <a:blip r:embed="rId3"/>
          <a:stretch>
            <a:fillRect/>
          </a:stretch>
        </p:blipFill>
        <p:spPr>
          <a:xfrm>
            <a:off x="5340341" y="3861907"/>
            <a:ext cx="3505200" cy="2832100"/>
          </a:xfrm>
          <a:prstGeom prst="rect">
            <a:avLst/>
          </a:prstGeom>
          <a:effectLst/>
        </p:spPr>
      </p:pic>
      <p:pic>
        <p:nvPicPr>
          <p:cNvPr id="5" name="Picture 4"/>
          <p:cNvPicPr>
            <a:picLocks noChangeAspect="1"/>
          </p:cNvPicPr>
          <p:nvPr/>
        </p:nvPicPr>
        <p:blipFill>
          <a:blip r:embed="rId4"/>
          <a:stretch>
            <a:fillRect/>
          </a:stretch>
        </p:blipFill>
        <p:spPr>
          <a:xfrm>
            <a:off x="5340341" y="1272870"/>
            <a:ext cx="3505200" cy="2044700"/>
          </a:xfrm>
          <a:prstGeom prst="rect">
            <a:avLst/>
          </a:prstGeom>
          <a:effectLst/>
        </p:spPr>
      </p:pic>
    </p:spTree>
    <p:extLst>
      <p:ext uri="{BB962C8B-B14F-4D97-AF65-F5344CB8AC3E}">
        <p14:creationId xmlns:p14="http://schemas.microsoft.com/office/powerpoint/2010/main" val="286186537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Reactivity (Expectation Effects)</a:t>
            </a:r>
            <a:endParaRPr lang="en-US" dirty="0"/>
          </a:p>
        </p:txBody>
      </p:sp>
      <p:sp>
        <p:nvSpPr>
          <p:cNvPr id="3" name="Content Placeholder 2"/>
          <p:cNvSpPr>
            <a:spLocks noGrp="1"/>
          </p:cNvSpPr>
          <p:nvPr>
            <p:ph idx="1"/>
          </p:nvPr>
        </p:nvSpPr>
        <p:spPr>
          <a:xfrm>
            <a:off x="457200" y="1143000"/>
            <a:ext cx="8229600" cy="5494938"/>
          </a:xfrm>
        </p:spPr>
        <p:txBody>
          <a:bodyPr>
            <a:normAutofit/>
          </a:bodyPr>
          <a:lstStyle/>
          <a:p>
            <a:pPr marL="0" indent="3175"/>
            <a:r>
              <a:rPr lang="en-US" dirty="0" smtClean="0"/>
              <a:t>Perceptions and behavior change as a result of personal expectations or expectations of others</a:t>
            </a:r>
          </a:p>
          <a:p>
            <a:endParaRPr lang="en-US" dirty="0" smtClean="0"/>
          </a:p>
          <a:p>
            <a:r>
              <a:rPr lang="en-US" dirty="0" smtClean="0"/>
              <a:t>Demand characteristics</a:t>
            </a:r>
          </a:p>
          <a:p>
            <a:pPr lvl="1"/>
            <a:r>
              <a:rPr lang="en-US" dirty="0" smtClean="0"/>
              <a:t>People provide responds that they believe are expected by the experimenter or interviewer</a:t>
            </a:r>
          </a:p>
          <a:p>
            <a:endParaRPr lang="en-US" dirty="0" smtClean="0"/>
          </a:p>
          <a:p>
            <a:r>
              <a:rPr lang="en-US" dirty="0" smtClean="0"/>
              <a:t>Be Careful</a:t>
            </a:r>
          </a:p>
          <a:p>
            <a:pPr lvl="1"/>
            <a:r>
              <a:rPr lang="en-US" dirty="0" smtClean="0"/>
              <a:t>“Leading the witness”</a:t>
            </a:r>
          </a:p>
          <a:p>
            <a:pPr lvl="1"/>
            <a:r>
              <a:rPr lang="en-US" dirty="0" smtClean="0"/>
              <a:t>Interacting with people in studies</a:t>
            </a:r>
          </a:p>
          <a:p>
            <a:pPr lvl="1"/>
            <a:r>
              <a:rPr lang="en-US" dirty="0" smtClean="0"/>
              <a:t>Writing questions for surveys (remember also framing)</a:t>
            </a:r>
          </a:p>
          <a:p>
            <a:pPr lvl="1"/>
            <a:endParaRPr lang="en-US" dirty="0"/>
          </a:p>
        </p:txBody>
      </p:sp>
    </p:spTree>
    <p:extLst>
      <p:ext uri="{BB962C8B-B14F-4D97-AF65-F5344CB8AC3E}">
        <p14:creationId xmlns:p14="http://schemas.microsoft.com/office/powerpoint/2010/main" val="47139796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User Studies</a:t>
            </a:r>
            <a:endParaRPr lang="en-US" dirty="0"/>
          </a:p>
        </p:txBody>
      </p:sp>
      <p:sp>
        <p:nvSpPr>
          <p:cNvPr id="3" name="Content Placeholder 2"/>
          <p:cNvSpPr>
            <a:spLocks noGrp="1"/>
          </p:cNvSpPr>
          <p:nvPr>
            <p:ph idx="1"/>
          </p:nvPr>
        </p:nvSpPr>
        <p:spPr>
          <a:xfrm>
            <a:off x="457200" y="1117600"/>
            <a:ext cx="8229600" cy="5435600"/>
          </a:xfrm>
        </p:spPr>
        <p:txBody>
          <a:bodyPr>
            <a:normAutofit fontScale="92500" lnSpcReduction="10000"/>
          </a:bodyPr>
          <a:lstStyle/>
          <a:p>
            <a:r>
              <a:rPr lang="en-US" dirty="0" smtClean="0"/>
              <a:t>Beneficence</a:t>
            </a:r>
          </a:p>
          <a:p>
            <a:pPr lvl="1"/>
            <a:r>
              <a:rPr lang="en-US" dirty="0" smtClean="0"/>
              <a:t>Act in best interest of participants</a:t>
            </a:r>
          </a:p>
          <a:p>
            <a:pPr lvl="1"/>
            <a:r>
              <a:rPr lang="en-US" dirty="0" smtClean="0"/>
              <a:t>Assess risks to participants and try to provide benefit</a:t>
            </a:r>
          </a:p>
          <a:p>
            <a:endParaRPr lang="en-US" dirty="0" smtClean="0"/>
          </a:p>
          <a:p>
            <a:r>
              <a:rPr lang="en-US" dirty="0" smtClean="0"/>
              <a:t>Compensation</a:t>
            </a:r>
          </a:p>
          <a:p>
            <a:endParaRPr lang="en-US" dirty="0" smtClean="0"/>
          </a:p>
          <a:p>
            <a:r>
              <a:rPr lang="en-US" dirty="0" smtClean="0"/>
              <a:t>Autonomy</a:t>
            </a:r>
          </a:p>
          <a:p>
            <a:pPr lvl="1"/>
            <a:r>
              <a:rPr lang="en-US" dirty="0" smtClean="0"/>
              <a:t>Participant has right to end at any time with no penalty</a:t>
            </a:r>
          </a:p>
          <a:p>
            <a:endParaRPr lang="en-US" dirty="0" smtClean="0"/>
          </a:p>
          <a:p>
            <a:r>
              <a:rPr lang="en-US" dirty="0" smtClean="0"/>
              <a:t>Privacy / Confidentiality</a:t>
            </a:r>
          </a:p>
          <a:p>
            <a:pPr lvl="1"/>
            <a:r>
              <a:rPr lang="en-US" dirty="0" smtClean="0"/>
              <a:t>Especially of recordings</a:t>
            </a:r>
          </a:p>
          <a:p>
            <a:endParaRPr lang="en-US" dirty="0" smtClean="0"/>
          </a:p>
          <a:p>
            <a:r>
              <a:rPr lang="en-US" dirty="0" smtClean="0"/>
              <a:t>IRB</a:t>
            </a:r>
          </a:p>
          <a:p>
            <a:pPr lvl="1"/>
            <a:r>
              <a:rPr lang="en-US" dirty="0" smtClean="0"/>
              <a:t>Institutional Review Board</a:t>
            </a:r>
            <a:endParaRPr lang="en-US" dirty="0"/>
          </a:p>
        </p:txBody>
      </p:sp>
    </p:spTree>
    <p:extLst>
      <p:ext uri="{BB962C8B-B14F-4D97-AF65-F5344CB8AC3E}">
        <p14:creationId xmlns:p14="http://schemas.microsoft.com/office/powerpoint/2010/main" val="41817744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21" y="84138"/>
            <a:ext cx="8229600" cy="919162"/>
          </a:xfrm>
        </p:spPr>
        <p:txBody>
          <a:bodyPr/>
          <a:lstStyle/>
          <a:p>
            <a:r>
              <a:rPr lang="en-US" dirty="0" smtClean="0"/>
              <a:t>Discount Usability Methods</a:t>
            </a:r>
            <a:endParaRPr lang="en-US" dirty="0"/>
          </a:p>
        </p:txBody>
      </p:sp>
      <p:sp>
        <p:nvSpPr>
          <p:cNvPr id="3" name="Content Placeholder 2"/>
          <p:cNvSpPr>
            <a:spLocks noGrp="1"/>
          </p:cNvSpPr>
          <p:nvPr>
            <p:ph idx="1"/>
          </p:nvPr>
        </p:nvSpPr>
        <p:spPr>
          <a:xfrm>
            <a:off x="304800" y="1143000"/>
            <a:ext cx="8382000" cy="5334000"/>
          </a:xfrm>
        </p:spPr>
        <p:txBody>
          <a:bodyPr>
            <a:normAutofit/>
          </a:bodyPr>
          <a:lstStyle/>
          <a:p>
            <a:r>
              <a:rPr lang="en-US" dirty="0" smtClean="0"/>
              <a:t>Think-Aloud</a:t>
            </a:r>
          </a:p>
          <a:p>
            <a:pPr lvl="1"/>
            <a:r>
              <a:rPr lang="en-US" dirty="0" smtClean="0"/>
              <a:t>Researcher + Participant</a:t>
            </a:r>
            <a:endParaRPr lang="en-US" sz="2800" dirty="0" smtClean="0"/>
          </a:p>
          <a:p>
            <a:endParaRPr lang="en-US" dirty="0" smtClean="0"/>
          </a:p>
          <a:p>
            <a:r>
              <a:rPr lang="en-US" dirty="0" smtClean="0"/>
              <a:t>Heuristic Evaluation</a:t>
            </a:r>
          </a:p>
          <a:p>
            <a:pPr lvl="1"/>
            <a:r>
              <a:rPr lang="en-US" dirty="0" smtClean="0"/>
              <a:t>Expert Analysis</a:t>
            </a:r>
          </a:p>
          <a:p>
            <a:pPr lvl="1"/>
            <a:endParaRPr lang="en-US" sz="3200" dirty="0" smtClean="0"/>
          </a:p>
          <a:p>
            <a:pPr lvl="1"/>
            <a:r>
              <a:rPr lang="en-US" sz="3200" dirty="0" smtClean="0">
                <a:solidFill>
                  <a:schemeClr val="tx1"/>
                </a:solidFill>
              </a:rPr>
              <a:t>Help </a:t>
            </a:r>
            <a:r>
              <a:rPr lang="en-US" sz="3200" b="1" dirty="0" smtClean="0">
                <a:solidFill>
                  <a:schemeClr val="tx1"/>
                </a:solidFill>
              </a:rPr>
              <a:t>find</a:t>
            </a:r>
            <a:r>
              <a:rPr lang="en-US" sz="3200" dirty="0" smtClean="0">
                <a:solidFill>
                  <a:schemeClr val="tx1"/>
                </a:solidFill>
              </a:rPr>
              <a:t> usability problems, still up to designer to fix them and re-assess</a:t>
            </a:r>
          </a:p>
        </p:txBody>
      </p:sp>
    </p:spTree>
    <p:extLst>
      <p:ext uri="{BB962C8B-B14F-4D97-AF65-F5344CB8AC3E}">
        <p14:creationId xmlns:p14="http://schemas.microsoft.com/office/powerpoint/2010/main" val="2900483005"/>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9" y="84138"/>
            <a:ext cx="8229600" cy="919162"/>
          </a:xfrm>
        </p:spPr>
        <p:txBody>
          <a:bodyPr/>
          <a:lstStyle/>
          <a:p>
            <a:r>
              <a:rPr lang="en-US" dirty="0" smtClean="0"/>
              <a:t>Think-Aloud</a:t>
            </a:r>
            <a:endParaRPr lang="en-US" dirty="0"/>
          </a:p>
        </p:txBody>
      </p:sp>
      <p:sp>
        <p:nvSpPr>
          <p:cNvPr id="3" name="Content Placeholder 2"/>
          <p:cNvSpPr>
            <a:spLocks noGrp="1"/>
          </p:cNvSpPr>
          <p:nvPr>
            <p:ph idx="1"/>
          </p:nvPr>
        </p:nvSpPr>
        <p:spPr>
          <a:xfrm>
            <a:off x="304800" y="1143000"/>
            <a:ext cx="8686800" cy="5410200"/>
          </a:xfrm>
        </p:spPr>
        <p:txBody>
          <a:bodyPr>
            <a:normAutofit fontScale="92500"/>
          </a:bodyPr>
          <a:lstStyle/>
          <a:p>
            <a:r>
              <a:rPr lang="en-US" dirty="0" smtClean="0"/>
              <a:t>Method</a:t>
            </a:r>
          </a:p>
          <a:p>
            <a:pPr lvl="1"/>
            <a:r>
              <a:rPr lang="en-US" dirty="0" smtClean="0"/>
              <a:t>Participants use interface and talk as they go</a:t>
            </a:r>
          </a:p>
          <a:p>
            <a:pPr lvl="1"/>
            <a:r>
              <a:rPr lang="en-US" dirty="0" smtClean="0"/>
              <a:t>People should be new to interface; from target user group</a:t>
            </a:r>
          </a:p>
          <a:p>
            <a:pPr lvl="1"/>
            <a:r>
              <a:rPr lang="en-US" dirty="0" smtClean="0"/>
              <a:t>Concrete tasks or scenarios help focus activity and feedback</a:t>
            </a:r>
          </a:p>
          <a:p>
            <a:pPr lvl="1"/>
            <a:r>
              <a:rPr lang="en-US" dirty="0" smtClean="0"/>
              <a:t>Researcher observes / notes difficulties; short interview</a:t>
            </a:r>
          </a:p>
          <a:p>
            <a:pPr lvl="1"/>
            <a:r>
              <a:rPr lang="en-US" dirty="0" smtClean="0"/>
              <a:t>Learning, mental model, expectations, desires, satisfaction</a:t>
            </a:r>
          </a:p>
          <a:p>
            <a:endParaRPr lang="en-US" dirty="0" smtClean="0"/>
          </a:p>
          <a:p>
            <a:r>
              <a:rPr lang="en-US" dirty="0" smtClean="0"/>
              <a:t>Pros</a:t>
            </a:r>
          </a:p>
          <a:p>
            <a:pPr lvl="1"/>
            <a:r>
              <a:rPr lang="en-US" dirty="0" smtClean="0"/>
              <a:t>Feedback from real people</a:t>
            </a:r>
          </a:p>
          <a:p>
            <a:pPr lvl="1"/>
            <a:endParaRPr lang="en-US" sz="2400" dirty="0" smtClean="0"/>
          </a:p>
          <a:p>
            <a:pPr lvl="1"/>
            <a:r>
              <a:rPr lang="en-US" sz="3000" b="1" dirty="0" smtClean="0">
                <a:solidFill>
                  <a:schemeClr val="tx1"/>
                </a:solidFill>
              </a:rPr>
              <a:t>Cons</a:t>
            </a:r>
          </a:p>
          <a:p>
            <a:pPr lvl="1"/>
            <a:r>
              <a:rPr lang="en-US" dirty="0" smtClean="0"/>
              <a:t>Verbalization </a:t>
            </a:r>
            <a:r>
              <a:rPr lang="en-US" dirty="0"/>
              <a:t>slows people down and can change problem solving process</a:t>
            </a:r>
          </a:p>
          <a:p>
            <a:pPr lvl="1"/>
            <a:r>
              <a:rPr lang="en-US" dirty="0"/>
              <a:t>t</a:t>
            </a:r>
            <a:r>
              <a:rPr lang="en-US" dirty="0" smtClean="0">
                <a:solidFill>
                  <a:schemeClr val="tx1">
                    <a:lumMod val="65000"/>
                    <a:lumOff val="35000"/>
                  </a:schemeClr>
                </a:solidFill>
              </a:rPr>
              <a:t>ime intensive; must recruit participants; must keep feedback in perspective for low N (e.g. new feature requests); need full prototype; </a:t>
            </a:r>
          </a:p>
        </p:txBody>
      </p:sp>
    </p:spTree>
    <p:extLst>
      <p:ext uri="{BB962C8B-B14F-4D97-AF65-F5344CB8AC3E}">
        <p14:creationId xmlns:p14="http://schemas.microsoft.com/office/powerpoint/2010/main" val="113202210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Aloud Example</a:t>
            </a:r>
            <a:endParaRPr lang="en-US" dirty="0"/>
          </a:p>
        </p:txBody>
      </p:sp>
      <p:sp>
        <p:nvSpPr>
          <p:cNvPr id="3" name="Content Placeholder 2"/>
          <p:cNvSpPr>
            <a:spLocks noGrp="1"/>
          </p:cNvSpPr>
          <p:nvPr>
            <p:ph idx="1"/>
          </p:nvPr>
        </p:nvSpPr>
        <p:spPr/>
        <p:txBody>
          <a:bodyPr/>
          <a:lstStyle/>
          <a:p>
            <a:endParaRPr lang="en-US"/>
          </a:p>
        </p:txBody>
      </p:sp>
      <p:pic>
        <p:nvPicPr>
          <p:cNvPr id="4" name="Picture 3">
            <a:hlinkClick r:id="rId3"/>
          </p:cNvPr>
          <p:cNvPicPr>
            <a:picLocks noChangeAspect="1"/>
          </p:cNvPicPr>
          <p:nvPr/>
        </p:nvPicPr>
        <p:blipFill>
          <a:blip r:embed="rId4"/>
          <a:stretch>
            <a:fillRect/>
          </a:stretch>
        </p:blipFill>
        <p:spPr>
          <a:xfrm>
            <a:off x="581886" y="1316160"/>
            <a:ext cx="8153400" cy="4940300"/>
          </a:xfrm>
          <a:prstGeom prst="rect">
            <a:avLst/>
          </a:prstGeom>
        </p:spPr>
      </p:pic>
      <p:sp>
        <p:nvSpPr>
          <p:cNvPr id="5" name="Rectangle 4"/>
          <p:cNvSpPr/>
          <p:nvPr/>
        </p:nvSpPr>
        <p:spPr>
          <a:xfrm>
            <a:off x="3505200" y="6477000"/>
            <a:ext cx="5562600" cy="276999"/>
          </a:xfrm>
          <a:prstGeom prst="rect">
            <a:avLst/>
          </a:prstGeom>
        </p:spPr>
        <p:txBody>
          <a:bodyPr wrap="square">
            <a:spAutoFit/>
          </a:bodyPr>
          <a:lstStyle/>
          <a:p>
            <a:pPr algn="r"/>
            <a:r>
              <a:rPr lang="en-US" sz="1200" dirty="0">
                <a:latin typeface="Helvetica"/>
                <a:cs typeface="Helvetica"/>
              </a:rPr>
              <a:t>http://</a:t>
            </a:r>
            <a:r>
              <a:rPr lang="en-US" sz="1200" dirty="0" err="1">
                <a:latin typeface="Helvetica"/>
                <a:cs typeface="Helvetica"/>
              </a:rPr>
              <a:t>www.youtube.com</a:t>
            </a:r>
            <a:r>
              <a:rPr lang="en-US" sz="1200" dirty="0">
                <a:latin typeface="Helvetica"/>
                <a:cs typeface="Helvetica"/>
              </a:rPr>
              <a:t>/</a:t>
            </a:r>
            <a:r>
              <a:rPr lang="en-US" sz="1200" dirty="0" err="1">
                <a:latin typeface="Helvetica"/>
                <a:cs typeface="Helvetica"/>
              </a:rPr>
              <a:t>watch?feature</a:t>
            </a:r>
            <a:r>
              <a:rPr lang="en-US" sz="1200" dirty="0">
                <a:latin typeface="Helvetica"/>
                <a:cs typeface="Helvetica"/>
              </a:rPr>
              <a:t>=</a:t>
            </a:r>
            <a:r>
              <a:rPr lang="en-US" sz="1200" dirty="0" err="1">
                <a:latin typeface="Helvetica"/>
                <a:cs typeface="Helvetica"/>
              </a:rPr>
              <a:t>player_embedded&amp;v</a:t>
            </a:r>
            <a:r>
              <a:rPr lang="en-US" sz="1200" dirty="0">
                <a:latin typeface="Helvetica"/>
                <a:cs typeface="Helvetica"/>
              </a:rPr>
              <a:t>=QckIzHC99Xc#!</a:t>
            </a:r>
          </a:p>
        </p:txBody>
      </p:sp>
    </p:spTree>
    <p:extLst>
      <p:ext uri="{BB962C8B-B14F-4D97-AF65-F5344CB8AC3E}">
        <p14:creationId xmlns:p14="http://schemas.microsoft.com/office/powerpoint/2010/main" val="380310317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8862" y="372737"/>
            <a:ext cx="9080191" cy="5983613"/>
          </a:xfrm>
          <a:prstGeom prst="rect">
            <a:avLst/>
          </a:prstGeom>
          <a:ln>
            <a:solidFill>
              <a:schemeClr val="bg1">
                <a:lumMod val="75000"/>
              </a:schemeClr>
            </a:solidFill>
          </a:ln>
          <a:effectLst>
            <a:outerShdw blurRad="50800" dist="38100" dir="2700000">
              <a:srgbClr val="000000">
                <a:alpha val="43000"/>
              </a:srgbClr>
            </a:outerShdw>
          </a:effectLst>
        </p:spPr>
      </p:pic>
    </p:spTree>
    <p:extLst>
      <p:ext uri="{BB962C8B-B14F-4D97-AF65-F5344CB8AC3E}">
        <p14:creationId xmlns:p14="http://schemas.microsoft.com/office/powerpoint/2010/main" val="55587542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321" y="84138"/>
            <a:ext cx="8229600" cy="919162"/>
          </a:xfrm>
        </p:spPr>
        <p:txBody>
          <a:bodyPr/>
          <a:lstStyle/>
          <a:p>
            <a:r>
              <a:rPr lang="en-US" dirty="0" smtClean="0"/>
              <a:t>Heuristic Analysis</a:t>
            </a:r>
            <a:endParaRPr lang="en-US" dirty="0"/>
          </a:p>
        </p:txBody>
      </p:sp>
      <p:sp>
        <p:nvSpPr>
          <p:cNvPr id="3" name="Content Placeholder 2"/>
          <p:cNvSpPr>
            <a:spLocks noGrp="1"/>
          </p:cNvSpPr>
          <p:nvPr>
            <p:ph idx="1"/>
          </p:nvPr>
        </p:nvSpPr>
        <p:spPr>
          <a:xfrm>
            <a:off x="304800" y="1143000"/>
            <a:ext cx="8686800" cy="5257800"/>
          </a:xfrm>
        </p:spPr>
        <p:txBody>
          <a:bodyPr>
            <a:normAutofit/>
          </a:bodyPr>
          <a:lstStyle/>
          <a:p>
            <a:r>
              <a:rPr lang="en-US" dirty="0" smtClean="0"/>
              <a:t>Method</a:t>
            </a:r>
          </a:p>
          <a:p>
            <a:pPr lvl="1"/>
            <a:r>
              <a:rPr lang="en-US" dirty="0" smtClean="0"/>
              <a:t>Structured critique by multiple </a:t>
            </a:r>
            <a:r>
              <a:rPr lang="en-US" i="1" dirty="0" smtClean="0"/>
              <a:t>independent </a:t>
            </a:r>
            <a:r>
              <a:rPr lang="en-US" dirty="0" smtClean="0"/>
              <a:t>experts</a:t>
            </a:r>
          </a:p>
          <a:p>
            <a:pPr lvl="1"/>
            <a:r>
              <a:rPr lang="en-US" dirty="0" smtClean="0"/>
              <a:t>Standard heuristics + domain specific heuristics</a:t>
            </a:r>
          </a:p>
          <a:p>
            <a:pPr lvl="1"/>
            <a:r>
              <a:rPr lang="en-US" dirty="0" smtClean="0"/>
              <a:t>Each expert reports heuristic violations and severity</a:t>
            </a:r>
            <a:endParaRPr lang="en-US" sz="2400" dirty="0" smtClean="0"/>
          </a:p>
          <a:p>
            <a:endParaRPr lang="en-US" dirty="0" smtClean="0"/>
          </a:p>
          <a:p>
            <a:r>
              <a:rPr lang="en-US" dirty="0" smtClean="0"/>
              <a:t>Pros</a:t>
            </a:r>
          </a:p>
          <a:p>
            <a:pPr lvl="1"/>
            <a:r>
              <a:rPr lang="en-US" dirty="0" smtClean="0"/>
              <a:t>Can be used with early design specifications; relatively cheap and fast </a:t>
            </a:r>
            <a:endParaRPr lang="en-US" sz="2400" dirty="0" smtClean="0"/>
          </a:p>
          <a:p>
            <a:endParaRPr lang="en-US" dirty="0" smtClean="0"/>
          </a:p>
          <a:p>
            <a:r>
              <a:rPr lang="en-US" dirty="0" smtClean="0"/>
              <a:t>Cons</a:t>
            </a:r>
          </a:p>
          <a:p>
            <a:pPr lvl="1"/>
            <a:r>
              <a:rPr lang="en-US" dirty="0" smtClean="0"/>
              <a:t>Results depend on “experts”</a:t>
            </a:r>
          </a:p>
        </p:txBody>
      </p:sp>
    </p:spTree>
    <p:extLst>
      <p:ext uri="{BB962C8B-B14F-4D97-AF65-F5344CB8AC3E}">
        <p14:creationId xmlns:p14="http://schemas.microsoft.com/office/powerpoint/2010/main" val="128524944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9" y="84138"/>
            <a:ext cx="8229600" cy="919162"/>
          </a:xfrm>
        </p:spPr>
        <p:txBody>
          <a:bodyPr/>
          <a:lstStyle/>
          <a:p>
            <a:r>
              <a:rPr lang="en-US" dirty="0" smtClean="0"/>
              <a:t>Nielson’s Heuristics</a:t>
            </a:r>
            <a:endParaRPr lang="en-US" dirty="0"/>
          </a:p>
        </p:txBody>
      </p:sp>
      <p:sp>
        <p:nvSpPr>
          <p:cNvPr id="3" name="Content Placeholder 2"/>
          <p:cNvSpPr>
            <a:spLocks noGrp="1"/>
          </p:cNvSpPr>
          <p:nvPr>
            <p:ph idx="1"/>
          </p:nvPr>
        </p:nvSpPr>
        <p:spPr>
          <a:xfrm>
            <a:off x="304800" y="1143000"/>
            <a:ext cx="8686800" cy="5334000"/>
          </a:xfrm>
        </p:spPr>
        <p:txBody>
          <a:bodyPr/>
          <a:lstStyle/>
          <a:p>
            <a:pPr lvl="1"/>
            <a:r>
              <a:rPr lang="en-US" dirty="0" smtClean="0"/>
              <a:t>Visibility of system status</a:t>
            </a:r>
          </a:p>
          <a:p>
            <a:pPr lvl="2">
              <a:spcAft>
                <a:spcPts val="600"/>
              </a:spcAft>
            </a:pPr>
            <a:r>
              <a:rPr lang="en-US" sz="2000" dirty="0" smtClean="0"/>
              <a:t>Keep users informed about what is going on through appropriate feedback in reasonable time</a:t>
            </a:r>
          </a:p>
          <a:p>
            <a:pPr lvl="1"/>
            <a:r>
              <a:rPr lang="en-US" dirty="0" smtClean="0"/>
              <a:t>Match between system and world</a:t>
            </a:r>
          </a:p>
          <a:p>
            <a:pPr lvl="2">
              <a:spcAft>
                <a:spcPts val="600"/>
              </a:spcAft>
            </a:pPr>
            <a:r>
              <a:rPr lang="en-US" sz="2000" dirty="0" smtClean="0"/>
              <a:t>Use familiar words, phrases and concepts; follow real-world conventions</a:t>
            </a:r>
          </a:p>
          <a:p>
            <a:pPr lvl="1"/>
            <a:r>
              <a:rPr lang="en-US" dirty="0" smtClean="0"/>
              <a:t>User control and freedom</a:t>
            </a:r>
          </a:p>
          <a:p>
            <a:pPr lvl="2">
              <a:spcAft>
                <a:spcPts val="600"/>
              </a:spcAft>
            </a:pPr>
            <a:r>
              <a:rPr lang="en-US" sz="2000" dirty="0" smtClean="0"/>
              <a:t>Support undo and redo; allow for “emergency exit”</a:t>
            </a:r>
          </a:p>
          <a:p>
            <a:pPr lvl="1"/>
            <a:r>
              <a:rPr lang="en-US" dirty="0" smtClean="0"/>
              <a:t>Consistency and standards</a:t>
            </a:r>
          </a:p>
          <a:p>
            <a:pPr lvl="2">
              <a:spcAft>
                <a:spcPts val="600"/>
              </a:spcAft>
            </a:pPr>
            <a:r>
              <a:rPr lang="en-US" sz="2000" dirty="0" smtClean="0"/>
              <a:t>Follow platform and genre conventions and standard</a:t>
            </a:r>
          </a:p>
          <a:p>
            <a:pPr lvl="1"/>
            <a:r>
              <a:rPr lang="en-US" dirty="0" smtClean="0"/>
              <a:t>Error prevention</a:t>
            </a:r>
          </a:p>
          <a:p>
            <a:pPr lvl="2"/>
            <a:r>
              <a:rPr lang="en-US" sz="2000" dirty="0" smtClean="0"/>
              <a:t>Make it difficult to make errors</a:t>
            </a:r>
          </a:p>
        </p:txBody>
      </p:sp>
      <p:sp>
        <p:nvSpPr>
          <p:cNvPr id="4" name="TextBox 3"/>
          <p:cNvSpPr txBox="1"/>
          <p:nvPr/>
        </p:nvSpPr>
        <p:spPr>
          <a:xfrm>
            <a:off x="304800" y="6397823"/>
            <a:ext cx="3301743" cy="307777"/>
          </a:xfrm>
          <a:prstGeom prst="rect">
            <a:avLst/>
          </a:prstGeom>
          <a:noFill/>
        </p:spPr>
        <p:txBody>
          <a:bodyPr wrap="none" rtlCol="0">
            <a:spAutoFit/>
          </a:bodyPr>
          <a:lstStyle/>
          <a:p>
            <a:r>
              <a:rPr lang="en-US" sz="1400" dirty="0" err="1" smtClean="0">
                <a:solidFill>
                  <a:schemeClr val="tx1">
                    <a:lumMod val="50000"/>
                    <a:lumOff val="50000"/>
                  </a:schemeClr>
                </a:solidFill>
              </a:rPr>
              <a:t>Jakob</a:t>
            </a:r>
            <a:r>
              <a:rPr lang="en-US" sz="1400" dirty="0" smtClean="0">
                <a:solidFill>
                  <a:schemeClr val="tx1">
                    <a:lumMod val="50000"/>
                    <a:lumOff val="50000"/>
                  </a:schemeClr>
                </a:solidFill>
              </a:rPr>
              <a:t> Nielson. Usability Engineering. 1993.</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385505633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459" y="84138"/>
            <a:ext cx="8229600" cy="919162"/>
          </a:xfrm>
        </p:spPr>
        <p:txBody>
          <a:bodyPr/>
          <a:lstStyle/>
          <a:p>
            <a:r>
              <a:rPr lang="en-US" dirty="0" smtClean="0"/>
              <a:t>Nielson’s Heuristics</a:t>
            </a:r>
            <a:endParaRPr lang="en-US" dirty="0"/>
          </a:p>
        </p:txBody>
      </p:sp>
      <p:sp>
        <p:nvSpPr>
          <p:cNvPr id="3" name="Content Placeholder 2"/>
          <p:cNvSpPr>
            <a:spLocks noGrp="1"/>
          </p:cNvSpPr>
          <p:nvPr>
            <p:ph idx="1"/>
          </p:nvPr>
        </p:nvSpPr>
        <p:spPr>
          <a:xfrm>
            <a:off x="304800" y="1143000"/>
            <a:ext cx="8686800" cy="5257800"/>
          </a:xfrm>
        </p:spPr>
        <p:txBody>
          <a:bodyPr/>
          <a:lstStyle/>
          <a:p>
            <a:pPr lvl="1"/>
            <a:r>
              <a:rPr lang="en-US" dirty="0" smtClean="0"/>
              <a:t>Recognition rather than recall</a:t>
            </a:r>
          </a:p>
          <a:p>
            <a:pPr lvl="2">
              <a:spcAft>
                <a:spcPts val="600"/>
              </a:spcAft>
            </a:pPr>
            <a:r>
              <a:rPr lang="en-US" sz="2000" dirty="0" smtClean="0"/>
              <a:t>Make objects, actions, options visible; don’t required memory work; make instructions visible or easily retrieved</a:t>
            </a:r>
          </a:p>
          <a:p>
            <a:pPr lvl="1"/>
            <a:r>
              <a:rPr lang="en-US" dirty="0" smtClean="0"/>
              <a:t>Flexibility and efficiency</a:t>
            </a:r>
          </a:p>
          <a:p>
            <a:pPr lvl="2">
              <a:spcAft>
                <a:spcPts val="600"/>
              </a:spcAft>
            </a:pPr>
            <a:r>
              <a:rPr lang="en-US" sz="2000" dirty="0" smtClean="0"/>
              <a:t>Allow for tailoring frequent actions</a:t>
            </a:r>
          </a:p>
          <a:p>
            <a:pPr lvl="1"/>
            <a:r>
              <a:rPr lang="en-US" dirty="0" smtClean="0"/>
              <a:t>Aesthetic and minimal</a:t>
            </a:r>
          </a:p>
          <a:p>
            <a:pPr lvl="2">
              <a:spcAft>
                <a:spcPts val="600"/>
              </a:spcAft>
            </a:pPr>
            <a:r>
              <a:rPr lang="en-US" sz="2000" dirty="0" smtClean="0"/>
              <a:t>Don’t include info that is irrelevant or rarely needed</a:t>
            </a:r>
          </a:p>
          <a:p>
            <a:pPr lvl="1"/>
            <a:r>
              <a:rPr lang="en-US" dirty="0" smtClean="0"/>
              <a:t>Help users recognize, diagnose, recover from errors</a:t>
            </a:r>
          </a:p>
          <a:p>
            <a:pPr lvl="2">
              <a:spcAft>
                <a:spcPts val="600"/>
              </a:spcAft>
            </a:pPr>
            <a:r>
              <a:rPr lang="en-US" sz="2000" dirty="0" smtClean="0"/>
              <a:t>Any error messages should be in plain language</a:t>
            </a:r>
          </a:p>
          <a:p>
            <a:pPr lvl="1"/>
            <a:r>
              <a:rPr lang="en-US" dirty="0" smtClean="0"/>
              <a:t>Help and documentation</a:t>
            </a:r>
          </a:p>
          <a:p>
            <a:pPr lvl="2"/>
            <a:r>
              <a:rPr lang="en-US" sz="2000" dirty="0" smtClean="0"/>
              <a:t>Make it easy to search, focused on user tasks, list concrete steps, don’t overwhelm</a:t>
            </a:r>
          </a:p>
        </p:txBody>
      </p:sp>
    </p:spTree>
    <p:extLst>
      <p:ext uri="{BB962C8B-B14F-4D97-AF65-F5344CB8AC3E}">
        <p14:creationId xmlns:p14="http://schemas.microsoft.com/office/powerpoint/2010/main" val="383151991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Shneiderman’s</a:t>
            </a:r>
            <a:r>
              <a:rPr lang="en-US" sz="2800" dirty="0" smtClean="0"/>
              <a:t> 8 Golden Rules of UI Design</a:t>
            </a:r>
            <a:endParaRPr lang="en-US" sz="2800" dirty="0"/>
          </a:p>
        </p:txBody>
      </p:sp>
      <p:sp>
        <p:nvSpPr>
          <p:cNvPr id="5" name="Content Placeholder 2"/>
          <p:cNvSpPr>
            <a:spLocks noGrp="1"/>
          </p:cNvSpPr>
          <p:nvPr>
            <p:ph idx="1"/>
          </p:nvPr>
        </p:nvSpPr>
        <p:spPr>
          <a:xfrm>
            <a:off x="304800" y="1143000"/>
            <a:ext cx="8686800" cy="5334000"/>
          </a:xfrm>
        </p:spPr>
        <p:txBody>
          <a:bodyPr>
            <a:normAutofit fontScale="92500" lnSpcReduction="10000"/>
          </a:bodyPr>
          <a:lstStyle/>
          <a:p>
            <a:pPr lvl="1"/>
            <a:r>
              <a:rPr lang="en-US" dirty="0"/>
              <a:t>Strive for </a:t>
            </a:r>
            <a:r>
              <a:rPr lang="en-US" dirty="0" smtClean="0"/>
              <a:t>consistency</a:t>
            </a:r>
          </a:p>
          <a:p>
            <a:pPr lvl="2"/>
            <a:r>
              <a:rPr lang="en-US" sz="2000" dirty="0"/>
              <a:t>Consistent sequences of actions should be required in similar situations; identical terminology should be used in prompts, menus, and help screens; and consistent commands should be employed throughout</a:t>
            </a:r>
            <a:r>
              <a:rPr lang="en-US" sz="2000" dirty="0" smtClean="0"/>
              <a:t>.</a:t>
            </a:r>
          </a:p>
          <a:p>
            <a:pPr lvl="1"/>
            <a:r>
              <a:rPr lang="en-US" dirty="0" smtClean="0"/>
              <a:t>Enable </a:t>
            </a:r>
            <a:r>
              <a:rPr lang="en-US" dirty="0"/>
              <a:t>frequent users to use </a:t>
            </a:r>
            <a:r>
              <a:rPr lang="en-US" dirty="0" smtClean="0"/>
              <a:t>shortcuts</a:t>
            </a:r>
          </a:p>
          <a:p>
            <a:pPr lvl="2"/>
            <a:r>
              <a:rPr lang="en-US" sz="2000" dirty="0"/>
              <a:t>As the frequency of use increases, so do the user's desires to reduce the number of interactions and to increase the pace of interaction. Abbreviations, function keys, hidden commands, and macro facilities are very helpful to an expert user</a:t>
            </a:r>
            <a:r>
              <a:rPr lang="en-US" sz="2000" dirty="0" smtClean="0"/>
              <a:t>.</a:t>
            </a:r>
          </a:p>
          <a:p>
            <a:pPr lvl="1"/>
            <a:r>
              <a:rPr lang="en-US" dirty="0" smtClean="0"/>
              <a:t>Offer </a:t>
            </a:r>
            <a:r>
              <a:rPr lang="en-US" dirty="0"/>
              <a:t>informative </a:t>
            </a:r>
            <a:r>
              <a:rPr lang="en-US" dirty="0" smtClean="0"/>
              <a:t>feedback</a:t>
            </a:r>
          </a:p>
          <a:p>
            <a:pPr lvl="2"/>
            <a:r>
              <a:rPr lang="en-US" sz="2000" dirty="0"/>
              <a:t>For every operator action, there should be some system feedback. For frequent and minor actions, the response can be modest, while for infrequent and major actions, the response should be more substantial</a:t>
            </a:r>
            <a:r>
              <a:rPr lang="en-US" sz="2000" dirty="0" smtClean="0"/>
              <a:t>.</a:t>
            </a:r>
          </a:p>
          <a:p>
            <a:pPr lvl="1"/>
            <a:r>
              <a:rPr lang="en-US" dirty="0" smtClean="0"/>
              <a:t>Design </a:t>
            </a:r>
            <a:r>
              <a:rPr lang="en-US" dirty="0"/>
              <a:t>dialog to yield </a:t>
            </a:r>
            <a:r>
              <a:rPr lang="en-US" dirty="0" smtClean="0"/>
              <a:t>closure</a:t>
            </a:r>
          </a:p>
          <a:p>
            <a:pPr lvl="2"/>
            <a:r>
              <a:rPr lang="en-US" sz="2000" dirty="0"/>
              <a:t>Sequences of actions should be organized into groups with a beginning, middle, and end. The informative feedback at the completion of a group of actions gives the operators the satisfaction of accomplishment, a sense of relief, the signal to drop contingency plans and options from their minds, and an indication that the way is clear to prepare for the next group of actions.</a:t>
            </a:r>
            <a:endParaRPr lang="en-US" sz="2000" dirty="0" smtClean="0"/>
          </a:p>
        </p:txBody>
      </p:sp>
      <p:sp>
        <p:nvSpPr>
          <p:cNvPr id="6" name="TextBox 5"/>
          <p:cNvSpPr txBox="1"/>
          <p:nvPr/>
        </p:nvSpPr>
        <p:spPr>
          <a:xfrm>
            <a:off x="304800" y="6397823"/>
            <a:ext cx="3716044" cy="307777"/>
          </a:xfrm>
          <a:prstGeom prst="rect">
            <a:avLst/>
          </a:prstGeom>
          <a:noFill/>
        </p:spPr>
        <p:txBody>
          <a:bodyPr wrap="none" rtlCol="0">
            <a:spAutoFit/>
          </a:bodyPr>
          <a:lstStyle/>
          <a:p>
            <a:r>
              <a:rPr lang="en-US" sz="1400" dirty="0" err="1" smtClean="0">
                <a:solidFill>
                  <a:schemeClr val="tx1">
                    <a:lumMod val="50000"/>
                    <a:lumOff val="50000"/>
                  </a:schemeClr>
                </a:solidFill>
              </a:rPr>
              <a:t>Shneiderman</a:t>
            </a:r>
            <a:r>
              <a:rPr lang="en-US" sz="1400" dirty="0" smtClean="0">
                <a:solidFill>
                  <a:schemeClr val="tx1">
                    <a:lumMod val="50000"/>
                    <a:lumOff val="50000"/>
                  </a:schemeClr>
                </a:solidFill>
              </a:rPr>
              <a:t> et al. Designing the User Interface.</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146878736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t>Shneiderman’s</a:t>
            </a:r>
            <a:r>
              <a:rPr lang="en-US" sz="2800" dirty="0" smtClean="0"/>
              <a:t> 8 Golden Rules of UI Design</a:t>
            </a:r>
            <a:endParaRPr lang="en-US" sz="2800" dirty="0"/>
          </a:p>
        </p:txBody>
      </p:sp>
      <p:sp>
        <p:nvSpPr>
          <p:cNvPr id="5" name="Content Placeholder 2"/>
          <p:cNvSpPr>
            <a:spLocks noGrp="1"/>
          </p:cNvSpPr>
          <p:nvPr>
            <p:ph idx="1"/>
          </p:nvPr>
        </p:nvSpPr>
        <p:spPr>
          <a:xfrm>
            <a:off x="304800" y="1143000"/>
            <a:ext cx="8686800" cy="5334000"/>
          </a:xfrm>
        </p:spPr>
        <p:txBody>
          <a:bodyPr>
            <a:normAutofit fontScale="92500" lnSpcReduction="10000"/>
          </a:bodyPr>
          <a:lstStyle/>
          <a:p>
            <a:pPr lvl="1"/>
            <a:r>
              <a:rPr lang="en-US" dirty="0"/>
              <a:t>Offer simple error </a:t>
            </a:r>
            <a:r>
              <a:rPr lang="en-US" dirty="0" smtClean="0"/>
              <a:t>handling</a:t>
            </a:r>
          </a:p>
          <a:p>
            <a:pPr lvl="2"/>
            <a:r>
              <a:rPr lang="en-US" sz="2000" dirty="0"/>
              <a:t>As much as possible, design the system so the user cannot make a serious error. If an error is made, the system should be able to detect the error and offer simple, comprehensible mechanisms for handling the error</a:t>
            </a:r>
            <a:r>
              <a:rPr lang="en-US" sz="2000" dirty="0" smtClean="0"/>
              <a:t>.</a:t>
            </a:r>
          </a:p>
          <a:p>
            <a:pPr lvl="1"/>
            <a:r>
              <a:rPr lang="en-US" dirty="0" smtClean="0"/>
              <a:t>Permit </a:t>
            </a:r>
            <a:r>
              <a:rPr lang="en-US" dirty="0"/>
              <a:t>easy reversal of </a:t>
            </a:r>
            <a:r>
              <a:rPr lang="en-US" dirty="0" smtClean="0"/>
              <a:t>actions</a:t>
            </a:r>
          </a:p>
          <a:p>
            <a:pPr lvl="2"/>
            <a:r>
              <a:rPr lang="en-US" sz="2000" dirty="0"/>
              <a:t>This feature relieves anxiety, since the user knows that errors can be undone; it thus encourages exploration of unfamiliar options. The units of reversibility may be a single action, a data entry, or a complete group of actions</a:t>
            </a:r>
            <a:r>
              <a:rPr lang="en-US" sz="2000" dirty="0" smtClean="0"/>
              <a:t>.</a:t>
            </a:r>
          </a:p>
          <a:p>
            <a:pPr lvl="1"/>
            <a:r>
              <a:rPr lang="en-US" dirty="0" smtClean="0"/>
              <a:t>Support </a:t>
            </a:r>
            <a:r>
              <a:rPr lang="en-US" dirty="0"/>
              <a:t>internal locus of </a:t>
            </a:r>
            <a:r>
              <a:rPr lang="en-US" dirty="0" smtClean="0"/>
              <a:t>control</a:t>
            </a:r>
          </a:p>
          <a:p>
            <a:pPr lvl="2"/>
            <a:r>
              <a:rPr lang="en-US" sz="2000" dirty="0"/>
              <a:t>Experienced operators strongly desire the sense that they are in charge of the system and that the system responds to their actions. Design the system to make users the initiators of actions rather than the responders</a:t>
            </a:r>
            <a:r>
              <a:rPr lang="en-US" sz="2000" dirty="0" smtClean="0"/>
              <a:t>.</a:t>
            </a:r>
          </a:p>
          <a:p>
            <a:pPr lvl="1"/>
            <a:r>
              <a:rPr lang="en-US" dirty="0" smtClean="0"/>
              <a:t>Reduce </a:t>
            </a:r>
            <a:r>
              <a:rPr lang="en-US" dirty="0"/>
              <a:t>short-term memory </a:t>
            </a:r>
            <a:r>
              <a:rPr lang="en-US" dirty="0" smtClean="0"/>
              <a:t>load</a:t>
            </a:r>
          </a:p>
          <a:p>
            <a:pPr lvl="2"/>
            <a:r>
              <a:rPr lang="en-US" sz="2000" dirty="0"/>
              <a:t>The limitation of human information processing in short-term memory requires that displays be kept simple, multiple page displays be consolidated, window-motion frequency be reduced, and sufficient training time be allotted for codes, mnemonics, and sequences of actions. </a:t>
            </a:r>
            <a:endParaRPr lang="en-US" sz="2000" dirty="0" smtClean="0"/>
          </a:p>
        </p:txBody>
      </p:sp>
      <p:sp>
        <p:nvSpPr>
          <p:cNvPr id="6" name="TextBox 5"/>
          <p:cNvSpPr txBox="1"/>
          <p:nvPr/>
        </p:nvSpPr>
        <p:spPr>
          <a:xfrm>
            <a:off x="304800" y="6397823"/>
            <a:ext cx="3716044" cy="307777"/>
          </a:xfrm>
          <a:prstGeom prst="rect">
            <a:avLst/>
          </a:prstGeom>
          <a:noFill/>
        </p:spPr>
        <p:txBody>
          <a:bodyPr wrap="none" rtlCol="0">
            <a:spAutoFit/>
          </a:bodyPr>
          <a:lstStyle/>
          <a:p>
            <a:r>
              <a:rPr lang="en-US" sz="1400" dirty="0" err="1" smtClean="0">
                <a:solidFill>
                  <a:schemeClr val="tx1">
                    <a:lumMod val="50000"/>
                    <a:lumOff val="50000"/>
                  </a:schemeClr>
                </a:solidFill>
              </a:rPr>
              <a:t>Shneiderman</a:t>
            </a:r>
            <a:r>
              <a:rPr lang="en-US" sz="1400" dirty="0" smtClean="0">
                <a:solidFill>
                  <a:schemeClr val="tx1">
                    <a:lumMod val="50000"/>
                    <a:lumOff val="50000"/>
                  </a:schemeClr>
                </a:solidFill>
              </a:rPr>
              <a:t> et al. Designing the User Interface.</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60385264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Specific Heuristics</a:t>
            </a:r>
            <a:endParaRPr lang="en-US" dirty="0"/>
          </a:p>
        </p:txBody>
      </p:sp>
      <p:sp>
        <p:nvSpPr>
          <p:cNvPr id="3" name="Content Placeholder 2"/>
          <p:cNvSpPr>
            <a:spLocks noGrp="1"/>
          </p:cNvSpPr>
          <p:nvPr>
            <p:ph idx="1"/>
          </p:nvPr>
        </p:nvSpPr>
        <p:spPr/>
        <p:txBody>
          <a:bodyPr>
            <a:normAutofit/>
          </a:bodyPr>
          <a:lstStyle/>
          <a:p>
            <a:pPr lvl="1"/>
            <a:r>
              <a:rPr lang="en-US" dirty="0" smtClean="0"/>
              <a:t>Information coding</a:t>
            </a:r>
          </a:p>
          <a:p>
            <a:pPr lvl="2">
              <a:spcAft>
                <a:spcPts val="600"/>
              </a:spcAft>
            </a:pPr>
            <a:r>
              <a:rPr lang="en-US" dirty="0" smtClean="0"/>
              <a:t>Mapping of data to visual objects and attributes.</a:t>
            </a:r>
          </a:p>
          <a:p>
            <a:pPr lvl="1"/>
            <a:r>
              <a:rPr lang="en-US" dirty="0" smtClean="0"/>
              <a:t>Minimal actions</a:t>
            </a:r>
          </a:p>
          <a:p>
            <a:pPr lvl="2">
              <a:spcAft>
                <a:spcPts val="600"/>
              </a:spcAft>
            </a:pPr>
            <a:r>
              <a:rPr lang="en-US" dirty="0" smtClean="0"/>
              <a:t>Reduce workload for common tasks</a:t>
            </a:r>
          </a:p>
          <a:p>
            <a:pPr lvl="1"/>
            <a:r>
              <a:rPr lang="en-US" dirty="0" smtClean="0"/>
              <a:t>Flexibility</a:t>
            </a:r>
          </a:p>
          <a:p>
            <a:pPr lvl="2">
              <a:spcAft>
                <a:spcPts val="600"/>
              </a:spcAft>
            </a:pPr>
            <a:r>
              <a:rPr lang="en-US" dirty="0" smtClean="0"/>
              <a:t>Number of ways of achieving a given goal</a:t>
            </a:r>
          </a:p>
          <a:p>
            <a:pPr lvl="1">
              <a:spcAft>
                <a:spcPts val="600"/>
              </a:spcAft>
            </a:pPr>
            <a:r>
              <a:rPr lang="en-US" dirty="0" smtClean="0"/>
              <a:t>Orientation and help</a:t>
            </a:r>
          </a:p>
          <a:p>
            <a:pPr lvl="1"/>
            <a:r>
              <a:rPr lang="en-US" dirty="0" smtClean="0"/>
              <a:t>Spatial Organization</a:t>
            </a:r>
          </a:p>
          <a:p>
            <a:pPr lvl="2"/>
            <a:r>
              <a:rPr lang="en-US" dirty="0" smtClean="0"/>
              <a:t>Precision and legibility, efficiency of space usage, distortion of visual elements</a:t>
            </a:r>
          </a:p>
          <a:p>
            <a:endParaRPr lang="en-US" dirty="0"/>
          </a:p>
        </p:txBody>
      </p:sp>
      <p:sp>
        <p:nvSpPr>
          <p:cNvPr id="4" name="TextBox 3"/>
          <p:cNvSpPr txBox="1"/>
          <p:nvPr/>
        </p:nvSpPr>
        <p:spPr>
          <a:xfrm>
            <a:off x="304800" y="6397823"/>
            <a:ext cx="7005030" cy="307777"/>
          </a:xfrm>
          <a:prstGeom prst="rect">
            <a:avLst/>
          </a:prstGeom>
          <a:noFill/>
        </p:spPr>
        <p:txBody>
          <a:bodyPr wrap="none" rtlCol="0">
            <a:spAutoFit/>
          </a:bodyPr>
          <a:lstStyle/>
          <a:p>
            <a:r>
              <a:rPr lang="en-US" sz="1400" dirty="0" err="1" smtClean="0">
                <a:solidFill>
                  <a:schemeClr val="tx1">
                    <a:lumMod val="50000"/>
                    <a:lumOff val="50000"/>
                  </a:schemeClr>
                </a:solidFill>
              </a:rPr>
              <a:t>Forsell</a:t>
            </a:r>
            <a:r>
              <a:rPr lang="en-US" sz="1400" dirty="0" smtClean="0">
                <a:solidFill>
                  <a:schemeClr val="tx1">
                    <a:lumMod val="50000"/>
                    <a:lumOff val="50000"/>
                  </a:schemeClr>
                </a:solidFill>
              </a:rPr>
              <a:t> and Johansson. An Heuristic Set for Evaluation in Information Visualization. AVI 2010.</a:t>
            </a:r>
            <a:endParaRPr lang="en-US" sz="1400" dirty="0">
              <a:solidFill>
                <a:schemeClr val="tx1">
                  <a:lumMod val="50000"/>
                  <a:lumOff val="50000"/>
                </a:schemeClr>
              </a:solidFill>
            </a:endParaRPr>
          </a:p>
        </p:txBody>
      </p:sp>
    </p:spTree>
    <p:extLst>
      <p:ext uri="{BB962C8B-B14F-4D97-AF65-F5344CB8AC3E}">
        <p14:creationId xmlns:p14="http://schemas.microsoft.com/office/powerpoint/2010/main" val="243368509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Specific Heuristics</a:t>
            </a:r>
            <a:endParaRPr lang="en-US" dirty="0"/>
          </a:p>
        </p:txBody>
      </p:sp>
      <p:sp>
        <p:nvSpPr>
          <p:cNvPr id="3" name="Content Placeholder 2"/>
          <p:cNvSpPr>
            <a:spLocks noGrp="1"/>
          </p:cNvSpPr>
          <p:nvPr>
            <p:ph idx="1"/>
          </p:nvPr>
        </p:nvSpPr>
        <p:spPr>
          <a:xfrm>
            <a:off x="457200" y="1117600"/>
            <a:ext cx="8229600" cy="5283200"/>
          </a:xfrm>
        </p:spPr>
        <p:txBody>
          <a:bodyPr>
            <a:normAutofit/>
          </a:bodyPr>
          <a:lstStyle/>
          <a:p>
            <a:pPr lvl="1"/>
            <a:r>
              <a:rPr lang="en-US" dirty="0" smtClean="0"/>
              <a:t>Consistency</a:t>
            </a:r>
          </a:p>
          <a:p>
            <a:pPr lvl="2">
              <a:spcAft>
                <a:spcPts val="600"/>
              </a:spcAft>
            </a:pPr>
            <a:r>
              <a:rPr lang="en-US" dirty="0" smtClean="0"/>
              <a:t>Of design choices in similar contexts</a:t>
            </a:r>
          </a:p>
          <a:p>
            <a:pPr lvl="1">
              <a:spcAft>
                <a:spcPts val="600"/>
              </a:spcAft>
            </a:pPr>
            <a:r>
              <a:rPr lang="en-US" dirty="0" smtClean="0"/>
              <a:t>Recognition rather than recall</a:t>
            </a:r>
          </a:p>
          <a:p>
            <a:pPr lvl="2">
              <a:spcAft>
                <a:spcPts val="600"/>
              </a:spcAft>
            </a:pPr>
            <a:r>
              <a:rPr lang="en-US" dirty="0" smtClean="0"/>
              <a:t>Memorization shouldn’t be necessary to carry out task</a:t>
            </a:r>
          </a:p>
          <a:p>
            <a:pPr lvl="1"/>
            <a:r>
              <a:rPr lang="en-US" dirty="0" smtClean="0"/>
              <a:t>Prompting</a:t>
            </a:r>
          </a:p>
          <a:p>
            <a:pPr lvl="2">
              <a:spcAft>
                <a:spcPts val="600"/>
              </a:spcAft>
            </a:pPr>
            <a:r>
              <a:rPr lang="en-US" dirty="0" smtClean="0"/>
              <a:t>Help users know alternatives when several actions are possible</a:t>
            </a:r>
          </a:p>
          <a:p>
            <a:pPr lvl="1"/>
            <a:r>
              <a:rPr lang="en-US" dirty="0" smtClean="0"/>
              <a:t>Remove the extraneous</a:t>
            </a:r>
          </a:p>
          <a:p>
            <a:pPr lvl="2">
              <a:spcAft>
                <a:spcPts val="600"/>
              </a:spcAft>
            </a:pPr>
            <a:r>
              <a:rPr lang="en-US" dirty="0" smtClean="0"/>
              <a:t>Can extra information be a distraction from data or making comparisons?</a:t>
            </a:r>
          </a:p>
          <a:p>
            <a:pPr lvl="1"/>
            <a:r>
              <a:rPr lang="en-US" dirty="0" smtClean="0"/>
              <a:t>Data set reduction</a:t>
            </a:r>
          </a:p>
          <a:p>
            <a:pPr lvl="2"/>
            <a:r>
              <a:rPr lang="en-US" dirty="0" smtClean="0"/>
              <a:t>Ability to reduce, abstract data</a:t>
            </a:r>
          </a:p>
          <a:p>
            <a:endParaRPr lang="en-US" dirty="0"/>
          </a:p>
        </p:txBody>
      </p:sp>
    </p:spTree>
    <p:extLst>
      <p:ext uri="{BB962C8B-B14F-4D97-AF65-F5344CB8AC3E}">
        <p14:creationId xmlns:p14="http://schemas.microsoft.com/office/powerpoint/2010/main" val="354214396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Severity</a:t>
            </a:r>
            <a:endParaRPr lang="en-US" dirty="0"/>
          </a:p>
        </p:txBody>
      </p:sp>
      <p:sp>
        <p:nvSpPr>
          <p:cNvPr id="3" name="Content Placeholder 2"/>
          <p:cNvSpPr>
            <a:spLocks noGrp="1"/>
          </p:cNvSpPr>
          <p:nvPr>
            <p:ph idx="1"/>
          </p:nvPr>
        </p:nvSpPr>
        <p:spPr>
          <a:xfrm>
            <a:off x="457200" y="1117600"/>
            <a:ext cx="8229600" cy="5435600"/>
          </a:xfrm>
        </p:spPr>
        <p:txBody>
          <a:bodyPr>
            <a:normAutofit/>
          </a:bodyPr>
          <a:lstStyle/>
          <a:p>
            <a:r>
              <a:rPr lang="en-US" dirty="0" smtClean="0"/>
              <a:t>Severity</a:t>
            </a:r>
          </a:p>
          <a:p>
            <a:pPr lvl="1"/>
            <a:r>
              <a:rPr lang="en-US" dirty="0" smtClean="0"/>
              <a:t>How common?</a:t>
            </a:r>
          </a:p>
          <a:p>
            <a:pPr lvl="1"/>
            <a:r>
              <a:rPr lang="en-US" dirty="0" smtClean="0"/>
              <a:t>How easy to overcome? (“Kayak” problem?)</a:t>
            </a:r>
          </a:p>
          <a:p>
            <a:pPr lvl="1"/>
            <a:r>
              <a:rPr lang="en-US" dirty="0" smtClean="0"/>
              <a:t>One-off or persistent problem? Global?</a:t>
            </a:r>
          </a:p>
          <a:p>
            <a:pPr lvl="1"/>
            <a:r>
              <a:rPr lang="en-US" dirty="0" smtClean="0"/>
              <a:t>How seriously will it be perceived?</a:t>
            </a:r>
            <a:endParaRPr lang="en-US" sz="2595" dirty="0" smtClean="0"/>
          </a:p>
          <a:p>
            <a:endParaRPr lang="en-US" dirty="0" smtClean="0"/>
          </a:p>
          <a:p>
            <a:r>
              <a:rPr lang="en-US" dirty="0" smtClean="0"/>
              <a:t>Severity Rating Scale (0-4)</a:t>
            </a:r>
          </a:p>
          <a:p>
            <a:pPr lvl="1"/>
            <a:r>
              <a:rPr lang="en-US" dirty="0" smtClean="0"/>
              <a:t>0 = I don’t agree that this is a usability problem</a:t>
            </a:r>
          </a:p>
          <a:p>
            <a:pPr lvl="1"/>
            <a:r>
              <a:rPr lang="en-US" dirty="0" smtClean="0"/>
              <a:t>1 = Cosmetic problem (not necessary to fix)</a:t>
            </a:r>
          </a:p>
          <a:p>
            <a:pPr lvl="1"/>
            <a:r>
              <a:rPr lang="en-US" dirty="0" smtClean="0"/>
              <a:t>2 = Minor usability problem</a:t>
            </a:r>
          </a:p>
          <a:p>
            <a:pPr lvl="1"/>
            <a:r>
              <a:rPr lang="en-US" dirty="0" smtClean="0"/>
              <a:t>3 = Major usability problem (fix with high priority)</a:t>
            </a:r>
          </a:p>
          <a:p>
            <a:pPr lvl="1"/>
            <a:r>
              <a:rPr lang="en-US" dirty="0" smtClean="0"/>
              <a:t>4 = Catastrophic (don’t bother publishing until fixed)</a:t>
            </a:r>
          </a:p>
          <a:p>
            <a:endParaRPr lang="en-US" dirty="0"/>
          </a:p>
        </p:txBody>
      </p:sp>
    </p:spTree>
    <p:extLst>
      <p:ext uri="{BB962C8B-B14F-4D97-AF65-F5344CB8AC3E}">
        <p14:creationId xmlns:p14="http://schemas.microsoft.com/office/powerpoint/2010/main" val="2385294951"/>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Aloud</a:t>
            </a:r>
            <a:endParaRPr lang="en-US" dirty="0"/>
          </a:p>
        </p:txBody>
      </p:sp>
      <p:sp>
        <p:nvSpPr>
          <p:cNvPr id="3" name="Content Placeholder 2"/>
          <p:cNvSpPr>
            <a:spLocks noGrp="1"/>
          </p:cNvSpPr>
          <p:nvPr>
            <p:ph idx="1"/>
          </p:nvPr>
        </p:nvSpPr>
        <p:spPr>
          <a:xfrm>
            <a:off x="457200" y="1117600"/>
            <a:ext cx="8229600" cy="5359400"/>
          </a:xfrm>
        </p:spPr>
        <p:txBody>
          <a:bodyPr/>
          <a:lstStyle/>
          <a:p>
            <a:pPr lvl="1"/>
            <a:r>
              <a:rPr lang="en-US" sz="2600" dirty="0">
                <a:latin typeface="Helvetica"/>
                <a:cs typeface="Helvetica"/>
              </a:rPr>
              <a:t>http://</a:t>
            </a:r>
            <a:r>
              <a:rPr lang="en-US" sz="2600" dirty="0" err="1">
                <a:latin typeface="Helvetica"/>
                <a:cs typeface="Helvetica"/>
              </a:rPr>
              <a:t>www.oecdbetterlifeindex.org</a:t>
            </a:r>
            <a:r>
              <a:rPr lang="en-US" sz="2600" dirty="0">
                <a:latin typeface="Helvetica"/>
                <a:cs typeface="Helvetica"/>
              </a:rPr>
              <a:t>/</a:t>
            </a:r>
          </a:p>
          <a:p>
            <a:endParaRPr lang="en-US" dirty="0" smtClean="0">
              <a:solidFill>
                <a:srgbClr val="FF0000"/>
              </a:solidFill>
            </a:endParaRPr>
          </a:p>
          <a:p>
            <a:endParaRPr lang="en-US" dirty="0" smtClean="0"/>
          </a:p>
          <a:p>
            <a:endParaRPr lang="en-US" dirty="0"/>
          </a:p>
          <a:p>
            <a:endParaRPr lang="en-US" dirty="0" smtClean="0"/>
          </a:p>
          <a:p>
            <a:endParaRPr lang="en-US" dirty="0"/>
          </a:p>
          <a:p>
            <a:endParaRPr lang="en-US" dirty="0"/>
          </a:p>
          <a:p>
            <a:pPr lvl="1"/>
            <a:endParaRPr lang="en-US" dirty="0" smtClean="0"/>
          </a:p>
          <a:p>
            <a:pPr lvl="1"/>
            <a:r>
              <a:rPr lang="en-US" dirty="0" smtClean="0"/>
              <a:t>In pairs, each take a turn being the user and the evaluator</a:t>
            </a:r>
          </a:p>
          <a:p>
            <a:pPr lvl="2"/>
            <a:r>
              <a:rPr lang="en-US" dirty="0" smtClean="0"/>
              <a:t>Find countries with best “economic” indicators</a:t>
            </a:r>
          </a:p>
          <a:p>
            <a:pPr lvl="2"/>
            <a:r>
              <a:rPr lang="en-US" dirty="0" smtClean="0"/>
              <a:t>Find countries with greatest / lest gender disparities</a:t>
            </a:r>
          </a:p>
          <a:p>
            <a:pPr lvl="2"/>
            <a:r>
              <a:rPr lang="en-US" dirty="0" smtClean="0"/>
              <a:t>Compare the responses of the US with another country</a:t>
            </a:r>
          </a:p>
          <a:p>
            <a:pPr lvl="1"/>
            <a:endParaRPr lang="en-US" dirty="0"/>
          </a:p>
          <a:p>
            <a:endParaRPr lang="en-US" dirty="0" smtClean="0"/>
          </a:p>
          <a:p>
            <a:endParaRPr lang="en-US" dirty="0"/>
          </a:p>
        </p:txBody>
      </p:sp>
      <p:pic>
        <p:nvPicPr>
          <p:cNvPr id="4" name="Picture 3">
            <a:hlinkClick r:id="rId3"/>
          </p:cNvPr>
          <p:cNvPicPr>
            <a:picLocks noChangeAspect="1"/>
          </p:cNvPicPr>
          <p:nvPr/>
        </p:nvPicPr>
        <p:blipFill>
          <a:blip r:embed="rId4"/>
          <a:stretch>
            <a:fillRect/>
          </a:stretch>
        </p:blipFill>
        <p:spPr>
          <a:xfrm>
            <a:off x="1981200" y="1709659"/>
            <a:ext cx="5181600" cy="2633741"/>
          </a:xfrm>
          <a:prstGeom prst="rect">
            <a:avLst/>
          </a:prstGeom>
        </p:spPr>
      </p:pic>
    </p:spTree>
    <p:extLst>
      <p:ext uri="{BB962C8B-B14F-4D97-AF65-F5344CB8AC3E}">
        <p14:creationId xmlns:p14="http://schemas.microsoft.com/office/powerpoint/2010/main" val="351190246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Heuristic Evaluation</a:t>
            </a:r>
            <a:endParaRPr lang="en-US" dirty="0"/>
          </a:p>
        </p:txBody>
      </p:sp>
      <p:sp>
        <p:nvSpPr>
          <p:cNvPr id="3" name="Content Placeholder 2"/>
          <p:cNvSpPr>
            <a:spLocks noGrp="1"/>
          </p:cNvSpPr>
          <p:nvPr>
            <p:ph idx="1"/>
          </p:nvPr>
        </p:nvSpPr>
        <p:spPr>
          <a:xfrm>
            <a:off x="457200" y="1117600"/>
            <a:ext cx="8229600" cy="5511800"/>
          </a:xfrm>
        </p:spPr>
        <p:txBody>
          <a:bodyPr>
            <a:normAutofit fontScale="92500" lnSpcReduction="10000"/>
          </a:bodyPr>
          <a:lstStyle/>
          <a:p>
            <a:pPr lvl="1"/>
            <a:r>
              <a:rPr lang="en-US" sz="2200" dirty="0" smtClean="0">
                <a:latin typeface="Helvetica"/>
                <a:cs typeface="Helvetica"/>
              </a:rPr>
              <a:t>http</a:t>
            </a:r>
            <a:r>
              <a:rPr lang="en-US" sz="2200" dirty="0">
                <a:latin typeface="Helvetica"/>
                <a:cs typeface="Helvetica"/>
              </a:rPr>
              <a:t>://</a:t>
            </a:r>
            <a:r>
              <a:rPr lang="en-US" sz="2200" dirty="0" err="1">
                <a:latin typeface="Helvetica"/>
                <a:cs typeface="Helvetica"/>
              </a:rPr>
              <a:t>www.washingtonpost.com</a:t>
            </a:r>
            <a:r>
              <a:rPr lang="en-US" sz="2200" dirty="0">
                <a:latin typeface="Helvetica"/>
                <a:cs typeface="Helvetica"/>
              </a:rPr>
              <a:t>/</a:t>
            </a:r>
            <a:r>
              <a:rPr lang="en-US" sz="2200" dirty="0" err="1">
                <a:latin typeface="Helvetica"/>
                <a:cs typeface="Helvetica"/>
              </a:rPr>
              <a:t>wp-srv</a:t>
            </a:r>
            <a:r>
              <a:rPr lang="en-US" sz="2200" dirty="0">
                <a:latin typeface="Helvetica"/>
                <a:cs typeface="Helvetica"/>
              </a:rPr>
              <a:t>/special/local/dc-recovered-guns/</a:t>
            </a:r>
          </a:p>
          <a:p>
            <a:endParaRPr lang="en-US" dirty="0" smtClean="0"/>
          </a:p>
          <a:p>
            <a:pPr lvl="1"/>
            <a:endParaRPr lang="en-US" dirty="0">
              <a:solidFill>
                <a:srgbClr val="FF0000"/>
              </a:solidFill>
            </a:endParaRPr>
          </a:p>
          <a:p>
            <a:pPr lvl="1"/>
            <a:endParaRPr lang="en-US" dirty="0" smtClean="0">
              <a:solidFill>
                <a:srgbClr val="FF0000"/>
              </a:solidFill>
            </a:endParaRPr>
          </a:p>
          <a:p>
            <a:pPr lvl="1"/>
            <a:endParaRPr lang="en-US" dirty="0" smtClean="0">
              <a:solidFill>
                <a:srgbClr val="FF0000"/>
              </a:solidFill>
            </a:endParaRPr>
          </a:p>
          <a:p>
            <a:endParaRPr lang="en-US" dirty="0" smtClean="0"/>
          </a:p>
          <a:p>
            <a:endParaRPr lang="en-US" dirty="0"/>
          </a:p>
          <a:p>
            <a:endParaRPr lang="en-US" dirty="0" smtClean="0"/>
          </a:p>
          <a:p>
            <a:pPr lvl="1"/>
            <a:endParaRPr lang="en-US" dirty="0" smtClean="0"/>
          </a:p>
          <a:p>
            <a:pPr lvl="1" algn="r"/>
            <a:endParaRPr lang="en-US" dirty="0" smtClean="0"/>
          </a:p>
          <a:p>
            <a:pPr lvl="1"/>
            <a:r>
              <a:rPr lang="en-US" sz="2600" dirty="0" smtClean="0"/>
              <a:t>Evaluate against various heuristics</a:t>
            </a:r>
          </a:p>
          <a:p>
            <a:pPr lvl="1"/>
            <a:r>
              <a:rPr lang="en-US" sz="2600" dirty="0" smtClean="0"/>
              <a:t>Grade severity</a:t>
            </a:r>
          </a:p>
          <a:p>
            <a:pPr lvl="1"/>
            <a:endParaRPr lang="en-US" dirty="0" smtClean="0"/>
          </a:p>
          <a:p>
            <a:r>
              <a:rPr lang="en-US" dirty="0" smtClean="0"/>
              <a:t>Are </a:t>
            </a:r>
            <a:r>
              <a:rPr lang="en-US" dirty="0"/>
              <a:t>the things you found with a think aloud different than with a heuristic </a:t>
            </a:r>
            <a:r>
              <a:rPr lang="en-US" dirty="0" err="1"/>
              <a:t>eval</a:t>
            </a:r>
            <a:r>
              <a:rPr lang="en-US" dirty="0"/>
              <a:t>?</a:t>
            </a:r>
          </a:p>
          <a:p>
            <a:endParaRPr lang="en-US" dirty="0"/>
          </a:p>
        </p:txBody>
      </p:sp>
      <p:pic>
        <p:nvPicPr>
          <p:cNvPr id="4" name="Picture 3">
            <a:hlinkClick r:id="rId3"/>
          </p:cNvPr>
          <p:cNvPicPr>
            <a:picLocks noChangeAspect="1"/>
          </p:cNvPicPr>
          <p:nvPr/>
        </p:nvPicPr>
        <p:blipFill>
          <a:blip r:embed="rId4"/>
          <a:stretch>
            <a:fillRect/>
          </a:stretch>
        </p:blipFill>
        <p:spPr>
          <a:xfrm>
            <a:off x="1905000" y="1752600"/>
            <a:ext cx="5575611" cy="2743200"/>
          </a:xfrm>
          <a:prstGeom prst="rect">
            <a:avLst/>
          </a:prstGeom>
        </p:spPr>
      </p:pic>
    </p:spTree>
    <p:extLst>
      <p:ext uri="{BB962C8B-B14F-4D97-AF65-F5344CB8AC3E}">
        <p14:creationId xmlns:p14="http://schemas.microsoft.com/office/powerpoint/2010/main" val="3443956266"/>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Usability?</a:t>
            </a:r>
            <a:endParaRPr lang="en-US" dirty="0"/>
          </a:p>
        </p:txBody>
      </p:sp>
      <p:pic>
        <p:nvPicPr>
          <p:cNvPr id="5" name="Picture 4"/>
          <p:cNvPicPr>
            <a:picLocks noChangeAspect="1"/>
          </p:cNvPicPr>
          <p:nvPr/>
        </p:nvPicPr>
        <p:blipFill>
          <a:blip r:embed="rId3"/>
          <a:stretch>
            <a:fillRect/>
          </a:stretch>
        </p:blipFill>
        <p:spPr>
          <a:xfrm>
            <a:off x="546100" y="1524000"/>
            <a:ext cx="7924800" cy="4554825"/>
          </a:xfrm>
          <a:prstGeom prst="rect">
            <a:avLst/>
          </a:prstGeom>
        </p:spPr>
      </p:pic>
    </p:spTree>
    <p:extLst>
      <p:ext uri="{BB962C8B-B14F-4D97-AF65-F5344CB8AC3E}">
        <p14:creationId xmlns:p14="http://schemas.microsoft.com/office/powerpoint/2010/main" val="167475729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lvl="1"/>
            <a:endParaRPr lang="en-US" dirty="0"/>
          </a:p>
        </p:txBody>
      </p:sp>
    </p:spTree>
    <p:extLst>
      <p:ext uri="{BB962C8B-B14F-4D97-AF65-F5344CB8AC3E}">
        <p14:creationId xmlns:p14="http://schemas.microsoft.com/office/powerpoint/2010/main" val="127418581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of Usability</a:t>
            </a:r>
            <a:endParaRPr lang="en-US" dirty="0"/>
          </a:p>
        </p:txBody>
      </p:sp>
      <p:sp>
        <p:nvSpPr>
          <p:cNvPr id="3" name="Content Placeholder 2"/>
          <p:cNvSpPr>
            <a:spLocks noGrp="1"/>
          </p:cNvSpPr>
          <p:nvPr>
            <p:ph idx="1"/>
          </p:nvPr>
        </p:nvSpPr>
        <p:spPr>
          <a:xfrm>
            <a:off x="457200" y="1117600"/>
            <a:ext cx="8229600" cy="5207000"/>
          </a:xfrm>
        </p:spPr>
        <p:txBody>
          <a:bodyPr>
            <a:normAutofit lnSpcReduction="10000"/>
          </a:bodyPr>
          <a:lstStyle/>
          <a:p>
            <a:r>
              <a:rPr lang="en-US" dirty="0" err="1" smtClean="0"/>
              <a:t>Learnability</a:t>
            </a:r>
            <a:endParaRPr lang="en-US" dirty="0" smtClean="0"/>
          </a:p>
          <a:p>
            <a:pPr lvl="1"/>
            <a:r>
              <a:rPr lang="en-US" dirty="0" smtClean="0"/>
              <a:t>Should be easy to learn, but appropriate to task</a:t>
            </a:r>
          </a:p>
          <a:p>
            <a:pPr lvl="1"/>
            <a:endParaRPr lang="en-US" dirty="0" smtClean="0"/>
          </a:p>
          <a:p>
            <a:r>
              <a:rPr lang="en-US" dirty="0" smtClean="0"/>
              <a:t>Efficiency</a:t>
            </a:r>
          </a:p>
          <a:p>
            <a:pPr lvl="1"/>
            <a:r>
              <a:rPr lang="en-US" dirty="0" smtClean="0"/>
              <a:t>Once learned should lead to high productivity</a:t>
            </a:r>
          </a:p>
          <a:p>
            <a:pPr lvl="1"/>
            <a:endParaRPr lang="en-US" dirty="0" smtClean="0"/>
          </a:p>
          <a:p>
            <a:r>
              <a:rPr lang="en-US" dirty="0" err="1" smtClean="0"/>
              <a:t>Memorability</a:t>
            </a:r>
            <a:endParaRPr lang="en-US" dirty="0" smtClean="0"/>
          </a:p>
          <a:p>
            <a:pPr lvl="1"/>
            <a:r>
              <a:rPr lang="en-US" dirty="0" smtClean="0"/>
              <a:t>Easy to remember commands, info in interface</a:t>
            </a:r>
          </a:p>
          <a:p>
            <a:pPr lvl="1"/>
            <a:endParaRPr lang="en-US" dirty="0" smtClean="0"/>
          </a:p>
          <a:p>
            <a:r>
              <a:rPr lang="en-US" dirty="0" smtClean="0"/>
              <a:t>Errors</a:t>
            </a:r>
          </a:p>
          <a:p>
            <a:pPr lvl="1"/>
            <a:r>
              <a:rPr lang="en-US" dirty="0" smtClean="0"/>
              <a:t>Low error rate, good error recovery</a:t>
            </a:r>
          </a:p>
          <a:p>
            <a:pPr lvl="1"/>
            <a:endParaRPr lang="en-US" dirty="0" smtClean="0"/>
          </a:p>
          <a:p>
            <a:r>
              <a:rPr lang="en-US" dirty="0" smtClean="0"/>
              <a:t>Satisfaction</a:t>
            </a:r>
          </a:p>
          <a:p>
            <a:pPr lvl="1"/>
            <a:r>
              <a:rPr lang="en-US" dirty="0" smtClean="0"/>
              <a:t>Pleasant and subjectivity satisfying</a:t>
            </a:r>
            <a:endParaRPr lang="en-US" dirty="0"/>
          </a:p>
        </p:txBody>
      </p:sp>
    </p:spTree>
    <p:extLst>
      <p:ext uri="{BB962C8B-B14F-4D97-AF65-F5344CB8AC3E}">
        <p14:creationId xmlns:p14="http://schemas.microsoft.com/office/powerpoint/2010/main" val="2004843783"/>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Learnability</a:t>
            </a:r>
            <a:endParaRPr lang="en-US" dirty="0"/>
          </a:p>
        </p:txBody>
      </p:sp>
      <p:sp>
        <p:nvSpPr>
          <p:cNvPr id="3" name="Content Placeholder 2"/>
          <p:cNvSpPr>
            <a:spLocks noGrp="1"/>
          </p:cNvSpPr>
          <p:nvPr>
            <p:ph idx="1"/>
          </p:nvPr>
        </p:nvSpPr>
        <p:spPr/>
        <p:txBody>
          <a:bodyPr/>
          <a:lstStyle/>
          <a:p>
            <a:r>
              <a:rPr lang="en-US" dirty="0" smtClean="0"/>
              <a:t>Appeal to novices or experts?</a:t>
            </a:r>
          </a:p>
          <a:p>
            <a:pPr lvl="1"/>
            <a:r>
              <a:rPr lang="en-US" dirty="0" smtClean="0"/>
              <a:t>Help systems, tacit tutorials</a:t>
            </a: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332716" y="2054585"/>
            <a:ext cx="6744484" cy="4727215"/>
          </a:xfrm>
          <a:prstGeom prst="rect">
            <a:avLst/>
          </a:prstGeom>
        </p:spPr>
      </p:pic>
    </p:spTree>
    <p:extLst>
      <p:ext uri="{BB962C8B-B14F-4D97-AF65-F5344CB8AC3E}">
        <p14:creationId xmlns:p14="http://schemas.microsoft.com/office/powerpoint/2010/main" val="157433168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Tacit Tutorial</a:t>
            </a:r>
            <a:endParaRPr lang="en-US" dirty="0"/>
          </a:p>
        </p:txBody>
      </p:sp>
      <p:pic>
        <p:nvPicPr>
          <p:cNvPr id="4" name="Picture 3">
            <a:hlinkClick r:id="rId3"/>
          </p:cNvPr>
          <p:cNvPicPr>
            <a:picLocks noChangeAspect="1"/>
          </p:cNvPicPr>
          <p:nvPr/>
        </p:nvPicPr>
        <p:blipFill>
          <a:blip r:embed="rId4"/>
          <a:stretch>
            <a:fillRect/>
          </a:stretch>
        </p:blipFill>
        <p:spPr>
          <a:xfrm>
            <a:off x="0" y="1219200"/>
            <a:ext cx="9144000" cy="4405486"/>
          </a:xfrm>
          <a:prstGeom prst="rect">
            <a:avLst/>
          </a:prstGeom>
        </p:spPr>
      </p:pic>
    </p:spTree>
    <p:extLst>
      <p:ext uri="{BB962C8B-B14F-4D97-AF65-F5344CB8AC3E}">
        <p14:creationId xmlns:p14="http://schemas.microsoft.com/office/powerpoint/2010/main" val="2886553022"/>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a:xfrm>
            <a:off x="457200" y="990600"/>
            <a:ext cx="8229600" cy="5213350"/>
          </a:xfrm>
        </p:spPr>
        <p:txBody>
          <a:bodyPr/>
          <a:lstStyle/>
          <a:p>
            <a:pPr marL="0" indent="3175"/>
            <a:r>
              <a:rPr lang="en-US" dirty="0" smtClean="0"/>
              <a:t>Rate of performance using software, once learned</a:t>
            </a:r>
          </a:p>
          <a:p>
            <a:pPr marL="0" indent="3175"/>
            <a:endParaRPr lang="en-US" dirty="0"/>
          </a:p>
          <a:p>
            <a:endParaRPr lang="en-US" dirty="0"/>
          </a:p>
        </p:txBody>
      </p:sp>
      <p:pic>
        <p:nvPicPr>
          <p:cNvPr id="4" name="Picture 3"/>
          <p:cNvPicPr>
            <a:picLocks noChangeAspect="1"/>
          </p:cNvPicPr>
          <p:nvPr/>
        </p:nvPicPr>
        <p:blipFill>
          <a:blip r:embed="rId3"/>
          <a:stretch>
            <a:fillRect/>
          </a:stretch>
        </p:blipFill>
        <p:spPr>
          <a:xfrm>
            <a:off x="762000" y="2048300"/>
            <a:ext cx="7772400" cy="4809700"/>
          </a:xfrm>
          <a:prstGeom prst="rect">
            <a:avLst/>
          </a:prstGeom>
        </p:spPr>
      </p:pic>
    </p:spTree>
    <p:extLst>
      <p:ext uri="{BB962C8B-B14F-4D97-AF65-F5344CB8AC3E}">
        <p14:creationId xmlns:p14="http://schemas.microsoft.com/office/powerpoint/2010/main" val="2549567567"/>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457200" y="1143000"/>
            <a:ext cx="8490174" cy="5213350"/>
          </a:xfrm>
        </p:spPr>
        <p:txBody>
          <a:bodyPr/>
          <a:lstStyle/>
          <a:p>
            <a:pPr marL="0" indent="3175"/>
            <a:r>
              <a:rPr lang="en-US" dirty="0" smtClean="0"/>
              <a:t>An action that does not accomplish the desired goal of user or yields an unintended result</a:t>
            </a:r>
          </a:p>
          <a:p>
            <a:pPr lvl="1"/>
            <a:r>
              <a:rPr lang="en-US" dirty="0" smtClean="0"/>
              <a:t>Slips: action not as intended (action / execution error)</a:t>
            </a:r>
          </a:p>
          <a:p>
            <a:pPr lvl="1"/>
            <a:r>
              <a:rPr lang="en-US" dirty="0" smtClean="0"/>
              <a:t>	e.g. hit save instead of “save as” on menu. “</a:t>
            </a:r>
            <a:r>
              <a:rPr lang="en-US" dirty="0" err="1" smtClean="0"/>
              <a:t>Ooops</a:t>
            </a:r>
            <a:r>
              <a:rPr lang="en-US" dirty="0" smtClean="0"/>
              <a:t>!”</a:t>
            </a:r>
          </a:p>
          <a:p>
            <a:pPr lvl="1"/>
            <a:endParaRPr lang="en-US" dirty="0" smtClean="0"/>
          </a:p>
          <a:p>
            <a:pPr lvl="1"/>
            <a:r>
              <a:rPr lang="en-US" dirty="0" smtClean="0"/>
              <a:t>Mistakes: intention inappropriate (intention error)</a:t>
            </a:r>
          </a:p>
          <a:p>
            <a:pPr lvl="1"/>
            <a:r>
              <a:rPr lang="en-US" dirty="0" smtClean="0"/>
              <a:t>	e.g. initiate a context menu for a command that’s not there</a:t>
            </a:r>
          </a:p>
          <a:p>
            <a:endParaRPr lang="en-US" dirty="0" smtClean="0"/>
          </a:p>
          <a:p>
            <a:r>
              <a:rPr lang="en-US" dirty="0" smtClean="0"/>
              <a:t>Recoverability</a:t>
            </a:r>
          </a:p>
          <a:p>
            <a:pPr lvl="1"/>
            <a:r>
              <a:rPr lang="en-US" dirty="0" smtClean="0"/>
              <a:t>Forward error recovery (correct error)</a:t>
            </a:r>
          </a:p>
          <a:p>
            <a:pPr lvl="1"/>
            <a:r>
              <a:rPr lang="en-US" dirty="0" smtClean="0"/>
              <a:t>Backward error recovery (undo error)</a:t>
            </a:r>
          </a:p>
          <a:p>
            <a:pPr lvl="1"/>
            <a:endParaRPr lang="en-US" dirty="0"/>
          </a:p>
        </p:txBody>
      </p:sp>
    </p:spTree>
    <p:extLst>
      <p:ext uri="{BB962C8B-B14F-4D97-AF65-F5344CB8AC3E}">
        <p14:creationId xmlns:p14="http://schemas.microsoft.com/office/powerpoint/2010/main" val="2361003099"/>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Satisfaction</a:t>
            </a:r>
            <a:endParaRPr lang="en-US" dirty="0"/>
          </a:p>
        </p:txBody>
      </p:sp>
      <p:sp>
        <p:nvSpPr>
          <p:cNvPr id="3" name="Content Placeholder 2"/>
          <p:cNvSpPr>
            <a:spLocks noGrp="1"/>
          </p:cNvSpPr>
          <p:nvPr>
            <p:ph idx="1"/>
          </p:nvPr>
        </p:nvSpPr>
        <p:spPr/>
        <p:txBody>
          <a:bodyPr/>
          <a:lstStyle/>
          <a:p>
            <a:r>
              <a:rPr lang="en-US" dirty="0" smtClean="0"/>
              <a:t>How pleasant was the experience?</a:t>
            </a:r>
          </a:p>
          <a:p>
            <a:pPr lvl="1"/>
            <a:r>
              <a:rPr lang="en-US" dirty="0" smtClean="0"/>
              <a:t>Enjoyability / Fun</a:t>
            </a:r>
          </a:p>
          <a:p>
            <a:pPr lvl="1"/>
            <a:endParaRPr lang="en-US" dirty="0" smtClean="0"/>
          </a:p>
          <a:p>
            <a:r>
              <a:rPr lang="en-US" dirty="0" smtClean="0"/>
              <a:t>Subjective measures</a:t>
            </a:r>
          </a:p>
          <a:p>
            <a:pPr lvl="1"/>
            <a:r>
              <a:rPr lang="en-US" dirty="0" smtClean="0"/>
              <a:t>Ask the user for opinion – questionnaire</a:t>
            </a:r>
          </a:p>
          <a:p>
            <a:pPr lvl="1"/>
            <a:endParaRPr lang="en-US" dirty="0" smtClean="0"/>
          </a:p>
          <a:p>
            <a:pPr lvl="1"/>
            <a:r>
              <a:rPr lang="en-US" dirty="0" smtClean="0"/>
              <a:t>Frustration / difficulties?</a:t>
            </a:r>
          </a:p>
          <a:p>
            <a:pPr lvl="1"/>
            <a:r>
              <a:rPr lang="en-US" dirty="0" smtClean="0"/>
              <a:t>Easy to accomplish what you wanted?</a:t>
            </a:r>
          </a:p>
          <a:p>
            <a:pPr lvl="1"/>
            <a:r>
              <a:rPr lang="en-US" dirty="0" smtClean="0"/>
              <a:t>Pleasant to work with?</a:t>
            </a:r>
          </a:p>
          <a:p>
            <a:pPr lvl="1"/>
            <a:r>
              <a:rPr lang="en-US" dirty="0" smtClean="0"/>
              <a:t>Would you recommend to friends or others?</a:t>
            </a:r>
          </a:p>
          <a:p>
            <a:pPr lvl="1"/>
            <a:r>
              <a:rPr lang="en-US" dirty="0" smtClean="0"/>
              <a:t>Do you prefer system A or system B?</a:t>
            </a:r>
          </a:p>
        </p:txBody>
      </p:sp>
    </p:spTree>
    <p:extLst>
      <p:ext uri="{BB962C8B-B14F-4D97-AF65-F5344CB8AC3E}">
        <p14:creationId xmlns:p14="http://schemas.microsoft.com/office/powerpoint/2010/main" val="2258223520"/>
      </p:ext>
    </p:extLst>
  </p:cSld>
  <p:clrMapOvr>
    <a:masterClrMapping/>
  </p:clrMapOvr>
  <mc:AlternateContent xmlns:mc="http://schemas.openxmlformats.org/markup-compatibility/2006" xmlns:p14="http://schemas.microsoft.com/office/powerpoint/2010/main">
    <mc:Choice Requires="p14">
      <p:transition spd="slow" p14:dur="2000" advClick="0" advTm="15000"/>
    </mc:Choice>
    <mc:Fallback xmlns="">
      <p:transition xmlns:p14="http://schemas.microsoft.com/office/powerpoint/2010/main" spd="slow" advClick="0" advTm="15000"/>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FACE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50480</TotalTime>
  <Words>2112</Words>
  <Application>Microsoft Macintosh PowerPoint</Application>
  <PresentationFormat>On-screen Show (4:3)</PresentationFormat>
  <Paragraphs>324</Paragraphs>
  <Slides>30</Slides>
  <Notes>23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What is Usability?</vt:lpstr>
      <vt:lpstr>Dimensions of Usability</vt:lpstr>
      <vt:lpstr>Learnability</vt:lpstr>
      <vt:lpstr>Tacit Tutorial</vt:lpstr>
      <vt:lpstr>Efficiency</vt:lpstr>
      <vt:lpstr>Errors</vt:lpstr>
      <vt:lpstr>Satisfaction</vt:lpstr>
      <vt:lpstr>Accessibility / Universal Design </vt:lpstr>
      <vt:lpstr>Evaluating Usability</vt:lpstr>
      <vt:lpstr>Iterative Testing</vt:lpstr>
      <vt:lpstr>Planning a User Study</vt:lpstr>
      <vt:lpstr>Types of Studies</vt:lpstr>
      <vt:lpstr>Reactivity (Expectation Effects)</vt:lpstr>
      <vt:lpstr>Ethics in User Studies</vt:lpstr>
      <vt:lpstr>Discount Usability Methods</vt:lpstr>
      <vt:lpstr>Think-Aloud</vt:lpstr>
      <vt:lpstr>Think Aloud Example</vt:lpstr>
      <vt:lpstr>Heuristic Analysis</vt:lpstr>
      <vt:lpstr>Nielson’s Heuristics</vt:lpstr>
      <vt:lpstr>Nielson’s Heuristics</vt:lpstr>
      <vt:lpstr>Shneiderman’s 8 Golden Rules of UI Design</vt:lpstr>
      <vt:lpstr>Shneiderman’s 8 Golden Rules of UI Design</vt:lpstr>
      <vt:lpstr>Visualization Specific Heuristics</vt:lpstr>
      <vt:lpstr>Visualization Specific Heuristics</vt:lpstr>
      <vt:lpstr>Severity</vt:lpstr>
      <vt:lpstr>Think Aloud</vt:lpstr>
      <vt:lpstr>Heuristic Evaluation</vt:lpstr>
      <vt:lpstr>Questions?</vt:lpstr>
    </vt:vector>
  </TitlesOfParts>
  <Company>Rutgers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Nicholas Diakopoulos, Ph.D. Rutgers University School of Communication and Information</dc:title>
  <dc:creator>Nick Diakopoulos</dc:creator>
  <cp:lastModifiedBy>Nick</cp:lastModifiedBy>
  <cp:revision>541</cp:revision>
  <cp:lastPrinted>2015-03-09T21:09:22Z</cp:lastPrinted>
  <dcterms:created xsi:type="dcterms:W3CDTF">2011-09-25T22:28:55Z</dcterms:created>
  <dcterms:modified xsi:type="dcterms:W3CDTF">2015-11-09T21:15:25Z</dcterms:modified>
</cp:coreProperties>
</file>