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411" r:id="rId2"/>
    <p:sldId id="528" r:id="rId3"/>
    <p:sldId id="527" r:id="rId4"/>
    <p:sldId id="533" r:id="rId5"/>
    <p:sldId id="526" r:id="rId6"/>
    <p:sldId id="529" r:id="rId7"/>
    <p:sldId id="534" r:id="rId8"/>
    <p:sldId id="532" r:id="rId9"/>
    <p:sldId id="530" r:id="rId10"/>
    <p:sldId id="531" r:id="rId11"/>
    <p:sldId id="519" r:id="rId12"/>
    <p:sldId id="524" r:id="rId13"/>
    <p:sldId id="521" r:id="rId14"/>
    <p:sldId id="522" r:id="rId15"/>
    <p:sldId id="523" r:id="rId16"/>
    <p:sldId id="525" r:id="rId17"/>
    <p:sldId id="518" r:id="rId18"/>
    <p:sldId id="489" r:id="rId19"/>
    <p:sldId id="517" r:id="rId20"/>
    <p:sldId id="535" r:id="rId21"/>
    <p:sldId id="473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A6FF"/>
    <a:srgbClr val="1EA0FF"/>
    <a:srgbClr val="FF00A7"/>
    <a:srgbClr val="B9DCE6"/>
    <a:srgbClr val="80C2D5"/>
    <a:srgbClr val="7598A4"/>
    <a:srgbClr val="72ABBD"/>
    <a:srgbClr val="FFF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83540" autoAdjust="0"/>
  </p:normalViewPr>
  <p:slideViewPr>
    <p:cSldViewPr snapToObjects="1" showGuides="1">
      <p:cViewPr>
        <p:scale>
          <a:sx n="90" d="100"/>
          <a:sy n="90" d="100"/>
        </p:scale>
        <p:origin x="-1312" y="448"/>
      </p:cViewPr>
      <p:guideLst>
        <p:guide orient="horz" pos="575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576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0712A-4EF3-DA45-AA1E-CFB71BCF4209}" type="datetimeFigureOut">
              <a:rPr lang="en-US" smtClean="0"/>
              <a:t>4/8/17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583728-4F15-1C4B-A41D-7D38C986F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373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B4599-E23D-FC47-95F2-77B50D4F94C6}" type="datetimeFigureOut">
              <a:rPr lang="en-US" smtClean="0"/>
              <a:pPr/>
              <a:t>4/8/17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A72892-E56D-A547-B502-96178A1BC0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168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55059-F18B-4A46-8E2C-80467ADA89E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www.nytimes.com</a:t>
            </a:r>
            <a:r>
              <a:rPr lang="en-US" dirty="0" smtClean="0"/>
              <a:t>/interactive/2014/upshot/</a:t>
            </a:r>
            <a:r>
              <a:rPr lang="en-US" dirty="0" err="1" smtClean="0"/>
              <a:t>buy-rent-calculator.html?_r</a:t>
            </a:r>
            <a:r>
              <a:rPr lang="en-US" dirty="0" smtClean="0"/>
              <a:t>=0&amp;abt=0002&amp;abg=1</a:t>
            </a:r>
          </a:p>
          <a:p>
            <a:endParaRPr lang="en-US" dirty="0" smtClean="0"/>
          </a:p>
          <a:p>
            <a:r>
              <a:rPr lang="en-US" dirty="0" smtClean="0"/>
              <a:t>They’ve developed</a:t>
            </a:r>
            <a:r>
              <a:rPr lang="en-US" baseline="0" dirty="0" smtClean="0"/>
              <a:t> a pretty straightforward model that relates various parameters to the cost of renting or buying, which feeds the decision to the question “is it better to rent or buy?”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Relate to other parameters, view state, filter state, sort state, normalized</a:t>
            </a:r>
            <a:r>
              <a:rPr lang="en-US" baseline="0" dirty="0" smtClean="0"/>
              <a:t> data state, etc.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Point</a:t>
            </a:r>
            <a:r>
              <a:rPr lang="en-US" baseline="0" dirty="0" smtClean="0"/>
              <a:t> out the ease of parameterization – just dragging a slider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Can easily undo a parameter change</a:t>
            </a:r>
          </a:p>
          <a:p>
            <a:endParaRPr lang="en-US" baseline="0" dirty="0" smtClean="0"/>
          </a:p>
          <a:p>
            <a:r>
              <a:rPr lang="en-US" baseline="0" dirty="0" smtClean="0"/>
              <a:t>Can type in directly if you want</a:t>
            </a:r>
          </a:p>
          <a:p>
            <a:endParaRPr lang="en-US" baseline="0" dirty="0" smtClean="0"/>
          </a:p>
          <a:p>
            <a:r>
              <a:rPr lang="en-US" baseline="0" dirty="0" smtClean="0"/>
              <a:t>Parameters have smart defaults</a:t>
            </a:r>
          </a:p>
          <a:p>
            <a:endParaRPr lang="en-US" baseline="0" dirty="0" smtClean="0"/>
          </a:p>
          <a:p>
            <a:r>
              <a:rPr lang="en-US" baseline="0" dirty="0" smtClean="0"/>
              <a:t>Parameters are explained clearly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48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www.nytimes.com</a:t>
            </a:r>
            <a:r>
              <a:rPr lang="en-US" dirty="0" smtClean="0"/>
              <a:t>/interactive/2014/11/04/health/</a:t>
            </a:r>
            <a:r>
              <a:rPr lang="en-US" dirty="0" err="1" smtClean="0"/>
              <a:t>visuals-ebola-model.html?_r</a:t>
            </a:r>
            <a:r>
              <a:rPr lang="en-US" dirty="0" smtClean="0"/>
              <a:t>=0</a:t>
            </a:r>
          </a:p>
          <a:p>
            <a:endParaRPr lang="en-US" dirty="0" smtClean="0"/>
          </a:p>
          <a:p>
            <a:r>
              <a:rPr lang="en-US" dirty="0" smtClean="0"/>
              <a:t>Another way that computing is used in the news is to create models, simulations, or predictions. We’ll talk about simulation /</a:t>
            </a:r>
            <a:r>
              <a:rPr lang="en-US" baseline="0" dirty="0" smtClean="0"/>
              <a:t> modeling in the context of storytelling. In this example a model was used to tell the story of how timing of the international response to the Ebola crisis would have effected the number of cases reported.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92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project funded</a:t>
            </a:r>
            <a:r>
              <a:rPr lang="en-US" baseline="0" dirty="0" smtClean="0"/>
              <a:t> by the CIA – IARPA can predict all kinds of events from open source indicators like Twitter or news / blogs, etc. They can predict when civil unrest will break out, or when an epidemiological outbreak will hit.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Question for discussion: Journalists aren’t yet using such capabilities. How would it change newsrooms / coverage if you had a 1 day lead on some event? </a:t>
            </a:r>
          </a:p>
          <a:p>
            <a:endParaRPr lang="en-US" baseline="0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www.newsweek.com</a:t>
            </a:r>
            <a:r>
              <a:rPr lang="en-US" dirty="0" smtClean="0"/>
              <a:t>/2015/03/20/embers-project-can-predict-future-twitter-312063.html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23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interesting about this example is that they predict when people would</a:t>
            </a:r>
            <a:r>
              <a:rPr lang="en-US" baseline="0" dirty="0" smtClean="0"/>
              <a:t> have died if they weren’t killed by a gun. That prediction is based on a model build from the US census. </a:t>
            </a:r>
          </a:p>
          <a:p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guns.periscopic.com</a:t>
            </a:r>
            <a:r>
              <a:rPr lang="en-US" dirty="0" smtClean="0"/>
              <a:t>/?year=2013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66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more clear simulation of age</a:t>
            </a:r>
            <a:r>
              <a:rPr lang="en-US" baseline="0" dirty="0" smtClean="0"/>
              <a:t> based on SSA data. Interesting to see the distribution.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894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That</a:t>
            </a:r>
            <a:r>
              <a:rPr lang="en-US" baseline="0" dirty="0" smtClean="0"/>
              <a:t> model is based on a table that is produced that looks something like this. There’s a lot of math and modeling behind that, but for the sake of the interactive you really just need the table version.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64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922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Simulation doesn’t need to be accompanied by a fancy data visualization</a:t>
            </a:r>
            <a:r>
              <a:rPr lang="en-US" baseline="0" dirty="0" smtClean="0"/>
              <a:t>. </a:t>
            </a:r>
            <a:r>
              <a:rPr lang="en-US" dirty="0" smtClean="0"/>
              <a:t>Simulation to Make a point written</a:t>
            </a:r>
            <a:r>
              <a:rPr lang="en-US" baseline="0" dirty="0" smtClean="0"/>
              <a:t> in the text of </a:t>
            </a:r>
            <a:r>
              <a:rPr lang="en-US" dirty="0" smtClean="0"/>
              <a:t>this </a:t>
            </a:r>
            <a:r>
              <a:rPr lang="en-US" dirty="0" err="1" smtClean="0"/>
              <a:t>buzzfeed</a:t>
            </a:r>
            <a:r>
              <a:rPr lang="en-US" baseline="0" dirty="0" smtClean="0"/>
              <a:t> piece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643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of course they’ve put their</a:t>
            </a:r>
            <a:r>
              <a:rPr lang="en-US" baseline="0" dirty="0" smtClean="0"/>
              <a:t> simulation code on </a:t>
            </a:r>
            <a:r>
              <a:rPr lang="en-US" baseline="0" dirty="0" err="1" smtClean="0"/>
              <a:t>Github</a:t>
            </a:r>
            <a:r>
              <a:rPr lang="en-US" baseline="0" dirty="0" smtClean="0"/>
              <a:t> so you can inspect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93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Editorial = persuasive, reportage = educational</a:t>
            </a:r>
          </a:p>
          <a:p>
            <a:endParaRPr lang="en-US" dirty="0" smtClean="0"/>
          </a:p>
          <a:p>
            <a:r>
              <a:rPr lang="en-US" dirty="0" smtClean="0"/>
              <a:t>Recommend this book</a:t>
            </a:r>
            <a:r>
              <a:rPr lang="en-US" baseline="0" dirty="0" smtClean="0"/>
              <a:t> for people interested in learning more about the variety of ways that gaming can be applied to journalism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A49E8-3B84-C443-A5CF-6DDE8F570E9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any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intersection of journalism and gaming” </a:t>
            </a:r>
          </a:p>
          <a:p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  <a:r>
              <a:rPr lang="en-US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Bogost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et. al.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Newsgames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Journalism at Play</a:t>
            </a:r>
          </a:p>
          <a:p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34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any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intersection of journalism and gaming” </a:t>
            </a:r>
          </a:p>
          <a:p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  <a:r>
              <a:rPr lang="en-US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Bogost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et. al.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Newsgames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Journalism at Play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595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A49E8-3B84-C443-A5CF-6DDE8F570E9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Games as “action” </a:t>
            </a:r>
            <a:r>
              <a:rPr lang="en-US" dirty="0" err="1" smtClean="0"/>
              <a:t>scroller</a:t>
            </a:r>
            <a:r>
              <a:rPr lang="en-US" dirty="0" smtClean="0"/>
              <a:t>. This one</a:t>
            </a:r>
            <a:r>
              <a:rPr lang="en-US" baseline="0" dirty="0" smtClean="0"/>
              <a:t> is also interesting b/c it integrates real data into it. </a:t>
            </a:r>
          </a:p>
          <a:p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www.bloomberg.com</a:t>
            </a:r>
            <a:r>
              <a:rPr lang="en-US" dirty="0" smtClean="0"/>
              <a:t>/features/2015-stock-chart-trading-game/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205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Con:</a:t>
            </a:r>
            <a:r>
              <a:rPr lang="en-US" baseline="0" dirty="0" smtClean="0"/>
              <a:t> it’s always a simplified model, is it accurate? </a:t>
            </a:r>
          </a:p>
          <a:p>
            <a:r>
              <a:rPr lang="en-US" baseline="0" dirty="0" smtClean="0"/>
              <a:t>Pro: it’s a more salient experience to let someone understand a </a:t>
            </a:r>
            <a:r>
              <a:rPr lang="en-US" baseline="0" dirty="0" smtClean="0"/>
              <a:t>process or system</a:t>
            </a:r>
          </a:p>
          <a:p>
            <a:endParaRPr lang="en-US" baseline="0" dirty="0" smtClean="0"/>
          </a:p>
          <a:p>
            <a:r>
              <a:rPr lang="en-US" baseline="0" dirty="0" smtClean="0"/>
              <a:t>Challenges: how to integrate into production workflow; time / cost not suited to all types of stories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246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Challenges: extrapolating an exponent is tough b/c if you’re off by a little at the start it leads to a big error later on; hard to get good estimates for the spreading factor and the fatality rate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 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The </a:t>
            </a:r>
            <a:r>
              <a:rPr lang="en-US" baseline="0" dirty="0" smtClean="0"/>
              <a:t>act of predicting can affect </a:t>
            </a:r>
            <a:r>
              <a:rPr lang="en-US" baseline="0" dirty="0" err="1" smtClean="0"/>
              <a:t>behaviior</a:t>
            </a:r>
            <a:r>
              <a:rPr lang="en-US" baseline="0" dirty="0" smtClean="0"/>
              <a:t> (feedback loops with public – </a:t>
            </a:r>
            <a:r>
              <a:rPr lang="en-US" baseline="0" dirty="0" smtClean="0"/>
              <a:t>ethics for journalism?); self fulfilling prophecy and self canceling prediction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Assumptions about SIR model don’t match reality (e.g. that everyone behavior the same or that the real conditions are specific and different like in those </a:t>
            </a:r>
            <a:r>
              <a:rPr lang="en-US" baseline="0" dirty="0" err="1" smtClean="0"/>
              <a:t>miltary</a:t>
            </a:r>
            <a:r>
              <a:rPr lang="en-US" baseline="0" dirty="0" smtClean="0"/>
              <a:t> barracks</a:t>
            </a:r>
            <a:r>
              <a:rPr lang="en-US" baseline="0" dirty="0" smtClean="0"/>
              <a:t>)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r>
              <a:rPr lang="en-US" dirty="0" smtClean="0"/>
              <a:t>Interpretation of forecast: in</a:t>
            </a:r>
            <a:r>
              <a:rPr lang="en-US" baseline="0" dirty="0" smtClean="0"/>
              <a:t> 60 percent of simulations (with different starting conditions) it </a:t>
            </a:r>
            <a:r>
              <a:rPr lang="en-US" baseline="0" smtClean="0"/>
              <a:t>rained tomorrow. </a:t>
            </a:r>
            <a:endParaRPr lang="en-US" smtClean="0"/>
          </a:p>
          <a:p>
            <a:endParaRPr lang="en-US" dirty="0" smtClean="0"/>
          </a:p>
          <a:p>
            <a:r>
              <a:rPr lang="en-US" dirty="0" smtClean="0"/>
              <a:t>What types of value to people add on top of computer forecasts and how?</a:t>
            </a:r>
            <a:r>
              <a:rPr lang="en-US" baseline="0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They use visualization to understand and correct weaknesses of models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They </a:t>
            </a:r>
            <a:r>
              <a:rPr lang="en-US" baseline="0" dirty="0" smtClean="0"/>
              <a:t>bias the outcomes in specific commercial ways. </a:t>
            </a:r>
          </a:p>
          <a:p>
            <a:pPr marL="0" indent="0">
              <a:buFontTx/>
              <a:buNone/>
            </a:pPr>
            <a:endParaRPr lang="en-US" dirty="0" smtClean="0"/>
          </a:p>
          <a:p>
            <a:r>
              <a:rPr lang="en-US" dirty="0" smtClean="0"/>
              <a:t>Good: accurate, honest, economic</a:t>
            </a:r>
            <a:r>
              <a:rPr lang="en-US" baseline="0" dirty="0" smtClean="0"/>
              <a:t> value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What’s a self canceling prediction? 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Graph shows a wet bias in </a:t>
            </a:r>
            <a:r>
              <a:rPr lang="en-US" baseline="0" dirty="0" err="1" smtClean="0"/>
              <a:t>forcast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246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Explanations: feedback loops</a:t>
            </a:r>
            <a:r>
              <a:rPr lang="en-US" baseline="0" dirty="0" smtClean="0"/>
              <a:t> (recommended searches</a:t>
            </a:r>
            <a:r>
              <a:rPr lang="en-US" baseline="0" dirty="0" smtClean="0"/>
              <a:t>) inflate data for some searches, </a:t>
            </a:r>
            <a:r>
              <a:rPr lang="en-US" baseline="0" dirty="0" smtClean="0"/>
              <a:t>Other people manipulating </a:t>
            </a:r>
            <a:r>
              <a:rPr lang="en-US" baseline="0" dirty="0" smtClean="0"/>
              <a:t>system possible too. </a:t>
            </a:r>
            <a:r>
              <a:rPr lang="en-US" baseline="0" dirty="0" smtClean="0"/>
              <a:t>Basically the </a:t>
            </a:r>
            <a:r>
              <a:rPr lang="en-US" baseline="0" dirty="0" smtClean="0"/>
              <a:t>temporal feedback </a:t>
            </a:r>
            <a:r>
              <a:rPr lang="en-US" baseline="0" dirty="0" smtClean="0"/>
              <a:t>elements. 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Journalistic approach: don’t just observe the outcomes, but also talk to the engineers behind it; understand what kinds of algorithm design changes might have related to what they were observing.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24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72892-E56D-A547-B502-96178A1BC01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24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7BB-BDCF-E049-914F-58FDBB7AD14D}" type="datetimeFigureOut">
              <a:rPr lang="en-US" smtClean="0"/>
              <a:pPr/>
              <a:t>4/8/17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6838"/>
            <a:ext cx="8229600" cy="741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17600"/>
            <a:ext cx="8229600" cy="474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617BB-BDCF-E049-914F-58FDBB7AD14D}" type="datetimeFigureOut">
              <a:rPr lang="en-US" smtClean="0"/>
              <a:pPr/>
              <a:t>4/8/17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55350-2D2D-8B49-B78B-AB318FDB11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b="1" i="0" kern="1200" baseline="0">
          <a:solidFill>
            <a:schemeClr val="bg1">
              <a:lumMod val="75000"/>
            </a:schemeClr>
          </a:solidFill>
          <a:latin typeface="Gill Sans MT"/>
          <a:ea typeface="+mj-ea"/>
          <a:cs typeface="Abadi MT Condensed Extra Bold"/>
        </a:defRPr>
      </a:lvl1pPr>
    </p:titleStyle>
    <p:bodyStyle>
      <a:lvl1pPr marL="0" indent="0" algn="l" defTabSz="457200" rtl="0" eaLnBrk="1" latinLnBrk="0" hangingPunct="1">
        <a:spcBef>
          <a:spcPts val="0"/>
        </a:spcBef>
        <a:buFontTx/>
        <a:buNone/>
        <a:defRPr sz="3200" b="1" kern="1200">
          <a:solidFill>
            <a:schemeClr val="tx1"/>
          </a:solidFill>
          <a:latin typeface="Gill Sans"/>
          <a:ea typeface="+mn-ea"/>
          <a:cs typeface="Abadi MT Condensed Light"/>
        </a:defRPr>
      </a:lvl1pPr>
      <a:lvl2pPr marL="0" indent="0" algn="l" defTabSz="457200" rtl="0" eaLnBrk="1" latinLnBrk="0" hangingPunct="1">
        <a:spcBef>
          <a:spcPts val="0"/>
        </a:spcBef>
        <a:buFont typeface="Arial"/>
        <a:buNone/>
        <a:defRPr sz="2600" kern="1200">
          <a:solidFill>
            <a:schemeClr val="tx1">
              <a:lumMod val="65000"/>
              <a:lumOff val="35000"/>
            </a:schemeClr>
          </a:solidFill>
          <a:latin typeface="Gill Sans"/>
          <a:ea typeface="+mn-ea"/>
          <a:cs typeface="Abadi MT Condensed Light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times.com/interactive/2014/upshot/buy-rent-calculator.html?_r=0&amp;abt=0002&amp;abg=1" TargetMode="Externa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times.com/interactive/2014/11/04/health/visuals-ebola-model.html?_r=0" TargetMode="Externa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sweek.com/2015/03/20/embers-project-can-predict-future-twitter-312063.html" TargetMode="External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guns.periscopic.com/?year=2013" TargetMode="Externa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flowingdata.com/2015/09/23/years-you-have-left-to-live-probably/" TargetMode="External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times.com/newsgraphics/2014/senate-model/" TargetMode="External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zzfeed.com/jsvine/daily-fantasy-vs-mega-millions%23.rhZwP8BGD" TargetMode="External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BuzzFeedNews/2015-11-lottery-simulations/blob/master/notebooks/lottery-odds-simulation.ipynb" TargetMode="External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1OemWEk5ns" TargetMode="External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districtinggame.org/" TargetMode="External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oomberg.com/features/2015-stock-chart-trading-game/" TargetMode="External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04800" y="1397000"/>
            <a:ext cx="8839201" cy="33274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4800" dirty="0" smtClean="0">
                <a:latin typeface="Abadi MT Condensed Extra Bold"/>
                <a:ea typeface="+mj-ea"/>
                <a:cs typeface="Abadi MT Condensed Extra Bold"/>
              </a:rPr>
              <a:t>Simulation, Prediction, Modeling</a:t>
            </a:r>
            <a:endParaRPr kumimoji="0" lang="en-US" sz="48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badi MT Condensed Extra Bold"/>
              <a:ea typeface="+mj-ea"/>
              <a:cs typeface="Abadi MT Condensed Extra Bold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22301" y="1092200"/>
            <a:ext cx="5626100" cy="11048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badi MT Condensed Extra Bold"/>
              <a:ea typeface="+mj-ea"/>
              <a:cs typeface="Abadi MT Condensed Extra Bold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5145" y="5257800"/>
            <a:ext cx="9144000" cy="1653321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80C2D5"/>
                </a:solidFill>
                <a:latin typeface="Abadi MT Condensed Extra Bold"/>
                <a:ea typeface="+mj-ea"/>
                <a:cs typeface="Abadi MT Condensed Extra Bold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r>
              <a:rPr lang="en-US" sz="222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MT Condensed Extra Bold"/>
                <a:cs typeface="Abadi MT Condensed Extra Bold"/>
              </a:rPr>
              <a:t>JOUR479V/779V – Computational Journalism</a:t>
            </a:r>
          </a:p>
          <a:p>
            <a:pPr marL="0" lvl="1" algn="ctr" defTabSz="457200" rtl="0">
              <a:spcBef>
                <a:spcPct val="0"/>
              </a:spcBef>
            </a:pPr>
            <a:r>
              <a:rPr lang="en-US" sz="222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MT Condensed Extra Bold"/>
                <a:cs typeface="Abadi MT Condensed Extra Bold"/>
              </a:rPr>
              <a:t>University of Maryland, College Park</a:t>
            </a:r>
          </a:p>
          <a:p>
            <a:pPr marL="0" lvl="1" algn="ctr">
              <a:spcBef>
                <a:spcPct val="0"/>
              </a:spcBef>
            </a:pPr>
            <a:r>
              <a:rPr lang="en-US" sz="222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MT Condensed Extra Bold"/>
                <a:cs typeface="Abadi MT Condensed Extra Bold"/>
              </a:rPr>
              <a:t>Nick </a:t>
            </a:r>
            <a:r>
              <a:rPr lang="en-US" sz="2222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MT Condensed Extra Bold"/>
                <a:cs typeface="Abadi MT Condensed Extra Bold"/>
              </a:rPr>
              <a:t>Diakopoulos</a:t>
            </a:r>
            <a:r>
              <a:rPr lang="en-US" sz="222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MT Condensed Extra Bold"/>
                <a:cs typeface="Abadi MT Condensed Extra Bold"/>
              </a:rPr>
              <a:t>, Ph.D.</a:t>
            </a:r>
            <a:endParaRPr lang="en-US" sz="2222" dirty="0">
              <a:solidFill>
                <a:schemeClr val="tx1">
                  <a:lumMod val="50000"/>
                  <a:lumOff val="50000"/>
                </a:schemeClr>
              </a:solidFill>
              <a:latin typeface="Abadi MT Condensed Extra Bold"/>
              <a:cs typeface="Abadi MT Condensed Extra Bold"/>
            </a:endParaRPr>
          </a:p>
          <a:p>
            <a:pPr marL="0" lvl="1" algn="ctr" defTabSz="457200" rtl="0">
              <a:spcBef>
                <a:spcPct val="0"/>
              </a:spcBef>
            </a:pPr>
            <a:endParaRPr lang="en-US" sz="2222" dirty="0" smtClean="0">
              <a:solidFill>
                <a:schemeClr val="tx1">
                  <a:lumMod val="50000"/>
                  <a:lumOff val="50000"/>
                </a:schemeClr>
              </a:solidFill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243477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</a:t>
            </a:r>
            <a:endParaRPr lang="en-US" dirty="0"/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863600"/>
            <a:ext cx="7476901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79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 in Storytelling</a:t>
            </a:r>
            <a:endParaRPr lang="en-US" dirty="0"/>
          </a:p>
        </p:txBody>
      </p:sp>
      <p:pic>
        <p:nvPicPr>
          <p:cNvPr id="3" name="Picture 2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905312"/>
            <a:ext cx="6705600" cy="57564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08489" y="6581001"/>
            <a:ext cx="6172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Helvetica"/>
                <a:cs typeface="Helvetica"/>
              </a:rPr>
              <a:t>http://</a:t>
            </a:r>
            <a:r>
              <a:rPr lang="en-US" sz="1200" dirty="0" err="1">
                <a:latin typeface="Helvetica"/>
                <a:cs typeface="Helvetica"/>
              </a:rPr>
              <a:t>www.nytimes.com</a:t>
            </a:r>
            <a:r>
              <a:rPr lang="en-US" sz="1200" dirty="0">
                <a:latin typeface="Helvetica"/>
                <a:cs typeface="Helvetica"/>
              </a:rPr>
              <a:t>/interactive/2014/11/04/health/</a:t>
            </a:r>
            <a:r>
              <a:rPr lang="en-US" sz="1200" dirty="0" err="1">
                <a:latin typeface="Helvetica"/>
                <a:cs typeface="Helvetica"/>
              </a:rPr>
              <a:t>visuals-ebola-model.html?_r</a:t>
            </a:r>
            <a:r>
              <a:rPr lang="en-US" sz="1200" dirty="0">
                <a:latin typeface="Helvetica"/>
                <a:cs typeface="Helvetica"/>
              </a:rPr>
              <a:t>=0</a:t>
            </a:r>
          </a:p>
        </p:txBody>
      </p:sp>
    </p:spTree>
    <p:extLst>
      <p:ext uri="{BB962C8B-B14F-4D97-AF65-F5344CB8AC3E}">
        <p14:creationId xmlns:p14="http://schemas.microsoft.com/office/powerpoint/2010/main" val="368639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Forecasting for Story Finding</a:t>
            </a:r>
            <a:endParaRPr lang="en-US" dirty="0"/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838200"/>
            <a:ext cx="6705600" cy="57434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000" y="6573647"/>
            <a:ext cx="685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Helvetica"/>
                <a:cs typeface="Helvetica"/>
              </a:rPr>
              <a:t>http://</a:t>
            </a:r>
            <a:r>
              <a:rPr lang="en-US" sz="1200" dirty="0" err="1">
                <a:latin typeface="Helvetica"/>
                <a:cs typeface="Helvetica"/>
              </a:rPr>
              <a:t>www.newsweek.com</a:t>
            </a:r>
            <a:r>
              <a:rPr lang="en-US" sz="1200" dirty="0">
                <a:latin typeface="Helvetica"/>
                <a:cs typeface="Helvetica"/>
              </a:rPr>
              <a:t>/2015/03/20/embers-project-can-predict-future-twitter-312063.html</a:t>
            </a:r>
          </a:p>
        </p:txBody>
      </p:sp>
    </p:spTree>
    <p:extLst>
      <p:ext uri="{BB962C8B-B14F-4D97-AF65-F5344CB8AC3E}">
        <p14:creationId xmlns:p14="http://schemas.microsoft.com/office/powerpoint/2010/main" val="265448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in Storytelling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228032" y="6488668"/>
            <a:ext cx="3915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guns.periscopic.com</a:t>
            </a:r>
            <a:r>
              <a:rPr lang="en-US" dirty="0"/>
              <a:t>/?year=2013</a:t>
            </a:r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28" y="992247"/>
            <a:ext cx="8217772" cy="540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4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25500"/>
            <a:ext cx="9144000" cy="518738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62400" y="6172200"/>
            <a:ext cx="5181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Helvetica"/>
                <a:cs typeface="Helvetica"/>
              </a:rPr>
              <a:t>http://</a:t>
            </a:r>
            <a:r>
              <a:rPr lang="en-US" sz="1200" dirty="0" err="1">
                <a:latin typeface="Helvetica"/>
                <a:cs typeface="Helvetica"/>
              </a:rPr>
              <a:t>flowingdata.com</a:t>
            </a:r>
            <a:r>
              <a:rPr lang="en-US" sz="1200" dirty="0">
                <a:latin typeface="Helvetica"/>
                <a:cs typeface="Helvetica"/>
              </a:rPr>
              <a:t>/2015/09/23/years-you-have-left-to-live-probably/</a:t>
            </a:r>
          </a:p>
        </p:txBody>
      </p:sp>
    </p:spTree>
    <p:extLst>
      <p:ext uri="{BB962C8B-B14F-4D97-AF65-F5344CB8AC3E}">
        <p14:creationId xmlns:p14="http://schemas.microsoft.com/office/powerpoint/2010/main" val="326222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0"/>
            <a:ext cx="8992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in Storytelling</a:t>
            </a:r>
            <a:endParaRPr lang="en-US" dirty="0"/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844006"/>
            <a:ext cx="6248400" cy="586159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87636" y="6553301"/>
            <a:ext cx="4156364" cy="3046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200" dirty="0">
                <a:latin typeface="Helvetica"/>
                <a:cs typeface="Helvetica"/>
              </a:rPr>
              <a:t>http://</a:t>
            </a:r>
            <a:r>
              <a:rPr lang="en-US" sz="1200" dirty="0" err="1">
                <a:latin typeface="Helvetica"/>
                <a:cs typeface="Helvetica"/>
              </a:rPr>
              <a:t>www.nytimes.com</a:t>
            </a:r>
            <a:r>
              <a:rPr lang="en-US" sz="1200" dirty="0">
                <a:latin typeface="Helvetica"/>
                <a:cs typeface="Helvetica"/>
              </a:rPr>
              <a:t>/</a:t>
            </a:r>
            <a:r>
              <a:rPr lang="en-US" sz="1200" dirty="0" err="1">
                <a:latin typeface="Helvetica"/>
                <a:cs typeface="Helvetica"/>
              </a:rPr>
              <a:t>newsgraphics</a:t>
            </a:r>
            <a:r>
              <a:rPr lang="en-US" sz="1200" dirty="0">
                <a:latin typeface="Helvetica"/>
                <a:cs typeface="Helvetica"/>
              </a:rPr>
              <a:t>/2014/senate-model/</a:t>
            </a:r>
          </a:p>
        </p:txBody>
      </p:sp>
    </p:spTree>
    <p:extLst>
      <p:ext uri="{BB962C8B-B14F-4D97-AF65-F5344CB8AC3E}">
        <p14:creationId xmlns:p14="http://schemas.microsoft.com/office/powerpoint/2010/main" val="175693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62753"/>
            <a:ext cx="5181600" cy="64904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79800" y="6596503"/>
            <a:ext cx="5638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Helvetica"/>
                <a:cs typeface="Helvetica"/>
              </a:rPr>
              <a:t>http://</a:t>
            </a:r>
            <a:r>
              <a:rPr lang="en-US" sz="1200" dirty="0" err="1">
                <a:latin typeface="Helvetica"/>
                <a:cs typeface="Helvetica"/>
              </a:rPr>
              <a:t>www.buzzfeed.com</a:t>
            </a:r>
            <a:r>
              <a:rPr lang="en-US" sz="1200" dirty="0">
                <a:latin typeface="Helvetica"/>
                <a:cs typeface="Helvetica"/>
              </a:rPr>
              <a:t>/</a:t>
            </a:r>
            <a:r>
              <a:rPr lang="en-US" sz="1200" dirty="0" err="1">
                <a:latin typeface="Helvetica"/>
                <a:cs typeface="Helvetica"/>
              </a:rPr>
              <a:t>jsvine</a:t>
            </a:r>
            <a:r>
              <a:rPr lang="en-US" sz="1200" dirty="0">
                <a:latin typeface="Helvetica"/>
                <a:cs typeface="Helvetica"/>
              </a:rPr>
              <a:t>/daily-fantasy-vs-mega-millions#.rhZwP8BGD</a:t>
            </a:r>
          </a:p>
        </p:txBody>
      </p:sp>
    </p:spTree>
    <p:extLst>
      <p:ext uri="{BB962C8B-B14F-4D97-AF65-F5344CB8AC3E}">
        <p14:creationId xmlns:p14="http://schemas.microsoft.com/office/powerpoint/2010/main" val="177972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0"/>
            <a:ext cx="7924800" cy="66226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86178" y="6553200"/>
            <a:ext cx="8229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Helvetica"/>
                <a:cs typeface="Helvetica"/>
              </a:rPr>
              <a:t>https://</a:t>
            </a:r>
            <a:r>
              <a:rPr lang="en-US" sz="1200" dirty="0" err="1">
                <a:latin typeface="Helvetica"/>
                <a:cs typeface="Helvetica"/>
              </a:rPr>
              <a:t>github.com</a:t>
            </a:r>
            <a:r>
              <a:rPr lang="en-US" sz="1200" dirty="0">
                <a:latin typeface="Helvetica"/>
                <a:cs typeface="Helvetica"/>
              </a:rPr>
              <a:t>/</a:t>
            </a:r>
            <a:r>
              <a:rPr lang="en-US" sz="1200" dirty="0" err="1">
                <a:latin typeface="Helvetica"/>
                <a:cs typeface="Helvetica"/>
              </a:rPr>
              <a:t>BuzzFeedNews</a:t>
            </a:r>
            <a:r>
              <a:rPr lang="en-US" sz="1200" dirty="0">
                <a:latin typeface="Helvetica"/>
                <a:cs typeface="Helvetica"/>
              </a:rPr>
              <a:t>/2015-11-lottery-simulations/blob/master/notebooks/lottery-odds-</a:t>
            </a:r>
            <a:r>
              <a:rPr lang="en-US" sz="1200" dirty="0" err="1">
                <a:latin typeface="Helvetica"/>
                <a:cs typeface="Helvetica"/>
              </a:rPr>
              <a:t>simulation.ipynb</a:t>
            </a:r>
            <a:endParaRPr lang="en-US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7321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  <a:p>
            <a:pPr lvl="1"/>
            <a:r>
              <a:rPr lang="en-US" dirty="0"/>
              <a:t>A simplified representation of a system (</a:t>
            </a:r>
            <a:r>
              <a:rPr lang="en-US" dirty="0" smtClean="0"/>
              <a:t>entities, relationships, data)</a:t>
            </a:r>
          </a:p>
          <a:p>
            <a:pPr lvl="1"/>
            <a:r>
              <a:rPr lang="en-US" dirty="0" smtClean="0"/>
              <a:t>e.g.  A weather model represents atmospheric conditions and their relationships mathematically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Simulation</a:t>
            </a:r>
          </a:p>
          <a:p>
            <a:pPr lvl="1"/>
            <a:r>
              <a:rPr lang="en-US" dirty="0" smtClean="0"/>
              <a:t>The activation and update of a model over time</a:t>
            </a:r>
          </a:p>
          <a:p>
            <a:pPr lvl="1"/>
            <a:r>
              <a:rPr lang="en-US" dirty="0" smtClean="0"/>
              <a:t>e.g. Simulate what the weather is tomorrow by updating the weather model from minute to minute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74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Newsgames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7600"/>
            <a:ext cx="8229600" cy="5283200"/>
          </a:xfrm>
        </p:spPr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i="1" dirty="0" smtClean="0"/>
              <a:t>any</a:t>
            </a:r>
            <a:r>
              <a:rPr lang="en-US" dirty="0" smtClean="0"/>
              <a:t> intersection of journalism and gaming” </a:t>
            </a:r>
          </a:p>
          <a:p>
            <a:pPr lvl="1" algn="r"/>
            <a:r>
              <a:rPr lang="en-US" dirty="0" smtClean="0"/>
              <a:t>– </a:t>
            </a:r>
            <a:r>
              <a:rPr lang="en-US" dirty="0" err="1" smtClean="0"/>
              <a:t>Bogost</a:t>
            </a:r>
            <a:r>
              <a:rPr lang="en-US" dirty="0" smtClean="0"/>
              <a:t> et. al. </a:t>
            </a:r>
            <a:r>
              <a:rPr lang="en-US" i="1" dirty="0" err="1" smtClean="0"/>
              <a:t>Newsgames</a:t>
            </a:r>
            <a:r>
              <a:rPr lang="en-US" i="1" dirty="0" smtClean="0"/>
              <a:t>: Journalism at Play</a:t>
            </a:r>
          </a:p>
          <a:p>
            <a:pPr lvl="1"/>
            <a:endParaRPr lang="en-US" sz="2800" i="1" dirty="0" smtClean="0"/>
          </a:p>
          <a:p>
            <a:r>
              <a:rPr lang="en-US" dirty="0" smtClean="0"/>
              <a:t>Current Events</a:t>
            </a:r>
          </a:p>
          <a:p>
            <a:pPr lvl="1"/>
            <a:endParaRPr lang="en-US" sz="2800" dirty="0" smtClean="0"/>
          </a:p>
          <a:p>
            <a:r>
              <a:rPr lang="en-US" dirty="0" smtClean="0"/>
              <a:t>Documentary</a:t>
            </a:r>
          </a:p>
          <a:p>
            <a:endParaRPr lang="en-US" sz="2800" dirty="0" smtClean="0"/>
          </a:p>
          <a:p>
            <a:r>
              <a:rPr lang="en-US" dirty="0" smtClean="0"/>
              <a:t>Puzzles</a:t>
            </a:r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57783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Newsgames</a:t>
            </a:r>
            <a:r>
              <a:rPr lang="en-US" dirty="0" smtClean="0"/>
              <a:t> as Simulations</a:t>
            </a:r>
            <a:endParaRPr lang="en-US" dirty="0"/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00" y="942012"/>
            <a:ext cx="7988300" cy="55245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14800" y="646651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200" dirty="0">
                <a:latin typeface="Helvetica"/>
                <a:cs typeface="Helvetica"/>
              </a:rPr>
              <a:t>https://</a:t>
            </a:r>
            <a:r>
              <a:rPr lang="en-US" sz="1200" dirty="0" err="1">
                <a:latin typeface="Helvetica"/>
                <a:cs typeface="Helvetica"/>
              </a:rPr>
              <a:t>www.youtube.com</a:t>
            </a:r>
            <a:r>
              <a:rPr lang="en-US" sz="1200" dirty="0">
                <a:latin typeface="Helvetica"/>
                <a:cs typeface="Helvetica"/>
              </a:rPr>
              <a:t>/</a:t>
            </a:r>
            <a:r>
              <a:rPr lang="en-US" sz="1200" dirty="0" err="1">
                <a:latin typeface="Helvetica"/>
                <a:cs typeface="Helvetica"/>
              </a:rPr>
              <a:t>watch?v</a:t>
            </a:r>
            <a:r>
              <a:rPr lang="en-US" sz="1200" dirty="0">
                <a:latin typeface="Helvetica"/>
                <a:cs typeface="Helvetica"/>
              </a:rPr>
              <a:t>=N1OemWEk5ns</a:t>
            </a:r>
          </a:p>
        </p:txBody>
      </p:sp>
    </p:spTree>
    <p:extLst>
      <p:ext uri="{BB962C8B-B14F-4D97-AF65-F5344CB8AC3E}">
        <p14:creationId xmlns:p14="http://schemas.microsoft.com/office/powerpoint/2010/main" val="303850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-13694"/>
            <a:ext cx="8686800" cy="65241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53655" y="6510492"/>
            <a:ext cx="24416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dirty="0">
                <a:latin typeface="Helvetica"/>
                <a:cs typeface="Helvetica"/>
              </a:rPr>
              <a:t>http://</a:t>
            </a:r>
            <a:r>
              <a:rPr lang="en-US" sz="1200" dirty="0" err="1">
                <a:latin typeface="Helvetica"/>
                <a:cs typeface="Helvetica"/>
              </a:rPr>
              <a:t>www.redistrictinggame.org</a:t>
            </a:r>
            <a:r>
              <a:rPr lang="en-US" sz="1200" dirty="0">
                <a:latin typeface="Helvetica"/>
                <a:cs typeface="Helvetica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5473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Newsgames</a:t>
            </a:r>
            <a:r>
              <a:rPr lang="en-US" dirty="0" smtClean="0"/>
              <a:t> as Puzzles / Quizzes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531" y="1066800"/>
            <a:ext cx="5217069" cy="547280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srgbClr val="333333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938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-22421"/>
            <a:ext cx="6946900" cy="664301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6000" y="6581001"/>
            <a:ext cx="5803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Helvetica"/>
                <a:cs typeface="Helvetica"/>
              </a:rPr>
              <a:t>http://</a:t>
            </a:r>
            <a:r>
              <a:rPr lang="en-US" sz="1200" dirty="0" err="1">
                <a:latin typeface="Helvetica"/>
                <a:cs typeface="Helvetica"/>
              </a:rPr>
              <a:t>www.bloomberg.com</a:t>
            </a:r>
            <a:r>
              <a:rPr lang="en-US" sz="1200" dirty="0">
                <a:latin typeface="Helvetica"/>
                <a:cs typeface="Helvetica"/>
              </a:rPr>
              <a:t>/features/2015-stock-chart-trading-game/</a:t>
            </a:r>
          </a:p>
        </p:txBody>
      </p:sp>
    </p:spTree>
    <p:extLst>
      <p:ext uri="{BB962C8B-B14F-4D97-AF65-F5344CB8AC3E}">
        <p14:creationId xmlns:p14="http://schemas.microsoft.com/office/powerpoint/2010/main" val="320967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Newsgames</a:t>
            </a:r>
            <a:r>
              <a:rPr lang="en-US" dirty="0" smtClean="0"/>
              <a:t>: Journalism at Play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games simulate how things work  by constructing </a:t>
            </a:r>
            <a:r>
              <a:rPr lang="en-US" dirty="0" smtClean="0"/>
              <a:t>models that </a:t>
            </a:r>
            <a:r>
              <a:rPr lang="en-US" dirty="0"/>
              <a:t>people can interact </a:t>
            </a:r>
            <a:r>
              <a:rPr lang="en-US" dirty="0" smtClean="0"/>
              <a:t>with”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What </a:t>
            </a:r>
            <a:r>
              <a:rPr lang="en-US" dirty="0" smtClean="0"/>
              <a:t>are some of the pros and cons to using games to present the news? 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What are challenges for </a:t>
            </a:r>
            <a:r>
              <a:rPr lang="en-US" dirty="0" err="1" smtClean="0"/>
              <a:t>newsgame</a:t>
            </a:r>
            <a:r>
              <a:rPr lang="en-US" dirty="0" smtClean="0"/>
              <a:t> production or adoption?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78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7600"/>
            <a:ext cx="8229600" cy="5511800"/>
          </a:xfrm>
        </p:spPr>
        <p:txBody>
          <a:bodyPr>
            <a:normAutofit/>
          </a:bodyPr>
          <a:lstStyle/>
          <a:p>
            <a:r>
              <a:rPr lang="en-US" dirty="0" smtClean="0"/>
              <a:t>The Signal and the </a:t>
            </a:r>
            <a:r>
              <a:rPr lang="en-US" dirty="0" smtClean="0"/>
              <a:t>Noise (</a:t>
            </a:r>
            <a:r>
              <a:rPr lang="en-US" dirty="0" smtClean="0"/>
              <a:t>4&amp;7)</a:t>
            </a:r>
          </a:p>
          <a:p>
            <a:pPr lvl="1"/>
            <a:r>
              <a:rPr lang="en-US" dirty="0" smtClean="0"/>
              <a:t>What </a:t>
            </a:r>
            <a:r>
              <a:rPr lang="en-US" dirty="0" smtClean="0"/>
              <a:t>are </a:t>
            </a:r>
            <a:r>
              <a:rPr lang="en-US" dirty="0" smtClean="0"/>
              <a:t>some of the </a:t>
            </a:r>
            <a:r>
              <a:rPr lang="en-US" dirty="0" smtClean="0"/>
              <a:t>challenges associated with accurate prediction of things like flu, weather, or politics? What are ethical implications? 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How should you interpret the following?: “There’s a 60 percent chance of rain tomorrow”</a:t>
            </a:r>
          </a:p>
          <a:p>
            <a:pPr lvl="1"/>
            <a:endParaRPr lang="en-US" dirty="0" smtClean="0"/>
          </a:p>
          <a:p>
            <a:pPr lvl="1"/>
            <a:r>
              <a:rPr lang="en-US" dirty="0"/>
              <a:t>What makes a forecast good in </a:t>
            </a:r>
            <a:r>
              <a:rPr lang="en-US" dirty="0" smtClean="0"/>
              <a:t>the</a:t>
            </a:r>
          </a:p>
          <a:p>
            <a:pPr lvl="1"/>
            <a:r>
              <a:rPr lang="en-US" dirty="0" smtClean="0"/>
              <a:t>context </a:t>
            </a:r>
            <a:r>
              <a:rPr lang="en-US" dirty="0"/>
              <a:t>of </a:t>
            </a:r>
            <a:r>
              <a:rPr lang="en-US" dirty="0" smtClean="0"/>
              <a:t>journalism? Should they</a:t>
            </a:r>
          </a:p>
          <a:p>
            <a:pPr lvl="1"/>
            <a:r>
              <a:rPr lang="en-US" dirty="0" smtClean="0"/>
              <a:t>be adulterated? What are the risks 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f a bad model or prediction in</a:t>
            </a:r>
          </a:p>
          <a:p>
            <a:pPr lvl="1"/>
            <a:r>
              <a:rPr lang="en-US" dirty="0" smtClean="0"/>
              <a:t>Journalism?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966" y="3939822"/>
            <a:ext cx="3727661" cy="268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Parable of Google Flu</a:t>
            </a:r>
          </a:p>
          <a:p>
            <a:pPr lvl="1"/>
            <a:r>
              <a:rPr lang="en-US" dirty="0" smtClean="0"/>
              <a:t>What are some of the explanations offered </a:t>
            </a:r>
            <a:r>
              <a:rPr lang="en-US" dirty="0" smtClean="0"/>
              <a:t>for why Google </a:t>
            </a:r>
            <a:r>
              <a:rPr lang="en-US" dirty="0" smtClean="0"/>
              <a:t>Flu Trends predictions were off? 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How might a data journalist add to the Google Flu analysis presented here? How might they approach this </a:t>
            </a:r>
            <a:r>
              <a:rPr lang="en-US" dirty="0" smtClean="0"/>
              <a:t>differently than a data scientist?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13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39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7418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46794</TotalTime>
  <Words>1334</Words>
  <Application>Microsoft Macintosh PowerPoint</Application>
  <PresentationFormat>On-screen Show (4:3)</PresentationFormat>
  <Paragraphs>146</Paragraphs>
  <Slides>21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Modeling</vt:lpstr>
      <vt:lpstr>Prediction in Storytelling</vt:lpstr>
      <vt:lpstr>Forecasting for Story Finding</vt:lpstr>
      <vt:lpstr>Simulation in Storytelling</vt:lpstr>
      <vt:lpstr>PowerPoint Presentation</vt:lpstr>
      <vt:lpstr>PowerPoint Presentation</vt:lpstr>
      <vt:lpstr>Simulation in Storytelling</vt:lpstr>
      <vt:lpstr>PowerPoint Presentation</vt:lpstr>
      <vt:lpstr>PowerPoint Presentation</vt:lpstr>
      <vt:lpstr>Definitions</vt:lpstr>
      <vt:lpstr>Newsgames</vt:lpstr>
      <vt:lpstr>Newsgames as Simulations</vt:lpstr>
      <vt:lpstr>PowerPoint Presentation</vt:lpstr>
      <vt:lpstr>Newsgames as Puzzles / Quizzes</vt:lpstr>
      <vt:lpstr>PowerPoint Presentation</vt:lpstr>
      <vt:lpstr>Readings</vt:lpstr>
      <vt:lpstr>Readings</vt:lpstr>
      <vt:lpstr>Readings</vt:lpstr>
      <vt:lpstr>PowerPoint Presentation</vt:lpstr>
      <vt:lpstr>Questions?</vt:lpstr>
    </vt:vector>
  </TitlesOfParts>
  <Company>Rutgers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Nicholas Diakopoulos, Ph.D. Rutgers University School of Communication and Information</dc:title>
  <dc:creator>Nick Diakopoulos</dc:creator>
  <cp:lastModifiedBy>Nick</cp:lastModifiedBy>
  <cp:revision>479</cp:revision>
  <cp:lastPrinted>2015-01-26T22:48:29Z</cp:lastPrinted>
  <dcterms:created xsi:type="dcterms:W3CDTF">2011-09-25T22:28:55Z</dcterms:created>
  <dcterms:modified xsi:type="dcterms:W3CDTF">2017-04-10T13:55:11Z</dcterms:modified>
</cp:coreProperties>
</file>