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4870-34DD-46B3-B57D-54DA67FE22A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00BE-DED2-43BC-B3AC-32CC39811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9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4870-34DD-46B3-B57D-54DA67FE22A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00BE-DED2-43BC-B3AC-32CC39811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0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4870-34DD-46B3-B57D-54DA67FE22A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00BE-DED2-43BC-B3AC-32CC39811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7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4870-34DD-46B3-B57D-54DA67FE22A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00BE-DED2-43BC-B3AC-32CC39811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0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4870-34DD-46B3-B57D-54DA67FE22A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00BE-DED2-43BC-B3AC-32CC39811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5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4870-34DD-46B3-B57D-54DA67FE22A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00BE-DED2-43BC-B3AC-32CC39811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1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4870-34DD-46B3-B57D-54DA67FE22A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00BE-DED2-43BC-B3AC-32CC39811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7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4870-34DD-46B3-B57D-54DA67FE22A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00BE-DED2-43BC-B3AC-32CC39811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8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4870-34DD-46B3-B57D-54DA67FE22A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00BE-DED2-43BC-B3AC-32CC39811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1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4870-34DD-46B3-B57D-54DA67FE22A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00BE-DED2-43BC-B3AC-32CC39811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3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4870-34DD-46B3-B57D-54DA67FE22A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00BE-DED2-43BC-B3AC-32CC39811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2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94870-34DD-46B3-B57D-54DA67FE22A0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400BE-DED2-43BC-B3AC-32CC39811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54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cron Technology, Inc.">
            <a:extLst>
              <a:ext uri="{FF2B5EF4-FFF2-40B4-BE49-F238E27FC236}">
                <a16:creationId xmlns:a16="http://schemas.microsoft.com/office/drawing/2014/main" id="{A190F44F-E051-6646-98D3-AB2423BF92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47" r="9089" b="-2"/>
          <a:stretch/>
        </p:blipFill>
        <p:spPr bwMode="auto">
          <a:xfrm>
            <a:off x="3523488" y="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4C260C-4D80-89B8-B34A-FCC86730C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Flow of Functionality (</a:t>
            </a:r>
            <a:r>
              <a:rPr lang="en-US" sz="4800" dirty="0" err="1"/>
              <a:t>SongSurf</a:t>
            </a:r>
            <a:r>
              <a:rPr lang="en-US" sz="4800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DEC11-3EA1-E74C-2C7C-FC512F945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3/17/2023</a:t>
            </a:r>
          </a:p>
          <a:p>
            <a:pPr algn="l"/>
            <a:r>
              <a:rPr lang="en-US" sz="2000" dirty="0" err="1"/>
              <a:t>Todo</a:t>
            </a:r>
            <a:r>
              <a:rPr lang="en-US" sz="2000" dirty="0"/>
              <a:t>: album, artist </a:t>
            </a:r>
            <a:r>
              <a:rPr lang="en-US" sz="2000" dirty="0" err="1"/>
              <a:t>sl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80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A57D-5655-CF4B-0762-6DF248A2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85" y="70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Flowchart – </a:t>
            </a:r>
            <a:r>
              <a:rPr lang="en-US" b="1" dirty="0"/>
              <a:t>Display </a:t>
            </a:r>
            <a:r>
              <a:rPr lang="en-US" b="1"/>
              <a:t>3 tracks </a:t>
            </a:r>
            <a:r>
              <a:rPr lang="en-US" b="1" dirty="0"/>
              <a:t>on screen after “track search” selected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7AB5A69-7FDF-B093-5CE9-8B7C7B7756BC}"/>
              </a:ext>
            </a:extLst>
          </p:cNvPr>
          <p:cNvSpPr/>
          <p:nvPr/>
        </p:nvSpPr>
        <p:spPr>
          <a:xfrm>
            <a:off x="639192" y="1802167"/>
            <a:ext cx="2104008" cy="675648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[</a:t>
            </a:r>
            <a:r>
              <a:rPr lang="en-US" sz="1600" b="1" i="1" dirty="0">
                <a:latin typeface="+mj-lt"/>
              </a:rPr>
              <a:t>Display.js</a:t>
            </a:r>
            <a:r>
              <a:rPr lang="en-US" sz="1600" dirty="0">
                <a:latin typeface="+mj-lt"/>
              </a:rPr>
              <a:t>]</a:t>
            </a:r>
            <a:br>
              <a:rPr lang="en-US" sz="1600" dirty="0">
                <a:latin typeface="+mj-lt"/>
              </a:rPr>
            </a:br>
            <a:r>
              <a:rPr lang="en-US" sz="1600" err="1">
                <a:latin typeface="+mj-lt"/>
              </a:rPr>
              <a:t>display</a:t>
            </a:r>
            <a:r>
              <a:rPr lang="en-US" sz="1600">
                <a:latin typeface="+mj-lt"/>
              </a:rPr>
              <a:t>_tracks(</a:t>
            </a:r>
            <a:r>
              <a:rPr lang="en-US" sz="1600" dirty="0">
                <a:latin typeface="+mj-lt"/>
              </a:rPr>
              <a:t>User)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423661A4-DA34-E09F-9761-516E7C0B2F93}"/>
              </a:ext>
            </a:extLst>
          </p:cNvPr>
          <p:cNvSpPr/>
          <p:nvPr/>
        </p:nvSpPr>
        <p:spPr>
          <a:xfrm>
            <a:off x="8480536" y="2538392"/>
            <a:ext cx="2104008" cy="10825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[</a:t>
            </a:r>
            <a:r>
              <a:rPr lang="en-US" sz="1600" b="1" i="1" dirty="0">
                <a:latin typeface="+mj-lt"/>
              </a:rPr>
              <a:t>Track.js</a:t>
            </a:r>
            <a:r>
              <a:rPr lang="en-US" sz="1600" dirty="0">
                <a:latin typeface="+mj-lt"/>
              </a:rPr>
              <a:t>]: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Calls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97BC3DA-5CE4-C2E5-8427-67B9C8B766A4}"/>
              </a:ext>
            </a:extLst>
          </p:cNvPr>
          <p:cNvSpPr/>
          <p:nvPr/>
        </p:nvSpPr>
        <p:spPr>
          <a:xfrm>
            <a:off x="6994820" y="3367704"/>
            <a:ext cx="1979351" cy="382121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+mj-lt"/>
              </a:rPr>
              <a:t>display_</a:t>
            </a:r>
            <a:r>
              <a:rPr lang="en-US" sz="1600" err="1">
                <a:latin typeface="+mj-lt"/>
              </a:rPr>
              <a:t>cover</a:t>
            </a:r>
            <a:r>
              <a:rPr lang="en-US" sz="1600">
                <a:latin typeface="+mj-lt"/>
              </a:rPr>
              <a:t>(tracks);</a:t>
            </a:r>
            <a:endParaRPr lang="en-US" sz="1600" dirty="0">
              <a:latin typeface="+mj-l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A29268-7D7E-FE60-7C73-8E2B3D4697F1}"/>
              </a:ext>
            </a:extLst>
          </p:cNvPr>
          <p:cNvCxnSpPr>
            <a:cxnSpLocks/>
            <a:stCxn id="4" idx="3"/>
            <a:endCxn id="31" idx="1"/>
          </p:cNvCxnSpPr>
          <p:nvPr/>
        </p:nvCxnSpPr>
        <p:spPr>
          <a:xfrm>
            <a:off x="2743200" y="2139991"/>
            <a:ext cx="7745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D72DC235-941A-83D2-503D-4B3FB145E82F}"/>
              </a:ext>
            </a:extLst>
          </p:cNvPr>
          <p:cNvSpPr/>
          <p:nvPr/>
        </p:nvSpPr>
        <p:spPr>
          <a:xfrm>
            <a:off x="10088874" y="3403043"/>
            <a:ext cx="2013753" cy="382121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+mj-lt"/>
              </a:rPr>
              <a:t>display_</a:t>
            </a:r>
            <a:r>
              <a:rPr lang="en-US" sz="1600" err="1">
                <a:latin typeface="+mj-lt"/>
              </a:rPr>
              <a:t>name</a:t>
            </a:r>
            <a:r>
              <a:rPr lang="en-US" sz="1600">
                <a:latin typeface="+mj-lt"/>
              </a:rPr>
              <a:t>(tracks);</a:t>
            </a:r>
            <a:endParaRPr lang="en-US" sz="1600" dirty="0">
              <a:latin typeface="+mj-lt"/>
            </a:endParaRP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A0304714-4130-0E8D-B02B-F652CB9E4412}"/>
              </a:ext>
            </a:extLst>
          </p:cNvPr>
          <p:cNvSpPr/>
          <p:nvPr/>
        </p:nvSpPr>
        <p:spPr>
          <a:xfrm>
            <a:off x="8353660" y="3910629"/>
            <a:ext cx="2357759" cy="369332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+mj-lt"/>
              </a:rPr>
              <a:t>display_</a:t>
            </a:r>
            <a:r>
              <a:rPr lang="en-US" sz="1600" err="1">
                <a:latin typeface="+mj-lt"/>
              </a:rPr>
              <a:t>summary</a:t>
            </a:r>
            <a:r>
              <a:rPr lang="en-US" sz="1600">
                <a:latin typeface="+mj-lt"/>
              </a:rPr>
              <a:t>(tracks);</a:t>
            </a:r>
            <a:endParaRPr lang="en-US" sz="1600" dirty="0">
              <a:latin typeface="+mj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A98B19-8481-CA1D-32E0-F494ACDD2B1A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9532540" y="3620959"/>
            <a:ext cx="0" cy="2896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0D22F4A0-ABAA-4528-675F-FC356DBAA8D6}"/>
              </a:ext>
            </a:extLst>
          </p:cNvPr>
          <p:cNvSpPr/>
          <p:nvPr/>
        </p:nvSpPr>
        <p:spPr>
          <a:xfrm>
            <a:off x="3517776" y="1802167"/>
            <a:ext cx="2260109" cy="675648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[</a:t>
            </a:r>
            <a:r>
              <a:rPr lang="en-US" sz="1600" b="1" i="1" dirty="0">
                <a:latin typeface="+mj-lt"/>
              </a:rPr>
              <a:t>Track.js</a:t>
            </a:r>
            <a:r>
              <a:rPr lang="en-US" sz="1600" dirty="0">
                <a:latin typeface="+mj-lt"/>
              </a:rPr>
              <a:t>]</a:t>
            </a:r>
            <a:br>
              <a:rPr lang="en-US" sz="1600">
                <a:latin typeface="+mj-lt"/>
              </a:rPr>
            </a:br>
            <a:r>
              <a:rPr lang="en-US" sz="1600">
                <a:latin typeface="+mj-lt"/>
              </a:rPr>
              <a:t>tracks </a:t>
            </a:r>
            <a:r>
              <a:rPr lang="en-US" sz="1600" dirty="0">
                <a:latin typeface="+mj-lt"/>
              </a:rPr>
              <a:t>= </a:t>
            </a:r>
            <a:r>
              <a:rPr lang="en-US" sz="1600" err="1">
                <a:latin typeface="+mj-lt"/>
              </a:rPr>
              <a:t>get</a:t>
            </a:r>
            <a:r>
              <a:rPr lang="en-US" sz="1600">
                <a:latin typeface="+mj-lt"/>
              </a:rPr>
              <a:t>_tracks(</a:t>
            </a:r>
            <a:r>
              <a:rPr lang="en-US" sz="1600" dirty="0">
                <a:latin typeface="+mj-lt"/>
              </a:rPr>
              <a:t>User)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4523B1-743B-419D-7DEB-160EFE6DFD0F}"/>
              </a:ext>
            </a:extLst>
          </p:cNvPr>
          <p:cNvSpPr txBox="1"/>
          <p:nvPr/>
        </p:nvSpPr>
        <p:spPr>
          <a:xfrm>
            <a:off x="0" y="1416370"/>
            <a:ext cx="27598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User – Entity in database that contains </a:t>
            </a:r>
            <a:r>
              <a:rPr lang="en-US" sz="900" dirty="0" err="1">
                <a:solidFill>
                  <a:schemeClr val="accent2"/>
                </a:solidFill>
              </a:rPr>
              <a:t>aas_searches</a:t>
            </a:r>
            <a:r>
              <a:rPr lang="en-US" sz="900" dirty="0">
                <a:solidFill>
                  <a:schemeClr val="accent2"/>
                </a:solidFill>
              </a:rPr>
              <a:t>, likes, and dislikes. To account for in recommendation algorithm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DB09BC5C-AF3C-B889-CDB5-C272287F383D}"/>
              </a:ext>
            </a:extLst>
          </p:cNvPr>
          <p:cNvSpPr/>
          <p:nvPr/>
        </p:nvSpPr>
        <p:spPr>
          <a:xfrm>
            <a:off x="207885" y="5396057"/>
            <a:ext cx="1913218" cy="78203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[</a:t>
            </a:r>
            <a:r>
              <a:rPr lang="en-US" sz="1600" b="1" i="1" dirty="0">
                <a:latin typeface="+mj-lt"/>
              </a:rPr>
              <a:t>Track.py</a:t>
            </a:r>
            <a:r>
              <a:rPr lang="en-US" sz="1600" dirty="0">
                <a:latin typeface="+mj-lt"/>
              </a:rPr>
              <a:t>]</a:t>
            </a:r>
            <a:br>
              <a:rPr lang="en-US" sz="1600" dirty="0">
                <a:latin typeface="+mj-lt"/>
              </a:rPr>
            </a:br>
            <a:r>
              <a:rPr lang="en-US" sz="1600" dirty="0" err="1">
                <a:latin typeface="+mj-lt"/>
              </a:rPr>
              <a:t>get_tags</a:t>
            </a:r>
            <a:r>
              <a:rPr lang="en-US" sz="1600" dirty="0">
                <a:latin typeface="+mj-lt"/>
              </a:rPr>
              <a:t>(User)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25D708A-34F1-9E96-9897-BE2AB510B49A}"/>
              </a:ext>
            </a:extLst>
          </p:cNvPr>
          <p:cNvCxnSpPr>
            <a:cxnSpLocks/>
            <a:stCxn id="36" idx="3"/>
            <a:endCxn id="67" idx="1"/>
          </p:cNvCxnSpPr>
          <p:nvPr/>
        </p:nvCxnSpPr>
        <p:spPr>
          <a:xfrm>
            <a:off x="2121103" y="5787074"/>
            <a:ext cx="5383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8D714E2-F646-FEC0-4BC7-563F6C30FB1B}"/>
              </a:ext>
            </a:extLst>
          </p:cNvPr>
          <p:cNvSpPr txBox="1"/>
          <p:nvPr/>
        </p:nvSpPr>
        <p:spPr>
          <a:xfrm>
            <a:off x="3699218" y="1429085"/>
            <a:ext cx="20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accent2"/>
                </a:solidFill>
              </a:rPr>
              <a:t>Tracks </a:t>
            </a:r>
            <a:r>
              <a:rPr lang="en-US" sz="900" dirty="0">
                <a:solidFill>
                  <a:schemeClr val="accent2"/>
                </a:solidFill>
              </a:rPr>
              <a:t>– list of </a:t>
            </a:r>
            <a:r>
              <a:rPr lang="en-US" sz="900">
                <a:solidFill>
                  <a:schemeClr val="accent2"/>
                </a:solidFill>
              </a:rPr>
              <a:t>3 tracks </a:t>
            </a:r>
            <a:r>
              <a:rPr lang="en-US" sz="900" dirty="0">
                <a:solidFill>
                  <a:schemeClr val="accent2"/>
                </a:solidFill>
              </a:rPr>
              <a:t>for user, which contain name, artist, cover, summary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895E41E-B0DE-2F1E-9230-E4850322F0E2}"/>
              </a:ext>
            </a:extLst>
          </p:cNvPr>
          <p:cNvCxnSpPr>
            <a:cxnSpLocks/>
            <a:stCxn id="84" idx="3"/>
            <a:endCxn id="5" idx="0"/>
          </p:cNvCxnSpPr>
          <p:nvPr/>
        </p:nvCxnSpPr>
        <p:spPr>
          <a:xfrm flipV="1">
            <a:off x="6146418" y="2538392"/>
            <a:ext cx="3386122" cy="1756932"/>
          </a:xfrm>
          <a:prstGeom prst="bentConnector4">
            <a:avLst>
              <a:gd name="adj1" fmla="val 15327"/>
              <a:gd name="adj2" fmla="val 11301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EDF7E14-3BF3-7854-114A-41DF48CE0C97}"/>
              </a:ext>
            </a:extLst>
          </p:cNvPr>
          <p:cNvCxnSpPr>
            <a:cxnSpLocks/>
            <a:stCxn id="5" idx="3"/>
            <a:endCxn id="15" idx="0"/>
          </p:cNvCxnSpPr>
          <p:nvPr/>
        </p:nvCxnSpPr>
        <p:spPr>
          <a:xfrm>
            <a:off x="10584544" y="3079676"/>
            <a:ext cx="511207" cy="32336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9EFB63A-1452-E503-EF79-32F7C931D651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7984496" y="3079676"/>
            <a:ext cx="496040" cy="28802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 descr="Timeline&#10;&#10;Description automatically generated">
            <a:extLst>
              <a:ext uri="{FF2B5EF4-FFF2-40B4-BE49-F238E27FC236}">
                <a16:creationId xmlns:a16="http://schemas.microsoft.com/office/drawing/2014/main" id="{EFB28CD1-9ECC-4FF6-DB7B-3AA915D6CA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4" r="7963" b="19703"/>
          <a:stretch/>
        </p:blipFill>
        <p:spPr>
          <a:xfrm>
            <a:off x="7983761" y="4405426"/>
            <a:ext cx="3097556" cy="1714664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45BB693-6CAA-AA34-00A4-7C6A39123884}"/>
              </a:ext>
            </a:extLst>
          </p:cNvPr>
          <p:cNvSpPr txBox="1"/>
          <p:nvPr/>
        </p:nvSpPr>
        <p:spPr>
          <a:xfrm>
            <a:off x="9368667" y="6120090"/>
            <a:ext cx="98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</a:t>
            </a:r>
          </a:p>
        </p:txBody>
      </p:sp>
      <p:sp>
        <p:nvSpPr>
          <p:cNvPr id="67" name="Flowchart: Process 66">
            <a:extLst>
              <a:ext uri="{FF2B5EF4-FFF2-40B4-BE49-F238E27FC236}">
                <a16:creationId xmlns:a16="http://schemas.microsoft.com/office/drawing/2014/main" id="{724926C9-5379-100E-984F-DAECBF8A8D64}"/>
              </a:ext>
            </a:extLst>
          </p:cNvPr>
          <p:cNvSpPr/>
          <p:nvPr/>
        </p:nvSpPr>
        <p:spPr>
          <a:xfrm>
            <a:off x="2659461" y="5396057"/>
            <a:ext cx="1850395" cy="78203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[</a:t>
            </a:r>
            <a:r>
              <a:rPr lang="en-US" sz="1600" b="1" i="1" dirty="0">
                <a:latin typeface="+mj-lt"/>
              </a:rPr>
              <a:t>Comparer.py</a:t>
            </a:r>
            <a:r>
              <a:rPr lang="en-US" sz="1600" dirty="0">
                <a:latin typeface="+mj-lt"/>
              </a:rPr>
              <a:t>]</a:t>
            </a:r>
            <a:br>
              <a:rPr lang="en-US" sz="1600" dirty="0">
                <a:latin typeface="+mj-lt"/>
              </a:rPr>
            </a:br>
            <a:r>
              <a:rPr lang="en-US" sz="1600" dirty="0" err="1">
                <a:latin typeface="+mj-lt"/>
              </a:rPr>
              <a:t>compare_tags_track</a:t>
            </a:r>
            <a:r>
              <a:rPr lang="en-US" sz="1600" dirty="0">
                <a:latin typeface="+mj-lt"/>
              </a:rPr>
              <a:t>(User, tags)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266AAE49-EF5F-5C79-FB3C-606063CA4726}"/>
              </a:ext>
            </a:extLst>
          </p:cNvPr>
          <p:cNvCxnSpPr>
            <a:cxnSpLocks/>
            <a:stCxn id="31" idx="2"/>
            <a:endCxn id="121" idx="0"/>
          </p:cNvCxnSpPr>
          <p:nvPr/>
        </p:nvCxnSpPr>
        <p:spPr>
          <a:xfrm rot="5400000">
            <a:off x="2541194" y="1828512"/>
            <a:ext cx="1457334" cy="275594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Process 83">
            <a:extLst>
              <a:ext uri="{FF2B5EF4-FFF2-40B4-BE49-F238E27FC236}">
                <a16:creationId xmlns:a16="http://schemas.microsoft.com/office/drawing/2014/main" id="{E96A1DAC-A236-257B-C6E3-C8545E9AC66E}"/>
              </a:ext>
            </a:extLst>
          </p:cNvPr>
          <p:cNvSpPr/>
          <p:nvPr/>
        </p:nvSpPr>
        <p:spPr>
          <a:xfrm>
            <a:off x="4208240" y="3933583"/>
            <a:ext cx="1938178" cy="723482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[</a:t>
            </a:r>
            <a:r>
              <a:rPr lang="en-US" sz="1600" b="1" i="1" dirty="0">
                <a:latin typeface="+mj-lt"/>
              </a:rPr>
              <a:t>Track.py</a:t>
            </a:r>
            <a:r>
              <a:rPr lang="en-US" sz="1600" dirty="0">
                <a:latin typeface="+mj-lt"/>
              </a:rPr>
              <a:t>]</a:t>
            </a:r>
          </a:p>
          <a:p>
            <a:pPr algn="ctr"/>
            <a:r>
              <a:rPr lang="en-US" sz="1600" dirty="0">
                <a:latin typeface="+mj-lt"/>
              </a:rPr>
              <a:t>output_top_</a:t>
            </a:r>
            <a:r>
              <a:rPr lang="en-US" sz="1600">
                <a:latin typeface="+mj-lt"/>
              </a:rPr>
              <a:t>3_tracks(</a:t>
            </a:r>
            <a:r>
              <a:rPr lang="en-US" sz="1600" dirty="0">
                <a:latin typeface="+mj-lt"/>
              </a:rPr>
              <a:t>User, matches)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31AEF4F-26D0-73D7-F5C6-7B2F07DEC560}"/>
              </a:ext>
            </a:extLst>
          </p:cNvPr>
          <p:cNvSpPr txBox="1"/>
          <p:nvPr/>
        </p:nvSpPr>
        <p:spPr>
          <a:xfrm>
            <a:off x="2545225" y="6163886"/>
            <a:ext cx="23531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accent2"/>
                </a:solidFill>
              </a:rPr>
              <a:t>Compare_tags_track</a:t>
            </a:r>
            <a:r>
              <a:rPr lang="en-US" sz="900" dirty="0">
                <a:solidFill>
                  <a:schemeClr val="accent2"/>
                </a:solidFill>
              </a:rPr>
              <a:t>() – this will compare the user </a:t>
            </a:r>
            <a:r>
              <a:rPr lang="en-US" sz="900" dirty="0" err="1">
                <a:solidFill>
                  <a:schemeClr val="accent2"/>
                </a:solidFill>
              </a:rPr>
              <a:t>aas_searches</a:t>
            </a:r>
            <a:r>
              <a:rPr lang="en-US" sz="900" dirty="0">
                <a:solidFill>
                  <a:schemeClr val="accent2"/>
                </a:solidFill>
              </a:rPr>
              <a:t>, along with the likes and dislikes. And produce maybe 50 matches</a:t>
            </a:r>
          </a:p>
        </p:txBody>
      </p:sp>
      <p:sp>
        <p:nvSpPr>
          <p:cNvPr id="121" name="Flowchart: Process 120">
            <a:extLst>
              <a:ext uri="{FF2B5EF4-FFF2-40B4-BE49-F238E27FC236}">
                <a16:creationId xmlns:a16="http://schemas.microsoft.com/office/drawing/2014/main" id="{15BD3DE8-26F9-F5D3-ED4E-B7B8312AA8A2}"/>
              </a:ext>
            </a:extLst>
          </p:cNvPr>
          <p:cNvSpPr/>
          <p:nvPr/>
        </p:nvSpPr>
        <p:spPr>
          <a:xfrm>
            <a:off x="196837" y="3935149"/>
            <a:ext cx="3390108" cy="89007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+mj-lt"/>
              </a:rPr>
              <a:t>[</a:t>
            </a:r>
            <a:r>
              <a:rPr lang="en-US" sz="1100" b="1" i="1" dirty="0">
                <a:latin typeface="+mj-lt"/>
              </a:rPr>
              <a:t>Track.py</a:t>
            </a:r>
            <a:r>
              <a:rPr lang="en-US" sz="1100" dirty="0">
                <a:latin typeface="+mj-lt"/>
              </a:rPr>
              <a:t>]</a:t>
            </a:r>
            <a:br>
              <a:rPr lang="en-US" sz="1100" dirty="0">
                <a:latin typeface="+mj-lt"/>
              </a:rPr>
            </a:br>
            <a:r>
              <a:rPr lang="en-US" sz="1100" dirty="0">
                <a:latin typeface="+mj-lt"/>
              </a:rPr>
              <a:t>tags = </a:t>
            </a:r>
            <a:r>
              <a:rPr lang="en-US" sz="1100" dirty="0" err="1">
                <a:latin typeface="+mj-lt"/>
              </a:rPr>
              <a:t>get_tags</a:t>
            </a:r>
            <a:r>
              <a:rPr lang="en-US" sz="1100" dirty="0">
                <a:latin typeface="+mj-lt"/>
              </a:rPr>
              <a:t>(User)</a:t>
            </a:r>
          </a:p>
          <a:p>
            <a:pPr algn="ctr"/>
            <a:r>
              <a:rPr lang="en-US" sz="1100" dirty="0">
                <a:latin typeface="+mj-lt"/>
              </a:rPr>
              <a:t>Matches = </a:t>
            </a:r>
            <a:r>
              <a:rPr lang="en-US" sz="1100" dirty="0" err="1">
                <a:latin typeface="+mj-lt"/>
              </a:rPr>
              <a:t>compare_</a:t>
            </a:r>
            <a:r>
              <a:rPr lang="en-US" sz="1100" err="1">
                <a:latin typeface="+mj-lt"/>
              </a:rPr>
              <a:t>tags</a:t>
            </a:r>
            <a:r>
              <a:rPr lang="en-US" sz="1100">
                <a:latin typeface="+mj-lt"/>
              </a:rPr>
              <a:t>_tracks(</a:t>
            </a:r>
            <a:r>
              <a:rPr lang="en-US" sz="1100" dirty="0">
                <a:latin typeface="+mj-lt"/>
              </a:rPr>
              <a:t>User, tags)</a:t>
            </a:r>
          </a:p>
          <a:p>
            <a:pPr algn="ctr"/>
            <a:r>
              <a:rPr lang="en-US" sz="1100" dirty="0">
                <a:latin typeface="+mj-lt"/>
              </a:rPr>
              <a:t>top_</a:t>
            </a:r>
            <a:r>
              <a:rPr lang="en-US" sz="1100">
                <a:latin typeface="+mj-lt"/>
              </a:rPr>
              <a:t>3_tracks </a:t>
            </a:r>
            <a:r>
              <a:rPr lang="en-US" sz="1100" dirty="0">
                <a:latin typeface="+mj-lt"/>
              </a:rPr>
              <a:t>= output_top_</a:t>
            </a:r>
            <a:r>
              <a:rPr lang="en-US" sz="1100">
                <a:latin typeface="+mj-lt"/>
              </a:rPr>
              <a:t>3_tracks(</a:t>
            </a:r>
            <a:r>
              <a:rPr lang="en-US" sz="1100" dirty="0">
                <a:latin typeface="+mj-lt"/>
              </a:rPr>
              <a:t>User, matches)</a:t>
            </a:r>
          </a:p>
          <a:p>
            <a:pPr algn="ctr"/>
            <a:r>
              <a:rPr lang="en-US" sz="1100" dirty="0">
                <a:latin typeface="+mj-lt"/>
              </a:rPr>
              <a:t>Return top_</a:t>
            </a:r>
            <a:r>
              <a:rPr lang="en-US" sz="1100">
                <a:latin typeface="+mj-lt"/>
              </a:rPr>
              <a:t>3_tracks</a:t>
            </a:r>
            <a:endParaRPr lang="en-US" sz="1100" dirty="0">
              <a:latin typeface="+mj-lt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F79B891-88F5-AE35-2506-13BA949B3FFC}"/>
              </a:ext>
            </a:extLst>
          </p:cNvPr>
          <p:cNvSpPr txBox="1"/>
          <p:nvPr/>
        </p:nvSpPr>
        <p:spPr>
          <a:xfrm>
            <a:off x="2014305" y="3679797"/>
            <a:ext cx="22924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The next 3 steps is basically this large piece</a:t>
            </a:r>
          </a:p>
        </p:txBody>
      </p: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ADB9A8C5-5297-A658-ABFF-50400FE6C74C}"/>
              </a:ext>
            </a:extLst>
          </p:cNvPr>
          <p:cNvCxnSpPr>
            <a:cxnSpLocks/>
            <a:stCxn id="121" idx="2"/>
            <a:endCxn id="36" idx="0"/>
          </p:cNvCxnSpPr>
          <p:nvPr/>
        </p:nvCxnSpPr>
        <p:spPr>
          <a:xfrm rot="5400000">
            <a:off x="1242776" y="4746941"/>
            <a:ext cx="570835" cy="72739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4320CF7B-B288-CDA8-20B3-A152B7948142}"/>
              </a:ext>
            </a:extLst>
          </p:cNvPr>
          <p:cNvCxnSpPr>
            <a:cxnSpLocks/>
            <a:stCxn id="67" idx="3"/>
            <a:endCxn id="84" idx="2"/>
          </p:cNvCxnSpPr>
          <p:nvPr/>
        </p:nvCxnSpPr>
        <p:spPr>
          <a:xfrm flipV="1">
            <a:off x="4509856" y="4657065"/>
            <a:ext cx="667473" cy="113000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49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A57D-5655-CF4B-0762-6DF248A2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85" y="70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Flowchart – </a:t>
            </a:r>
            <a:r>
              <a:rPr lang="en-US" b="1" dirty="0"/>
              <a:t>Display 3 albums on screen after “album search” selected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7AB5A69-7FDF-B093-5CE9-8B7C7B7756BC}"/>
              </a:ext>
            </a:extLst>
          </p:cNvPr>
          <p:cNvSpPr/>
          <p:nvPr/>
        </p:nvSpPr>
        <p:spPr>
          <a:xfrm>
            <a:off x="639192" y="1802167"/>
            <a:ext cx="2104008" cy="675648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[</a:t>
            </a:r>
            <a:r>
              <a:rPr lang="en-US" sz="1600" b="1" i="1" dirty="0">
                <a:latin typeface="+mj-lt"/>
              </a:rPr>
              <a:t>Display.js</a:t>
            </a:r>
            <a:r>
              <a:rPr lang="en-US" sz="1600" dirty="0">
                <a:latin typeface="+mj-lt"/>
              </a:rPr>
              <a:t>]</a:t>
            </a:r>
            <a:br>
              <a:rPr lang="en-US" sz="1600" dirty="0">
                <a:latin typeface="+mj-lt"/>
              </a:rPr>
            </a:br>
            <a:r>
              <a:rPr lang="en-US" sz="1600" dirty="0" err="1">
                <a:latin typeface="+mj-lt"/>
              </a:rPr>
              <a:t>display_albums</a:t>
            </a:r>
            <a:r>
              <a:rPr lang="en-US" sz="1600" dirty="0">
                <a:latin typeface="+mj-lt"/>
              </a:rPr>
              <a:t>(User)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423661A4-DA34-E09F-9761-516E7C0B2F93}"/>
              </a:ext>
            </a:extLst>
          </p:cNvPr>
          <p:cNvSpPr/>
          <p:nvPr/>
        </p:nvSpPr>
        <p:spPr>
          <a:xfrm>
            <a:off x="8480536" y="2538392"/>
            <a:ext cx="2104008" cy="10825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[</a:t>
            </a:r>
            <a:r>
              <a:rPr lang="en-US" sz="1600" b="1" i="1" dirty="0">
                <a:latin typeface="+mj-lt"/>
              </a:rPr>
              <a:t>Track.js</a:t>
            </a:r>
            <a:r>
              <a:rPr lang="en-US" sz="1600" dirty="0">
                <a:latin typeface="+mj-lt"/>
              </a:rPr>
              <a:t>]: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Calls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97BC3DA-5CE4-C2E5-8427-67B9C8B766A4}"/>
              </a:ext>
            </a:extLst>
          </p:cNvPr>
          <p:cNvSpPr/>
          <p:nvPr/>
        </p:nvSpPr>
        <p:spPr>
          <a:xfrm>
            <a:off x="6994820" y="3367704"/>
            <a:ext cx="2087177" cy="382121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+mj-lt"/>
              </a:rPr>
              <a:t>display_cover</a:t>
            </a:r>
            <a:r>
              <a:rPr lang="en-US" sz="1600" dirty="0">
                <a:latin typeface="+mj-lt"/>
              </a:rPr>
              <a:t>(albums);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A29268-7D7E-FE60-7C73-8E2B3D4697F1}"/>
              </a:ext>
            </a:extLst>
          </p:cNvPr>
          <p:cNvCxnSpPr>
            <a:cxnSpLocks/>
            <a:stCxn id="4" idx="3"/>
            <a:endCxn id="31" idx="1"/>
          </p:cNvCxnSpPr>
          <p:nvPr/>
        </p:nvCxnSpPr>
        <p:spPr>
          <a:xfrm>
            <a:off x="2743200" y="2139991"/>
            <a:ext cx="7745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D72DC235-941A-83D2-503D-4B3FB145E82F}"/>
              </a:ext>
            </a:extLst>
          </p:cNvPr>
          <p:cNvSpPr/>
          <p:nvPr/>
        </p:nvSpPr>
        <p:spPr>
          <a:xfrm>
            <a:off x="10088874" y="3403043"/>
            <a:ext cx="2103126" cy="382121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+mj-lt"/>
              </a:rPr>
              <a:t>display_name</a:t>
            </a:r>
            <a:r>
              <a:rPr lang="en-US" sz="1600" dirty="0">
                <a:latin typeface="+mj-lt"/>
              </a:rPr>
              <a:t>(albums);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A0304714-4130-0E8D-B02B-F652CB9E4412}"/>
              </a:ext>
            </a:extLst>
          </p:cNvPr>
          <p:cNvSpPr/>
          <p:nvPr/>
        </p:nvSpPr>
        <p:spPr>
          <a:xfrm>
            <a:off x="8353660" y="3910629"/>
            <a:ext cx="2432709" cy="369332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+mj-lt"/>
              </a:rPr>
              <a:t>display_summary</a:t>
            </a:r>
            <a:r>
              <a:rPr lang="en-US" sz="1600" dirty="0">
                <a:latin typeface="+mj-lt"/>
              </a:rPr>
              <a:t>(albums);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A98B19-8481-CA1D-32E0-F494ACDD2B1A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9532540" y="3620959"/>
            <a:ext cx="37475" cy="2896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0D22F4A0-ABAA-4528-675F-FC356DBAA8D6}"/>
              </a:ext>
            </a:extLst>
          </p:cNvPr>
          <p:cNvSpPr/>
          <p:nvPr/>
        </p:nvSpPr>
        <p:spPr>
          <a:xfrm>
            <a:off x="3517776" y="1802167"/>
            <a:ext cx="2260109" cy="675648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[</a:t>
            </a:r>
            <a:r>
              <a:rPr lang="en-US" sz="1600" b="1" i="1" dirty="0">
                <a:latin typeface="+mj-lt"/>
              </a:rPr>
              <a:t>Track.js</a:t>
            </a:r>
            <a:r>
              <a:rPr lang="en-US" sz="1600" dirty="0">
                <a:latin typeface="+mj-lt"/>
              </a:rPr>
              <a:t>]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albums = </a:t>
            </a:r>
            <a:r>
              <a:rPr lang="en-US" sz="1600" dirty="0" err="1">
                <a:latin typeface="+mj-lt"/>
              </a:rPr>
              <a:t>get_albums</a:t>
            </a:r>
            <a:r>
              <a:rPr lang="en-US" sz="1600" dirty="0">
                <a:latin typeface="+mj-lt"/>
              </a:rPr>
              <a:t>(User)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4523B1-743B-419D-7DEB-160EFE6DFD0F}"/>
              </a:ext>
            </a:extLst>
          </p:cNvPr>
          <p:cNvSpPr txBox="1"/>
          <p:nvPr/>
        </p:nvSpPr>
        <p:spPr>
          <a:xfrm>
            <a:off x="0" y="1416370"/>
            <a:ext cx="27598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User – Entity in database that contains </a:t>
            </a:r>
            <a:r>
              <a:rPr lang="en-US" sz="900" dirty="0" err="1">
                <a:solidFill>
                  <a:schemeClr val="accent2"/>
                </a:solidFill>
              </a:rPr>
              <a:t>aas_searches</a:t>
            </a:r>
            <a:r>
              <a:rPr lang="en-US" sz="900" dirty="0">
                <a:solidFill>
                  <a:schemeClr val="accent2"/>
                </a:solidFill>
              </a:rPr>
              <a:t>, likes, and dislikes. To account for in recommendation algorithm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DB09BC5C-AF3C-B889-CDB5-C272287F383D}"/>
              </a:ext>
            </a:extLst>
          </p:cNvPr>
          <p:cNvSpPr/>
          <p:nvPr/>
        </p:nvSpPr>
        <p:spPr>
          <a:xfrm>
            <a:off x="207885" y="5396057"/>
            <a:ext cx="1913218" cy="78203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[</a:t>
            </a:r>
            <a:r>
              <a:rPr lang="en-US" sz="1600" b="1" i="1" dirty="0">
                <a:latin typeface="+mj-lt"/>
              </a:rPr>
              <a:t>Track.py</a:t>
            </a:r>
            <a:r>
              <a:rPr lang="en-US" sz="1600" dirty="0">
                <a:latin typeface="+mj-lt"/>
              </a:rPr>
              <a:t>]</a:t>
            </a:r>
            <a:br>
              <a:rPr lang="en-US" sz="1600" dirty="0">
                <a:latin typeface="+mj-lt"/>
              </a:rPr>
            </a:br>
            <a:r>
              <a:rPr lang="en-US" sz="1600" dirty="0" err="1">
                <a:latin typeface="+mj-lt"/>
              </a:rPr>
              <a:t>get_tags</a:t>
            </a:r>
            <a:r>
              <a:rPr lang="en-US" sz="1600" dirty="0">
                <a:latin typeface="+mj-lt"/>
              </a:rPr>
              <a:t>(User)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25D708A-34F1-9E96-9897-BE2AB510B49A}"/>
              </a:ext>
            </a:extLst>
          </p:cNvPr>
          <p:cNvCxnSpPr>
            <a:cxnSpLocks/>
            <a:stCxn id="36" idx="3"/>
            <a:endCxn id="67" idx="1"/>
          </p:cNvCxnSpPr>
          <p:nvPr/>
        </p:nvCxnSpPr>
        <p:spPr>
          <a:xfrm>
            <a:off x="2121103" y="5787074"/>
            <a:ext cx="5383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8D714E2-F646-FEC0-4BC7-563F6C30FB1B}"/>
              </a:ext>
            </a:extLst>
          </p:cNvPr>
          <p:cNvSpPr txBox="1"/>
          <p:nvPr/>
        </p:nvSpPr>
        <p:spPr>
          <a:xfrm>
            <a:off x="3699218" y="1429085"/>
            <a:ext cx="20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albums – list of 3 albums for user, which contain name, artist, cover, summary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895E41E-B0DE-2F1E-9230-E4850322F0E2}"/>
              </a:ext>
            </a:extLst>
          </p:cNvPr>
          <p:cNvCxnSpPr>
            <a:cxnSpLocks/>
            <a:stCxn id="84" idx="3"/>
            <a:endCxn id="5" idx="0"/>
          </p:cNvCxnSpPr>
          <p:nvPr/>
        </p:nvCxnSpPr>
        <p:spPr>
          <a:xfrm flipV="1">
            <a:off x="6286906" y="2538392"/>
            <a:ext cx="3245634" cy="1756932"/>
          </a:xfrm>
          <a:prstGeom prst="bentConnector4">
            <a:avLst>
              <a:gd name="adj1" fmla="val 15741"/>
              <a:gd name="adj2" fmla="val 11301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EDF7E14-3BF3-7854-114A-41DF48CE0C97}"/>
              </a:ext>
            </a:extLst>
          </p:cNvPr>
          <p:cNvCxnSpPr>
            <a:cxnSpLocks/>
            <a:stCxn id="5" idx="3"/>
            <a:endCxn id="15" idx="0"/>
          </p:cNvCxnSpPr>
          <p:nvPr/>
        </p:nvCxnSpPr>
        <p:spPr>
          <a:xfrm>
            <a:off x="10584544" y="3079676"/>
            <a:ext cx="555893" cy="32336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9EFB63A-1452-E503-EF79-32F7C931D651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8038410" y="3079676"/>
            <a:ext cx="442127" cy="28802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 descr="Timeline&#10;&#10;Description automatically generated">
            <a:extLst>
              <a:ext uri="{FF2B5EF4-FFF2-40B4-BE49-F238E27FC236}">
                <a16:creationId xmlns:a16="http://schemas.microsoft.com/office/drawing/2014/main" id="{EFB28CD1-9ECC-4FF6-DB7B-3AA915D6CA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4" r="7963" b="19703"/>
          <a:stretch/>
        </p:blipFill>
        <p:spPr>
          <a:xfrm>
            <a:off x="7983761" y="4405426"/>
            <a:ext cx="3097556" cy="1714664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45BB693-6CAA-AA34-00A4-7C6A39123884}"/>
              </a:ext>
            </a:extLst>
          </p:cNvPr>
          <p:cNvSpPr txBox="1"/>
          <p:nvPr/>
        </p:nvSpPr>
        <p:spPr>
          <a:xfrm>
            <a:off x="9244380" y="6120090"/>
            <a:ext cx="98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</a:t>
            </a:r>
          </a:p>
        </p:txBody>
      </p:sp>
      <p:sp>
        <p:nvSpPr>
          <p:cNvPr id="67" name="Flowchart: Process 66">
            <a:extLst>
              <a:ext uri="{FF2B5EF4-FFF2-40B4-BE49-F238E27FC236}">
                <a16:creationId xmlns:a16="http://schemas.microsoft.com/office/drawing/2014/main" id="{724926C9-5379-100E-984F-DAECBF8A8D64}"/>
              </a:ext>
            </a:extLst>
          </p:cNvPr>
          <p:cNvSpPr/>
          <p:nvPr/>
        </p:nvSpPr>
        <p:spPr>
          <a:xfrm>
            <a:off x="2659461" y="5396057"/>
            <a:ext cx="1850395" cy="78203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[</a:t>
            </a:r>
            <a:r>
              <a:rPr lang="en-US" sz="1600" b="1" i="1" dirty="0">
                <a:latin typeface="+mj-lt"/>
              </a:rPr>
              <a:t>Comparer.py</a:t>
            </a:r>
            <a:r>
              <a:rPr lang="en-US" sz="1600" dirty="0">
                <a:latin typeface="+mj-lt"/>
              </a:rPr>
              <a:t>]</a:t>
            </a:r>
            <a:br>
              <a:rPr lang="en-US" sz="1600" dirty="0">
                <a:latin typeface="+mj-lt"/>
              </a:rPr>
            </a:br>
            <a:r>
              <a:rPr lang="en-US" sz="1600" dirty="0" err="1">
                <a:latin typeface="+mj-lt"/>
              </a:rPr>
              <a:t>compare_tags_track</a:t>
            </a:r>
            <a:r>
              <a:rPr lang="en-US" sz="1600" dirty="0">
                <a:latin typeface="+mj-lt"/>
              </a:rPr>
              <a:t>(User, tags)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266AAE49-EF5F-5C79-FB3C-606063CA4726}"/>
              </a:ext>
            </a:extLst>
          </p:cNvPr>
          <p:cNvCxnSpPr>
            <a:cxnSpLocks/>
            <a:stCxn id="31" idx="2"/>
            <a:endCxn id="121" idx="0"/>
          </p:cNvCxnSpPr>
          <p:nvPr/>
        </p:nvCxnSpPr>
        <p:spPr>
          <a:xfrm rot="5400000">
            <a:off x="2541194" y="1828512"/>
            <a:ext cx="1457334" cy="275594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Process 83">
            <a:extLst>
              <a:ext uri="{FF2B5EF4-FFF2-40B4-BE49-F238E27FC236}">
                <a16:creationId xmlns:a16="http://schemas.microsoft.com/office/drawing/2014/main" id="{E96A1DAC-A236-257B-C6E3-C8545E9AC66E}"/>
              </a:ext>
            </a:extLst>
          </p:cNvPr>
          <p:cNvSpPr/>
          <p:nvPr/>
        </p:nvSpPr>
        <p:spPr>
          <a:xfrm>
            <a:off x="4208240" y="3933583"/>
            <a:ext cx="2078666" cy="723482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[</a:t>
            </a:r>
            <a:r>
              <a:rPr lang="en-US" sz="1600" b="1" i="1" dirty="0">
                <a:latin typeface="+mj-lt"/>
              </a:rPr>
              <a:t>Track.py</a:t>
            </a:r>
            <a:r>
              <a:rPr lang="en-US" sz="1600" dirty="0">
                <a:latin typeface="+mj-lt"/>
              </a:rPr>
              <a:t>]</a:t>
            </a:r>
          </a:p>
          <a:p>
            <a:pPr algn="ctr"/>
            <a:r>
              <a:rPr lang="en-US" sz="1600" dirty="0">
                <a:latin typeface="+mj-lt"/>
              </a:rPr>
              <a:t>output_top_3_albums(User, matches)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31AEF4F-26D0-73D7-F5C6-7B2F07DEC560}"/>
              </a:ext>
            </a:extLst>
          </p:cNvPr>
          <p:cNvSpPr txBox="1"/>
          <p:nvPr/>
        </p:nvSpPr>
        <p:spPr>
          <a:xfrm>
            <a:off x="2545225" y="6163886"/>
            <a:ext cx="23531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accent2"/>
                </a:solidFill>
              </a:rPr>
              <a:t>Compare_tags_track</a:t>
            </a:r>
            <a:r>
              <a:rPr lang="en-US" sz="900" dirty="0">
                <a:solidFill>
                  <a:schemeClr val="accent2"/>
                </a:solidFill>
              </a:rPr>
              <a:t>() – this will compare the user </a:t>
            </a:r>
            <a:r>
              <a:rPr lang="en-US" sz="900" dirty="0" err="1">
                <a:solidFill>
                  <a:schemeClr val="accent2"/>
                </a:solidFill>
              </a:rPr>
              <a:t>aas_searches</a:t>
            </a:r>
            <a:r>
              <a:rPr lang="en-US" sz="900" dirty="0">
                <a:solidFill>
                  <a:schemeClr val="accent2"/>
                </a:solidFill>
              </a:rPr>
              <a:t>, along with the likes and dislikes. And produce maybe 50 matches</a:t>
            </a:r>
          </a:p>
        </p:txBody>
      </p:sp>
      <p:sp>
        <p:nvSpPr>
          <p:cNvPr id="121" name="Flowchart: Process 120">
            <a:extLst>
              <a:ext uri="{FF2B5EF4-FFF2-40B4-BE49-F238E27FC236}">
                <a16:creationId xmlns:a16="http://schemas.microsoft.com/office/drawing/2014/main" id="{15BD3DE8-26F9-F5D3-ED4E-B7B8312AA8A2}"/>
              </a:ext>
            </a:extLst>
          </p:cNvPr>
          <p:cNvSpPr/>
          <p:nvPr/>
        </p:nvSpPr>
        <p:spPr>
          <a:xfrm>
            <a:off x="196837" y="3935149"/>
            <a:ext cx="3390108" cy="89007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+mj-lt"/>
              </a:rPr>
              <a:t>[</a:t>
            </a:r>
            <a:r>
              <a:rPr lang="en-US" sz="1100" b="1" i="1" dirty="0">
                <a:latin typeface="+mj-lt"/>
              </a:rPr>
              <a:t>Track.py</a:t>
            </a:r>
            <a:r>
              <a:rPr lang="en-US" sz="1100" dirty="0">
                <a:latin typeface="+mj-lt"/>
              </a:rPr>
              <a:t>]</a:t>
            </a:r>
            <a:br>
              <a:rPr lang="en-US" sz="1100" dirty="0">
                <a:latin typeface="+mj-lt"/>
              </a:rPr>
            </a:br>
            <a:r>
              <a:rPr lang="en-US" sz="1100" dirty="0">
                <a:latin typeface="+mj-lt"/>
              </a:rPr>
              <a:t>tags = </a:t>
            </a:r>
            <a:r>
              <a:rPr lang="en-US" sz="1100" dirty="0" err="1">
                <a:latin typeface="+mj-lt"/>
              </a:rPr>
              <a:t>get_tags</a:t>
            </a:r>
            <a:r>
              <a:rPr lang="en-US" sz="1100" dirty="0">
                <a:latin typeface="+mj-lt"/>
              </a:rPr>
              <a:t>(User)</a:t>
            </a:r>
          </a:p>
          <a:p>
            <a:pPr algn="ctr"/>
            <a:r>
              <a:rPr lang="en-US" sz="1100" dirty="0">
                <a:latin typeface="+mj-lt"/>
              </a:rPr>
              <a:t>Matches = </a:t>
            </a:r>
            <a:r>
              <a:rPr lang="en-US" sz="1100" dirty="0" err="1">
                <a:latin typeface="+mj-lt"/>
              </a:rPr>
              <a:t>compare_tags_albums</a:t>
            </a:r>
            <a:r>
              <a:rPr lang="en-US" sz="1100" dirty="0">
                <a:latin typeface="+mj-lt"/>
              </a:rPr>
              <a:t>(User, tags)</a:t>
            </a:r>
          </a:p>
          <a:p>
            <a:pPr algn="ctr"/>
            <a:r>
              <a:rPr lang="en-US" sz="1100" dirty="0">
                <a:latin typeface="+mj-lt"/>
              </a:rPr>
              <a:t>top_3_albums = output_top_3_albums(User, matches)</a:t>
            </a:r>
          </a:p>
          <a:p>
            <a:pPr algn="ctr"/>
            <a:r>
              <a:rPr lang="en-US" sz="1100" dirty="0">
                <a:latin typeface="+mj-lt"/>
              </a:rPr>
              <a:t>Return top_3_albums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F79B891-88F5-AE35-2506-13BA949B3FFC}"/>
              </a:ext>
            </a:extLst>
          </p:cNvPr>
          <p:cNvSpPr txBox="1"/>
          <p:nvPr/>
        </p:nvSpPr>
        <p:spPr>
          <a:xfrm>
            <a:off x="2014305" y="3679797"/>
            <a:ext cx="22924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The next 3 steps is basically this large piece</a:t>
            </a:r>
          </a:p>
        </p:txBody>
      </p: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ADB9A8C5-5297-A658-ABFF-50400FE6C74C}"/>
              </a:ext>
            </a:extLst>
          </p:cNvPr>
          <p:cNvCxnSpPr>
            <a:cxnSpLocks/>
            <a:stCxn id="121" idx="2"/>
            <a:endCxn id="36" idx="0"/>
          </p:cNvCxnSpPr>
          <p:nvPr/>
        </p:nvCxnSpPr>
        <p:spPr>
          <a:xfrm rot="5400000">
            <a:off x="1242776" y="4746941"/>
            <a:ext cx="570835" cy="72739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4320CF7B-B288-CDA8-20B3-A152B7948142}"/>
              </a:ext>
            </a:extLst>
          </p:cNvPr>
          <p:cNvCxnSpPr>
            <a:cxnSpLocks/>
            <a:stCxn id="67" idx="3"/>
            <a:endCxn id="84" idx="2"/>
          </p:cNvCxnSpPr>
          <p:nvPr/>
        </p:nvCxnSpPr>
        <p:spPr>
          <a:xfrm flipV="1">
            <a:off x="4509856" y="4657065"/>
            <a:ext cx="737717" cy="113000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66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A57D-5655-CF4B-0762-6DF248A2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85" y="70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Flowchart – </a:t>
            </a:r>
            <a:r>
              <a:rPr lang="en-US" b="1" dirty="0"/>
              <a:t>Display 3 artists on screen after “artists search” selected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7AB5A69-7FDF-B093-5CE9-8B7C7B7756BC}"/>
              </a:ext>
            </a:extLst>
          </p:cNvPr>
          <p:cNvSpPr/>
          <p:nvPr/>
        </p:nvSpPr>
        <p:spPr>
          <a:xfrm>
            <a:off x="639192" y="1802167"/>
            <a:ext cx="2104008" cy="675648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[</a:t>
            </a:r>
            <a:r>
              <a:rPr lang="en-US" sz="1600" b="1" i="1" dirty="0">
                <a:latin typeface="+mj-lt"/>
              </a:rPr>
              <a:t>Display.js</a:t>
            </a:r>
            <a:r>
              <a:rPr lang="en-US" sz="1600" dirty="0">
                <a:latin typeface="+mj-lt"/>
              </a:rPr>
              <a:t>]</a:t>
            </a:r>
            <a:br>
              <a:rPr lang="en-US" sz="1600" dirty="0">
                <a:latin typeface="+mj-lt"/>
              </a:rPr>
            </a:br>
            <a:r>
              <a:rPr lang="en-US" sz="1600" dirty="0" err="1">
                <a:latin typeface="+mj-lt"/>
              </a:rPr>
              <a:t>display_artists</a:t>
            </a:r>
            <a:r>
              <a:rPr lang="en-US" sz="1600" dirty="0">
                <a:latin typeface="+mj-lt"/>
              </a:rPr>
              <a:t>(User)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423661A4-DA34-E09F-9761-516E7C0B2F93}"/>
              </a:ext>
            </a:extLst>
          </p:cNvPr>
          <p:cNvSpPr/>
          <p:nvPr/>
        </p:nvSpPr>
        <p:spPr>
          <a:xfrm>
            <a:off x="8480536" y="2538392"/>
            <a:ext cx="2104008" cy="108256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[</a:t>
            </a:r>
            <a:r>
              <a:rPr lang="en-US" sz="1600" b="1" i="1" dirty="0">
                <a:latin typeface="+mj-lt"/>
              </a:rPr>
              <a:t>Track.js</a:t>
            </a:r>
            <a:r>
              <a:rPr lang="en-US" sz="1600" dirty="0">
                <a:latin typeface="+mj-lt"/>
              </a:rPr>
              <a:t>]: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Calls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97BC3DA-5CE4-C2E5-8427-67B9C8B766A4}"/>
              </a:ext>
            </a:extLst>
          </p:cNvPr>
          <p:cNvSpPr/>
          <p:nvPr/>
        </p:nvSpPr>
        <p:spPr>
          <a:xfrm>
            <a:off x="6994820" y="3367704"/>
            <a:ext cx="1979351" cy="382121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+mj-lt"/>
              </a:rPr>
              <a:t>display_cover</a:t>
            </a:r>
            <a:r>
              <a:rPr lang="en-US" sz="1600" dirty="0">
                <a:latin typeface="+mj-lt"/>
              </a:rPr>
              <a:t>(artists);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A29268-7D7E-FE60-7C73-8E2B3D4697F1}"/>
              </a:ext>
            </a:extLst>
          </p:cNvPr>
          <p:cNvCxnSpPr>
            <a:cxnSpLocks/>
            <a:stCxn id="4" idx="3"/>
            <a:endCxn id="31" idx="1"/>
          </p:cNvCxnSpPr>
          <p:nvPr/>
        </p:nvCxnSpPr>
        <p:spPr>
          <a:xfrm>
            <a:off x="2743200" y="2139991"/>
            <a:ext cx="7745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D72DC235-941A-83D2-503D-4B3FB145E82F}"/>
              </a:ext>
            </a:extLst>
          </p:cNvPr>
          <p:cNvSpPr/>
          <p:nvPr/>
        </p:nvSpPr>
        <p:spPr>
          <a:xfrm>
            <a:off x="10088874" y="3403043"/>
            <a:ext cx="2013753" cy="382121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+mj-lt"/>
              </a:rPr>
              <a:t>display_name</a:t>
            </a:r>
            <a:r>
              <a:rPr lang="en-US" sz="1600" dirty="0">
                <a:latin typeface="+mj-lt"/>
              </a:rPr>
              <a:t>(artists);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A0304714-4130-0E8D-B02B-F652CB9E4412}"/>
              </a:ext>
            </a:extLst>
          </p:cNvPr>
          <p:cNvSpPr/>
          <p:nvPr/>
        </p:nvSpPr>
        <p:spPr>
          <a:xfrm>
            <a:off x="8353660" y="3910629"/>
            <a:ext cx="2357759" cy="369332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+mj-lt"/>
              </a:rPr>
              <a:t>display_summary</a:t>
            </a:r>
            <a:r>
              <a:rPr lang="en-US" sz="1600" dirty="0">
                <a:latin typeface="+mj-lt"/>
              </a:rPr>
              <a:t>(artists);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A98B19-8481-CA1D-32E0-F494ACDD2B1A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9532540" y="3620959"/>
            <a:ext cx="0" cy="2896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0D22F4A0-ABAA-4528-675F-FC356DBAA8D6}"/>
              </a:ext>
            </a:extLst>
          </p:cNvPr>
          <p:cNvSpPr/>
          <p:nvPr/>
        </p:nvSpPr>
        <p:spPr>
          <a:xfrm>
            <a:off x="3517776" y="1802167"/>
            <a:ext cx="2260109" cy="675648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[</a:t>
            </a:r>
            <a:r>
              <a:rPr lang="en-US" sz="1600" b="1" i="1" dirty="0">
                <a:latin typeface="+mj-lt"/>
              </a:rPr>
              <a:t>Track.js</a:t>
            </a:r>
            <a:r>
              <a:rPr lang="en-US" sz="1600" dirty="0">
                <a:latin typeface="+mj-lt"/>
              </a:rPr>
              <a:t>]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artists = </a:t>
            </a:r>
            <a:r>
              <a:rPr lang="en-US" sz="1600" dirty="0" err="1">
                <a:latin typeface="+mj-lt"/>
              </a:rPr>
              <a:t>get_artists</a:t>
            </a:r>
            <a:r>
              <a:rPr lang="en-US" sz="1600" dirty="0">
                <a:latin typeface="+mj-lt"/>
              </a:rPr>
              <a:t>(User)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4523B1-743B-419D-7DEB-160EFE6DFD0F}"/>
              </a:ext>
            </a:extLst>
          </p:cNvPr>
          <p:cNvSpPr txBox="1"/>
          <p:nvPr/>
        </p:nvSpPr>
        <p:spPr>
          <a:xfrm>
            <a:off x="0" y="1416370"/>
            <a:ext cx="27598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User – Entity in database that contains </a:t>
            </a:r>
            <a:r>
              <a:rPr lang="en-US" sz="900" dirty="0" err="1">
                <a:solidFill>
                  <a:schemeClr val="accent2"/>
                </a:solidFill>
              </a:rPr>
              <a:t>aas_searches</a:t>
            </a:r>
            <a:r>
              <a:rPr lang="en-US" sz="900" dirty="0">
                <a:solidFill>
                  <a:schemeClr val="accent2"/>
                </a:solidFill>
              </a:rPr>
              <a:t>, likes, and dislikes. To account for in recommendation algorithm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DB09BC5C-AF3C-B889-CDB5-C272287F383D}"/>
              </a:ext>
            </a:extLst>
          </p:cNvPr>
          <p:cNvSpPr/>
          <p:nvPr/>
        </p:nvSpPr>
        <p:spPr>
          <a:xfrm>
            <a:off x="207885" y="5396057"/>
            <a:ext cx="1913218" cy="78203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[</a:t>
            </a:r>
            <a:r>
              <a:rPr lang="en-US" sz="1600" b="1" i="1" dirty="0">
                <a:latin typeface="+mj-lt"/>
              </a:rPr>
              <a:t>Track.py</a:t>
            </a:r>
            <a:r>
              <a:rPr lang="en-US" sz="1600" dirty="0">
                <a:latin typeface="+mj-lt"/>
              </a:rPr>
              <a:t>]</a:t>
            </a:r>
            <a:br>
              <a:rPr lang="en-US" sz="1600" dirty="0">
                <a:latin typeface="+mj-lt"/>
              </a:rPr>
            </a:br>
            <a:r>
              <a:rPr lang="en-US" sz="1600" dirty="0" err="1">
                <a:latin typeface="+mj-lt"/>
              </a:rPr>
              <a:t>get_tags</a:t>
            </a:r>
            <a:r>
              <a:rPr lang="en-US" sz="1600" dirty="0">
                <a:latin typeface="+mj-lt"/>
              </a:rPr>
              <a:t>(User)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25D708A-34F1-9E96-9897-BE2AB510B49A}"/>
              </a:ext>
            </a:extLst>
          </p:cNvPr>
          <p:cNvCxnSpPr>
            <a:cxnSpLocks/>
            <a:stCxn id="36" idx="3"/>
            <a:endCxn id="67" idx="1"/>
          </p:cNvCxnSpPr>
          <p:nvPr/>
        </p:nvCxnSpPr>
        <p:spPr>
          <a:xfrm>
            <a:off x="2121103" y="5787074"/>
            <a:ext cx="5383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8D714E2-F646-FEC0-4BC7-563F6C30FB1B}"/>
              </a:ext>
            </a:extLst>
          </p:cNvPr>
          <p:cNvSpPr txBox="1"/>
          <p:nvPr/>
        </p:nvSpPr>
        <p:spPr>
          <a:xfrm>
            <a:off x="3699218" y="1429085"/>
            <a:ext cx="20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artists – list of 3 artists for user, which contain name, artist, cover, summary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895E41E-B0DE-2F1E-9230-E4850322F0E2}"/>
              </a:ext>
            </a:extLst>
          </p:cNvPr>
          <p:cNvCxnSpPr>
            <a:cxnSpLocks/>
            <a:stCxn id="84" idx="3"/>
            <a:endCxn id="5" idx="0"/>
          </p:cNvCxnSpPr>
          <p:nvPr/>
        </p:nvCxnSpPr>
        <p:spPr>
          <a:xfrm flipV="1">
            <a:off x="6146418" y="2538392"/>
            <a:ext cx="3386122" cy="1756932"/>
          </a:xfrm>
          <a:prstGeom prst="bentConnector4">
            <a:avLst>
              <a:gd name="adj1" fmla="val 15327"/>
              <a:gd name="adj2" fmla="val 11301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EDF7E14-3BF3-7854-114A-41DF48CE0C97}"/>
              </a:ext>
            </a:extLst>
          </p:cNvPr>
          <p:cNvCxnSpPr>
            <a:cxnSpLocks/>
            <a:stCxn id="5" idx="3"/>
            <a:endCxn id="15" idx="0"/>
          </p:cNvCxnSpPr>
          <p:nvPr/>
        </p:nvCxnSpPr>
        <p:spPr>
          <a:xfrm>
            <a:off x="10584544" y="3079676"/>
            <a:ext cx="511207" cy="32336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9EFB63A-1452-E503-EF79-32F7C931D651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7984496" y="3079676"/>
            <a:ext cx="496040" cy="28802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 descr="Timeline&#10;&#10;Description automatically generated">
            <a:extLst>
              <a:ext uri="{FF2B5EF4-FFF2-40B4-BE49-F238E27FC236}">
                <a16:creationId xmlns:a16="http://schemas.microsoft.com/office/drawing/2014/main" id="{EFB28CD1-9ECC-4FF6-DB7B-3AA915D6CA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4" r="7963" b="19703"/>
          <a:stretch/>
        </p:blipFill>
        <p:spPr>
          <a:xfrm>
            <a:off x="7983761" y="4405426"/>
            <a:ext cx="3097556" cy="1714664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45BB693-6CAA-AA34-00A4-7C6A39123884}"/>
              </a:ext>
            </a:extLst>
          </p:cNvPr>
          <p:cNvSpPr txBox="1"/>
          <p:nvPr/>
        </p:nvSpPr>
        <p:spPr>
          <a:xfrm>
            <a:off x="9368667" y="6120090"/>
            <a:ext cx="98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</a:t>
            </a:r>
          </a:p>
        </p:txBody>
      </p:sp>
      <p:sp>
        <p:nvSpPr>
          <p:cNvPr id="67" name="Flowchart: Process 66">
            <a:extLst>
              <a:ext uri="{FF2B5EF4-FFF2-40B4-BE49-F238E27FC236}">
                <a16:creationId xmlns:a16="http://schemas.microsoft.com/office/drawing/2014/main" id="{724926C9-5379-100E-984F-DAECBF8A8D64}"/>
              </a:ext>
            </a:extLst>
          </p:cNvPr>
          <p:cNvSpPr/>
          <p:nvPr/>
        </p:nvSpPr>
        <p:spPr>
          <a:xfrm>
            <a:off x="2659461" y="5396057"/>
            <a:ext cx="1850395" cy="78203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[</a:t>
            </a:r>
            <a:r>
              <a:rPr lang="en-US" sz="1600" b="1" i="1" dirty="0">
                <a:latin typeface="+mj-lt"/>
              </a:rPr>
              <a:t>Comparer.py</a:t>
            </a:r>
            <a:r>
              <a:rPr lang="en-US" sz="1600" dirty="0">
                <a:latin typeface="+mj-lt"/>
              </a:rPr>
              <a:t>]</a:t>
            </a:r>
            <a:br>
              <a:rPr lang="en-US" sz="1600" dirty="0">
                <a:latin typeface="+mj-lt"/>
              </a:rPr>
            </a:br>
            <a:r>
              <a:rPr lang="en-US" sz="1600" dirty="0" err="1">
                <a:latin typeface="+mj-lt"/>
              </a:rPr>
              <a:t>compare_tags_track</a:t>
            </a:r>
            <a:r>
              <a:rPr lang="en-US" sz="1600" dirty="0">
                <a:latin typeface="+mj-lt"/>
              </a:rPr>
              <a:t>(User, tags)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266AAE49-EF5F-5C79-FB3C-606063CA4726}"/>
              </a:ext>
            </a:extLst>
          </p:cNvPr>
          <p:cNvCxnSpPr>
            <a:cxnSpLocks/>
            <a:stCxn id="31" idx="2"/>
            <a:endCxn id="121" idx="0"/>
          </p:cNvCxnSpPr>
          <p:nvPr/>
        </p:nvCxnSpPr>
        <p:spPr>
          <a:xfrm rot="5400000">
            <a:off x="2541194" y="1828512"/>
            <a:ext cx="1457334" cy="275594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owchart: Process 83">
            <a:extLst>
              <a:ext uri="{FF2B5EF4-FFF2-40B4-BE49-F238E27FC236}">
                <a16:creationId xmlns:a16="http://schemas.microsoft.com/office/drawing/2014/main" id="{E96A1DAC-A236-257B-C6E3-C8545E9AC66E}"/>
              </a:ext>
            </a:extLst>
          </p:cNvPr>
          <p:cNvSpPr/>
          <p:nvPr/>
        </p:nvSpPr>
        <p:spPr>
          <a:xfrm>
            <a:off x="4208240" y="3933583"/>
            <a:ext cx="1938178" cy="723482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[</a:t>
            </a:r>
            <a:r>
              <a:rPr lang="en-US" sz="1600" b="1" i="1" dirty="0">
                <a:latin typeface="+mj-lt"/>
              </a:rPr>
              <a:t>Track.py</a:t>
            </a:r>
            <a:r>
              <a:rPr lang="en-US" sz="1600" dirty="0">
                <a:latin typeface="+mj-lt"/>
              </a:rPr>
              <a:t>]</a:t>
            </a:r>
          </a:p>
          <a:p>
            <a:pPr algn="ctr"/>
            <a:r>
              <a:rPr lang="en-US" sz="1600" dirty="0">
                <a:latin typeface="+mj-lt"/>
              </a:rPr>
              <a:t>output_top_3_artists(User, matches)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31AEF4F-26D0-73D7-F5C6-7B2F07DEC560}"/>
              </a:ext>
            </a:extLst>
          </p:cNvPr>
          <p:cNvSpPr txBox="1"/>
          <p:nvPr/>
        </p:nvSpPr>
        <p:spPr>
          <a:xfrm>
            <a:off x="2545225" y="6163886"/>
            <a:ext cx="23531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accent2"/>
                </a:solidFill>
              </a:rPr>
              <a:t>Compare_tags_track</a:t>
            </a:r>
            <a:r>
              <a:rPr lang="en-US" sz="900" dirty="0">
                <a:solidFill>
                  <a:schemeClr val="accent2"/>
                </a:solidFill>
              </a:rPr>
              <a:t>() – this will compare the user </a:t>
            </a:r>
            <a:r>
              <a:rPr lang="en-US" sz="900" dirty="0" err="1">
                <a:solidFill>
                  <a:schemeClr val="accent2"/>
                </a:solidFill>
              </a:rPr>
              <a:t>aas_searches</a:t>
            </a:r>
            <a:r>
              <a:rPr lang="en-US" sz="900" dirty="0">
                <a:solidFill>
                  <a:schemeClr val="accent2"/>
                </a:solidFill>
              </a:rPr>
              <a:t>, along with the likes and dislikes. And produce maybe 50 matches</a:t>
            </a:r>
          </a:p>
        </p:txBody>
      </p:sp>
      <p:sp>
        <p:nvSpPr>
          <p:cNvPr id="121" name="Flowchart: Process 120">
            <a:extLst>
              <a:ext uri="{FF2B5EF4-FFF2-40B4-BE49-F238E27FC236}">
                <a16:creationId xmlns:a16="http://schemas.microsoft.com/office/drawing/2014/main" id="{15BD3DE8-26F9-F5D3-ED4E-B7B8312AA8A2}"/>
              </a:ext>
            </a:extLst>
          </p:cNvPr>
          <p:cNvSpPr/>
          <p:nvPr/>
        </p:nvSpPr>
        <p:spPr>
          <a:xfrm>
            <a:off x="196837" y="3935149"/>
            <a:ext cx="3390108" cy="89007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+mj-lt"/>
              </a:rPr>
              <a:t>[</a:t>
            </a:r>
            <a:r>
              <a:rPr lang="en-US" sz="1100" b="1" i="1" dirty="0">
                <a:latin typeface="+mj-lt"/>
              </a:rPr>
              <a:t>Track.py</a:t>
            </a:r>
            <a:r>
              <a:rPr lang="en-US" sz="1100" dirty="0">
                <a:latin typeface="+mj-lt"/>
              </a:rPr>
              <a:t>]</a:t>
            </a:r>
            <a:br>
              <a:rPr lang="en-US" sz="1100" dirty="0">
                <a:latin typeface="+mj-lt"/>
              </a:rPr>
            </a:br>
            <a:r>
              <a:rPr lang="en-US" sz="1100" dirty="0">
                <a:latin typeface="+mj-lt"/>
              </a:rPr>
              <a:t>tags = </a:t>
            </a:r>
            <a:r>
              <a:rPr lang="en-US" sz="1100" dirty="0" err="1">
                <a:latin typeface="+mj-lt"/>
              </a:rPr>
              <a:t>get_tags</a:t>
            </a:r>
            <a:r>
              <a:rPr lang="en-US" sz="1100" dirty="0">
                <a:latin typeface="+mj-lt"/>
              </a:rPr>
              <a:t>(User)</a:t>
            </a:r>
          </a:p>
          <a:p>
            <a:pPr algn="ctr"/>
            <a:r>
              <a:rPr lang="en-US" sz="1100" dirty="0">
                <a:latin typeface="+mj-lt"/>
              </a:rPr>
              <a:t>Matches = </a:t>
            </a:r>
            <a:r>
              <a:rPr lang="en-US" sz="1100" dirty="0" err="1">
                <a:latin typeface="+mj-lt"/>
              </a:rPr>
              <a:t>compare_tags_artists</a:t>
            </a:r>
            <a:r>
              <a:rPr lang="en-US" sz="1100" dirty="0">
                <a:latin typeface="+mj-lt"/>
              </a:rPr>
              <a:t>(User, tags)</a:t>
            </a:r>
          </a:p>
          <a:p>
            <a:pPr algn="ctr"/>
            <a:r>
              <a:rPr lang="en-US" sz="1100" dirty="0">
                <a:latin typeface="+mj-lt"/>
              </a:rPr>
              <a:t>top_3_artists = output_top_3_artists(User, matches)</a:t>
            </a:r>
          </a:p>
          <a:p>
            <a:pPr algn="ctr"/>
            <a:r>
              <a:rPr lang="en-US" sz="1100" dirty="0">
                <a:latin typeface="+mj-lt"/>
              </a:rPr>
              <a:t>Return top_3_artists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F79B891-88F5-AE35-2506-13BA949B3FFC}"/>
              </a:ext>
            </a:extLst>
          </p:cNvPr>
          <p:cNvSpPr txBox="1"/>
          <p:nvPr/>
        </p:nvSpPr>
        <p:spPr>
          <a:xfrm>
            <a:off x="2014305" y="3679797"/>
            <a:ext cx="22924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The next 3 steps is basically this large piece</a:t>
            </a:r>
          </a:p>
        </p:txBody>
      </p: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ADB9A8C5-5297-A658-ABFF-50400FE6C74C}"/>
              </a:ext>
            </a:extLst>
          </p:cNvPr>
          <p:cNvCxnSpPr>
            <a:cxnSpLocks/>
            <a:stCxn id="121" idx="2"/>
            <a:endCxn id="36" idx="0"/>
          </p:cNvCxnSpPr>
          <p:nvPr/>
        </p:nvCxnSpPr>
        <p:spPr>
          <a:xfrm rot="5400000">
            <a:off x="1242776" y="4746941"/>
            <a:ext cx="570835" cy="72739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4320CF7B-B288-CDA8-20B3-A152B7948142}"/>
              </a:ext>
            </a:extLst>
          </p:cNvPr>
          <p:cNvCxnSpPr>
            <a:cxnSpLocks/>
            <a:stCxn id="67" idx="3"/>
            <a:endCxn id="84" idx="2"/>
          </p:cNvCxnSpPr>
          <p:nvPr/>
        </p:nvCxnSpPr>
        <p:spPr>
          <a:xfrm flipV="1">
            <a:off x="4509856" y="4657065"/>
            <a:ext cx="667473" cy="113000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9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5F852-9F19-79EE-C245-0B190430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1B37B-4BA4-D1E9-4BC8-B9DEFC596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03"/>
            <a:ext cx="10515600" cy="2116060"/>
          </a:xfrm>
        </p:spPr>
        <p:txBody>
          <a:bodyPr/>
          <a:lstStyle/>
          <a:p>
            <a:r>
              <a:rPr lang="en-US" dirty="0"/>
              <a:t>For every API call save all the </a:t>
            </a:r>
            <a:r>
              <a:rPr lang="en-US"/>
              <a:t>data (tracks, </a:t>
            </a:r>
            <a:r>
              <a:rPr lang="en-US" dirty="0"/>
              <a:t>albums, artists) into the database. Also known as “API Caching”</a:t>
            </a:r>
          </a:p>
          <a:p>
            <a:pPr lvl="1"/>
            <a:r>
              <a:rPr lang="en-US" dirty="0"/>
              <a:t>Reason: optimizes performance and reduces API calls. Also ease of implementation for new features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88CC1-6713-A155-D511-B56D7840708E}"/>
              </a:ext>
            </a:extLst>
          </p:cNvPr>
          <p:cNvSpPr txBox="1"/>
          <p:nvPr/>
        </p:nvSpPr>
        <p:spPr>
          <a:xfrm>
            <a:off x="363984" y="3436216"/>
            <a:ext cx="81319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If have extra time – implement these features:</a:t>
            </a:r>
          </a:p>
          <a:p>
            <a:r>
              <a:rPr lang="en-US" b="1" dirty="0"/>
              <a:t>(they look like a lot of work when it is not)</a:t>
            </a:r>
          </a:p>
          <a:p>
            <a:r>
              <a:rPr lang="en-US" dirty="0"/>
              <a:t>1) We can </a:t>
            </a:r>
            <a:r>
              <a:rPr lang="en-US" dirty="0" err="1"/>
              <a:t>api</a:t>
            </a:r>
            <a:r>
              <a:rPr lang="en-US" dirty="0"/>
              <a:t> call the actual song/album/artists and it will play the song</a:t>
            </a:r>
          </a:p>
          <a:p>
            <a:r>
              <a:rPr lang="en-US" dirty="0"/>
              <a:t>2) we can play songs as you go through the website</a:t>
            </a:r>
          </a:p>
          <a:p>
            <a:r>
              <a:rPr lang="en-US" dirty="0"/>
              <a:t>3) We can have the user choose how many recommendations to output at once (3,5,7,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8412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66</TotalTime>
  <Words>842</Words>
  <Application>Microsoft Office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Flow of Functionality (SongSurf)</vt:lpstr>
      <vt:lpstr>Flowchart – Display 3 tracks on screen after “track search” selected</vt:lpstr>
      <vt:lpstr>Flowchart – Display 3 albums on screen after “album search” selected</vt:lpstr>
      <vt:lpstr>Flowchart – Display 3 artists on screen after “artists search” selected</vt:lpstr>
      <vt:lpstr>Other Notes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of Functionality (SongSurf)</dc:title>
  <dc:creator>Patrick Nisperos</dc:creator>
  <cp:lastModifiedBy>Patrick Nisperos</cp:lastModifiedBy>
  <cp:revision>5</cp:revision>
  <dcterms:created xsi:type="dcterms:W3CDTF">2023-03-17T07:20:49Z</dcterms:created>
  <dcterms:modified xsi:type="dcterms:W3CDTF">2023-03-17T08:27:37Z</dcterms:modified>
</cp:coreProperties>
</file>