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F1114-84A1-43B9-90B4-3D36AED7591C}" type="doc">
      <dgm:prSet loTypeId="urn:microsoft.com/office/officeart/2018/2/layout/IconVerticalSolid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3F6053C1-71DD-4F89-9D69-83CC50D691A2}">
      <dgm:prSet/>
      <dgm:spPr/>
      <dgm:t>
        <a:bodyPr/>
        <a:lstStyle/>
        <a:p>
          <a:pPr>
            <a:lnSpc>
              <a:spcPct val="100000"/>
            </a:lnSpc>
          </a:pPr>
          <a:r>
            <a:rPr lang="en-US" b="1" dirty="0"/>
            <a:t>Heart disease is the leading cause of death worldwide, causing millions of fatalities annually.</a:t>
          </a:r>
        </a:p>
      </dgm:t>
    </dgm:pt>
    <dgm:pt modelId="{51FCDE07-8DC9-4CFD-A2E9-1EEB7534DEC2}" type="parTrans" cxnId="{BB71903C-A684-4BDC-B278-1889AA1136E9}">
      <dgm:prSet/>
      <dgm:spPr/>
      <dgm:t>
        <a:bodyPr/>
        <a:lstStyle/>
        <a:p>
          <a:endParaRPr lang="en-US"/>
        </a:p>
      </dgm:t>
    </dgm:pt>
    <dgm:pt modelId="{282454FF-750B-49AC-945D-2CE76F79E88E}" type="sibTrans" cxnId="{BB71903C-A684-4BDC-B278-1889AA1136E9}">
      <dgm:prSet/>
      <dgm:spPr/>
      <dgm:t>
        <a:bodyPr/>
        <a:lstStyle/>
        <a:p>
          <a:endParaRPr lang="en-US"/>
        </a:p>
      </dgm:t>
    </dgm:pt>
    <dgm:pt modelId="{D028A07E-72A3-448E-9872-0F27250C5D4E}">
      <dgm:prSet/>
      <dgm:spPr/>
      <dgm:t>
        <a:bodyPr/>
        <a:lstStyle/>
        <a:p>
          <a:pPr>
            <a:lnSpc>
              <a:spcPct val="100000"/>
            </a:lnSpc>
          </a:pPr>
          <a:r>
            <a:rPr lang="en-US" b="1" dirty="0"/>
            <a:t>The goal of the Project is to develop an AI  Medical Diagnostic Tool that uses machine learning to predict heart diseases or conditions based on patient data, medical history, and test results. </a:t>
          </a:r>
        </a:p>
      </dgm:t>
    </dgm:pt>
    <dgm:pt modelId="{DA2857D0-51EF-4EC7-B767-3F0DDE2BD693}" type="parTrans" cxnId="{491185E0-C7BD-4B83-B23B-AA8A8574A150}">
      <dgm:prSet/>
      <dgm:spPr/>
      <dgm:t>
        <a:bodyPr/>
        <a:lstStyle/>
        <a:p>
          <a:endParaRPr lang="en-US"/>
        </a:p>
      </dgm:t>
    </dgm:pt>
    <dgm:pt modelId="{9D5217F5-259F-47E4-BCA6-9F7A6118EE20}" type="sibTrans" cxnId="{491185E0-C7BD-4B83-B23B-AA8A8574A150}">
      <dgm:prSet/>
      <dgm:spPr/>
      <dgm:t>
        <a:bodyPr/>
        <a:lstStyle/>
        <a:p>
          <a:endParaRPr lang="en-US"/>
        </a:p>
      </dgm:t>
    </dgm:pt>
    <dgm:pt modelId="{DBFCA481-7C6D-486A-8EF6-1FC883938BB5}">
      <dgm:prSet/>
      <dgm:spPr/>
      <dgm:t>
        <a:bodyPr/>
        <a:lstStyle/>
        <a:p>
          <a:pPr>
            <a:lnSpc>
              <a:spcPct val="100000"/>
            </a:lnSpc>
          </a:pPr>
          <a:r>
            <a:rPr lang="en-US" b="1" dirty="0"/>
            <a:t>This project aims to create an AI-powered medical diagnosis prediction tool using machine learning algorithms to predict heart disease based on patient data.</a:t>
          </a:r>
        </a:p>
      </dgm:t>
    </dgm:pt>
    <dgm:pt modelId="{C22AF1CB-39DA-4587-B077-EB4462201B12}" type="parTrans" cxnId="{B145D742-0620-4E1A-85E2-DE253C41132A}">
      <dgm:prSet/>
      <dgm:spPr/>
      <dgm:t>
        <a:bodyPr/>
        <a:lstStyle/>
        <a:p>
          <a:endParaRPr lang="en-US"/>
        </a:p>
      </dgm:t>
    </dgm:pt>
    <dgm:pt modelId="{D6D153B1-61BD-4063-8570-868E4F9DFE9E}" type="sibTrans" cxnId="{B145D742-0620-4E1A-85E2-DE253C41132A}">
      <dgm:prSet/>
      <dgm:spPr/>
      <dgm:t>
        <a:bodyPr/>
        <a:lstStyle/>
        <a:p>
          <a:endParaRPr lang="en-US"/>
        </a:p>
      </dgm:t>
    </dgm:pt>
    <dgm:pt modelId="{6E7A5B23-D573-4341-9705-A8557D1B6311}" type="pres">
      <dgm:prSet presAssocID="{57FF1114-84A1-43B9-90B4-3D36AED7591C}" presName="root" presStyleCnt="0">
        <dgm:presLayoutVars>
          <dgm:dir/>
          <dgm:resizeHandles val="exact"/>
        </dgm:presLayoutVars>
      </dgm:prSet>
      <dgm:spPr/>
    </dgm:pt>
    <dgm:pt modelId="{28912E69-0729-4AE4-A834-4729F95342C8}" type="pres">
      <dgm:prSet presAssocID="{3F6053C1-71DD-4F89-9D69-83CC50D691A2}" presName="compNode" presStyleCnt="0"/>
      <dgm:spPr/>
    </dgm:pt>
    <dgm:pt modelId="{FB9067DE-6CDA-41AE-9929-69C2DA66A3B5}" type="pres">
      <dgm:prSet presAssocID="{3F6053C1-71DD-4F89-9D69-83CC50D691A2}" presName="bgRect" presStyleLbl="bgShp" presStyleIdx="0" presStyleCnt="3"/>
      <dgm:spPr/>
    </dgm:pt>
    <dgm:pt modelId="{BDA01EC0-3DA0-43D8-956C-5448D9C4F3D4}" type="pres">
      <dgm:prSet presAssocID="{3F6053C1-71DD-4F89-9D69-83CC50D691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ull"/>
        </a:ext>
      </dgm:extLst>
    </dgm:pt>
    <dgm:pt modelId="{BBA7278C-FD97-4122-BD04-34CE391A126A}" type="pres">
      <dgm:prSet presAssocID="{3F6053C1-71DD-4F89-9D69-83CC50D691A2}" presName="spaceRect" presStyleCnt="0"/>
      <dgm:spPr/>
    </dgm:pt>
    <dgm:pt modelId="{4DB45758-949C-4A0A-96AF-04B0340BBC35}" type="pres">
      <dgm:prSet presAssocID="{3F6053C1-71DD-4F89-9D69-83CC50D691A2}" presName="parTx" presStyleLbl="revTx" presStyleIdx="0" presStyleCnt="3">
        <dgm:presLayoutVars>
          <dgm:chMax val="0"/>
          <dgm:chPref val="0"/>
        </dgm:presLayoutVars>
      </dgm:prSet>
      <dgm:spPr/>
    </dgm:pt>
    <dgm:pt modelId="{F4AD6F7E-C577-4069-8067-D1C413902151}" type="pres">
      <dgm:prSet presAssocID="{282454FF-750B-49AC-945D-2CE76F79E88E}" presName="sibTrans" presStyleCnt="0"/>
      <dgm:spPr/>
    </dgm:pt>
    <dgm:pt modelId="{26CD14C8-B830-4A87-BB62-5B5FBBF00ED6}" type="pres">
      <dgm:prSet presAssocID="{D028A07E-72A3-448E-9872-0F27250C5D4E}" presName="compNode" presStyleCnt="0"/>
      <dgm:spPr/>
    </dgm:pt>
    <dgm:pt modelId="{DA7E3A9A-F95F-4878-9A1C-BFE339588C3C}" type="pres">
      <dgm:prSet presAssocID="{D028A07E-72A3-448E-9872-0F27250C5D4E}" presName="bgRect" presStyleLbl="bgShp" presStyleIdx="1" presStyleCnt="3"/>
      <dgm:spPr/>
    </dgm:pt>
    <dgm:pt modelId="{E6BDF2A3-2871-4C47-BAE5-38343F5ACA3C}" type="pres">
      <dgm:prSet presAssocID="{D028A07E-72A3-448E-9872-0F27250C5D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ABEB994D-6B62-48AC-A75D-CB9A96D0ED44}" type="pres">
      <dgm:prSet presAssocID="{D028A07E-72A3-448E-9872-0F27250C5D4E}" presName="spaceRect" presStyleCnt="0"/>
      <dgm:spPr/>
    </dgm:pt>
    <dgm:pt modelId="{3FAC80EB-67D2-4499-A6F8-CBE1FC6E348C}" type="pres">
      <dgm:prSet presAssocID="{D028A07E-72A3-448E-9872-0F27250C5D4E}" presName="parTx" presStyleLbl="revTx" presStyleIdx="1" presStyleCnt="3">
        <dgm:presLayoutVars>
          <dgm:chMax val="0"/>
          <dgm:chPref val="0"/>
        </dgm:presLayoutVars>
      </dgm:prSet>
      <dgm:spPr/>
    </dgm:pt>
    <dgm:pt modelId="{FA330320-9010-4D9C-8A02-DB9080F78DD4}" type="pres">
      <dgm:prSet presAssocID="{9D5217F5-259F-47E4-BCA6-9F7A6118EE20}" presName="sibTrans" presStyleCnt="0"/>
      <dgm:spPr/>
    </dgm:pt>
    <dgm:pt modelId="{6538EFD5-AF28-4901-80BC-4910FB1D8CA8}" type="pres">
      <dgm:prSet presAssocID="{DBFCA481-7C6D-486A-8EF6-1FC883938BB5}" presName="compNode" presStyleCnt="0"/>
      <dgm:spPr/>
    </dgm:pt>
    <dgm:pt modelId="{8FA8BFAB-7B73-42DD-81DB-8A549734D1D0}" type="pres">
      <dgm:prSet presAssocID="{DBFCA481-7C6D-486A-8EF6-1FC883938BB5}" presName="bgRect" presStyleLbl="bgShp" presStyleIdx="2" presStyleCnt="3"/>
      <dgm:spPr/>
    </dgm:pt>
    <dgm:pt modelId="{64FCF9CB-20C8-4783-A0B1-F4CF54E7852A}" type="pres">
      <dgm:prSet presAssocID="{DBFCA481-7C6D-486A-8EF6-1FC883938B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2AFAD743-932A-458D-BB98-10098A4013EE}" type="pres">
      <dgm:prSet presAssocID="{DBFCA481-7C6D-486A-8EF6-1FC883938BB5}" presName="spaceRect" presStyleCnt="0"/>
      <dgm:spPr/>
    </dgm:pt>
    <dgm:pt modelId="{FE8680EE-9954-4A24-906E-6095FABE69B9}" type="pres">
      <dgm:prSet presAssocID="{DBFCA481-7C6D-486A-8EF6-1FC883938BB5}" presName="parTx" presStyleLbl="revTx" presStyleIdx="2" presStyleCnt="3">
        <dgm:presLayoutVars>
          <dgm:chMax val="0"/>
          <dgm:chPref val="0"/>
        </dgm:presLayoutVars>
      </dgm:prSet>
      <dgm:spPr/>
    </dgm:pt>
  </dgm:ptLst>
  <dgm:cxnLst>
    <dgm:cxn modelId="{93118A1A-5095-47A7-B049-6FA46A5FE90E}" type="presOf" srcId="{57FF1114-84A1-43B9-90B4-3D36AED7591C}" destId="{6E7A5B23-D573-4341-9705-A8557D1B6311}" srcOrd="0" destOrd="0" presId="urn:microsoft.com/office/officeart/2018/2/layout/IconVerticalSolidList"/>
    <dgm:cxn modelId="{8B1EB62E-2C2B-4F7C-8008-9F19D18F165E}" type="presOf" srcId="{3F6053C1-71DD-4F89-9D69-83CC50D691A2}" destId="{4DB45758-949C-4A0A-96AF-04B0340BBC35}" srcOrd="0" destOrd="0" presId="urn:microsoft.com/office/officeart/2018/2/layout/IconVerticalSolidList"/>
    <dgm:cxn modelId="{BB71903C-A684-4BDC-B278-1889AA1136E9}" srcId="{57FF1114-84A1-43B9-90B4-3D36AED7591C}" destId="{3F6053C1-71DD-4F89-9D69-83CC50D691A2}" srcOrd="0" destOrd="0" parTransId="{51FCDE07-8DC9-4CFD-A2E9-1EEB7534DEC2}" sibTransId="{282454FF-750B-49AC-945D-2CE76F79E88E}"/>
    <dgm:cxn modelId="{B145D742-0620-4E1A-85E2-DE253C41132A}" srcId="{57FF1114-84A1-43B9-90B4-3D36AED7591C}" destId="{DBFCA481-7C6D-486A-8EF6-1FC883938BB5}" srcOrd="2" destOrd="0" parTransId="{C22AF1CB-39DA-4587-B077-EB4462201B12}" sibTransId="{D6D153B1-61BD-4063-8570-868E4F9DFE9E}"/>
    <dgm:cxn modelId="{C8A2EB55-5228-4C21-B0DC-AA27D79796E9}" type="presOf" srcId="{DBFCA481-7C6D-486A-8EF6-1FC883938BB5}" destId="{FE8680EE-9954-4A24-906E-6095FABE69B9}" srcOrd="0" destOrd="0" presId="urn:microsoft.com/office/officeart/2018/2/layout/IconVerticalSolidList"/>
    <dgm:cxn modelId="{E1F0A7A4-0BA6-4FF7-AF21-F09435952FBF}" type="presOf" srcId="{D028A07E-72A3-448E-9872-0F27250C5D4E}" destId="{3FAC80EB-67D2-4499-A6F8-CBE1FC6E348C}" srcOrd="0" destOrd="0" presId="urn:microsoft.com/office/officeart/2018/2/layout/IconVerticalSolidList"/>
    <dgm:cxn modelId="{491185E0-C7BD-4B83-B23B-AA8A8574A150}" srcId="{57FF1114-84A1-43B9-90B4-3D36AED7591C}" destId="{D028A07E-72A3-448E-9872-0F27250C5D4E}" srcOrd="1" destOrd="0" parTransId="{DA2857D0-51EF-4EC7-B767-3F0DDE2BD693}" sibTransId="{9D5217F5-259F-47E4-BCA6-9F7A6118EE20}"/>
    <dgm:cxn modelId="{DB303EDE-49C8-44F4-AACB-2D5C050CA605}" type="presParOf" srcId="{6E7A5B23-D573-4341-9705-A8557D1B6311}" destId="{28912E69-0729-4AE4-A834-4729F95342C8}" srcOrd="0" destOrd="0" presId="urn:microsoft.com/office/officeart/2018/2/layout/IconVerticalSolidList"/>
    <dgm:cxn modelId="{6A331AEC-DEEF-4292-AAA2-A559A9ED9B0F}" type="presParOf" srcId="{28912E69-0729-4AE4-A834-4729F95342C8}" destId="{FB9067DE-6CDA-41AE-9929-69C2DA66A3B5}" srcOrd="0" destOrd="0" presId="urn:microsoft.com/office/officeart/2018/2/layout/IconVerticalSolidList"/>
    <dgm:cxn modelId="{54596556-A64F-4604-89EF-660FE7DAEE9C}" type="presParOf" srcId="{28912E69-0729-4AE4-A834-4729F95342C8}" destId="{BDA01EC0-3DA0-43D8-956C-5448D9C4F3D4}" srcOrd="1" destOrd="0" presId="urn:microsoft.com/office/officeart/2018/2/layout/IconVerticalSolidList"/>
    <dgm:cxn modelId="{D0FA2D03-602F-46EA-9308-20CCB8DF15C2}" type="presParOf" srcId="{28912E69-0729-4AE4-A834-4729F95342C8}" destId="{BBA7278C-FD97-4122-BD04-34CE391A126A}" srcOrd="2" destOrd="0" presId="urn:microsoft.com/office/officeart/2018/2/layout/IconVerticalSolidList"/>
    <dgm:cxn modelId="{1801CB45-D7F8-4669-898C-12FB85F506C7}" type="presParOf" srcId="{28912E69-0729-4AE4-A834-4729F95342C8}" destId="{4DB45758-949C-4A0A-96AF-04B0340BBC35}" srcOrd="3" destOrd="0" presId="urn:microsoft.com/office/officeart/2018/2/layout/IconVerticalSolidList"/>
    <dgm:cxn modelId="{797EE110-1CC0-42DA-84E8-A1839CC60666}" type="presParOf" srcId="{6E7A5B23-D573-4341-9705-A8557D1B6311}" destId="{F4AD6F7E-C577-4069-8067-D1C413902151}" srcOrd="1" destOrd="0" presId="urn:microsoft.com/office/officeart/2018/2/layout/IconVerticalSolidList"/>
    <dgm:cxn modelId="{2E40C5C2-8547-4B81-934F-B9445A6BFBAB}" type="presParOf" srcId="{6E7A5B23-D573-4341-9705-A8557D1B6311}" destId="{26CD14C8-B830-4A87-BB62-5B5FBBF00ED6}" srcOrd="2" destOrd="0" presId="urn:microsoft.com/office/officeart/2018/2/layout/IconVerticalSolidList"/>
    <dgm:cxn modelId="{C26106E1-2FCC-48FD-9958-9CCB303AEDDD}" type="presParOf" srcId="{26CD14C8-B830-4A87-BB62-5B5FBBF00ED6}" destId="{DA7E3A9A-F95F-4878-9A1C-BFE339588C3C}" srcOrd="0" destOrd="0" presId="urn:microsoft.com/office/officeart/2018/2/layout/IconVerticalSolidList"/>
    <dgm:cxn modelId="{22488BD3-E305-44C3-92B8-857224091175}" type="presParOf" srcId="{26CD14C8-B830-4A87-BB62-5B5FBBF00ED6}" destId="{E6BDF2A3-2871-4C47-BAE5-38343F5ACA3C}" srcOrd="1" destOrd="0" presId="urn:microsoft.com/office/officeart/2018/2/layout/IconVerticalSolidList"/>
    <dgm:cxn modelId="{4990E094-435E-456B-A476-701D91442B0C}" type="presParOf" srcId="{26CD14C8-B830-4A87-BB62-5B5FBBF00ED6}" destId="{ABEB994D-6B62-48AC-A75D-CB9A96D0ED44}" srcOrd="2" destOrd="0" presId="urn:microsoft.com/office/officeart/2018/2/layout/IconVerticalSolidList"/>
    <dgm:cxn modelId="{E7E1F228-4865-4025-8209-1A76B6B827FD}" type="presParOf" srcId="{26CD14C8-B830-4A87-BB62-5B5FBBF00ED6}" destId="{3FAC80EB-67D2-4499-A6F8-CBE1FC6E348C}" srcOrd="3" destOrd="0" presId="urn:microsoft.com/office/officeart/2018/2/layout/IconVerticalSolidList"/>
    <dgm:cxn modelId="{0AAB7237-D759-4689-9A99-C7BF17CECAB7}" type="presParOf" srcId="{6E7A5B23-D573-4341-9705-A8557D1B6311}" destId="{FA330320-9010-4D9C-8A02-DB9080F78DD4}" srcOrd="3" destOrd="0" presId="urn:microsoft.com/office/officeart/2018/2/layout/IconVerticalSolidList"/>
    <dgm:cxn modelId="{FCA710FC-E581-4395-AA82-03828D70F536}" type="presParOf" srcId="{6E7A5B23-D573-4341-9705-A8557D1B6311}" destId="{6538EFD5-AF28-4901-80BC-4910FB1D8CA8}" srcOrd="4" destOrd="0" presId="urn:microsoft.com/office/officeart/2018/2/layout/IconVerticalSolidList"/>
    <dgm:cxn modelId="{0968B61D-D8F5-40FF-9E96-FA48E9D36263}" type="presParOf" srcId="{6538EFD5-AF28-4901-80BC-4910FB1D8CA8}" destId="{8FA8BFAB-7B73-42DD-81DB-8A549734D1D0}" srcOrd="0" destOrd="0" presId="urn:microsoft.com/office/officeart/2018/2/layout/IconVerticalSolidList"/>
    <dgm:cxn modelId="{F8FCEF8B-8F81-4867-A421-882DD593AC38}" type="presParOf" srcId="{6538EFD5-AF28-4901-80BC-4910FB1D8CA8}" destId="{64FCF9CB-20C8-4783-A0B1-F4CF54E7852A}" srcOrd="1" destOrd="0" presId="urn:microsoft.com/office/officeart/2018/2/layout/IconVerticalSolidList"/>
    <dgm:cxn modelId="{162828D2-00F8-4E3C-9B3D-2C3DA96AD23F}" type="presParOf" srcId="{6538EFD5-AF28-4901-80BC-4910FB1D8CA8}" destId="{2AFAD743-932A-458D-BB98-10098A4013EE}" srcOrd="2" destOrd="0" presId="urn:microsoft.com/office/officeart/2018/2/layout/IconVerticalSolidList"/>
    <dgm:cxn modelId="{23E6CBFD-FC2F-4163-8D85-DA993A78801A}" type="presParOf" srcId="{6538EFD5-AF28-4901-80BC-4910FB1D8CA8}" destId="{FE8680EE-9954-4A24-906E-6095FABE69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067DE-6CDA-41AE-9929-69C2DA66A3B5}">
      <dsp:nvSpPr>
        <dsp:cNvPr id="0" name=""/>
        <dsp:cNvSpPr/>
      </dsp:nvSpPr>
      <dsp:spPr>
        <a:xfrm>
          <a:off x="0" y="599"/>
          <a:ext cx="10820398" cy="140283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01EC0-3DA0-43D8-956C-5448D9C4F3D4}">
      <dsp:nvSpPr>
        <dsp:cNvPr id="0" name=""/>
        <dsp:cNvSpPr/>
      </dsp:nvSpPr>
      <dsp:spPr>
        <a:xfrm>
          <a:off x="424358" y="316238"/>
          <a:ext cx="771560" cy="771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45758-949C-4A0A-96AF-04B0340BBC35}">
      <dsp:nvSpPr>
        <dsp:cNvPr id="0" name=""/>
        <dsp:cNvSpPr/>
      </dsp:nvSpPr>
      <dsp:spPr>
        <a:xfrm>
          <a:off x="1620277" y="599"/>
          <a:ext cx="9200121" cy="140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67" tIns="148467" rIns="148467" bIns="148467" numCol="1" spcCol="1270" anchor="ctr" anchorCtr="0">
          <a:noAutofit/>
        </a:bodyPr>
        <a:lstStyle/>
        <a:p>
          <a:pPr marL="0" lvl="0" indent="0" algn="l" defTabSz="933450">
            <a:lnSpc>
              <a:spcPct val="100000"/>
            </a:lnSpc>
            <a:spcBef>
              <a:spcPct val="0"/>
            </a:spcBef>
            <a:spcAft>
              <a:spcPct val="35000"/>
            </a:spcAft>
            <a:buNone/>
          </a:pPr>
          <a:r>
            <a:rPr lang="en-US" sz="2100" b="1" kern="1200" dirty="0"/>
            <a:t>Heart disease is the leading cause of death worldwide, causing millions of fatalities annually.</a:t>
          </a:r>
        </a:p>
      </dsp:txBody>
      <dsp:txXfrm>
        <a:off x="1620277" y="599"/>
        <a:ext cx="9200121" cy="1402837"/>
      </dsp:txXfrm>
    </dsp:sp>
    <dsp:sp modelId="{DA7E3A9A-F95F-4878-9A1C-BFE339588C3C}">
      <dsp:nvSpPr>
        <dsp:cNvPr id="0" name=""/>
        <dsp:cNvSpPr/>
      </dsp:nvSpPr>
      <dsp:spPr>
        <a:xfrm>
          <a:off x="0" y="1754147"/>
          <a:ext cx="10820398" cy="1402837"/>
        </a:xfrm>
        <a:prstGeom prst="roundRect">
          <a:avLst>
            <a:gd name="adj" fmla="val 10000"/>
          </a:avLst>
        </a:prstGeom>
        <a:solidFill>
          <a:schemeClr val="accent5">
            <a:hueOff val="10077129"/>
            <a:satOff val="-4709"/>
            <a:lumOff val="-5294"/>
            <a:alphaOff val="0"/>
          </a:schemeClr>
        </a:solidFill>
        <a:ln>
          <a:noFill/>
        </a:ln>
        <a:effectLst/>
      </dsp:spPr>
      <dsp:style>
        <a:lnRef idx="0">
          <a:scrgbClr r="0" g="0" b="0"/>
        </a:lnRef>
        <a:fillRef idx="1">
          <a:scrgbClr r="0" g="0" b="0"/>
        </a:fillRef>
        <a:effectRef idx="0">
          <a:scrgbClr r="0" g="0" b="0"/>
        </a:effectRef>
        <a:fontRef idx="minor"/>
      </dsp:style>
    </dsp:sp>
    <dsp:sp modelId="{E6BDF2A3-2871-4C47-BAE5-38343F5ACA3C}">
      <dsp:nvSpPr>
        <dsp:cNvPr id="0" name=""/>
        <dsp:cNvSpPr/>
      </dsp:nvSpPr>
      <dsp:spPr>
        <a:xfrm>
          <a:off x="424358" y="2069785"/>
          <a:ext cx="771560" cy="771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C80EB-67D2-4499-A6F8-CBE1FC6E348C}">
      <dsp:nvSpPr>
        <dsp:cNvPr id="0" name=""/>
        <dsp:cNvSpPr/>
      </dsp:nvSpPr>
      <dsp:spPr>
        <a:xfrm>
          <a:off x="1620277" y="1754147"/>
          <a:ext cx="9200121" cy="140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67" tIns="148467" rIns="148467" bIns="148467" numCol="1" spcCol="1270" anchor="ctr" anchorCtr="0">
          <a:noAutofit/>
        </a:bodyPr>
        <a:lstStyle/>
        <a:p>
          <a:pPr marL="0" lvl="0" indent="0" algn="l" defTabSz="933450">
            <a:lnSpc>
              <a:spcPct val="100000"/>
            </a:lnSpc>
            <a:spcBef>
              <a:spcPct val="0"/>
            </a:spcBef>
            <a:spcAft>
              <a:spcPct val="35000"/>
            </a:spcAft>
            <a:buNone/>
          </a:pPr>
          <a:r>
            <a:rPr lang="en-US" sz="2100" b="1" kern="1200" dirty="0"/>
            <a:t>The goal of the Project is to develop an AI  Medical Diagnostic Tool that uses machine learning to predict heart diseases or conditions based on patient data, medical history, and test results. </a:t>
          </a:r>
        </a:p>
      </dsp:txBody>
      <dsp:txXfrm>
        <a:off x="1620277" y="1754147"/>
        <a:ext cx="9200121" cy="1402837"/>
      </dsp:txXfrm>
    </dsp:sp>
    <dsp:sp modelId="{8FA8BFAB-7B73-42DD-81DB-8A549734D1D0}">
      <dsp:nvSpPr>
        <dsp:cNvPr id="0" name=""/>
        <dsp:cNvSpPr/>
      </dsp:nvSpPr>
      <dsp:spPr>
        <a:xfrm>
          <a:off x="0" y="3507694"/>
          <a:ext cx="10820398" cy="1402837"/>
        </a:xfrm>
        <a:prstGeom prst="roundRect">
          <a:avLst>
            <a:gd name="adj" fmla="val 10000"/>
          </a:avLst>
        </a:prstGeom>
        <a:solidFill>
          <a:schemeClr val="accent5">
            <a:hueOff val="20154258"/>
            <a:satOff val="-9417"/>
            <a:lumOff val="-10587"/>
            <a:alphaOff val="0"/>
          </a:schemeClr>
        </a:solidFill>
        <a:ln>
          <a:noFill/>
        </a:ln>
        <a:effectLst/>
      </dsp:spPr>
      <dsp:style>
        <a:lnRef idx="0">
          <a:scrgbClr r="0" g="0" b="0"/>
        </a:lnRef>
        <a:fillRef idx="1">
          <a:scrgbClr r="0" g="0" b="0"/>
        </a:fillRef>
        <a:effectRef idx="0">
          <a:scrgbClr r="0" g="0" b="0"/>
        </a:effectRef>
        <a:fontRef idx="minor"/>
      </dsp:style>
    </dsp:sp>
    <dsp:sp modelId="{64FCF9CB-20C8-4783-A0B1-F4CF54E7852A}">
      <dsp:nvSpPr>
        <dsp:cNvPr id="0" name=""/>
        <dsp:cNvSpPr/>
      </dsp:nvSpPr>
      <dsp:spPr>
        <a:xfrm>
          <a:off x="424358" y="3823333"/>
          <a:ext cx="771560" cy="771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680EE-9954-4A24-906E-6095FABE69B9}">
      <dsp:nvSpPr>
        <dsp:cNvPr id="0" name=""/>
        <dsp:cNvSpPr/>
      </dsp:nvSpPr>
      <dsp:spPr>
        <a:xfrm>
          <a:off x="1620277" y="3507694"/>
          <a:ext cx="9200121" cy="140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67" tIns="148467" rIns="148467" bIns="148467" numCol="1" spcCol="1270" anchor="ctr" anchorCtr="0">
          <a:noAutofit/>
        </a:bodyPr>
        <a:lstStyle/>
        <a:p>
          <a:pPr marL="0" lvl="0" indent="0" algn="l" defTabSz="933450">
            <a:lnSpc>
              <a:spcPct val="100000"/>
            </a:lnSpc>
            <a:spcBef>
              <a:spcPct val="0"/>
            </a:spcBef>
            <a:spcAft>
              <a:spcPct val="35000"/>
            </a:spcAft>
            <a:buNone/>
          </a:pPr>
          <a:r>
            <a:rPr lang="en-US" sz="2100" b="1" kern="1200" dirty="0"/>
            <a:t>This project aims to create an AI-powered medical diagnosis prediction tool using machine learning algorithms to predict heart disease based on patient data.</a:t>
          </a:r>
        </a:p>
      </dsp:txBody>
      <dsp:txXfrm>
        <a:off x="1620277" y="3507694"/>
        <a:ext cx="9200121" cy="14028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4A071-6004-4B1F-832A-3C9979C683FC}"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A9096-D0A0-4E3E-8F6E-CC79405CBC80}" type="slidenum">
              <a:rPr lang="en-US" smtClean="0"/>
              <a:t>‹#›</a:t>
            </a:fld>
            <a:endParaRPr lang="en-US"/>
          </a:p>
        </p:txBody>
      </p:sp>
    </p:spTree>
    <p:extLst>
      <p:ext uri="{BB962C8B-B14F-4D97-AF65-F5344CB8AC3E}">
        <p14:creationId xmlns:p14="http://schemas.microsoft.com/office/powerpoint/2010/main" val="3906312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8A9096-D0A0-4E3E-8F6E-CC79405CBC80}" type="slidenum">
              <a:rPr lang="en-US" smtClean="0"/>
              <a:t>2</a:t>
            </a:fld>
            <a:endParaRPr lang="en-US"/>
          </a:p>
        </p:txBody>
      </p:sp>
    </p:spTree>
    <p:extLst>
      <p:ext uri="{BB962C8B-B14F-4D97-AF65-F5344CB8AC3E}">
        <p14:creationId xmlns:p14="http://schemas.microsoft.com/office/powerpoint/2010/main" val="35591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20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BDBB8F5-5A79-5244-8BB4-CDF88932E5C5}"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18462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4258863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615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416411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2529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4086251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357579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54186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368985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BB8F5-5A79-5244-8BB4-CDF88932E5C5}"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44959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BB8F5-5A79-5244-8BB4-CDF88932E5C5}"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4778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BB8F5-5A79-5244-8BB4-CDF88932E5C5}"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154131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BB8F5-5A79-5244-8BB4-CDF88932E5C5}"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11966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BB8F5-5A79-5244-8BB4-CDF88932E5C5}"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31879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BB8F5-5A79-5244-8BB4-CDF88932E5C5}"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7028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BB8F5-5A79-5244-8BB4-CDF88932E5C5}"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25FC-EEFF-344F-9852-47D4BD314C4F}" type="slidenum">
              <a:rPr lang="en-US" smtClean="0"/>
              <a:t>‹#›</a:t>
            </a:fld>
            <a:endParaRPr lang="en-US"/>
          </a:p>
        </p:txBody>
      </p:sp>
    </p:spTree>
    <p:extLst>
      <p:ext uri="{BB962C8B-B14F-4D97-AF65-F5344CB8AC3E}">
        <p14:creationId xmlns:p14="http://schemas.microsoft.com/office/powerpoint/2010/main" val="293046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BDBB8F5-5A79-5244-8BB4-CDF88932E5C5}" type="datetimeFigureOut">
              <a:rPr lang="en-US" smtClean="0"/>
              <a:t>5/5/2023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E125FC-EEFF-344F-9852-47D4BD314C4F}" type="slidenum">
              <a:rPr lang="en-US" smtClean="0"/>
              <a:t>‹#›</a:t>
            </a:fld>
            <a:endParaRPr lang="en-US"/>
          </a:p>
        </p:txBody>
      </p:sp>
    </p:spTree>
    <p:extLst>
      <p:ext uri="{BB962C8B-B14F-4D97-AF65-F5344CB8AC3E}">
        <p14:creationId xmlns:p14="http://schemas.microsoft.com/office/powerpoint/2010/main" val="3633840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7118418-3944-956B-413E-D9801F00CDC1}"/>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80366" y="1282"/>
            <a:ext cx="12191980" cy="6856718"/>
          </a:xfrm>
          <a:prstGeom prst="rect">
            <a:avLst/>
          </a:prstGeom>
        </p:spPr>
      </p:pic>
    </p:spTree>
    <p:extLst>
      <p:ext uri="{BB962C8B-B14F-4D97-AF65-F5344CB8AC3E}">
        <p14:creationId xmlns:p14="http://schemas.microsoft.com/office/powerpoint/2010/main" val="334111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959D-C9D3-1A14-B3E6-6520025E5CA3}"/>
              </a:ext>
            </a:extLst>
          </p:cNvPr>
          <p:cNvSpPr>
            <a:spLocks noGrp="1"/>
          </p:cNvSpPr>
          <p:nvPr>
            <p:ph type="title"/>
          </p:nvPr>
        </p:nvSpPr>
        <p:spPr>
          <a:xfrm>
            <a:off x="499153" y="209246"/>
            <a:ext cx="10070875" cy="1139745"/>
          </a:xfrm>
        </p:spPr>
        <p:txBody>
          <a:bodyPr>
            <a:normAutofit/>
          </a:bodyPr>
          <a:lstStyle/>
          <a:p>
            <a:r>
              <a:rPr lang="en-US" b="1" dirty="0"/>
              <a:t>Introduction</a:t>
            </a:r>
          </a:p>
        </p:txBody>
      </p:sp>
      <p:graphicFrame>
        <p:nvGraphicFramePr>
          <p:cNvPr id="5" name="Content Placeholder 2">
            <a:extLst>
              <a:ext uri="{FF2B5EF4-FFF2-40B4-BE49-F238E27FC236}">
                <a16:creationId xmlns:a16="http://schemas.microsoft.com/office/drawing/2014/main" id="{DF558598-D2BB-8264-9D3A-799C9F0584AC}"/>
              </a:ext>
            </a:extLst>
          </p:cNvPr>
          <p:cNvGraphicFramePr>
            <a:graphicFrameLocks noGrp="1"/>
          </p:cNvGraphicFramePr>
          <p:nvPr>
            <p:ph idx="1"/>
            <p:extLst>
              <p:ext uri="{D42A27DB-BD31-4B8C-83A1-F6EECF244321}">
                <p14:modId xmlns:p14="http://schemas.microsoft.com/office/powerpoint/2010/main" val="3428728292"/>
              </p:ext>
            </p:extLst>
          </p:nvPr>
        </p:nvGraphicFramePr>
        <p:xfrm>
          <a:off x="332519" y="1348991"/>
          <a:ext cx="10820399" cy="4911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49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64A0543-8C6A-70F4-BC4A-3161083052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9188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04A2E6F-F3B4-7AE5-EA52-C6FA04962F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81861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D4A3AA9-3ABE-E408-D4DD-CE2983E30B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89780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5D34E6C-F89E-11B7-E6C2-1D16CC69DD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324274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4A78E38-F364-5487-C4E5-EA985B28E9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30093043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TotalTime>
  <Words>77</Words>
  <Application>Microsoft Office PowerPoint</Application>
  <PresentationFormat>Widescreen</PresentationFormat>
  <Paragraphs>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Korie Westbrook</dc:creator>
  <cp:lastModifiedBy>Mansoor Haidari</cp:lastModifiedBy>
  <cp:revision>3</cp:revision>
  <dcterms:created xsi:type="dcterms:W3CDTF">2023-05-05T12:43:35Z</dcterms:created>
  <dcterms:modified xsi:type="dcterms:W3CDTF">2023-05-05T15:03:15Z</dcterms:modified>
</cp:coreProperties>
</file>