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
      <p:font typeface="Oswald" panose="00000500000000000000"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60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8936cded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8936cded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8936cde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8936cde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18936cded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18936cde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8936cded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8936cde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d35f56f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1d35f56f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8936cdedd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8936cdedd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631020" y="261700"/>
            <a:ext cx="8520600" cy="1114800"/>
          </a:xfrm>
          <a:prstGeom prst="rect">
            <a:avLst/>
          </a:prstGeom>
        </p:spPr>
        <p:txBody>
          <a:bodyPr spcFirstLastPara="1" wrap="square" lIns="91425" tIns="91425" rIns="91425" bIns="91425" anchor="t" anchorCtr="0">
            <a:normAutofit fontScale="90000"/>
          </a:bodyPr>
          <a:lstStyle/>
          <a:p>
            <a:pPr marL="0" lvl="0" indent="0" algn="ctr" rtl="0">
              <a:lnSpc>
                <a:spcPct val="130000"/>
              </a:lnSpc>
              <a:spcBef>
                <a:spcPts val="1200"/>
              </a:spcBef>
              <a:spcAft>
                <a:spcPts val="0"/>
              </a:spcAft>
              <a:buClr>
                <a:schemeClr val="dk1"/>
              </a:buClr>
              <a:buSzPct val="39919"/>
              <a:buFont typeface="Arial"/>
              <a:buNone/>
            </a:pPr>
            <a:endParaRPr sz="2480" b="1" dirty="0">
              <a:latin typeface="Times New Roman"/>
              <a:ea typeface="Times New Roman"/>
              <a:cs typeface="Times New Roman"/>
              <a:sym typeface="Times New Roman"/>
            </a:endParaRPr>
          </a:p>
          <a:p>
            <a:pPr marL="0" lvl="0" indent="0" algn="ctr" rtl="0">
              <a:lnSpc>
                <a:spcPct val="130000"/>
              </a:lnSpc>
              <a:spcBef>
                <a:spcPts val="1200"/>
              </a:spcBef>
              <a:spcAft>
                <a:spcPts val="1200"/>
              </a:spcAft>
              <a:buClr>
                <a:schemeClr val="dk1"/>
              </a:buClr>
              <a:buSzPct val="39919"/>
              <a:buFont typeface="Arial"/>
              <a:buNone/>
            </a:pPr>
            <a:r>
              <a:rPr lang="en" sz="2480" b="1" dirty="0">
                <a:latin typeface="Times New Roman"/>
                <a:ea typeface="Times New Roman"/>
                <a:cs typeface="Times New Roman"/>
                <a:sym typeface="Times New Roman"/>
              </a:rPr>
              <a:t>Medical AI Diagnosis Prediction tool for Heart disease </a:t>
            </a:r>
            <a:endParaRPr sz="3110" dirty="0">
              <a:latin typeface="Times New Roman"/>
              <a:ea typeface="Times New Roman"/>
              <a:cs typeface="Times New Roman"/>
              <a:sym typeface="Times New Roman"/>
            </a:endParaRPr>
          </a:p>
        </p:txBody>
      </p:sp>
      <p:sp>
        <p:nvSpPr>
          <p:cNvPr id="135" name="Google Shape;135;p13"/>
          <p:cNvSpPr txBox="1">
            <a:spLocks noGrp="1"/>
          </p:cNvSpPr>
          <p:nvPr>
            <p:ph type="body" idx="1"/>
          </p:nvPr>
        </p:nvSpPr>
        <p:spPr>
          <a:xfrm>
            <a:off x="311700" y="1430900"/>
            <a:ext cx="8520600" cy="3108000"/>
          </a:xfrm>
          <a:prstGeom prst="rect">
            <a:avLst/>
          </a:prstGeom>
        </p:spPr>
        <p:txBody>
          <a:bodyPr spcFirstLastPara="1" wrap="square" lIns="91425" tIns="91425" rIns="91425" bIns="91425" anchor="t" anchorCtr="0">
            <a:noAutofit/>
          </a:bodyPr>
          <a:lstStyle/>
          <a:p>
            <a:pPr marL="0" lvl="0" indent="0" algn="ctr" rtl="0">
              <a:lnSpc>
                <a:spcPct val="200000"/>
              </a:lnSpc>
              <a:spcBef>
                <a:spcPts val="1200"/>
              </a:spcBef>
              <a:spcAft>
                <a:spcPts val="0"/>
              </a:spcAft>
              <a:buClr>
                <a:schemeClr val="dk1"/>
              </a:buClr>
              <a:buSzPts val="1100"/>
              <a:buFont typeface="Arial"/>
              <a:buNone/>
            </a:pPr>
            <a:r>
              <a:rPr lang="en" sz="2100" b="1" dirty="0">
                <a:highlight>
                  <a:schemeClr val="dk1"/>
                </a:highlight>
                <a:latin typeface="Times New Roman"/>
                <a:ea typeface="Times New Roman"/>
                <a:cs typeface="Times New Roman"/>
                <a:sym typeface="Times New Roman"/>
              </a:rPr>
              <a:t>By</a:t>
            </a:r>
            <a:endParaRPr sz="2100" b="1" dirty="0">
              <a:highlight>
                <a:schemeClr val="dk1"/>
              </a:highlight>
              <a:latin typeface="Times New Roman"/>
              <a:ea typeface="Times New Roman"/>
              <a:cs typeface="Times New Roman"/>
              <a:sym typeface="Times New Roman"/>
            </a:endParaRPr>
          </a:p>
          <a:p>
            <a:pPr marL="0" lvl="0" indent="0" algn="ctr" rtl="0">
              <a:lnSpc>
                <a:spcPct val="200000"/>
              </a:lnSpc>
              <a:spcBef>
                <a:spcPts val="1200"/>
              </a:spcBef>
              <a:spcAft>
                <a:spcPts val="0"/>
              </a:spcAft>
              <a:buClr>
                <a:schemeClr val="dk1"/>
              </a:buClr>
              <a:buSzPts val="1100"/>
              <a:buFont typeface="Arial"/>
              <a:buNone/>
            </a:pPr>
            <a:r>
              <a:rPr lang="en" sz="2100" b="1" dirty="0">
                <a:highlight>
                  <a:schemeClr val="dk1"/>
                </a:highlight>
                <a:latin typeface="Times New Roman"/>
                <a:ea typeface="Times New Roman"/>
                <a:cs typeface="Times New Roman"/>
                <a:sym typeface="Times New Roman"/>
              </a:rPr>
              <a:t>Korie Westbrook</a:t>
            </a:r>
            <a:endParaRPr sz="2100" b="1" dirty="0">
              <a:highlight>
                <a:schemeClr val="dk1"/>
              </a:highlight>
              <a:latin typeface="Times New Roman"/>
              <a:ea typeface="Times New Roman"/>
              <a:cs typeface="Times New Roman"/>
              <a:sym typeface="Times New Roman"/>
            </a:endParaRPr>
          </a:p>
          <a:p>
            <a:pPr marL="0" lvl="0" indent="0" algn="ctr" rtl="0">
              <a:lnSpc>
                <a:spcPct val="200000"/>
              </a:lnSpc>
              <a:spcBef>
                <a:spcPts val="1200"/>
              </a:spcBef>
              <a:spcAft>
                <a:spcPts val="0"/>
              </a:spcAft>
              <a:buNone/>
            </a:pPr>
            <a:r>
              <a:rPr lang="en" sz="2100" b="1" dirty="0">
                <a:highlight>
                  <a:schemeClr val="dk1"/>
                </a:highlight>
                <a:latin typeface="Times New Roman"/>
                <a:ea typeface="Times New Roman"/>
                <a:cs typeface="Times New Roman"/>
                <a:sym typeface="Times New Roman"/>
              </a:rPr>
              <a:t>Kelvin Luk</a:t>
            </a:r>
            <a:endParaRPr sz="2100" b="1" dirty="0">
              <a:highlight>
                <a:schemeClr val="dk1"/>
              </a:highlight>
              <a:latin typeface="Times New Roman"/>
              <a:ea typeface="Times New Roman"/>
              <a:cs typeface="Times New Roman"/>
              <a:sym typeface="Times New Roman"/>
            </a:endParaRPr>
          </a:p>
          <a:p>
            <a:pPr marL="0" lvl="0" indent="0" algn="ctr" rtl="0">
              <a:lnSpc>
                <a:spcPct val="200000"/>
              </a:lnSpc>
              <a:spcBef>
                <a:spcPts val="1200"/>
              </a:spcBef>
              <a:spcAft>
                <a:spcPts val="1200"/>
              </a:spcAft>
              <a:buClr>
                <a:schemeClr val="dk1"/>
              </a:buClr>
              <a:buSzPts val="1100"/>
              <a:buFont typeface="Arial"/>
              <a:buNone/>
            </a:pPr>
            <a:r>
              <a:rPr lang="en" sz="2100" b="1" dirty="0">
                <a:highlight>
                  <a:schemeClr val="dk1"/>
                </a:highlight>
                <a:latin typeface="Times New Roman"/>
                <a:ea typeface="Times New Roman"/>
                <a:cs typeface="Times New Roman"/>
                <a:sym typeface="Times New Roman"/>
              </a:rPr>
              <a:t>Mansoor Haidari</a:t>
            </a:r>
            <a:endParaRPr sz="2400" b="1" dirty="0">
              <a:highlight>
                <a:schemeClr val="dk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83600" y="-46715"/>
            <a:ext cx="7527600" cy="822960"/>
          </a:xfrm>
          <a:prstGeom prst="rect">
            <a:avLst/>
          </a:prstGeom>
        </p:spPr>
        <p:txBody>
          <a:bodyPr spcFirstLastPara="1" wrap="square" lIns="91425" tIns="91425" rIns="91425" bIns="91425" anchor="t" anchorCtr="0">
            <a:noAutofit/>
          </a:bodyPr>
          <a:lstStyle/>
          <a:p>
            <a:pPr marL="0" lvl="0" indent="0" algn="l" rtl="0">
              <a:lnSpc>
                <a:spcPct val="130000"/>
              </a:lnSpc>
              <a:spcBef>
                <a:spcPts val="2400"/>
              </a:spcBef>
              <a:spcAft>
                <a:spcPts val="0"/>
              </a:spcAft>
              <a:buClr>
                <a:schemeClr val="dk1"/>
              </a:buClr>
              <a:buSzPts val="990"/>
              <a:buFont typeface="Arial"/>
              <a:buNone/>
            </a:pPr>
            <a:r>
              <a:rPr lang="en" sz="2160" b="1" dirty="0">
                <a:latin typeface="Times New Roman"/>
                <a:ea typeface="Times New Roman"/>
                <a:cs typeface="Times New Roman"/>
                <a:sym typeface="Times New Roman"/>
              </a:rPr>
              <a:t>Introduction:</a:t>
            </a:r>
            <a:endParaRPr sz="2160" b="1" dirty="0">
              <a:latin typeface="Times New Roman"/>
              <a:ea typeface="Times New Roman"/>
              <a:cs typeface="Times New Roman"/>
              <a:sym typeface="Times New Roman"/>
            </a:endParaRPr>
          </a:p>
          <a:p>
            <a:pPr marL="0" lvl="0" indent="0" algn="l" rtl="0">
              <a:spcBef>
                <a:spcPts val="0"/>
              </a:spcBef>
              <a:spcAft>
                <a:spcPts val="0"/>
              </a:spcAft>
              <a:buSzPts val="990"/>
              <a:buNone/>
            </a:pPr>
            <a:endParaRPr sz="3060" dirty="0"/>
          </a:p>
        </p:txBody>
      </p:sp>
      <p:sp>
        <p:nvSpPr>
          <p:cNvPr id="141" name="Google Shape;141;p14"/>
          <p:cNvSpPr txBox="1">
            <a:spLocks noGrp="1"/>
          </p:cNvSpPr>
          <p:nvPr>
            <p:ph type="body" idx="1"/>
          </p:nvPr>
        </p:nvSpPr>
        <p:spPr>
          <a:xfrm>
            <a:off x="1001660" y="570505"/>
            <a:ext cx="7871700" cy="4116900"/>
          </a:xfrm>
          <a:prstGeom prst="rect">
            <a:avLst/>
          </a:prstGeom>
        </p:spPr>
        <p:txBody>
          <a:bodyPr spcFirstLastPara="1" wrap="square" lIns="91425" tIns="91425" rIns="91425" bIns="91425" anchor="t" anchorCtr="0">
            <a:noAutofit/>
          </a:bodyPr>
          <a:lstStyle/>
          <a:p>
            <a:pPr marL="457200" lvl="0" indent="-342900" algn="l" rtl="0">
              <a:lnSpc>
                <a:spcPct val="130000"/>
              </a:lnSpc>
              <a:spcBef>
                <a:spcPts val="1200"/>
              </a:spcBef>
              <a:spcAft>
                <a:spcPts val="0"/>
              </a:spcAft>
              <a:buSzPts val="1800"/>
              <a:buFont typeface="Times New Roman"/>
              <a:buChar char="●"/>
            </a:pPr>
            <a:r>
              <a:rPr lang="en" sz="1800" dirty="0">
                <a:latin typeface="Times New Roman"/>
                <a:ea typeface="Times New Roman"/>
                <a:cs typeface="Times New Roman"/>
                <a:sym typeface="Times New Roman"/>
              </a:rPr>
              <a:t>Heart disease is the leading cause of death worldwide, causing millions of fatalities annually.</a:t>
            </a:r>
            <a:endParaRPr sz="1800" dirty="0">
              <a:latin typeface="Times New Roman"/>
              <a:ea typeface="Times New Roman"/>
              <a:cs typeface="Times New Roman"/>
              <a:sym typeface="Times New Roman"/>
            </a:endParaRPr>
          </a:p>
          <a:p>
            <a:pPr marL="457200" lvl="0" indent="-342900" algn="l" rtl="0">
              <a:lnSpc>
                <a:spcPct val="130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It encompasses various heart and blood vessel conditions, including coronary artery disease, heart failure, and arrhythmias.</a:t>
            </a:r>
            <a:endParaRPr sz="1800" dirty="0">
              <a:latin typeface="Times New Roman"/>
              <a:ea typeface="Times New Roman"/>
              <a:cs typeface="Times New Roman"/>
              <a:sym typeface="Times New Roman"/>
            </a:endParaRPr>
          </a:p>
          <a:p>
            <a:pPr marL="457200" lvl="0" indent="-342900" algn="l" rtl="0">
              <a:lnSpc>
                <a:spcPct val="130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Traditional diagnostic methods, such as physical exams and imaging tests, can be costly, time-consuming, or invasive.</a:t>
            </a:r>
            <a:endParaRPr sz="1800" dirty="0">
              <a:latin typeface="Times New Roman"/>
              <a:ea typeface="Times New Roman"/>
              <a:cs typeface="Times New Roman"/>
              <a:sym typeface="Times New Roman"/>
            </a:endParaRPr>
          </a:p>
          <a:p>
            <a:pPr marL="457200" lvl="0" indent="-342900" algn="l" rtl="0">
              <a:lnSpc>
                <a:spcPct val="130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This project aims to create an AI-powered medical diagnosis prediction tool using machine learning algorithms to predict heart disease based on patient data.</a:t>
            </a:r>
            <a:endParaRPr sz="1800" dirty="0">
              <a:latin typeface="Times New Roman"/>
              <a:ea typeface="Times New Roman"/>
              <a:cs typeface="Times New Roman"/>
              <a:sym typeface="Times New Roman"/>
            </a:endParaRPr>
          </a:p>
          <a:p>
            <a:pPr marL="457200" lvl="0" indent="-342900" algn="l" rtl="0">
              <a:lnSpc>
                <a:spcPct val="130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The tool has the potential to improve patient outcomes, decrease healthcare costs, and save lives.</a:t>
            </a:r>
            <a:endParaRPr sz="1800" dirty="0">
              <a:latin typeface="Times New Roman"/>
              <a:ea typeface="Times New Roman"/>
              <a:cs typeface="Times New Roman"/>
              <a:sym typeface="Times New Roman"/>
            </a:endParaRPr>
          </a:p>
          <a:p>
            <a:pPr marL="457200" lvl="0" indent="0" algn="l" rtl="0">
              <a:lnSpc>
                <a:spcPct val="130000"/>
              </a:lnSpc>
              <a:spcBef>
                <a:spcPts val="12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01550" y="-109505"/>
            <a:ext cx="7140900" cy="7251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200"/>
              </a:spcBef>
              <a:spcAft>
                <a:spcPts val="1200"/>
              </a:spcAft>
              <a:buClr>
                <a:schemeClr val="dk1"/>
              </a:buClr>
              <a:buSzPts val="1100"/>
              <a:buFont typeface="Arial"/>
              <a:buNone/>
            </a:pPr>
            <a:r>
              <a:rPr lang="en" sz="2500" b="1" dirty="0">
                <a:latin typeface="Times New Roman"/>
                <a:ea typeface="Times New Roman"/>
                <a:cs typeface="Times New Roman"/>
                <a:sym typeface="Times New Roman"/>
              </a:rPr>
              <a:t>Implementation:</a:t>
            </a:r>
            <a:endParaRPr sz="3500" dirty="0">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950475" y="366465"/>
            <a:ext cx="8018400" cy="2992200"/>
          </a:xfrm>
          <a:prstGeom prst="rect">
            <a:avLst/>
          </a:prstGeom>
        </p:spPr>
        <p:txBody>
          <a:bodyPr spcFirstLastPara="1" wrap="square" lIns="91425" tIns="91425" rIns="91425" bIns="91425" anchor="t" anchorCtr="0">
            <a:normAutofit/>
          </a:bodyPr>
          <a:lstStyle/>
          <a:p>
            <a:pPr marL="0" lvl="0" indent="0" algn="l" rtl="0">
              <a:lnSpc>
                <a:spcPct val="130000"/>
              </a:lnSpc>
              <a:spcBef>
                <a:spcPts val="1200"/>
              </a:spcBef>
              <a:spcAft>
                <a:spcPts val="0"/>
              </a:spcAft>
              <a:buClr>
                <a:schemeClr val="dk1"/>
              </a:buClr>
              <a:buSzPts val="1100"/>
              <a:buFont typeface="Arial"/>
              <a:buNone/>
            </a:pPr>
            <a:r>
              <a:rPr lang="en" sz="1600" dirty="0">
                <a:highlight>
                  <a:schemeClr val="dk1"/>
                </a:highlight>
                <a:latin typeface="Times New Roman"/>
                <a:ea typeface="Times New Roman"/>
                <a:cs typeface="Times New Roman"/>
                <a:sym typeface="Times New Roman"/>
              </a:rPr>
              <a:t>The Medical AI - Disease Diagnostic Prediction Tool is an application that uses machine learning and statistical models to predict diseases or medical conditions based on input data from the user. The application includes the following key characteristics:</a:t>
            </a:r>
            <a:endParaRPr sz="1600" dirty="0">
              <a:highlight>
                <a:schemeClr val="dk1"/>
              </a:highlight>
              <a:latin typeface="Times New Roman"/>
              <a:ea typeface="Times New Roman"/>
              <a:cs typeface="Times New Roman"/>
              <a:sym typeface="Times New Roman"/>
            </a:endParaRPr>
          </a:p>
          <a:p>
            <a:pPr marL="457200" lvl="0" indent="-330200" algn="l" rtl="0">
              <a:lnSpc>
                <a:spcPct val="130000"/>
              </a:lnSpc>
              <a:spcBef>
                <a:spcPts val="1200"/>
              </a:spcBef>
              <a:spcAft>
                <a:spcPts val="0"/>
              </a:spcAft>
              <a:buSzPts val="1600"/>
              <a:buFont typeface="Times New Roman"/>
              <a:buChar char="●"/>
            </a:pPr>
            <a:r>
              <a:rPr lang="en" sz="1600" dirty="0">
                <a:highlight>
                  <a:schemeClr val="dk1"/>
                </a:highlight>
                <a:latin typeface="Times New Roman"/>
                <a:ea typeface="Times New Roman"/>
                <a:cs typeface="Times New Roman"/>
                <a:sym typeface="Times New Roman"/>
              </a:rPr>
              <a:t>Inputting patient symptoms and medical history</a:t>
            </a:r>
            <a:endParaRPr sz="1600" dirty="0">
              <a:highlight>
                <a:schemeClr val="dk1"/>
              </a:highlight>
              <a:latin typeface="Times New Roman"/>
              <a:ea typeface="Times New Roman"/>
              <a:cs typeface="Times New Roman"/>
              <a:sym typeface="Times New Roman"/>
            </a:endParaRPr>
          </a:p>
          <a:p>
            <a:pPr marL="457200" lvl="0" indent="-330200" algn="l" rtl="0">
              <a:lnSpc>
                <a:spcPct val="130000"/>
              </a:lnSpc>
              <a:spcBef>
                <a:spcPts val="0"/>
              </a:spcBef>
              <a:spcAft>
                <a:spcPts val="0"/>
              </a:spcAft>
              <a:buSzPts val="1600"/>
              <a:buFont typeface="Times New Roman"/>
              <a:buChar char="●"/>
            </a:pPr>
            <a:r>
              <a:rPr lang="en" sz="1600" dirty="0">
                <a:highlight>
                  <a:schemeClr val="dk1"/>
                </a:highlight>
                <a:latin typeface="Times New Roman"/>
                <a:ea typeface="Times New Roman"/>
                <a:cs typeface="Times New Roman"/>
                <a:sym typeface="Times New Roman"/>
              </a:rPr>
              <a:t>Data Cleaning and Preparation</a:t>
            </a:r>
            <a:endParaRPr sz="1600" dirty="0">
              <a:highlight>
                <a:schemeClr val="dk1"/>
              </a:highlight>
              <a:latin typeface="Times New Roman"/>
              <a:ea typeface="Times New Roman"/>
              <a:cs typeface="Times New Roman"/>
              <a:sym typeface="Times New Roman"/>
            </a:endParaRPr>
          </a:p>
          <a:p>
            <a:pPr marL="457200" lvl="0" indent="-330200" algn="l" rtl="0">
              <a:lnSpc>
                <a:spcPct val="130000"/>
              </a:lnSpc>
              <a:spcBef>
                <a:spcPts val="0"/>
              </a:spcBef>
              <a:spcAft>
                <a:spcPts val="0"/>
              </a:spcAft>
              <a:buSzPts val="1600"/>
              <a:buFont typeface="Times New Roman"/>
              <a:buChar char="●"/>
            </a:pPr>
            <a:r>
              <a:rPr lang="en" sz="1600" dirty="0">
                <a:highlight>
                  <a:schemeClr val="dk1"/>
                </a:highlight>
                <a:latin typeface="Times New Roman"/>
                <a:ea typeface="Times New Roman"/>
                <a:cs typeface="Times New Roman"/>
                <a:sym typeface="Times New Roman"/>
              </a:rPr>
              <a:t>Machine Learning/Statistical Models</a:t>
            </a:r>
            <a:endParaRPr sz="1600" dirty="0">
              <a:highlight>
                <a:schemeClr val="dk1"/>
              </a:highlight>
              <a:latin typeface="Times New Roman"/>
              <a:ea typeface="Times New Roman"/>
              <a:cs typeface="Times New Roman"/>
              <a:sym typeface="Times New Roman"/>
            </a:endParaRPr>
          </a:p>
          <a:p>
            <a:pPr marL="457200" lvl="0" indent="-330200" algn="l" rtl="0">
              <a:lnSpc>
                <a:spcPct val="130000"/>
              </a:lnSpc>
              <a:spcBef>
                <a:spcPts val="0"/>
              </a:spcBef>
              <a:spcAft>
                <a:spcPts val="0"/>
              </a:spcAft>
              <a:buSzPts val="1600"/>
              <a:buFont typeface="Times New Roman"/>
              <a:buChar char="●"/>
            </a:pPr>
            <a:r>
              <a:rPr lang="en" sz="1600" dirty="0">
                <a:highlight>
                  <a:schemeClr val="dk1"/>
                </a:highlight>
                <a:latin typeface="Times New Roman"/>
                <a:ea typeface="Times New Roman"/>
                <a:cs typeface="Times New Roman"/>
                <a:sym typeface="Times New Roman"/>
              </a:rPr>
              <a:t>Prediction Results.</a:t>
            </a:r>
            <a:endParaRPr sz="1000" dirty="0">
              <a:solidFill>
                <a:srgbClr val="FF0000"/>
              </a:solidFill>
              <a:highlight>
                <a:schemeClr val="lt1"/>
              </a:highlight>
              <a:latin typeface="Oswald"/>
              <a:ea typeface="Oswald"/>
              <a:cs typeface="Oswald"/>
              <a:sym typeface="Oswald"/>
            </a:endParaRPr>
          </a:p>
        </p:txBody>
      </p:sp>
      <p:pic>
        <p:nvPicPr>
          <p:cNvPr id="148" name="Google Shape;148;p15"/>
          <p:cNvPicPr preferRelativeResize="0"/>
          <p:nvPr/>
        </p:nvPicPr>
        <p:blipFill>
          <a:blip r:embed="rId3">
            <a:alphaModFix/>
          </a:blip>
          <a:stretch>
            <a:fillRect/>
          </a:stretch>
        </p:blipFill>
        <p:spPr>
          <a:xfrm>
            <a:off x="2671363" y="3084150"/>
            <a:ext cx="3520401" cy="1935975"/>
          </a:xfrm>
          <a:prstGeom prst="rect">
            <a:avLst/>
          </a:prstGeom>
          <a:noFill/>
          <a:ln>
            <a:noFill/>
          </a:ln>
        </p:spPr>
      </p:pic>
      <p:pic>
        <p:nvPicPr>
          <p:cNvPr id="149" name="Google Shape;149;p15"/>
          <p:cNvPicPr preferRelativeResize="0"/>
          <p:nvPr/>
        </p:nvPicPr>
        <p:blipFill>
          <a:blip r:embed="rId4">
            <a:alphaModFix/>
          </a:blip>
          <a:stretch>
            <a:fillRect/>
          </a:stretch>
        </p:blipFill>
        <p:spPr>
          <a:xfrm>
            <a:off x="216250" y="3084150"/>
            <a:ext cx="2347674" cy="1935974"/>
          </a:xfrm>
          <a:prstGeom prst="rect">
            <a:avLst/>
          </a:prstGeom>
          <a:noFill/>
          <a:ln>
            <a:noFill/>
          </a:ln>
        </p:spPr>
      </p:pic>
      <p:pic>
        <p:nvPicPr>
          <p:cNvPr id="150" name="Google Shape;150;p15"/>
          <p:cNvPicPr preferRelativeResize="0"/>
          <p:nvPr/>
        </p:nvPicPr>
        <p:blipFill>
          <a:blip r:embed="rId5">
            <a:alphaModFix/>
          </a:blip>
          <a:stretch>
            <a:fillRect/>
          </a:stretch>
        </p:blipFill>
        <p:spPr>
          <a:xfrm>
            <a:off x="6299205" y="3033301"/>
            <a:ext cx="2716443" cy="2037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141025" y="344850"/>
            <a:ext cx="7319400" cy="64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156" name="Google Shape;156;p16"/>
          <p:cNvSpPr txBox="1">
            <a:spLocks noGrp="1"/>
          </p:cNvSpPr>
          <p:nvPr>
            <p:ph type="body" idx="1"/>
          </p:nvPr>
        </p:nvSpPr>
        <p:spPr>
          <a:xfrm>
            <a:off x="530000" y="1314225"/>
            <a:ext cx="7979400" cy="3164400"/>
          </a:xfrm>
          <a:prstGeom prst="rect">
            <a:avLst/>
          </a:prstGeom>
        </p:spPr>
        <p:txBody>
          <a:bodyPr spcFirstLastPara="1" wrap="square" lIns="91425" tIns="91425" rIns="91425" bIns="91425" anchor="t" anchorCtr="0">
            <a:normAutofit fontScale="40000" lnSpcReduction="20000"/>
          </a:bodyPr>
          <a:lstStyle/>
          <a:p>
            <a:pPr marL="457200" lvl="0" indent="-330200" algn="l" rtl="0">
              <a:spcBef>
                <a:spcPts val="0"/>
              </a:spcBef>
              <a:spcAft>
                <a:spcPts val="0"/>
              </a:spcAft>
              <a:buSzPct val="100000"/>
              <a:buFont typeface="Times New Roman"/>
              <a:buChar char="●"/>
            </a:pPr>
            <a:r>
              <a:rPr lang="en" sz="4000">
                <a:latin typeface="Times New Roman"/>
                <a:ea typeface="Times New Roman"/>
                <a:cs typeface="Times New Roman"/>
                <a:sym typeface="Times New Roman"/>
              </a:rPr>
              <a:t>The models has an accuracy rate of around 80% based on the data it has been trained on.</a:t>
            </a:r>
            <a:endParaRPr sz="4000">
              <a:latin typeface="Times New Roman"/>
              <a:ea typeface="Times New Roman"/>
              <a:cs typeface="Times New Roman"/>
              <a:sym typeface="Times New Roman"/>
            </a:endParaRPr>
          </a:p>
          <a:p>
            <a:pPr marL="457200" lvl="0" indent="0" algn="l" rtl="0">
              <a:spcBef>
                <a:spcPts val="0"/>
              </a:spcBef>
              <a:spcAft>
                <a:spcPts val="0"/>
              </a:spcAft>
              <a:buNone/>
            </a:pPr>
            <a:endParaRPr sz="4000">
              <a:latin typeface="Times New Roman"/>
              <a:ea typeface="Times New Roman"/>
              <a:cs typeface="Times New Roman"/>
              <a:sym typeface="Times New Roman"/>
            </a:endParaRPr>
          </a:p>
          <a:p>
            <a:pPr marL="457200" lvl="0" indent="-330200" algn="l" rtl="0">
              <a:spcBef>
                <a:spcPts val="0"/>
              </a:spcBef>
              <a:spcAft>
                <a:spcPts val="0"/>
              </a:spcAft>
              <a:buSzPct val="100000"/>
              <a:buFont typeface="Times New Roman"/>
              <a:buChar char="●"/>
            </a:pPr>
            <a:r>
              <a:rPr lang="en" sz="4000">
                <a:latin typeface="Times New Roman"/>
                <a:ea typeface="Times New Roman"/>
                <a:cs typeface="Times New Roman"/>
                <a:sym typeface="Times New Roman"/>
              </a:rPr>
              <a:t>The model predicts the likelihood of heart disease and categorizes its prediction into one of four bins: Not Likely, Less Likely, Likely, and Highly Likely.</a:t>
            </a:r>
            <a:endParaRPr sz="4000">
              <a:latin typeface="Times New Roman"/>
              <a:ea typeface="Times New Roman"/>
              <a:cs typeface="Times New Roman"/>
              <a:sym typeface="Times New Roman"/>
            </a:endParaRPr>
          </a:p>
          <a:p>
            <a:pPr marL="457200" lvl="0" indent="0" algn="l" rtl="0">
              <a:spcBef>
                <a:spcPts val="0"/>
              </a:spcBef>
              <a:spcAft>
                <a:spcPts val="0"/>
              </a:spcAft>
              <a:buNone/>
            </a:pPr>
            <a:endParaRPr sz="4000">
              <a:latin typeface="Times New Roman"/>
              <a:ea typeface="Times New Roman"/>
              <a:cs typeface="Times New Roman"/>
              <a:sym typeface="Times New Roman"/>
            </a:endParaRPr>
          </a:p>
          <a:p>
            <a:pPr marL="457200" lvl="0" indent="-330200" algn="l" rtl="0">
              <a:spcBef>
                <a:spcPts val="0"/>
              </a:spcBef>
              <a:spcAft>
                <a:spcPts val="0"/>
              </a:spcAft>
              <a:buSzPct val="100000"/>
              <a:buFont typeface="Times New Roman"/>
              <a:buChar char="●"/>
            </a:pPr>
            <a:r>
              <a:rPr lang="en" sz="4000">
                <a:latin typeface="Times New Roman"/>
                <a:ea typeface="Times New Roman"/>
                <a:cs typeface="Times New Roman"/>
                <a:sym typeface="Times New Roman"/>
              </a:rPr>
              <a:t>This labeling scheme makes it easy for users to interpret the model's prediction and determine whether they should get checked for heart disease.</a:t>
            </a:r>
            <a:endParaRPr sz="4000">
              <a:latin typeface="Times New Roman"/>
              <a:ea typeface="Times New Roman"/>
              <a:cs typeface="Times New Roman"/>
              <a:sym typeface="Times New Roman"/>
            </a:endParaRPr>
          </a:p>
          <a:p>
            <a:pPr marL="457200" lvl="0" indent="0" algn="l" rtl="0">
              <a:spcBef>
                <a:spcPts val="0"/>
              </a:spcBef>
              <a:spcAft>
                <a:spcPts val="0"/>
              </a:spcAft>
              <a:buNone/>
            </a:pPr>
            <a:endParaRPr sz="4000">
              <a:latin typeface="Times New Roman"/>
              <a:ea typeface="Times New Roman"/>
              <a:cs typeface="Times New Roman"/>
              <a:sym typeface="Times New Roman"/>
            </a:endParaRPr>
          </a:p>
          <a:p>
            <a:pPr marL="457200" lvl="0" indent="-330200" algn="l" rtl="0">
              <a:spcBef>
                <a:spcPts val="0"/>
              </a:spcBef>
              <a:spcAft>
                <a:spcPts val="0"/>
              </a:spcAft>
              <a:buSzPct val="100000"/>
              <a:buFont typeface="Times New Roman"/>
              <a:buChar char="●"/>
            </a:pPr>
            <a:r>
              <a:rPr lang="en" sz="4000">
                <a:latin typeface="Times New Roman"/>
                <a:ea typeface="Times New Roman"/>
                <a:cs typeface="Times New Roman"/>
                <a:sym typeface="Times New Roman"/>
              </a:rPr>
              <a:t>The model can be integrated into a webpage, allowing users to input their data and receive a prediction on their likelihood of having heart disease.</a:t>
            </a:r>
            <a:endParaRPr sz="4000">
              <a:latin typeface="Times New Roman"/>
              <a:ea typeface="Times New Roman"/>
              <a:cs typeface="Times New Roman"/>
              <a:sym typeface="Times New Roman"/>
            </a:endParaRPr>
          </a:p>
          <a:p>
            <a:pPr marL="0" lvl="0" indent="0" algn="l" rtl="0">
              <a:spcBef>
                <a:spcPts val="0"/>
              </a:spcBef>
              <a:spcAft>
                <a:spcPts val="0"/>
              </a:spcAft>
              <a:buNone/>
            </a:pPr>
            <a:endParaRPr sz="4000">
              <a:latin typeface="Arial"/>
              <a:ea typeface="Arial"/>
              <a:cs typeface="Arial"/>
              <a:sym typeface="Arial"/>
            </a:endParaRPr>
          </a:p>
          <a:p>
            <a:pPr marL="0" lvl="0" indent="0" algn="l" rtl="0">
              <a:lnSpc>
                <a:spcPct val="130000"/>
              </a:lnSpc>
              <a:spcBef>
                <a:spcPts val="1200"/>
              </a:spcBef>
              <a:spcAft>
                <a:spcPts val="1200"/>
              </a:spcAft>
              <a:buClr>
                <a:schemeClr val="dk1"/>
              </a:buClr>
              <a:buSzPct val="78571"/>
              <a:buFont typeface="Arial"/>
              <a:buNone/>
            </a:pPr>
            <a:endParaRPr sz="1400" b="1">
              <a:highlight>
                <a:schemeClr val="dk1"/>
              </a:highlight>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227525"/>
            <a:ext cx="7038900" cy="6858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200"/>
              </a:spcBef>
              <a:spcAft>
                <a:spcPts val="1200"/>
              </a:spcAft>
              <a:buClr>
                <a:schemeClr val="dk1"/>
              </a:buClr>
              <a:buSzPct val="31428"/>
              <a:buFont typeface="Arial"/>
              <a:buNone/>
            </a:pPr>
            <a:r>
              <a:rPr lang="en" sz="3500" b="1">
                <a:latin typeface="Times New Roman"/>
                <a:ea typeface="Times New Roman"/>
                <a:cs typeface="Times New Roman"/>
                <a:sym typeface="Times New Roman"/>
              </a:rPr>
              <a:t>Evaluation</a:t>
            </a:r>
            <a:endParaRPr sz="4500">
              <a:latin typeface="Times New Roman"/>
              <a:ea typeface="Times New Roman"/>
              <a:cs typeface="Times New Roman"/>
              <a:sym typeface="Times New Roman"/>
            </a:endParaRPr>
          </a:p>
        </p:txBody>
      </p:sp>
      <p:sp>
        <p:nvSpPr>
          <p:cNvPr id="162" name="Google Shape;162;p17"/>
          <p:cNvSpPr txBox="1">
            <a:spLocks noGrp="1"/>
          </p:cNvSpPr>
          <p:nvPr>
            <p:ph type="body" idx="1"/>
          </p:nvPr>
        </p:nvSpPr>
        <p:spPr>
          <a:xfrm>
            <a:off x="1146050" y="1020875"/>
            <a:ext cx="7431600" cy="3891900"/>
          </a:xfrm>
          <a:prstGeom prst="rect">
            <a:avLst/>
          </a:prstGeom>
        </p:spPr>
        <p:txBody>
          <a:bodyPr spcFirstLastPara="1" wrap="square" lIns="91425" tIns="91425" rIns="91425" bIns="91425" anchor="t" anchorCtr="0">
            <a:normAutofit fontScale="85000" lnSpcReduction="20000"/>
          </a:bodyPr>
          <a:lstStyle/>
          <a:p>
            <a:pPr marL="457200" lvl="0" indent="-340897" algn="l" rtl="0">
              <a:lnSpc>
                <a:spcPct val="130000"/>
              </a:lnSpc>
              <a:spcBef>
                <a:spcPts val="120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The prediction tool was evaluated using a distinct test dataset to assess its performance and ability to generalize to new data.</a:t>
            </a:r>
            <a:endParaRPr sz="2080">
              <a:highlight>
                <a:schemeClr val="dk1"/>
              </a:highlight>
              <a:latin typeface="Times New Roman"/>
              <a:ea typeface="Times New Roman"/>
              <a:cs typeface="Times New Roman"/>
              <a:sym typeface="Times New Roman"/>
            </a:endParaRPr>
          </a:p>
          <a:p>
            <a:pPr marL="457200" lvl="0" indent="-340897" algn="l" rtl="0">
              <a:lnSpc>
                <a:spcPct val="130000"/>
              </a:lnSpc>
              <a:spcBef>
                <a:spcPts val="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Model evaluation criteria included accuracy, precision, recall, and the ROC curve.</a:t>
            </a:r>
            <a:endParaRPr sz="2080">
              <a:highlight>
                <a:schemeClr val="dk1"/>
              </a:highlight>
              <a:latin typeface="Times New Roman"/>
              <a:ea typeface="Times New Roman"/>
              <a:cs typeface="Times New Roman"/>
              <a:sym typeface="Times New Roman"/>
            </a:endParaRPr>
          </a:p>
          <a:p>
            <a:pPr marL="457200" lvl="0" indent="-340897" algn="l" rtl="0">
              <a:lnSpc>
                <a:spcPct val="130000"/>
              </a:lnSpc>
              <a:spcBef>
                <a:spcPts val="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The model performed well in predicting heart disease, with high scores for accuracy, precision, and recall.</a:t>
            </a:r>
            <a:endParaRPr sz="2080">
              <a:highlight>
                <a:schemeClr val="dk1"/>
              </a:highlight>
              <a:latin typeface="Times New Roman"/>
              <a:ea typeface="Times New Roman"/>
              <a:cs typeface="Times New Roman"/>
              <a:sym typeface="Times New Roman"/>
            </a:endParaRPr>
          </a:p>
          <a:p>
            <a:pPr marL="457200" lvl="0" indent="-340897" algn="l" rtl="0">
              <a:lnSpc>
                <a:spcPct val="130000"/>
              </a:lnSpc>
              <a:spcBef>
                <a:spcPts val="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The Receiver Operating Characteristic (ROC) curve revealed a trade-off between sensitivity and specificity, indicating the model's resilience in handling different decision thresholds.</a:t>
            </a:r>
            <a:endParaRPr sz="2080">
              <a:highlight>
                <a:schemeClr val="dk1"/>
              </a:highlight>
              <a:latin typeface="Times New Roman"/>
              <a:ea typeface="Times New Roman"/>
              <a:cs typeface="Times New Roman"/>
              <a:sym typeface="Times New Roman"/>
            </a:endParaRPr>
          </a:p>
          <a:p>
            <a:pPr marL="457200" lvl="0" indent="-340897" algn="l" rtl="0">
              <a:lnSpc>
                <a:spcPct val="130000"/>
              </a:lnSpc>
              <a:spcBef>
                <a:spcPts val="0"/>
              </a:spcBef>
              <a:spcAft>
                <a:spcPts val="0"/>
              </a:spcAft>
              <a:buSzPct val="100000"/>
              <a:buFont typeface="Times New Roman"/>
              <a:buChar char="●"/>
            </a:pPr>
            <a:r>
              <a:rPr lang="en" sz="2080">
                <a:highlight>
                  <a:schemeClr val="dk1"/>
                </a:highlight>
                <a:latin typeface="Times New Roman"/>
                <a:ea typeface="Times New Roman"/>
                <a:cs typeface="Times New Roman"/>
                <a:sym typeface="Times New Roman"/>
              </a:rPr>
              <a:t>Future research can focus on refining the model by experimenting with algorithms, feature selection, and parameter tuning to improve its predictive capabilities.</a:t>
            </a:r>
            <a:endParaRPr sz="1100">
              <a:highlight>
                <a:schemeClr val="dk1"/>
              </a:highlight>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496500"/>
          </a:xfrm>
          <a:prstGeom prst="rect">
            <a:avLst/>
          </a:prstGeom>
        </p:spPr>
        <p:txBody>
          <a:bodyPr spcFirstLastPara="1" wrap="square" lIns="91425" tIns="91425" rIns="91425" bIns="91425" anchor="t" anchorCtr="0">
            <a:noAutofit/>
          </a:bodyPr>
          <a:lstStyle/>
          <a:p>
            <a:pPr marL="0" lvl="0" indent="0" algn="l" rtl="0">
              <a:lnSpc>
                <a:spcPct val="130000"/>
              </a:lnSpc>
              <a:spcBef>
                <a:spcPts val="2400"/>
              </a:spcBef>
              <a:spcAft>
                <a:spcPts val="0"/>
              </a:spcAft>
              <a:buClr>
                <a:schemeClr val="dk1"/>
              </a:buClr>
              <a:buSzPts val="1100"/>
              <a:buFont typeface="Arial"/>
              <a:buNone/>
            </a:pPr>
            <a:r>
              <a:rPr lang="en" sz="2200" b="1">
                <a:latin typeface="Times New Roman"/>
                <a:ea typeface="Times New Roman"/>
                <a:cs typeface="Times New Roman"/>
                <a:sym typeface="Times New Roman"/>
              </a:rPr>
              <a:t>CONCLUSION</a:t>
            </a:r>
            <a:endParaRPr sz="3200"/>
          </a:p>
        </p:txBody>
      </p:sp>
      <p:sp>
        <p:nvSpPr>
          <p:cNvPr id="168" name="Google Shape;168;p18"/>
          <p:cNvSpPr txBox="1">
            <a:spLocks noGrp="1"/>
          </p:cNvSpPr>
          <p:nvPr>
            <p:ph type="body" idx="1"/>
          </p:nvPr>
        </p:nvSpPr>
        <p:spPr>
          <a:xfrm>
            <a:off x="930925" y="1033900"/>
            <a:ext cx="8145600" cy="4005900"/>
          </a:xfrm>
          <a:prstGeom prst="rect">
            <a:avLst/>
          </a:prstGeom>
        </p:spPr>
        <p:txBody>
          <a:bodyPr spcFirstLastPara="1" wrap="square" lIns="91425" tIns="91425" rIns="91425" bIns="91425" anchor="t" anchorCtr="0">
            <a:noAutofit/>
          </a:bodyPr>
          <a:lstStyle/>
          <a:p>
            <a:pPr marL="457200" lvl="0" indent="-348540" algn="l" rtl="0">
              <a:lnSpc>
                <a:spcPct val="105000"/>
              </a:lnSpc>
              <a:spcBef>
                <a:spcPts val="0"/>
              </a:spcBef>
              <a:spcAft>
                <a:spcPts val="0"/>
              </a:spcAft>
              <a:buSzPts val="1889"/>
              <a:buFont typeface="Times New Roman"/>
              <a:buChar char="●"/>
            </a:pPr>
            <a:r>
              <a:rPr lang="en" sz="1888">
                <a:latin typeface="Times New Roman"/>
                <a:ea typeface="Times New Roman"/>
                <a:cs typeface="Times New Roman"/>
                <a:sym typeface="Times New Roman"/>
              </a:rPr>
              <a:t>AI medical diagnostic prediction tool developed for heart disease using patient data.</a:t>
            </a:r>
            <a:endParaRPr sz="1888">
              <a:latin typeface="Times New Roman"/>
              <a:ea typeface="Times New Roman"/>
              <a:cs typeface="Times New Roman"/>
              <a:sym typeface="Times New Roman"/>
            </a:endParaRPr>
          </a:p>
          <a:p>
            <a:pPr marL="457200" lvl="0" indent="-348540" algn="l" rtl="0">
              <a:lnSpc>
                <a:spcPct val="105000"/>
              </a:lnSpc>
              <a:spcBef>
                <a:spcPts val="0"/>
              </a:spcBef>
              <a:spcAft>
                <a:spcPts val="0"/>
              </a:spcAft>
              <a:buSzPts val="1889"/>
              <a:buFont typeface="Times New Roman"/>
              <a:buChar char="●"/>
            </a:pPr>
            <a:r>
              <a:rPr lang="en" sz="1888">
                <a:latin typeface="Times New Roman"/>
                <a:ea typeface="Times New Roman"/>
                <a:cs typeface="Times New Roman"/>
                <a:sym typeface="Times New Roman"/>
              </a:rPr>
              <a:t>Process included data preprocessing, feature selection, model training, evaluation, and user interface development.</a:t>
            </a:r>
            <a:endParaRPr sz="1888">
              <a:latin typeface="Times New Roman"/>
              <a:ea typeface="Times New Roman"/>
              <a:cs typeface="Times New Roman"/>
              <a:sym typeface="Times New Roman"/>
            </a:endParaRPr>
          </a:p>
          <a:p>
            <a:pPr marL="457200" lvl="0" indent="-348540" algn="l" rtl="0">
              <a:lnSpc>
                <a:spcPct val="105000"/>
              </a:lnSpc>
              <a:spcBef>
                <a:spcPts val="0"/>
              </a:spcBef>
              <a:spcAft>
                <a:spcPts val="0"/>
              </a:spcAft>
              <a:buSzPts val="1889"/>
              <a:buFont typeface="Times New Roman"/>
              <a:buChar char="●"/>
            </a:pPr>
            <a:r>
              <a:rPr lang="en" sz="1888">
                <a:latin typeface="Times New Roman"/>
                <a:ea typeface="Times New Roman"/>
                <a:cs typeface="Times New Roman"/>
                <a:sym typeface="Times New Roman"/>
              </a:rPr>
              <a:t>Tool has potential to improve early identification and treatment of heart disease.</a:t>
            </a:r>
            <a:endParaRPr sz="1888">
              <a:latin typeface="Times New Roman"/>
              <a:ea typeface="Times New Roman"/>
              <a:cs typeface="Times New Roman"/>
              <a:sym typeface="Times New Roman"/>
            </a:endParaRPr>
          </a:p>
          <a:p>
            <a:pPr marL="457200" lvl="0" indent="-348540" algn="l" rtl="0">
              <a:lnSpc>
                <a:spcPct val="105000"/>
              </a:lnSpc>
              <a:spcBef>
                <a:spcPts val="0"/>
              </a:spcBef>
              <a:spcAft>
                <a:spcPts val="0"/>
              </a:spcAft>
              <a:buSzPts val="1889"/>
              <a:buFont typeface="Times New Roman"/>
              <a:buChar char="●"/>
            </a:pPr>
            <a:r>
              <a:rPr lang="en" sz="1888" b="1" u="sng">
                <a:latin typeface="Times New Roman"/>
                <a:ea typeface="Times New Roman"/>
                <a:cs typeface="Times New Roman"/>
                <a:sym typeface="Times New Roman"/>
              </a:rPr>
              <a:t>Lessons learned:</a:t>
            </a:r>
            <a:r>
              <a:rPr lang="en" sz="1888">
                <a:latin typeface="Times New Roman"/>
                <a:ea typeface="Times New Roman"/>
                <a:cs typeface="Times New Roman"/>
                <a:sym typeface="Times New Roman"/>
              </a:rPr>
              <a:t> importance of data quality, feature selection, and model fine-tuning.</a:t>
            </a:r>
            <a:endParaRPr sz="1888">
              <a:latin typeface="Times New Roman"/>
              <a:ea typeface="Times New Roman"/>
              <a:cs typeface="Times New Roman"/>
              <a:sym typeface="Times New Roman"/>
            </a:endParaRPr>
          </a:p>
          <a:p>
            <a:pPr marL="457200" lvl="0" indent="-348540" algn="l" rtl="0">
              <a:lnSpc>
                <a:spcPct val="105000"/>
              </a:lnSpc>
              <a:spcBef>
                <a:spcPts val="0"/>
              </a:spcBef>
              <a:spcAft>
                <a:spcPts val="0"/>
              </a:spcAft>
              <a:buSzPts val="1889"/>
              <a:buFont typeface="Times New Roman"/>
              <a:buChar char="●"/>
            </a:pPr>
            <a:r>
              <a:rPr lang="en" sz="1888" b="1" u="sng">
                <a:latin typeface="Times New Roman"/>
                <a:ea typeface="Times New Roman"/>
                <a:cs typeface="Times New Roman"/>
                <a:sym typeface="Times New Roman"/>
              </a:rPr>
              <a:t>Future enhancements:</a:t>
            </a:r>
            <a:r>
              <a:rPr lang="en" sz="1888">
                <a:latin typeface="Times New Roman"/>
                <a:ea typeface="Times New Roman"/>
                <a:cs typeface="Times New Roman"/>
                <a:sym typeface="Times New Roman"/>
              </a:rPr>
              <a:t> additional patient data sources, advanced machine learning techniques, improved user interface.</a:t>
            </a:r>
            <a:endParaRPr sz="1888">
              <a:latin typeface="Times New Roman"/>
              <a:ea typeface="Times New Roman"/>
              <a:cs typeface="Times New Roman"/>
              <a:sym typeface="Times New Roman"/>
            </a:endParaRPr>
          </a:p>
          <a:p>
            <a:pPr marL="457200" lvl="0" indent="-348540" algn="l" rtl="0">
              <a:lnSpc>
                <a:spcPct val="105000"/>
              </a:lnSpc>
              <a:spcBef>
                <a:spcPts val="0"/>
              </a:spcBef>
              <a:spcAft>
                <a:spcPts val="0"/>
              </a:spcAft>
              <a:buSzPts val="1889"/>
              <a:buFont typeface="Times New Roman"/>
              <a:buChar char="●"/>
            </a:pPr>
            <a:r>
              <a:rPr lang="en" sz="1888">
                <a:latin typeface="Times New Roman"/>
                <a:ea typeface="Times New Roman"/>
                <a:cs typeface="Times New Roman"/>
                <a:sym typeface="Times New Roman"/>
              </a:rPr>
              <a:t>Continuous examination and upgrading necessary for accuracy and usefulness as new data and studies emerge.</a:t>
            </a:r>
            <a:endParaRPr sz="1888">
              <a:latin typeface="Times New Roman"/>
              <a:ea typeface="Times New Roman"/>
              <a:cs typeface="Times New Roman"/>
              <a:sym typeface="Times New Roman"/>
            </a:endParaRPr>
          </a:p>
          <a:p>
            <a:pPr marL="0" lvl="0" indent="0" algn="l" rtl="0">
              <a:lnSpc>
                <a:spcPct val="105000"/>
              </a:lnSpc>
              <a:spcBef>
                <a:spcPts val="1200"/>
              </a:spcBef>
              <a:spcAft>
                <a:spcPts val="0"/>
              </a:spcAft>
              <a:buSzPts val="1018"/>
              <a:buNone/>
            </a:pPr>
            <a:endParaRPr sz="1202"/>
          </a:p>
          <a:p>
            <a:pPr marL="0" lvl="0" indent="0" algn="l" rtl="0">
              <a:lnSpc>
                <a:spcPct val="105000"/>
              </a:lnSpc>
              <a:spcBef>
                <a:spcPts val="1200"/>
              </a:spcBef>
              <a:spcAft>
                <a:spcPts val="1200"/>
              </a:spcAft>
              <a:buSzPts val="1018"/>
              <a:buNone/>
            </a:pP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703875" y="2305875"/>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000" b="1"/>
              <a:t>     </a:t>
            </a:r>
            <a:r>
              <a:rPr lang="en" sz="4800" b="1">
                <a:latin typeface="Times New Roman"/>
                <a:ea typeface="Times New Roman"/>
                <a:cs typeface="Times New Roman"/>
                <a:sym typeface="Times New Roman"/>
              </a:rPr>
              <a:t>  Question?</a:t>
            </a:r>
            <a:endParaRPr sz="48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On-screen Show (16:9)</PresentationFormat>
  <Paragraphs>40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Lato</vt:lpstr>
      <vt:lpstr>Montserrat</vt:lpstr>
      <vt:lpstr>Arial</vt:lpstr>
      <vt:lpstr>Oswald</vt:lpstr>
      <vt:lpstr>Times New Roman</vt:lpstr>
      <vt:lpstr>Focus</vt:lpstr>
      <vt:lpstr> Medical AI Diagnosis Prediction tool for Heart disease </vt:lpstr>
      <vt:lpstr>Introduction: </vt:lpstr>
      <vt:lpstr>Implementation:</vt:lpstr>
      <vt:lpstr>Results:</vt:lpstr>
      <vt:lpstr>Evaluation</vt:lpstr>
      <vt:lpstr>CONCLUSION</vt:lpstr>
      <vt:lpstr>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Medical AI Diagnosis Prediction tool for Heart disease </dc:title>
  <cp:lastModifiedBy>Mansoor Haidari</cp:lastModifiedBy>
  <cp:revision>1</cp:revision>
  <dcterms:modified xsi:type="dcterms:W3CDTF">2023-05-02T23:53:45Z</dcterms:modified>
</cp:coreProperties>
</file>