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Roboto Mono"/>
      <p:regular r:id="rId10"/>
      <p:bold r:id="rId11"/>
      <p:italic r:id="rId12"/>
      <p:boldItalic r:id="rId13"/>
    </p:embeddedFont>
    <p:embeddedFont>
      <p:font typeface="Roboto Mono Regula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dm2lrd6CZfW7/OpjXrsnfvRr+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bold.fntdata"/><Relationship Id="rId10" Type="http://schemas.openxmlformats.org/officeDocument/2006/relationships/font" Target="fonts/RobotoMono-regular.fntdata"/><Relationship Id="rId13" Type="http://schemas.openxmlformats.org/officeDocument/2006/relationships/font" Target="fonts/RobotoMono-boldItalic.fntdata"/><Relationship Id="rId12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MonoRegular-bold.fntdata"/><Relationship Id="rId14" Type="http://schemas.openxmlformats.org/officeDocument/2006/relationships/font" Target="fonts/RobotoMonoRegular-regular.fntdata"/><Relationship Id="rId17" Type="http://schemas.openxmlformats.org/officeDocument/2006/relationships/font" Target="fonts/RobotoMonoRegular-boldItalic.fntdata"/><Relationship Id="rId16" Type="http://schemas.openxmlformats.org/officeDocument/2006/relationships/font" Target="fonts/RobotoMonoRegular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" name="Google Shape;15;p9"/>
          <p:cNvSpPr/>
          <p:nvPr/>
        </p:nvSpPr>
        <p:spPr>
          <a:xfrm>
            <a:off x="4456113" y="31750"/>
            <a:ext cx="0" cy="1588"/>
          </a:xfrm>
          <a:custGeom>
            <a:rect b="b" l="l" r="r" t="t"/>
            <a:pathLst>
              <a:path extrusionOk="0" h="2" w="2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cap="flat" cmpd="sng" w="9525">
            <a:solidFill>
              <a:srgbClr val="30466D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" name="Google Shape;16;p9"/>
          <p:cNvSpPr txBox="1"/>
          <p:nvPr>
            <p:ph type="ctrTitle"/>
          </p:nvPr>
        </p:nvSpPr>
        <p:spPr>
          <a:xfrm>
            <a:off x="855388" y="863068"/>
            <a:ext cx="6007691" cy="4985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Meiryo"/>
              <a:buNone/>
              <a:defRPr b="0" sz="6000" cap="none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8197352" y="863068"/>
            <a:ext cx="3351729" cy="5120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15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b="0" sz="2400" cap="none">
                <a:solidFill>
                  <a:srgbClr val="262626"/>
                </a:solidFill>
              </a:defRPr>
            </a:lvl1pPr>
            <a:lvl2pPr lvl="1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600"/>
              <a:buNone/>
              <a:defRPr sz="1600"/>
            </a:lvl6pPr>
            <a:lvl7pPr lvl="6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600"/>
              <a:buNone/>
              <a:defRPr sz="1600"/>
            </a:lvl7pPr>
            <a:lvl8pPr lvl="7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600"/>
              <a:buNone/>
              <a:defRPr sz="1600"/>
            </a:lvl8pPr>
            <a:lvl9pPr lvl="8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8197353" y="6309360"/>
            <a:ext cx="215113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855388" y="6309360"/>
            <a:ext cx="6007691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 rot="5400000">
            <a:off x="5864128" y="217656"/>
            <a:ext cx="5197497" cy="61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 rot="5400000">
            <a:off x="7393812" y="2391190"/>
            <a:ext cx="5339932" cy="15716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 rot="5400000">
            <a:off x="3252191" y="205882"/>
            <a:ext cx="5322596" cy="5959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9277965" y="6296615"/>
            <a:ext cx="25059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2933699" y="6296615"/>
            <a:ext cx="59595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 rot="5400000">
            <a:off x="8734643" y="2853201"/>
            <a:ext cx="5383267" cy="604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19" title="Rule Line"/>
          <p:cNvCxnSpPr/>
          <p:nvPr/>
        </p:nvCxnSpPr>
        <p:spPr>
          <a:xfrm>
            <a:off x="9111582" y="571502"/>
            <a:ext cx="0" cy="5275467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0" type="dt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1" type="ftr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0" name="Google Shape;30;p11"/>
          <p:cNvSpPr txBox="1"/>
          <p:nvPr>
            <p:ph type="title"/>
          </p:nvPr>
        </p:nvSpPr>
        <p:spPr>
          <a:xfrm>
            <a:off x="795316" y="1406284"/>
            <a:ext cx="10593694" cy="259784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Meiryo"/>
              <a:buNone/>
              <a:defRPr sz="4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2818312" y="4527856"/>
            <a:ext cx="6559018" cy="15702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0"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1"/>
          <p:cNvSpPr txBox="1"/>
          <p:nvPr>
            <p:ph idx="10" type="dt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1" type="ftr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11"/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5376670" y="705114"/>
            <a:ext cx="6172412" cy="24038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5376670" y="3749040"/>
            <a:ext cx="6172411" cy="23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0" type="dt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1" type="ftr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2"/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5376667" y="658999"/>
            <a:ext cx="6166422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3"/>
          <p:cNvSpPr txBox="1"/>
          <p:nvPr>
            <p:ph idx="2" type="body"/>
          </p:nvPr>
        </p:nvSpPr>
        <p:spPr>
          <a:xfrm>
            <a:off x="5376668" y="1116199"/>
            <a:ext cx="6166422" cy="2062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3" type="body"/>
          </p:nvPr>
        </p:nvSpPr>
        <p:spPr>
          <a:xfrm>
            <a:off x="5376668" y="3623098"/>
            <a:ext cx="6166421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3"/>
          <p:cNvSpPr txBox="1"/>
          <p:nvPr>
            <p:ph idx="4" type="body"/>
          </p:nvPr>
        </p:nvSpPr>
        <p:spPr>
          <a:xfrm>
            <a:off x="5376670" y="4102370"/>
            <a:ext cx="6166419" cy="2066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0" type="dt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1" type="ftr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0" type="dt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0" type="dt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8753015" y="640079"/>
            <a:ext cx="2796066" cy="25517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638818" y="640078"/>
            <a:ext cx="6969693" cy="545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Char char="–"/>
              <a:defRPr sz="1600"/>
            </a:lvl3pPr>
            <a:lvl4pPr indent="-3175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5pPr>
            <a:lvl6pPr indent="-3175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400"/>
              <a:buChar char="–"/>
              <a:defRPr sz="1400"/>
            </a:lvl6pPr>
            <a:lvl7pPr indent="-3175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400"/>
              <a:buChar char="–"/>
              <a:defRPr sz="1400"/>
            </a:lvl7pPr>
            <a:lvl8pPr indent="-3175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400"/>
              <a:buChar char="–"/>
              <a:defRPr sz="1400"/>
            </a:lvl8pPr>
            <a:lvl9pPr indent="-3175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400"/>
              <a:buChar char="–"/>
              <a:defRPr sz="1400"/>
            </a:lvl9pPr>
          </a:lstStyle>
          <a:p/>
        </p:txBody>
      </p:sp>
      <p:sp>
        <p:nvSpPr>
          <p:cNvPr id="67" name="Google Shape;67;p16"/>
          <p:cNvSpPr txBox="1"/>
          <p:nvPr>
            <p:ph idx="2" type="body"/>
          </p:nvPr>
        </p:nvSpPr>
        <p:spPr>
          <a:xfrm>
            <a:off x="8753015" y="3223803"/>
            <a:ext cx="2796066" cy="28721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6"/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8753015" y="6309360"/>
            <a:ext cx="173420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638818" y="6309360"/>
            <a:ext cx="699386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834996" y="640079"/>
            <a:ext cx="2714085" cy="26959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/>
          <p:nvPr>
            <p:ph idx="2" type="pic"/>
          </p:nvPr>
        </p:nvSpPr>
        <p:spPr>
          <a:xfrm>
            <a:off x="0" y="0"/>
            <a:ext cx="8248592" cy="6857999"/>
          </a:xfrm>
          <a:prstGeom prst="rect">
            <a:avLst/>
          </a:prstGeom>
          <a:solidFill>
            <a:srgbClr val="C8D3D1"/>
          </a:solidFill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lvl="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 b="1" i="0" sz="3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orbel"/>
              <a:buNone/>
              <a:defRPr b="0" i="0" sz="28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orbel"/>
              <a:buNone/>
              <a:defRPr b="0" i="1" sz="2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orbel"/>
              <a:buNone/>
              <a:defRPr b="0" i="1" sz="20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C63E4C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2000"/>
              <a:buFont typeface="Corbel"/>
              <a:buNone/>
              <a:defRPr b="0" i="1" sz="2000" u="none" cap="none" strike="noStrike">
                <a:solidFill>
                  <a:srgbClr val="C63E4C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C63E4C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2000"/>
              <a:buFont typeface="Corbel"/>
              <a:buNone/>
              <a:defRPr b="0" i="1" sz="2000" u="none" cap="none" strike="noStrike">
                <a:solidFill>
                  <a:srgbClr val="C63E4C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8834996" y="3429000"/>
            <a:ext cx="2714085" cy="25080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7"/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834997" y="6309360"/>
            <a:ext cx="16459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64008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7" name="Google Shape;7;p8"/>
          <p:cNvSpPr txBox="1"/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eiryo"/>
              <a:buNone/>
              <a:defRPr b="1" i="0" sz="3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8"/>
          <p:cNvSpPr txBox="1"/>
          <p:nvPr>
            <p:ph idx="1" type="body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indent="-228600" lvl="0" marL="4572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rbel"/>
              <a:buNone/>
              <a:defRPr b="1" i="0" sz="18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rbel"/>
              <a:buNone/>
              <a:defRPr b="0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-317500" lvl="2" marL="13716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-317500" lvl="3" marL="18288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-317500" lvl="4" marL="22860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-317500" lvl="5" marL="27432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C63E4C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-317500" lvl="6" marL="32004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C63E4C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-317500" lvl="7" marL="36576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C63E4C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-317500" lvl="8" marL="41148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C63E4C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C63E4C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0" type="dt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1" type="ftr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8"/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29687"/>
          <a:stretch/>
        </p:blipFill>
        <p:spPr>
          <a:xfrm>
            <a:off x="20" y="-2"/>
            <a:ext cx="12191980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/>
          <p:nvPr/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000">
                <a:srgbClr val="000000">
                  <a:alpha val="0"/>
                </a:srgbClr>
              </a:gs>
              <a:gs pos="33000">
                <a:srgbClr val="000000">
                  <a:alpha val="40000"/>
                </a:srgbClr>
              </a:gs>
              <a:gs pos="58000">
                <a:srgbClr val="000000">
                  <a:alpha val="54901"/>
                </a:srgbClr>
              </a:gs>
              <a:gs pos="100000">
                <a:srgbClr val="000000">
                  <a:alpha val="54901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0" name="Google Shape;100;p1"/>
          <p:cNvSpPr txBox="1"/>
          <p:nvPr>
            <p:ph type="ctrTitle"/>
          </p:nvPr>
        </p:nvSpPr>
        <p:spPr>
          <a:xfrm>
            <a:off x="855663" y="863600"/>
            <a:ext cx="6007100" cy="336649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eiryo"/>
              <a:buNone/>
            </a:pPr>
            <a:r>
              <a:rPr lang="en-US" sz="74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AI</a:t>
            </a:r>
            <a:br>
              <a:rPr lang="en-US" sz="74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</a:br>
            <a:r>
              <a:rPr lang="en-US" sz="74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EYE</a:t>
            </a:r>
            <a:endParaRPr sz="7400"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859536" y="4290191"/>
            <a:ext cx="6074001" cy="13456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 sz="17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Iris Huang</a:t>
            </a:r>
            <a:endParaRPr sz="28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 sz="17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Haya Syed</a:t>
            </a:r>
            <a:endParaRPr sz="28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 sz="17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Angela Ayala</a:t>
            </a:r>
            <a:endParaRPr sz="2800"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9164471" y="0"/>
            <a:ext cx="3027529" cy="105654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3048" y="1095508"/>
            <a:ext cx="9158373" cy="501689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9" name="Google Shape;109;p2"/>
          <p:cNvSpPr txBox="1"/>
          <p:nvPr>
            <p:ph type="ctrTitle"/>
          </p:nvPr>
        </p:nvSpPr>
        <p:spPr>
          <a:xfrm>
            <a:off x="276224" y="27005"/>
            <a:ext cx="8791575" cy="95844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3333"/>
              <a:buFont typeface="Meiryo"/>
              <a:buNone/>
            </a:pPr>
            <a:r>
              <a:rPr lang="en-US"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INTRODUCTION</a:t>
            </a:r>
            <a:endParaRPr sz="6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300800" y="2091700"/>
            <a:ext cx="8562900" cy="2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Objective:</a:t>
            </a:r>
            <a:endParaRPr>
              <a:solidFill>
                <a:schemeClr val="dk2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endParaRPr>
              <a:solidFill>
                <a:schemeClr val="dk2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Create a custom YOLOv4 model that supports object recognition in images with an emphasis on objects supported by autonomous vehicle technology.</a:t>
            </a:r>
            <a:endParaRPr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0" y="6144405"/>
            <a:ext cx="9201530" cy="7345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accent1">
              <a:alpha val="749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9161420" y="6167615"/>
            <a:ext cx="3027529" cy="690385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4" name="Google Shape;124;p3"/>
          <p:cNvSpPr txBox="1"/>
          <p:nvPr>
            <p:ph type="title"/>
          </p:nvPr>
        </p:nvSpPr>
        <p:spPr>
          <a:xfrm>
            <a:off x="1535371" y="1044054"/>
            <a:ext cx="10013709" cy="103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eiryo"/>
              <a:buNone/>
            </a:pPr>
            <a:r>
              <a:rPr b="0" lang="en-US" sz="4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</a:t>
            </a:r>
            <a:endParaRPr sz="4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6" name="Google Shape;126;p3"/>
          <p:cNvSpPr/>
          <p:nvPr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7" name="Google Shape;127;p3"/>
          <p:cNvSpPr txBox="1"/>
          <p:nvPr>
            <p:ph idx="1" type="body"/>
          </p:nvPr>
        </p:nvSpPr>
        <p:spPr>
          <a:xfrm>
            <a:off x="1315125" y="2412750"/>
            <a:ext cx="10600500" cy="4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 fontScale="77500" lnSpcReduction="1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Developing</a:t>
            </a: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Platform:</a:t>
            </a:r>
            <a:r>
              <a:rPr b="0" lang="en-US" sz="2200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Google Colab Notebook </a:t>
            </a:r>
            <a:endParaRPr b="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Object Detection Model:</a:t>
            </a:r>
            <a:r>
              <a:rPr b="0" lang="en-US" sz="2200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YOLO v4</a:t>
            </a:r>
            <a:endParaRPr b="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Data Sets:</a:t>
            </a:r>
            <a:r>
              <a:rPr b="0" lang="en-US" sz="2200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Emergency Vehicles and Traffic Signs</a:t>
            </a:r>
            <a:endParaRPr b="0" sz="2200">
              <a:solidFill>
                <a:schemeClr val="dk2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 b="0" sz="2200">
              <a:solidFill>
                <a:schemeClr val="dk2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 Regular"/>
              <a:buChar char="●"/>
            </a:pPr>
            <a:r>
              <a:rPr b="0" lang="en-US" sz="2200">
                <a:latin typeface="Roboto Mono Regular"/>
                <a:ea typeface="Roboto Mono Regular"/>
                <a:cs typeface="Roboto Mono Regular"/>
                <a:sym typeface="Roboto Mono Regular"/>
              </a:rPr>
              <a:t>Labeling of data sets by adding classes and object locations within the image.</a:t>
            </a:r>
            <a:endParaRPr b="0" sz="22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 Regular"/>
              <a:buChar char="●"/>
            </a:pPr>
            <a:r>
              <a:rPr b="0" lang="en-US" sz="2200">
                <a:latin typeface="Roboto Mono Regular"/>
                <a:ea typeface="Roboto Mono Regular"/>
                <a:cs typeface="Roboto Mono Regular"/>
                <a:sym typeface="Roboto Mono Regular"/>
              </a:rPr>
              <a:t>90+ hours of training data sets in Google Colab Notebook.</a:t>
            </a:r>
            <a:endParaRPr b="0" sz="22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 Regular"/>
              <a:buChar char="●"/>
            </a:pPr>
            <a:r>
              <a:rPr b="0" lang="en-US" sz="2200">
                <a:latin typeface="Roboto Mono Regular"/>
                <a:ea typeface="Roboto Mono Regular"/>
                <a:cs typeface="Roboto Mono Regular"/>
                <a:sym typeface="Roboto Mono Regular"/>
              </a:rPr>
              <a:t>Modified object detection model to allow for training of static images. </a:t>
            </a:r>
            <a:endParaRPr b="0" sz="22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Mono Regular"/>
              <a:buChar char="●"/>
            </a:pPr>
            <a:r>
              <a:rPr b="0" lang="en-US" sz="2200">
                <a:latin typeface="Roboto Mono Regular"/>
                <a:ea typeface="Roboto Mono Regular"/>
                <a:cs typeface="Roboto Mono Regular"/>
                <a:sym typeface="Roboto Mono Regular"/>
              </a:rPr>
              <a:t>Created website to allow users to access notebook and provide project details. </a:t>
            </a:r>
            <a:endParaRPr b="0" sz="22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3" name="Google Shape;133;p4"/>
          <p:cNvSpPr/>
          <p:nvPr/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4" name="Google Shape;134;p4"/>
          <p:cNvSpPr txBox="1"/>
          <p:nvPr>
            <p:ph type="title"/>
          </p:nvPr>
        </p:nvSpPr>
        <p:spPr>
          <a:xfrm>
            <a:off x="385631" y="1812451"/>
            <a:ext cx="3654900" cy="3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eiryo"/>
              <a:buNone/>
            </a:pPr>
            <a:r>
              <a:rPr b="0" lang="en-US" sz="4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EVALUATION</a:t>
            </a:r>
            <a:endParaRPr b="0" sz="4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5" name="Google Shape;135;p4"/>
          <p:cNvSpPr/>
          <p:nvPr/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6" name="Google Shape;136;p4"/>
          <p:cNvSpPr/>
          <p:nvPr/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8" name="Google Shape;138;p4"/>
          <p:cNvSpPr/>
          <p:nvPr/>
        </p:nvSpPr>
        <p:spPr>
          <a:xfrm flipH="1">
            <a:off x="-3050" y="5863306"/>
            <a:ext cx="12192000" cy="994694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1" name="Google Shape;141;p4"/>
          <p:cNvSpPr txBox="1"/>
          <p:nvPr>
            <p:ph idx="1" type="body"/>
          </p:nvPr>
        </p:nvSpPr>
        <p:spPr>
          <a:xfrm>
            <a:off x="5117900" y="1762725"/>
            <a:ext cx="6853200" cy="3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 fontScale="70000"/>
          </a:bodyPr>
          <a:lstStyle/>
          <a:p>
            <a:pPr indent="-32639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Mono Regular"/>
              <a:buChar char="●"/>
            </a:pPr>
            <a:r>
              <a:rPr b="0" lang="en-US" sz="2200">
                <a:latin typeface="Roboto Mono Regular"/>
                <a:ea typeface="Roboto Mono Regular"/>
                <a:cs typeface="Roboto Mono Regular"/>
                <a:sym typeface="Roboto Mono Regular"/>
              </a:rPr>
              <a:t>Image Recognition is being used by a lot of big tech companies.</a:t>
            </a:r>
            <a:endParaRPr b="0" sz="22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-32639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Mono Regular"/>
              <a:buChar char="●"/>
            </a:pPr>
            <a:r>
              <a:rPr b="0" lang="en-US" sz="2200">
                <a:latin typeface="Roboto Mono Regular"/>
                <a:ea typeface="Roboto Mono Regular"/>
                <a:cs typeface="Roboto Mono Regular"/>
                <a:sym typeface="Roboto Mono Regular"/>
              </a:rPr>
              <a:t>Research intensive topics like:</a:t>
            </a:r>
            <a:endParaRPr b="0" sz="22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-32639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Mono Regular"/>
              <a:buChar char="○"/>
            </a:pPr>
            <a:r>
              <a:rPr b="0" lang="en-US" sz="2200">
                <a:latin typeface="Roboto Mono Regular"/>
                <a:ea typeface="Roboto Mono Regular"/>
                <a:cs typeface="Roboto Mono Regular"/>
                <a:sym typeface="Roboto Mono Regular"/>
              </a:rPr>
              <a:t>object detection</a:t>
            </a:r>
            <a:r>
              <a:rPr lang="en-US" sz="2200"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r>
              <a:rPr b="0" lang="en-US" sz="2200">
                <a:latin typeface="Roboto Mono Regular"/>
                <a:ea typeface="Roboto Mono Regular"/>
                <a:cs typeface="Roboto Mono Regular"/>
                <a:sym typeface="Roboto Mono Regular"/>
              </a:rPr>
              <a:t>in machine learning</a:t>
            </a:r>
            <a:endParaRPr b="0" sz="22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-32639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Mono Regular"/>
              <a:buChar char="○"/>
            </a:pPr>
            <a:r>
              <a:rPr lang="en-US" sz="2200">
                <a:latin typeface="Roboto Mono Regular"/>
                <a:ea typeface="Roboto Mono Regular"/>
                <a:cs typeface="Roboto Mono Regular"/>
                <a:sym typeface="Roboto Mono Regular"/>
              </a:rPr>
              <a:t>popular object detection models in industry</a:t>
            </a:r>
            <a:endParaRPr sz="22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-32639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Mono Regular"/>
              <a:buChar char="○"/>
            </a:pPr>
            <a:r>
              <a:rPr lang="en-US" sz="2200">
                <a:latin typeface="Roboto Mono Regular"/>
                <a:ea typeface="Roboto Mono Regular"/>
                <a:cs typeface="Roboto Mono Regular"/>
                <a:sym typeface="Roboto Mono Regular"/>
              </a:rPr>
              <a:t>understanding the architecture of the YOLOv4 algorithm </a:t>
            </a:r>
            <a:endParaRPr sz="22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-32639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Mono Regular"/>
              <a:buChar char="○"/>
            </a:pPr>
            <a:r>
              <a:rPr lang="en-US" sz="2200">
                <a:latin typeface="Roboto Mono Regular"/>
                <a:ea typeface="Roboto Mono Regular"/>
                <a:cs typeface="Roboto Mono Regular"/>
                <a:sym typeface="Roboto Mono Regular"/>
              </a:rPr>
              <a:t>successfully i</a:t>
            </a:r>
            <a:r>
              <a:rPr b="0" lang="en-US" sz="2200">
                <a:latin typeface="Roboto Mono Regular"/>
                <a:ea typeface="Roboto Mono Regular"/>
                <a:cs typeface="Roboto Mono Regular"/>
                <a:sym typeface="Roboto Mono Regular"/>
              </a:rPr>
              <a:t>mplementing your object detection </a:t>
            </a:r>
            <a:r>
              <a:rPr lang="en-US" sz="2200">
                <a:latin typeface="Roboto Mono Regular"/>
                <a:ea typeface="Roboto Mono Regular"/>
                <a:cs typeface="Roboto Mono Regular"/>
                <a:sym typeface="Roboto Mono Regular"/>
              </a:rPr>
              <a:t>model</a:t>
            </a:r>
            <a:endParaRPr sz="22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-32639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Mono Regular"/>
              <a:buChar char="○"/>
            </a:pPr>
            <a:r>
              <a:rPr lang="en-US" sz="2200">
                <a:latin typeface="Roboto Mono Regular"/>
                <a:ea typeface="Roboto Mono Regular"/>
                <a:cs typeface="Roboto Mono Regular"/>
                <a:sym typeface="Roboto Mono Regular"/>
              </a:rPr>
              <a:t>use of object detection in real-world problems</a:t>
            </a:r>
            <a:r>
              <a:rPr b="0" lang="en-US" sz="2200">
                <a:latin typeface="Roboto Mono Regular"/>
                <a:ea typeface="Roboto Mono Regular"/>
                <a:cs typeface="Roboto Mono Regular"/>
                <a:sym typeface="Roboto Mono Regular"/>
              </a:rPr>
              <a:t>  </a:t>
            </a:r>
            <a:r>
              <a:rPr lang="en-US" sz="2200"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endParaRPr sz="22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7" name="Google Shape;147;p5"/>
          <p:cNvSpPr/>
          <p:nvPr/>
        </p:nvSpPr>
        <p:spPr>
          <a:xfrm flipH="1">
            <a:off x="8129873" y="-10597"/>
            <a:ext cx="4067173" cy="683812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8" name="Google Shape;148;p5"/>
          <p:cNvSpPr/>
          <p:nvPr/>
        </p:nvSpPr>
        <p:spPr>
          <a:xfrm flipH="1">
            <a:off x="-5047" y="717163"/>
            <a:ext cx="8068913" cy="545045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9" name="Google Shape;149;p5"/>
          <p:cNvSpPr/>
          <p:nvPr/>
        </p:nvSpPr>
        <p:spPr>
          <a:xfrm flipH="1">
            <a:off x="8129872" y="717163"/>
            <a:ext cx="4059075" cy="53922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1" name="Google Shape;151;p5"/>
          <p:cNvSpPr txBox="1"/>
          <p:nvPr>
            <p:ph idx="1" type="body"/>
          </p:nvPr>
        </p:nvSpPr>
        <p:spPr>
          <a:xfrm>
            <a:off x="381000" y="1086175"/>
            <a:ext cx="7538100" cy="4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b="0" lang="en-US" sz="2200">
                <a:latin typeface="Roboto Mono Regular"/>
                <a:ea typeface="Roboto Mono Regular"/>
                <a:cs typeface="Roboto Mono Regular"/>
                <a:sym typeface="Roboto Mono Regular"/>
              </a:rPr>
              <a:t>Information regarding what image recognition is, its growing popularity and demand in industry. </a:t>
            </a:r>
            <a:endParaRPr b="0" sz="22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 b="0" sz="22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b="0" lang="en-US" sz="2200">
                <a:latin typeface="Roboto Mono Regular"/>
                <a:ea typeface="Roboto Mono Regular"/>
                <a:cs typeface="Roboto Mono Regular"/>
                <a:sym typeface="Roboto Mono Regular"/>
              </a:rPr>
              <a:t>Using Google Colab Notebooks to implement Yolov4.</a:t>
            </a:r>
            <a:endParaRPr b="0" sz="22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 b="0" sz="22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b="0" lang="en-US" sz="2200">
                <a:latin typeface="Roboto Mono Regular"/>
                <a:ea typeface="Roboto Mono Regular"/>
                <a:cs typeface="Roboto Mono Regular"/>
                <a:sym typeface="Roboto Mono Regular"/>
              </a:rPr>
              <a:t>Access to our object detection algorithm. </a:t>
            </a:r>
            <a:endParaRPr b="0" sz="2200"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152" name="Google Shape;152;p5"/>
          <p:cNvSpPr/>
          <p:nvPr/>
        </p:nvSpPr>
        <p:spPr>
          <a:xfrm flipH="1">
            <a:off x="-1" y="6167615"/>
            <a:ext cx="8063866" cy="690385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8068914" y="0"/>
            <a:ext cx="6400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4" name="Google Shape;154;p5"/>
          <p:cNvSpPr/>
          <p:nvPr/>
        </p:nvSpPr>
        <p:spPr>
          <a:xfrm flipH="1">
            <a:off x="8132924" y="6134669"/>
            <a:ext cx="4059075" cy="723331"/>
          </a:xfrm>
          <a:prstGeom prst="rect">
            <a:avLst/>
          </a:prstGeom>
          <a:solidFill>
            <a:srgbClr val="C8D3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6" name="Google Shape;156;p5"/>
          <p:cNvSpPr txBox="1"/>
          <p:nvPr>
            <p:ph type="title"/>
          </p:nvPr>
        </p:nvSpPr>
        <p:spPr>
          <a:xfrm>
            <a:off x="8282866" y="1001220"/>
            <a:ext cx="3737498" cy="477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eiryo"/>
              <a:buNone/>
            </a:pPr>
            <a:r>
              <a:rPr b="0" lang="en-US" sz="4600">
                <a:latin typeface="Roboto Mono"/>
                <a:ea typeface="Roboto Mono"/>
                <a:cs typeface="Roboto Mono"/>
                <a:sym typeface="Roboto Mono"/>
              </a:rPr>
              <a:t>CONCLUSION</a:t>
            </a:r>
            <a:endParaRPr sz="4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oji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8E7"/>
      </a:lt2>
      <a:accent1>
        <a:srgbClr val="DA828B"/>
      </a:accent1>
      <a:accent2>
        <a:srgbClr val="D28866"/>
      </a:accent2>
      <a:accent3>
        <a:srgbClr val="BAA262"/>
      </a:accent3>
      <a:accent4>
        <a:srgbClr val="9CA952"/>
      </a:accent4>
      <a:accent5>
        <a:srgbClr val="86AE67"/>
      </a:accent5>
      <a:accent6>
        <a:srgbClr val="5AB558"/>
      </a:accent6>
      <a:hlink>
        <a:srgbClr val="568E8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2021-04-27T03:03:37Z</dcterms:created>
  <dc:creator>Angela Ayala</dc:creator>
</cp:coreProperties>
</file>