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540" r:id="rId3"/>
    <p:sldId id="541" r:id="rId4"/>
    <p:sldId id="258" r:id="rId5"/>
    <p:sldId id="261" r:id="rId6"/>
    <p:sldId id="259" r:id="rId7"/>
    <p:sldId id="260" r:id="rId8"/>
    <p:sldId id="271" r:id="rId9"/>
    <p:sldId id="257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6" r:id="rId19"/>
    <p:sldId id="268" r:id="rId20"/>
    <p:sldId id="272" r:id="rId21"/>
    <p:sldId id="273" r:id="rId22"/>
    <p:sldId id="274" r:id="rId23"/>
    <p:sldId id="275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530" r:id="rId33"/>
    <p:sldId id="531" r:id="rId34"/>
    <p:sldId id="534" r:id="rId35"/>
    <p:sldId id="533" r:id="rId36"/>
    <p:sldId id="535" r:id="rId37"/>
    <p:sldId id="536" r:id="rId38"/>
    <p:sldId id="537" r:id="rId39"/>
    <p:sldId id="538" r:id="rId40"/>
    <p:sldId id="539" r:id="rId41"/>
    <p:sldId id="542" r:id="rId42"/>
    <p:sldId id="558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51"/>
  </p:normalViewPr>
  <p:slideViewPr>
    <p:cSldViewPr snapToGrid="0">
      <p:cViewPr varScale="1">
        <p:scale>
          <a:sx n="105" d="100"/>
          <a:sy n="105" d="100"/>
        </p:scale>
        <p:origin x="18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D494E-C55B-E14B-9695-B454C1E4E1F8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2B243-8F11-7A4D-80CF-D72EDD75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2B243-8F11-7A4D-80CF-D72EDD75D5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1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622F-C0B8-4B31-945D-B7FC65E9002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E2AE-8E29-49B0-A21A-CEAFF32E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1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622F-C0B8-4B31-945D-B7FC65E9002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E2AE-8E29-49B0-A21A-CEAFF32E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6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622F-C0B8-4B31-945D-B7FC65E9002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E2AE-8E29-49B0-A21A-CEAFF32E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2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622F-C0B8-4B31-945D-B7FC65E9002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E2AE-8E29-49B0-A21A-CEAFF32E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2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622F-C0B8-4B31-945D-B7FC65E9002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E2AE-8E29-49B0-A21A-CEAFF32E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6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622F-C0B8-4B31-945D-B7FC65E9002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E2AE-8E29-49B0-A21A-CEAFF32E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2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622F-C0B8-4B31-945D-B7FC65E9002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E2AE-8E29-49B0-A21A-CEAFF32E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622F-C0B8-4B31-945D-B7FC65E9002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E2AE-8E29-49B0-A21A-CEAFF32E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2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622F-C0B8-4B31-945D-B7FC65E9002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E2AE-8E29-49B0-A21A-CEAFF32E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8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622F-C0B8-4B31-945D-B7FC65E9002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E2AE-8E29-49B0-A21A-CEAFF32E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1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622F-C0B8-4B31-945D-B7FC65E9002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E2AE-8E29-49B0-A21A-CEAFF32E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2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C9622F-C0B8-4B31-945D-B7FC65E9002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5AE2AE-8E29-49B0-A21A-CEAFF32E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anacademy.org/test-prep/lsat-prep/xdf35b2883be7178a:lsat-prep-lessons/xdf35b2883be7178a:lsat-prep-logic-toolbox/a/logic-toolbox--article--if-x-then-y--sufficiency-and-necessity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JheGL6uSF-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4416-5FB4-7B01-BAC8-8D556B27C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L18 –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489C9-7838-AAE5-E511-2F639D2164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7/22/24</a:t>
            </a:r>
          </a:p>
        </p:txBody>
      </p:sp>
    </p:spTree>
    <p:extLst>
      <p:ext uri="{BB962C8B-B14F-4D97-AF65-F5344CB8AC3E}">
        <p14:creationId xmlns:p14="http://schemas.microsoft.com/office/powerpoint/2010/main" val="2702730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9D53-5E2E-B0AE-9A66-A6E3493E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(unweighted)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BE9F-0066-39EA-8472-A47EB436A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 nodes, use N x N array of Boolean</a:t>
            </a:r>
          </a:p>
          <a:p>
            <a:r>
              <a:rPr lang="en-US" dirty="0"/>
              <a:t>If AM[</a:t>
            </a:r>
            <a:r>
              <a:rPr lang="en-US" dirty="0" err="1"/>
              <a:t>a,b</a:t>
            </a:r>
            <a:r>
              <a:rPr lang="en-US" dirty="0"/>
              <a:t>] then (</a:t>
            </a:r>
            <a:r>
              <a:rPr lang="en-US" dirty="0" err="1"/>
              <a:t>a,b</a:t>
            </a:r>
            <a:r>
              <a:rPr lang="en-US" dirty="0"/>
              <a:t>)∈E</a:t>
            </a:r>
          </a:p>
          <a:p>
            <a:pPr lvl="1"/>
            <a:r>
              <a:rPr lang="en-US" dirty="0"/>
              <a:t>Edge from A to 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886D1A-31C3-70CC-E2AD-DDEE02A1030E}"/>
              </a:ext>
            </a:extLst>
          </p:cNvPr>
          <p:cNvGrpSpPr/>
          <p:nvPr/>
        </p:nvGrpSpPr>
        <p:grpSpPr>
          <a:xfrm>
            <a:off x="4316029" y="3013682"/>
            <a:ext cx="3799029" cy="3479192"/>
            <a:chOff x="4278171" y="2666556"/>
            <a:chExt cx="3799029" cy="34791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387FCE-F92F-B1A8-732A-5C6C7A5A4271}"/>
                </a:ext>
              </a:extLst>
            </p:cNvPr>
            <p:cNvSpPr/>
            <p:nvPr/>
          </p:nvSpPr>
          <p:spPr>
            <a:xfrm>
              <a:off x="5105400" y="3429000"/>
              <a:ext cx="2819400" cy="27167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2D68D3B-8149-D40E-C862-2AFF37F7F04E}"/>
                </a:ext>
              </a:extLst>
            </p:cNvPr>
            <p:cNvCxnSpPr/>
            <p:nvPr/>
          </p:nvCxnSpPr>
          <p:spPr>
            <a:xfrm>
              <a:off x="6515100" y="3429000"/>
              <a:ext cx="0" cy="2716748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FAD8F8D-280B-AE78-B218-B42776298CFE}"/>
                </a:ext>
              </a:extLst>
            </p:cNvPr>
            <p:cNvCxnSpPr/>
            <p:nvPr/>
          </p:nvCxnSpPr>
          <p:spPr>
            <a:xfrm>
              <a:off x="7239000" y="3429000"/>
              <a:ext cx="0" cy="2716748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E1A527B-32F9-4BD6-8321-903FC8E2B160}"/>
                </a:ext>
              </a:extLst>
            </p:cNvPr>
            <p:cNvCxnSpPr/>
            <p:nvPr/>
          </p:nvCxnSpPr>
          <p:spPr>
            <a:xfrm>
              <a:off x="5791200" y="3429000"/>
              <a:ext cx="0" cy="2716748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D550D83-2359-5C27-7205-E995E8C920D8}"/>
                </a:ext>
              </a:extLst>
            </p:cNvPr>
            <p:cNvCxnSpPr>
              <a:endCxn id="5" idx="3"/>
            </p:cNvCxnSpPr>
            <p:nvPr/>
          </p:nvCxnSpPr>
          <p:spPr>
            <a:xfrm>
              <a:off x="5105400" y="4780447"/>
              <a:ext cx="2819400" cy="6927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5C84D9F-FAD6-E763-2FA6-2FAE93285709}"/>
                </a:ext>
              </a:extLst>
            </p:cNvPr>
            <p:cNvCxnSpPr/>
            <p:nvPr/>
          </p:nvCxnSpPr>
          <p:spPr>
            <a:xfrm>
              <a:off x="5105400" y="4094333"/>
              <a:ext cx="2819400" cy="6927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B5703B-3FFE-30C8-969D-71CA812EFB2E}"/>
                </a:ext>
              </a:extLst>
            </p:cNvPr>
            <p:cNvCxnSpPr/>
            <p:nvPr/>
          </p:nvCxnSpPr>
          <p:spPr>
            <a:xfrm>
              <a:off x="5105400" y="5459634"/>
              <a:ext cx="2819400" cy="6927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C44F54-6C67-7E06-154F-A431D4DEFE8C}"/>
                </a:ext>
              </a:extLst>
            </p:cNvPr>
            <p:cNvSpPr txBox="1"/>
            <p:nvPr/>
          </p:nvSpPr>
          <p:spPr>
            <a:xfrm>
              <a:off x="5279950" y="3022723"/>
              <a:ext cx="2797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A            B            C            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B06818-B5AE-765C-3651-A94D6C6BECC5}"/>
                </a:ext>
              </a:extLst>
            </p:cNvPr>
            <p:cNvSpPr txBox="1"/>
            <p:nvPr/>
          </p:nvSpPr>
          <p:spPr>
            <a:xfrm>
              <a:off x="4686301" y="3650732"/>
              <a:ext cx="457199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0070C0"/>
                  </a:solidFill>
                </a:rPr>
                <a:t>A </a:t>
              </a:r>
            </a:p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0070C0"/>
                  </a:solidFill>
                </a:rPr>
                <a:t>      B 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b="1" dirty="0">
                  <a:solidFill>
                    <a:srgbClr val="0070C0"/>
                  </a:solidFill>
                </a:rPr>
                <a:t>      C</a:t>
              </a:r>
            </a:p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0070C0"/>
                  </a:solidFill>
                </a:rPr>
                <a:t>        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82A7C3-575C-C348-7E3A-B6B07A8C1685}"/>
                </a:ext>
              </a:extLst>
            </p:cNvPr>
            <p:cNvSpPr txBox="1"/>
            <p:nvPr/>
          </p:nvSpPr>
          <p:spPr>
            <a:xfrm>
              <a:off x="4278171" y="4205490"/>
              <a:ext cx="30479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i="1" dirty="0">
                  <a:solidFill>
                    <a:srgbClr val="C00000"/>
                  </a:solidFill>
                </a:rPr>
                <a:t>source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36263B-C5F3-8E29-E206-975F574CB91A}"/>
                </a:ext>
              </a:extLst>
            </p:cNvPr>
            <p:cNvSpPr txBox="1"/>
            <p:nvPr/>
          </p:nvSpPr>
          <p:spPr>
            <a:xfrm>
              <a:off x="6354904" y="2666556"/>
              <a:ext cx="1543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i="1" dirty="0">
                  <a:solidFill>
                    <a:srgbClr val="C00000"/>
                  </a:solidFill>
                </a:rPr>
                <a:t>destination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09EA47E-FF1A-6E18-751B-5753385C13F1}"/>
              </a:ext>
            </a:extLst>
          </p:cNvPr>
          <p:cNvSpPr txBox="1"/>
          <p:nvPr/>
        </p:nvSpPr>
        <p:spPr>
          <a:xfrm>
            <a:off x="5984559" y="5236704"/>
            <a:ext cx="42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3F978C-8C5E-17DC-BF9F-C9A81CBF9738}"/>
              </a:ext>
            </a:extLst>
          </p:cNvPr>
          <p:cNvSpPr txBox="1"/>
          <p:nvPr/>
        </p:nvSpPr>
        <p:spPr>
          <a:xfrm>
            <a:off x="7451410" y="3903027"/>
            <a:ext cx="42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E8AB7F-4A88-8BF6-5706-39066F07B556}"/>
              </a:ext>
            </a:extLst>
          </p:cNvPr>
          <p:cNvSpPr txBox="1"/>
          <p:nvPr/>
        </p:nvSpPr>
        <p:spPr>
          <a:xfrm>
            <a:off x="6699943" y="3889173"/>
            <a:ext cx="42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2393AA-9A37-0830-FE34-729CFE4E66DC}"/>
              </a:ext>
            </a:extLst>
          </p:cNvPr>
          <p:cNvSpPr txBox="1"/>
          <p:nvPr/>
        </p:nvSpPr>
        <p:spPr>
          <a:xfrm>
            <a:off x="6003610" y="3884596"/>
            <a:ext cx="42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7B56CB-15A6-50DB-E261-BC49A94573A4}"/>
              </a:ext>
            </a:extLst>
          </p:cNvPr>
          <p:cNvGrpSpPr/>
          <p:nvPr/>
        </p:nvGrpSpPr>
        <p:grpSpPr>
          <a:xfrm>
            <a:off x="1056671" y="3610795"/>
            <a:ext cx="2305339" cy="2507612"/>
            <a:chOff x="986315" y="3220416"/>
            <a:chExt cx="2305339" cy="250761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8502BF6-31AF-7808-F987-768F2B0803B4}"/>
                </a:ext>
              </a:extLst>
            </p:cNvPr>
            <p:cNvCxnSpPr>
              <a:stCxn id="26" idx="2"/>
              <a:endCxn id="24" idx="6"/>
            </p:cNvCxnSpPr>
            <p:nvPr/>
          </p:nvCxnSpPr>
          <p:spPr>
            <a:xfrm flipH="1">
              <a:off x="1478872" y="5493867"/>
              <a:ext cx="1315243" cy="2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1726377-D40E-D7FA-6754-56AD2E93519D}"/>
                </a:ext>
              </a:extLst>
            </p:cNvPr>
            <p:cNvSpPr/>
            <p:nvPr/>
          </p:nvSpPr>
          <p:spPr>
            <a:xfrm>
              <a:off x="991224" y="32204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D73C489-D770-5E21-229E-BA4A80F778FA}"/>
                </a:ext>
              </a:extLst>
            </p:cNvPr>
            <p:cNvSpPr/>
            <p:nvPr/>
          </p:nvSpPr>
          <p:spPr>
            <a:xfrm>
              <a:off x="2799022" y="32204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7FF83EE-B214-8D97-45C1-FA9AEC6A3D57}"/>
                </a:ext>
              </a:extLst>
            </p:cNvPr>
            <p:cNvSpPr/>
            <p:nvPr/>
          </p:nvSpPr>
          <p:spPr>
            <a:xfrm>
              <a:off x="986315" y="5259705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BD9A48F-8D0F-673C-2192-B2BFBBEE9C57}"/>
                </a:ext>
              </a:extLst>
            </p:cNvPr>
            <p:cNvCxnSpPr>
              <a:stCxn id="22" idx="4"/>
              <a:endCxn id="24" idx="0"/>
            </p:cNvCxnSpPr>
            <p:nvPr/>
          </p:nvCxnSpPr>
          <p:spPr>
            <a:xfrm flipH="1">
              <a:off x="1232593" y="3688739"/>
              <a:ext cx="4909" cy="15709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83BEC4-8868-1281-2085-516C2808E324}"/>
                </a:ext>
              </a:extLst>
            </p:cNvPr>
            <p:cNvSpPr/>
            <p:nvPr/>
          </p:nvSpPr>
          <p:spPr>
            <a:xfrm>
              <a:off x="2794114" y="5259705"/>
              <a:ext cx="492557" cy="46832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77E5CED-B1B7-5580-05CA-7797D86CE994}"/>
                </a:ext>
              </a:extLst>
            </p:cNvPr>
            <p:cNvCxnSpPr>
              <a:stCxn id="23" idx="4"/>
              <a:endCxn id="26" idx="0"/>
            </p:cNvCxnSpPr>
            <p:nvPr/>
          </p:nvCxnSpPr>
          <p:spPr>
            <a:xfrm flipH="1">
              <a:off x="3040393" y="3688739"/>
              <a:ext cx="4909" cy="15709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18771AE-CEBA-B4B1-FE33-2BAB977BB656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1411647" y="3620153"/>
              <a:ext cx="1454600" cy="1708136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60F298C-2CAF-A7BC-41DD-83BEB504DF15}"/>
                </a:ext>
              </a:extLst>
            </p:cNvPr>
            <p:cNvCxnSpPr>
              <a:stCxn id="22" idx="6"/>
              <a:endCxn id="23" idx="2"/>
            </p:cNvCxnSpPr>
            <p:nvPr/>
          </p:nvCxnSpPr>
          <p:spPr>
            <a:xfrm>
              <a:off x="1483780" y="3454577"/>
              <a:ext cx="1315243" cy="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4D68C6-B35F-92A9-A107-43A7193AF33C}"/>
                </a:ext>
              </a:extLst>
            </p:cNvPr>
            <p:cNvSpPr txBox="1"/>
            <p:nvPr/>
          </p:nvSpPr>
          <p:spPr>
            <a:xfrm>
              <a:off x="1034719" y="325688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B20437C-5BDF-C1D8-1347-AA5C0B57C35D}"/>
                </a:ext>
              </a:extLst>
            </p:cNvPr>
            <p:cNvSpPr txBox="1"/>
            <p:nvPr/>
          </p:nvSpPr>
          <p:spPr>
            <a:xfrm>
              <a:off x="2863032" y="5318384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C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D4FE5B1-A9F0-B4C8-739B-30584AF0A340}"/>
                </a:ext>
              </a:extLst>
            </p:cNvPr>
            <p:cNvSpPr txBox="1"/>
            <p:nvPr/>
          </p:nvSpPr>
          <p:spPr>
            <a:xfrm>
              <a:off x="1067238" y="5315261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B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399AFF-84B5-DC57-3D53-E3F3BC5B0384}"/>
                </a:ext>
              </a:extLst>
            </p:cNvPr>
            <p:cNvSpPr txBox="1"/>
            <p:nvPr/>
          </p:nvSpPr>
          <p:spPr>
            <a:xfrm>
              <a:off x="2847979" y="3275972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D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C4F787D-2866-5298-5C98-F1C8101846E3}"/>
              </a:ext>
            </a:extLst>
          </p:cNvPr>
          <p:cNvGrpSpPr/>
          <p:nvPr/>
        </p:nvGrpSpPr>
        <p:grpSpPr>
          <a:xfrm>
            <a:off x="5309509" y="3879650"/>
            <a:ext cx="2570954" cy="2496404"/>
            <a:chOff x="5263789" y="3554680"/>
            <a:chExt cx="2570954" cy="249640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F4294E-AB36-7BCD-8800-89B656FC992F}"/>
                </a:ext>
              </a:extLst>
            </p:cNvPr>
            <p:cNvSpPr txBox="1"/>
            <p:nvPr/>
          </p:nvSpPr>
          <p:spPr>
            <a:xfrm>
              <a:off x="7395156" y="4245046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318FBB-C9A3-AB70-5211-672F59A1AC0D}"/>
                </a:ext>
              </a:extLst>
            </p:cNvPr>
            <p:cNvSpPr txBox="1"/>
            <p:nvPr/>
          </p:nvSpPr>
          <p:spPr>
            <a:xfrm>
              <a:off x="6682227" y="4243390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DF3AEF2-B921-3E5F-02FA-E7AEE5651ED5}"/>
                </a:ext>
              </a:extLst>
            </p:cNvPr>
            <p:cNvSpPr txBox="1"/>
            <p:nvPr/>
          </p:nvSpPr>
          <p:spPr>
            <a:xfrm>
              <a:off x="5992670" y="4238813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8648E02-A578-82E7-D08B-8ED3791CDC44}"/>
                </a:ext>
              </a:extLst>
            </p:cNvPr>
            <p:cNvSpPr txBox="1"/>
            <p:nvPr/>
          </p:nvSpPr>
          <p:spPr>
            <a:xfrm>
              <a:off x="5263789" y="4236177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3CD486-F8CB-9E32-B759-D2404713063E}"/>
                </a:ext>
              </a:extLst>
            </p:cNvPr>
            <p:cNvSpPr txBox="1"/>
            <p:nvPr/>
          </p:nvSpPr>
          <p:spPr>
            <a:xfrm>
              <a:off x="5272088" y="3554680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E3E9648-6201-328E-F5EC-4F06A3AA327E}"/>
                </a:ext>
              </a:extLst>
            </p:cNvPr>
            <p:cNvSpPr txBox="1"/>
            <p:nvPr/>
          </p:nvSpPr>
          <p:spPr>
            <a:xfrm>
              <a:off x="7406121" y="5589419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430BDCA-490A-8EB7-25A5-5CDFE67C983F}"/>
                </a:ext>
              </a:extLst>
            </p:cNvPr>
            <p:cNvSpPr txBox="1"/>
            <p:nvPr/>
          </p:nvSpPr>
          <p:spPr>
            <a:xfrm>
              <a:off x="6689589" y="4918287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86273BF-A889-8571-1537-69E6AD7D25CC}"/>
                </a:ext>
              </a:extLst>
            </p:cNvPr>
            <p:cNvSpPr txBox="1"/>
            <p:nvPr/>
          </p:nvSpPr>
          <p:spPr>
            <a:xfrm>
              <a:off x="7405690" y="4954851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732CD8-32AC-CD89-87FE-A04673814082}"/>
                </a:ext>
              </a:extLst>
            </p:cNvPr>
            <p:cNvSpPr txBox="1"/>
            <p:nvPr/>
          </p:nvSpPr>
          <p:spPr>
            <a:xfrm>
              <a:off x="5276280" y="4936361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AA3CCE-E8CE-9F62-D3BF-C3F2DA286BED}"/>
                </a:ext>
              </a:extLst>
            </p:cNvPr>
            <p:cNvSpPr txBox="1"/>
            <p:nvPr/>
          </p:nvSpPr>
          <p:spPr>
            <a:xfrm>
              <a:off x="5955513" y="5587789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45251F-22CC-8FAA-4410-C57C438594F9}"/>
                </a:ext>
              </a:extLst>
            </p:cNvPr>
            <p:cNvSpPr txBox="1"/>
            <p:nvPr/>
          </p:nvSpPr>
          <p:spPr>
            <a:xfrm>
              <a:off x="5274760" y="5562605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977B534-E8AD-82E6-D9DF-0AD0027F46F9}"/>
              </a:ext>
            </a:extLst>
          </p:cNvPr>
          <p:cNvSpPr txBox="1"/>
          <p:nvPr/>
        </p:nvSpPr>
        <p:spPr>
          <a:xfrm>
            <a:off x="6715935" y="5965660"/>
            <a:ext cx="42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6507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52C4-616A-945E-F334-80758C35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(weighted)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F9B06-617A-5AA6-F192-465DA08F0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elements now integer or float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E79257-0003-AF99-905A-2ED583CA99E9}"/>
              </a:ext>
            </a:extLst>
          </p:cNvPr>
          <p:cNvGrpSpPr/>
          <p:nvPr/>
        </p:nvGrpSpPr>
        <p:grpSpPr>
          <a:xfrm>
            <a:off x="4396883" y="3158216"/>
            <a:ext cx="3646629" cy="3479192"/>
            <a:chOff x="4278171" y="2666556"/>
            <a:chExt cx="3646629" cy="34791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1C8C93-9396-9B7F-869A-9A13919DFF9D}"/>
                </a:ext>
              </a:extLst>
            </p:cNvPr>
            <p:cNvSpPr/>
            <p:nvPr/>
          </p:nvSpPr>
          <p:spPr>
            <a:xfrm>
              <a:off x="5105400" y="3429000"/>
              <a:ext cx="2819400" cy="27167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27ED0B6-A1C2-812F-542E-F9DA95B5E38C}"/>
                </a:ext>
              </a:extLst>
            </p:cNvPr>
            <p:cNvCxnSpPr/>
            <p:nvPr/>
          </p:nvCxnSpPr>
          <p:spPr>
            <a:xfrm>
              <a:off x="6515100" y="3429000"/>
              <a:ext cx="0" cy="2716748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490DEC5-8CBD-3D0C-1842-45EFC029F9FC}"/>
                </a:ext>
              </a:extLst>
            </p:cNvPr>
            <p:cNvCxnSpPr/>
            <p:nvPr/>
          </p:nvCxnSpPr>
          <p:spPr>
            <a:xfrm>
              <a:off x="7239000" y="3429000"/>
              <a:ext cx="0" cy="2716748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D296177-46D9-BAA5-3A5D-F4A93A9A83D0}"/>
                </a:ext>
              </a:extLst>
            </p:cNvPr>
            <p:cNvCxnSpPr/>
            <p:nvPr/>
          </p:nvCxnSpPr>
          <p:spPr>
            <a:xfrm>
              <a:off x="5791200" y="3429000"/>
              <a:ext cx="0" cy="2716748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74991A-42AE-29A1-C80A-DA6EDA0C464D}"/>
                </a:ext>
              </a:extLst>
            </p:cNvPr>
            <p:cNvCxnSpPr>
              <a:endCxn id="5" idx="3"/>
            </p:cNvCxnSpPr>
            <p:nvPr/>
          </p:nvCxnSpPr>
          <p:spPr>
            <a:xfrm>
              <a:off x="5105400" y="4780447"/>
              <a:ext cx="2819400" cy="6927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DF143EE-88DD-C5EE-2F3E-DBEC01A94985}"/>
                </a:ext>
              </a:extLst>
            </p:cNvPr>
            <p:cNvCxnSpPr/>
            <p:nvPr/>
          </p:nvCxnSpPr>
          <p:spPr>
            <a:xfrm>
              <a:off x="5105400" y="4094333"/>
              <a:ext cx="2819400" cy="6927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0D1A1FA-42A4-2C0D-EAA1-8C0482B79063}"/>
                </a:ext>
              </a:extLst>
            </p:cNvPr>
            <p:cNvCxnSpPr/>
            <p:nvPr/>
          </p:nvCxnSpPr>
          <p:spPr>
            <a:xfrm>
              <a:off x="5105400" y="5459634"/>
              <a:ext cx="2819400" cy="6927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C2FE81-4606-ADC0-D723-A1D24F4BCB96}"/>
                </a:ext>
              </a:extLst>
            </p:cNvPr>
            <p:cNvSpPr txBox="1"/>
            <p:nvPr/>
          </p:nvSpPr>
          <p:spPr>
            <a:xfrm>
              <a:off x="4686301" y="3650732"/>
              <a:ext cx="457199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0070C0"/>
                  </a:solidFill>
                </a:rPr>
                <a:t>A </a:t>
              </a:r>
            </a:p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0070C0"/>
                  </a:solidFill>
                </a:rPr>
                <a:t>      B 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b="1" dirty="0">
                  <a:solidFill>
                    <a:srgbClr val="0070C0"/>
                  </a:solidFill>
                </a:rPr>
                <a:t>      C</a:t>
              </a:r>
            </a:p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0070C0"/>
                  </a:solidFill>
                </a:rPr>
                <a:t>        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5B480F-C592-A4DF-F3D6-275D644CDD17}"/>
                </a:ext>
              </a:extLst>
            </p:cNvPr>
            <p:cNvSpPr txBox="1"/>
            <p:nvPr/>
          </p:nvSpPr>
          <p:spPr>
            <a:xfrm>
              <a:off x="4278171" y="4205490"/>
              <a:ext cx="30479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i="1" dirty="0">
                  <a:solidFill>
                    <a:srgbClr val="C00000"/>
                  </a:solidFill>
                </a:rPr>
                <a:t>source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FE519F-A041-CA1D-E0E5-EE95D93EBFE1}"/>
                </a:ext>
              </a:extLst>
            </p:cNvPr>
            <p:cNvSpPr txBox="1"/>
            <p:nvPr/>
          </p:nvSpPr>
          <p:spPr>
            <a:xfrm>
              <a:off x="6354904" y="2666556"/>
              <a:ext cx="1543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i="1" dirty="0">
                  <a:solidFill>
                    <a:srgbClr val="C00000"/>
                  </a:solidFill>
                </a:rPr>
                <a:t>destination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FAACBDA-3CEB-97BF-6EA4-86BBBD9E33C9}"/>
              </a:ext>
            </a:extLst>
          </p:cNvPr>
          <p:cNvSpPr txBox="1"/>
          <p:nvPr/>
        </p:nvSpPr>
        <p:spPr>
          <a:xfrm>
            <a:off x="6829617" y="6102821"/>
            <a:ext cx="42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EEBCE5-87F5-A190-F6BB-DD81553206BF}"/>
              </a:ext>
            </a:extLst>
          </p:cNvPr>
          <p:cNvSpPr txBox="1"/>
          <p:nvPr/>
        </p:nvSpPr>
        <p:spPr>
          <a:xfrm>
            <a:off x="6048567" y="5414654"/>
            <a:ext cx="42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B494B3-6120-06D9-CF04-D783E699340A}"/>
              </a:ext>
            </a:extLst>
          </p:cNvPr>
          <p:cNvSpPr txBox="1"/>
          <p:nvPr/>
        </p:nvSpPr>
        <p:spPr>
          <a:xfrm>
            <a:off x="7515418" y="4080977"/>
            <a:ext cx="42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26CF54-82B0-98DE-4581-D9B214F13B0F}"/>
              </a:ext>
            </a:extLst>
          </p:cNvPr>
          <p:cNvSpPr txBox="1"/>
          <p:nvPr/>
        </p:nvSpPr>
        <p:spPr>
          <a:xfrm>
            <a:off x="6763951" y="4067123"/>
            <a:ext cx="42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FE78A-D64F-CC4C-9D1C-F35C4A2BDAF4}"/>
              </a:ext>
            </a:extLst>
          </p:cNvPr>
          <p:cNvSpPr txBox="1"/>
          <p:nvPr/>
        </p:nvSpPr>
        <p:spPr>
          <a:xfrm>
            <a:off x="6067618" y="4062546"/>
            <a:ext cx="42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3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84F969-B4AC-20D3-269D-44B8D06A27D5}"/>
              </a:ext>
            </a:extLst>
          </p:cNvPr>
          <p:cNvGrpSpPr/>
          <p:nvPr/>
        </p:nvGrpSpPr>
        <p:grpSpPr>
          <a:xfrm>
            <a:off x="937110" y="3463720"/>
            <a:ext cx="2620896" cy="2857944"/>
            <a:chOff x="864375" y="3029573"/>
            <a:chExt cx="2620896" cy="285794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19FBDAD-912E-CBCD-4B8E-653252200015}"/>
                </a:ext>
              </a:extLst>
            </p:cNvPr>
            <p:cNvCxnSpPr>
              <a:stCxn id="27" idx="2"/>
              <a:endCxn id="25" idx="6"/>
            </p:cNvCxnSpPr>
            <p:nvPr/>
          </p:nvCxnSpPr>
          <p:spPr>
            <a:xfrm flipH="1">
              <a:off x="1470398" y="5450432"/>
              <a:ext cx="1315243" cy="2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7C63364-4AB1-5D74-62E7-D511BE84F8A6}"/>
                </a:ext>
              </a:extLst>
            </p:cNvPr>
            <p:cNvSpPr/>
            <p:nvPr/>
          </p:nvSpPr>
          <p:spPr>
            <a:xfrm>
              <a:off x="982750" y="3176981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E729BBB-2B5E-872E-EE5C-E254A17AD1DC}"/>
                </a:ext>
              </a:extLst>
            </p:cNvPr>
            <p:cNvSpPr/>
            <p:nvPr/>
          </p:nvSpPr>
          <p:spPr>
            <a:xfrm>
              <a:off x="2790548" y="3176981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FD13296-55A6-4348-F24B-24B434CDDAA0}"/>
                </a:ext>
              </a:extLst>
            </p:cNvPr>
            <p:cNvSpPr/>
            <p:nvPr/>
          </p:nvSpPr>
          <p:spPr>
            <a:xfrm>
              <a:off x="977841" y="5216270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E74762A-1215-5957-31AA-3043F8BB95F9}"/>
                </a:ext>
              </a:extLst>
            </p:cNvPr>
            <p:cNvCxnSpPr>
              <a:stCxn id="23" idx="4"/>
              <a:endCxn id="25" idx="0"/>
            </p:cNvCxnSpPr>
            <p:nvPr/>
          </p:nvCxnSpPr>
          <p:spPr>
            <a:xfrm flipH="1">
              <a:off x="1224119" y="3645304"/>
              <a:ext cx="4909" cy="15709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E9B881A-C5AA-1698-EBC1-4A6208F87076}"/>
                </a:ext>
              </a:extLst>
            </p:cNvPr>
            <p:cNvSpPr/>
            <p:nvPr/>
          </p:nvSpPr>
          <p:spPr>
            <a:xfrm>
              <a:off x="2785640" y="5216270"/>
              <a:ext cx="492557" cy="46832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A70660B-1109-BA1D-AA64-658A89A479BE}"/>
                </a:ext>
              </a:extLst>
            </p:cNvPr>
            <p:cNvCxnSpPr>
              <a:stCxn id="24" idx="4"/>
              <a:endCxn id="27" idx="0"/>
            </p:cNvCxnSpPr>
            <p:nvPr/>
          </p:nvCxnSpPr>
          <p:spPr>
            <a:xfrm flipH="1">
              <a:off x="3031919" y="3645304"/>
              <a:ext cx="4909" cy="15709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1870B9E-7C71-F8F3-1E92-B6DB30A193A9}"/>
                </a:ext>
              </a:extLst>
            </p:cNvPr>
            <p:cNvCxnSpPr>
              <a:stCxn id="23" idx="5"/>
              <a:endCxn id="27" idx="1"/>
            </p:cNvCxnSpPr>
            <p:nvPr/>
          </p:nvCxnSpPr>
          <p:spPr>
            <a:xfrm>
              <a:off x="1403173" y="3576718"/>
              <a:ext cx="1454600" cy="1708136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8A62108-4188-2870-C417-0B8ABC55A7DD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>
              <a:off x="1475306" y="3411142"/>
              <a:ext cx="1315243" cy="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2B7342-5218-EDA0-F6B7-8452DF534D02}"/>
                </a:ext>
              </a:extLst>
            </p:cNvPr>
            <p:cNvSpPr txBox="1"/>
            <p:nvPr/>
          </p:nvSpPr>
          <p:spPr>
            <a:xfrm>
              <a:off x="1034719" y="325688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8A1330-69F4-15DA-555D-CBEDE34AA9A0}"/>
                </a:ext>
              </a:extLst>
            </p:cNvPr>
            <p:cNvSpPr txBox="1"/>
            <p:nvPr/>
          </p:nvSpPr>
          <p:spPr>
            <a:xfrm>
              <a:off x="2863032" y="5318384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5AD8B74-007E-DD12-5686-4660FC050ACF}"/>
                </a:ext>
              </a:extLst>
            </p:cNvPr>
            <p:cNvSpPr txBox="1"/>
            <p:nvPr/>
          </p:nvSpPr>
          <p:spPr>
            <a:xfrm>
              <a:off x="1067238" y="5315261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B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EB4965-D38F-9CA1-90B0-AF92AE8DD62C}"/>
                </a:ext>
              </a:extLst>
            </p:cNvPr>
            <p:cNvSpPr txBox="1"/>
            <p:nvPr/>
          </p:nvSpPr>
          <p:spPr>
            <a:xfrm>
              <a:off x="2847979" y="3275972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E2E4BBF-83BF-8CF2-5716-08DC1B0249DD}"/>
                </a:ext>
              </a:extLst>
            </p:cNvPr>
            <p:cNvSpPr txBox="1"/>
            <p:nvPr/>
          </p:nvSpPr>
          <p:spPr>
            <a:xfrm>
              <a:off x="1861097" y="302957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3B7F95C-8134-4D4F-1C25-ADE3F89AD200}"/>
                </a:ext>
              </a:extLst>
            </p:cNvPr>
            <p:cNvSpPr txBox="1"/>
            <p:nvPr/>
          </p:nvSpPr>
          <p:spPr>
            <a:xfrm>
              <a:off x="1960568" y="5518185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CEDA79-D2D4-75D8-73BC-17388E2CA93A}"/>
                </a:ext>
              </a:extLst>
            </p:cNvPr>
            <p:cNvSpPr txBox="1"/>
            <p:nvPr/>
          </p:nvSpPr>
          <p:spPr>
            <a:xfrm>
              <a:off x="864375" y="4239610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FBA556F-1629-65F1-0DDE-7CC967837FC8}"/>
                </a:ext>
              </a:extLst>
            </p:cNvPr>
            <p:cNvSpPr txBox="1"/>
            <p:nvPr/>
          </p:nvSpPr>
          <p:spPr>
            <a:xfrm>
              <a:off x="3056649" y="409433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1F00163-E129-8FC6-27AB-CBFD59DCB8E4}"/>
                </a:ext>
              </a:extLst>
            </p:cNvPr>
            <p:cNvSpPr txBox="1"/>
            <p:nvPr/>
          </p:nvSpPr>
          <p:spPr>
            <a:xfrm>
              <a:off x="2024708" y="402554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C335DF3-5741-4BCA-D4EC-FA9596AEF35F}"/>
              </a:ext>
            </a:extLst>
          </p:cNvPr>
          <p:cNvGrpSpPr/>
          <p:nvPr/>
        </p:nvGrpSpPr>
        <p:grpSpPr>
          <a:xfrm>
            <a:off x="5364669" y="4062546"/>
            <a:ext cx="2579619" cy="2489951"/>
            <a:chOff x="5254941" y="3559626"/>
            <a:chExt cx="2579619" cy="24899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E279788-EFE8-AF29-01C0-C164B7109C14}"/>
                </a:ext>
              </a:extLst>
            </p:cNvPr>
            <p:cNvSpPr txBox="1"/>
            <p:nvPr/>
          </p:nvSpPr>
          <p:spPr>
            <a:xfrm>
              <a:off x="6671256" y="4901796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54FC93-795E-DC32-6CA3-120FC4EFA4FE}"/>
                </a:ext>
              </a:extLst>
            </p:cNvPr>
            <p:cNvSpPr txBox="1"/>
            <p:nvPr/>
          </p:nvSpPr>
          <p:spPr>
            <a:xfrm>
              <a:off x="5254941" y="4933992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ACB4A70-1CB0-E696-71EA-A1554ACAD16B}"/>
                </a:ext>
              </a:extLst>
            </p:cNvPr>
            <p:cNvSpPr txBox="1"/>
            <p:nvPr/>
          </p:nvSpPr>
          <p:spPr>
            <a:xfrm>
              <a:off x="5258627" y="4238168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3680C3F-205F-546C-9503-D38A1A0F9C8F}"/>
                </a:ext>
              </a:extLst>
            </p:cNvPr>
            <p:cNvSpPr txBox="1"/>
            <p:nvPr/>
          </p:nvSpPr>
          <p:spPr>
            <a:xfrm>
              <a:off x="5955513" y="4213485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CA998D-D070-9DCD-F248-31AB818A3CB6}"/>
                </a:ext>
              </a:extLst>
            </p:cNvPr>
            <p:cNvSpPr txBox="1"/>
            <p:nvPr/>
          </p:nvSpPr>
          <p:spPr>
            <a:xfrm>
              <a:off x="6679413" y="4229536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39EB1F-BE8A-44C4-3FC0-9639B39D9C21}"/>
                </a:ext>
              </a:extLst>
            </p:cNvPr>
            <p:cNvSpPr txBox="1"/>
            <p:nvPr/>
          </p:nvSpPr>
          <p:spPr>
            <a:xfrm>
              <a:off x="7405938" y="4232832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96EF7FF-DFDE-31FF-1A03-138485BEA160}"/>
                </a:ext>
              </a:extLst>
            </p:cNvPr>
            <p:cNvSpPr txBox="1"/>
            <p:nvPr/>
          </p:nvSpPr>
          <p:spPr>
            <a:xfrm>
              <a:off x="5268438" y="3559626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A831AB8-6399-CF9B-47E4-1AFF253F1DBE}"/>
                </a:ext>
              </a:extLst>
            </p:cNvPr>
            <p:cNvSpPr txBox="1"/>
            <p:nvPr/>
          </p:nvSpPr>
          <p:spPr>
            <a:xfrm>
              <a:off x="5268438" y="5567399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A2E6403-9648-AB97-B9AD-FBF6FE02789A}"/>
                </a:ext>
              </a:extLst>
            </p:cNvPr>
            <p:cNvSpPr txBox="1"/>
            <p:nvPr/>
          </p:nvSpPr>
          <p:spPr>
            <a:xfrm>
              <a:off x="5947356" y="5560152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7785747-D231-3E66-BF13-B9A45544BBB1}"/>
                </a:ext>
              </a:extLst>
            </p:cNvPr>
            <p:cNvSpPr txBox="1"/>
            <p:nvPr/>
          </p:nvSpPr>
          <p:spPr>
            <a:xfrm>
              <a:off x="7395156" y="5587912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D65FC77-567A-A996-FCBB-49F0C9218F46}"/>
                </a:ext>
              </a:extLst>
            </p:cNvPr>
            <p:cNvSpPr txBox="1"/>
            <p:nvPr/>
          </p:nvSpPr>
          <p:spPr>
            <a:xfrm>
              <a:off x="7405690" y="4904378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77A82B6-ECC4-2F7C-A617-4A0357CC1DC4}"/>
              </a:ext>
            </a:extLst>
          </p:cNvPr>
          <p:cNvSpPr txBox="1"/>
          <p:nvPr/>
        </p:nvSpPr>
        <p:spPr>
          <a:xfrm>
            <a:off x="5382359" y="3552298"/>
            <a:ext cx="279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            B            C            D</a:t>
            </a:r>
          </a:p>
        </p:txBody>
      </p:sp>
    </p:spTree>
    <p:extLst>
      <p:ext uri="{BB962C8B-B14F-4D97-AF65-F5344CB8AC3E}">
        <p14:creationId xmlns:p14="http://schemas.microsoft.com/office/powerpoint/2010/main" val="372837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7" grpId="0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E8D5-105D-2DBC-047C-2F60536A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474A-7A02-8CA2-DEC8-D9F06A33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 and cons in terms of time and space complexity?</a:t>
            </a:r>
          </a:p>
          <a:p>
            <a:pPr lvl="1"/>
            <a:r>
              <a:rPr lang="en-US" dirty="0"/>
              <a:t>Use V = vertices, E = edges, |V| = # vertices, |E| = # edges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fast to determine if there’s an edge from A to B?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fast to find all edges of A?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Amount of space used?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493AF-13BA-7A9E-EBC3-4B2A71DD96FB}"/>
              </a:ext>
            </a:extLst>
          </p:cNvPr>
          <p:cNvSpPr txBox="1"/>
          <p:nvPr/>
        </p:nvSpPr>
        <p:spPr>
          <a:xfrm>
            <a:off x="628650" y="4965192"/>
            <a:ext cx="1175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O(1)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O(|V|)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O(|V|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437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9B6B4-069B-80F9-902A-E9B0EED5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space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3E911-D477-1D7B-0E60-3E167E5BD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 is wasted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64 spaces, 55 not used</a:t>
            </a:r>
          </a:p>
          <a:p>
            <a:r>
              <a:rPr lang="en-US" dirty="0"/>
              <a:t>O(|V|</a:t>
            </a:r>
            <a:r>
              <a:rPr lang="en-US" baseline="30000" dirty="0"/>
              <a:t>2</a:t>
            </a:r>
            <a:r>
              <a:rPr lang="en-US" dirty="0"/>
              <a:t>) space</a:t>
            </a:r>
          </a:p>
          <a:p>
            <a:r>
              <a:rPr lang="en-US" dirty="0"/>
              <a:t>If |E| &lt;&lt; |V|</a:t>
            </a:r>
            <a:r>
              <a:rPr lang="en-US" baseline="30000" dirty="0"/>
              <a:t>2</a:t>
            </a:r>
            <a:r>
              <a:rPr lang="en-US" dirty="0"/>
              <a:t>, the graph is </a:t>
            </a:r>
            <a:r>
              <a:rPr lang="en-US" dirty="0">
                <a:solidFill>
                  <a:srgbClr val="FF0000"/>
                </a:solidFill>
              </a:rPr>
              <a:t>sparse</a:t>
            </a:r>
          </a:p>
          <a:p>
            <a:r>
              <a:rPr lang="en-US" dirty="0"/>
              <a:t>If |E| ≈ |V|</a:t>
            </a:r>
            <a:r>
              <a:rPr lang="en-US" baseline="30000" dirty="0"/>
              <a:t>2</a:t>
            </a:r>
            <a:r>
              <a:rPr lang="en-US" dirty="0"/>
              <a:t>, the graph is </a:t>
            </a:r>
            <a:r>
              <a:rPr lang="en-US" dirty="0">
                <a:solidFill>
                  <a:srgbClr val="FF0000"/>
                </a:solidFill>
              </a:rPr>
              <a:t>dense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0314E2B-4E3D-61EC-E396-4DEDF7EF8205}"/>
              </a:ext>
            </a:extLst>
          </p:cNvPr>
          <p:cNvCxnSpPr>
            <a:stCxn id="10" idx="3"/>
            <a:endCxn id="10" idx="3"/>
          </p:cNvCxnSpPr>
          <p:nvPr/>
        </p:nvCxnSpPr>
        <p:spPr>
          <a:xfrm>
            <a:off x="2067484" y="246594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74E924D-127A-BE64-9E53-77518687F69C}"/>
              </a:ext>
            </a:extLst>
          </p:cNvPr>
          <p:cNvGrpSpPr/>
          <p:nvPr/>
        </p:nvGrpSpPr>
        <p:grpSpPr>
          <a:xfrm>
            <a:off x="1284649" y="2307224"/>
            <a:ext cx="2110083" cy="1856144"/>
            <a:chOff x="717385" y="2166333"/>
            <a:chExt cx="2110083" cy="185614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27C7FED-40A3-1AC4-FE9B-8874463CA626}"/>
                </a:ext>
              </a:extLst>
            </p:cNvPr>
            <p:cNvGrpSpPr/>
            <p:nvPr/>
          </p:nvGrpSpPr>
          <p:grpSpPr>
            <a:xfrm>
              <a:off x="717385" y="2166333"/>
              <a:ext cx="2110083" cy="1856144"/>
              <a:chOff x="721027" y="2528265"/>
              <a:chExt cx="2110083" cy="1856144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BFED883-7BCB-6923-2FFF-BA6E398296E4}"/>
                  </a:ext>
                </a:extLst>
              </p:cNvPr>
              <p:cNvSpPr/>
              <p:nvPr/>
            </p:nvSpPr>
            <p:spPr>
              <a:xfrm>
                <a:off x="886008" y="2726992"/>
                <a:ext cx="203340" cy="18595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FCA4AFC-D834-711C-3E9E-D2B30C05467C}"/>
                  </a:ext>
                </a:extLst>
              </p:cNvPr>
              <p:cNvSpPr/>
              <p:nvPr/>
            </p:nvSpPr>
            <p:spPr>
              <a:xfrm>
                <a:off x="2627770" y="3317912"/>
                <a:ext cx="203340" cy="18595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689F997-BA5D-FF9E-DF4D-1D5573B2B027}"/>
                  </a:ext>
                </a:extLst>
              </p:cNvPr>
              <p:cNvSpPr/>
              <p:nvPr/>
            </p:nvSpPr>
            <p:spPr>
              <a:xfrm>
                <a:off x="1474084" y="2528265"/>
                <a:ext cx="203340" cy="18595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8FDD1BF-7D69-5712-87AF-0F1247BA669C}"/>
                  </a:ext>
                </a:extLst>
              </p:cNvPr>
              <p:cNvSpPr/>
              <p:nvPr/>
            </p:nvSpPr>
            <p:spPr>
              <a:xfrm>
                <a:off x="721027" y="3480176"/>
                <a:ext cx="203340" cy="18595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05C172C-AC9C-0B2B-95F0-866BE1BA65C2}"/>
                  </a:ext>
                </a:extLst>
              </p:cNvPr>
              <p:cNvSpPr/>
              <p:nvPr/>
            </p:nvSpPr>
            <p:spPr>
              <a:xfrm>
                <a:off x="993949" y="3983962"/>
                <a:ext cx="203340" cy="18595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0D0864C-9747-F8F2-6035-D4BB7DF2479A}"/>
                  </a:ext>
                </a:extLst>
              </p:cNvPr>
              <p:cNvSpPr/>
              <p:nvPr/>
            </p:nvSpPr>
            <p:spPr>
              <a:xfrm>
                <a:off x="2299977" y="2779182"/>
                <a:ext cx="203340" cy="18595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694963D-1BA3-B459-E91F-1882E55984CE}"/>
                  </a:ext>
                </a:extLst>
              </p:cNvPr>
              <p:cNvSpPr/>
              <p:nvPr/>
            </p:nvSpPr>
            <p:spPr>
              <a:xfrm>
                <a:off x="2307902" y="4005351"/>
                <a:ext cx="203340" cy="18595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83B8A1A-0450-3459-8EBB-DB68590F73D8}"/>
                  </a:ext>
                </a:extLst>
              </p:cNvPr>
              <p:cNvSpPr/>
              <p:nvPr/>
            </p:nvSpPr>
            <p:spPr>
              <a:xfrm>
                <a:off x="1651446" y="4198453"/>
                <a:ext cx="203340" cy="18595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DC24493-D732-AA59-CA7D-D4731F89FA96}"/>
                  </a:ext>
                </a:extLst>
              </p:cNvPr>
              <p:cNvCxnSpPr>
                <a:stCxn id="13" idx="1"/>
                <a:endCxn id="10" idx="6"/>
              </p:cNvCxnSpPr>
              <p:nvPr/>
            </p:nvCxnSpPr>
            <p:spPr>
              <a:xfrm flipH="1" flipV="1">
                <a:off x="1677424" y="2621243"/>
                <a:ext cx="652331" cy="185172"/>
              </a:xfrm>
              <a:prstGeom prst="straightConnector1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F5DFA91-E19B-8ACE-F6A6-E66E6F8F4288}"/>
                  </a:ext>
                </a:extLst>
              </p:cNvPr>
              <p:cNvCxnSpPr>
                <a:stCxn id="15" idx="6"/>
                <a:endCxn id="14" idx="3"/>
              </p:cNvCxnSpPr>
              <p:nvPr/>
            </p:nvCxnSpPr>
            <p:spPr>
              <a:xfrm flipV="1">
                <a:off x="1854786" y="4164074"/>
                <a:ext cx="482894" cy="127357"/>
              </a:xfrm>
              <a:prstGeom prst="straightConnector1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B859FD5-F4CF-9A49-2BA3-8403C3B7A537}"/>
                  </a:ext>
                </a:extLst>
              </p:cNvPr>
              <p:cNvCxnSpPr>
                <a:stCxn id="9" idx="1"/>
                <a:endCxn id="13" idx="5"/>
              </p:cNvCxnSpPr>
              <p:nvPr/>
            </p:nvCxnSpPr>
            <p:spPr>
              <a:xfrm flipH="1" flipV="1">
                <a:off x="2473539" y="2937905"/>
                <a:ext cx="184009" cy="407240"/>
              </a:xfrm>
              <a:prstGeom prst="straightConnector1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6305CA3-592B-966A-C1B7-86B4630E663A}"/>
                  </a:ext>
                </a:extLst>
              </p:cNvPr>
              <p:cNvCxnSpPr>
                <a:stCxn id="14" idx="7"/>
                <a:endCxn id="9" idx="4"/>
              </p:cNvCxnSpPr>
              <p:nvPr/>
            </p:nvCxnSpPr>
            <p:spPr>
              <a:xfrm flipV="1">
                <a:off x="2481464" y="3503868"/>
                <a:ext cx="247976" cy="528716"/>
              </a:xfrm>
              <a:prstGeom prst="straightConnector1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879D232-4347-1E21-49BA-21EDFD801C62}"/>
                  </a:ext>
                </a:extLst>
              </p:cNvPr>
              <p:cNvCxnSpPr>
                <a:stCxn id="8" idx="3"/>
                <a:endCxn id="11" idx="0"/>
              </p:cNvCxnSpPr>
              <p:nvPr/>
            </p:nvCxnSpPr>
            <p:spPr>
              <a:xfrm flipH="1">
                <a:off x="822697" y="2885715"/>
                <a:ext cx="93089" cy="594461"/>
              </a:xfrm>
              <a:prstGeom prst="straightConnector1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264E4BE-7105-EB94-F408-28E87ED3CDDB}"/>
                  </a:ext>
                </a:extLst>
              </p:cNvPr>
              <p:cNvCxnSpPr>
                <a:stCxn id="11" idx="4"/>
                <a:endCxn id="12" idx="1"/>
              </p:cNvCxnSpPr>
              <p:nvPr/>
            </p:nvCxnSpPr>
            <p:spPr>
              <a:xfrm>
                <a:off x="822697" y="3666132"/>
                <a:ext cx="201030" cy="345063"/>
              </a:xfrm>
              <a:prstGeom prst="straightConnector1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8A52A02-154B-943F-E4F4-CFDE2C63C7D8}"/>
                  </a:ext>
                </a:extLst>
              </p:cNvPr>
              <p:cNvCxnSpPr>
                <a:stCxn id="10" idx="3"/>
                <a:endCxn id="8" idx="7"/>
              </p:cNvCxnSpPr>
              <p:nvPr/>
            </p:nvCxnSpPr>
            <p:spPr>
              <a:xfrm flipH="1">
                <a:off x="1059570" y="2686988"/>
                <a:ext cx="444292" cy="67237"/>
              </a:xfrm>
              <a:prstGeom prst="straightConnector1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F9D5CC8-E73D-13F0-AABD-914F44D27156}"/>
                  </a:ext>
                </a:extLst>
              </p:cNvPr>
              <p:cNvCxnSpPr>
                <a:stCxn id="12" idx="5"/>
                <a:endCxn id="15" idx="2"/>
              </p:cNvCxnSpPr>
              <p:nvPr/>
            </p:nvCxnSpPr>
            <p:spPr>
              <a:xfrm>
                <a:off x="1167511" y="4142685"/>
                <a:ext cx="483935" cy="148746"/>
              </a:xfrm>
              <a:prstGeom prst="straightConnector1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64AEC0-4105-BBAC-88F3-681FF644CFD4}"/>
                  </a:ext>
                </a:extLst>
              </p:cNvPr>
              <p:cNvSpPr txBox="1"/>
              <p:nvPr/>
            </p:nvSpPr>
            <p:spPr>
              <a:xfrm>
                <a:off x="1045627" y="2965138"/>
                <a:ext cx="1216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8 nodes</a:t>
                </a: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4118905-F693-07C8-ECD6-F88D56E7E4D2}"/>
                </a:ext>
              </a:extLst>
            </p:cNvPr>
            <p:cNvCxnSpPr>
              <a:stCxn id="11" idx="6"/>
              <a:endCxn id="9" idx="2"/>
            </p:cNvCxnSpPr>
            <p:nvPr/>
          </p:nvCxnSpPr>
          <p:spPr>
            <a:xfrm flipV="1">
              <a:off x="920725" y="3048958"/>
              <a:ext cx="1703403" cy="162264"/>
            </a:xfrm>
            <a:prstGeom prst="straightConnector1">
              <a:avLst/>
            </a:prstGeom>
            <a:ln w="3175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7AAEBE-5FAB-B4FF-70C3-97CB64C8A1F8}"/>
              </a:ext>
            </a:extLst>
          </p:cNvPr>
          <p:cNvGrpSpPr/>
          <p:nvPr/>
        </p:nvGrpSpPr>
        <p:grpSpPr>
          <a:xfrm>
            <a:off x="5392466" y="2296610"/>
            <a:ext cx="3114878" cy="3118578"/>
            <a:chOff x="5485428" y="3228711"/>
            <a:chExt cx="3114878" cy="311857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9663640-3B6C-B89A-0D78-FBF1AC39FF69}"/>
                </a:ext>
              </a:extLst>
            </p:cNvPr>
            <p:cNvGrpSpPr/>
            <p:nvPr/>
          </p:nvGrpSpPr>
          <p:grpSpPr>
            <a:xfrm>
              <a:off x="5485428" y="3228711"/>
              <a:ext cx="3114878" cy="3118578"/>
              <a:chOff x="4111841" y="2870958"/>
              <a:chExt cx="3114878" cy="311857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7BFAB44-F340-3918-1A83-E5F19E509127}"/>
                  </a:ext>
                </a:extLst>
              </p:cNvPr>
              <p:cNvGrpSpPr/>
              <p:nvPr/>
            </p:nvGrpSpPr>
            <p:grpSpPr>
              <a:xfrm>
                <a:off x="4114800" y="2870958"/>
                <a:ext cx="3111919" cy="3118578"/>
                <a:chOff x="5254989" y="3250599"/>
                <a:chExt cx="3111919" cy="3118578"/>
              </a:xfrm>
              <a:solidFill>
                <a:schemeClr val="accent1">
                  <a:lumMod val="40000"/>
                  <a:lumOff val="60000"/>
                  <a:alpha val="35000"/>
                </a:schemeClr>
              </a:solidFill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46CF5425-8144-6FA2-F2C6-98E57A774FEB}"/>
                    </a:ext>
                  </a:extLst>
                </p:cNvPr>
                <p:cNvGrpSpPr/>
                <p:nvPr/>
              </p:nvGrpSpPr>
              <p:grpSpPr>
                <a:xfrm>
                  <a:off x="5254989" y="3250599"/>
                  <a:ext cx="3108960" cy="3108962"/>
                  <a:chOff x="5257800" y="3276599"/>
                  <a:chExt cx="3108960" cy="3108962"/>
                </a:xfrm>
                <a:grpFill/>
              </p:grpSpPr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CD23294B-305F-F544-4478-59843895DFFF}"/>
                      </a:ext>
                    </a:extLst>
                  </p:cNvPr>
                  <p:cNvGrpSpPr/>
                  <p:nvPr/>
                </p:nvGrpSpPr>
                <p:grpSpPr>
                  <a:xfrm>
                    <a:off x="5257800" y="3276599"/>
                    <a:ext cx="3108960" cy="3108962"/>
                    <a:chOff x="4973716" y="3365308"/>
                    <a:chExt cx="2939988" cy="2773512"/>
                  </a:xfrm>
                  <a:grpFill/>
                </p:grpSpPr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DFE4D950-4F12-3D0C-ABE6-AD685097F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3716" y="3365309"/>
                      <a:ext cx="2939988" cy="2773511"/>
                    </a:xfrm>
                    <a:prstGeom prst="rect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3" name="Straight Connector 52">
                      <a:extLst>
                        <a:ext uri="{FF2B5EF4-FFF2-40B4-BE49-F238E27FC236}">
                          <a16:creationId xmlns:a16="http://schemas.microsoft.com/office/drawing/2014/main" id="{5B24C67F-DE2D-F618-76E6-C6964F3266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443710" y="3365308"/>
                      <a:ext cx="0" cy="2773511"/>
                    </a:xfrm>
                    <a:prstGeom prst="line">
                      <a:avLst/>
                    </a:prstGeom>
                    <a:grpFill/>
                    <a:ln w="2540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51CA966B-919E-776D-D5A4-AA42A74B24D1}"/>
                      </a:ext>
                    </a:extLst>
                  </p:cNvPr>
                  <p:cNvCxnSpPr/>
                  <p:nvPr/>
                </p:nvCxnSpPr>
                <p:spPr>
                  <a:xfrm>
                    <a:off x="5638800" y="3276600"/>
                    <a:ext cx="0" cy="3108960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C6FBDE80-D94F-4F8B-D365-1E68C3866C59}"/>
                      </a:ext>
                    </a:extLst>
                  </p:cNvPr>
                  <p:cNvCxnSpPr/>
                  <p:nvPr/>
                </p:nvCxnSpPr>
                <p:spPr>
                  <a:xfrm>
                    <a:off x="6019800" y="3276600"/>
                    <a:ext cx="0" cy="3108960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0AA494E9-4658-039C-5F15-2FBEED38D24B}"/>
                      </a:ext>
                    </a:extLst>
                  </p:cNvPr>
                  <p:cNvCxnSpPr/>
                  <p:nvPr/>
                </p:nvCxnSpPr>
                <p:spPr>
                  <a:xfrm>
                    <a:off x="6400800" y="3276600"/>
                    <a:ext cx="0" cy="3108960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10B9E8AE-5137-1D25-E38D-B84B871CC3F5}"/>
                    </a:ext>
                  </a:extLst>
                </p:cNvPr>
                <p:cNvCxnSpPr/>
                <p:nvPr/>
              </p:nvCxnSpPr>
              <p:spPr>
                <a:xfrm>
                  <a:off x="7239000" y="3250600"/>
                  <a:ext cx="0" cy="3108960"/>
                </a:xfrm>
                <a:prstGeom prst="line">
                  <a:avLst/>
                </a:prstGeom>
                <a:grpFill/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94C82401-6AAB-E0D2-BDEE-1FDB9B70EC5B}"/>
                    </a:ext>
                  </a:extLst>
                </p:cNvPr>
                <p:cNvCxnSpPr/>
                <p:nvPr/>
              </p:nvCxnSpPr>
              <p:spPr>
                <a:xfrm>
                  <a:off x="8001000" y="3260217"/>
                  <a:ext cx="0" cy="3108960"/>
                </a:xfrm>
                <a:prstGeom prst="line">
                  <a:avLst/>
                </a:prstGeom>
                <a:grpFill/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BE2036D5-D9CA-261A-419A-E705176FF111}"/>
                    </a:ext>
                  </a:extLst>
                </p:cNvPr>
                <p:cNvCxnSpPr/>
                <p:nvPr/>
              </p:nvCxnSpPr>
              <p:spPr>
                <a:xfrm>
                  <a:off x="7620000" y="3250600"/>
                  <a:ext cx="0" cy="3108960"/>
                </a:xfrm>
                <a:prstGeom prst="line">
                  <a:avLst/>
                </a:prstGeom>
                <a:grpFill/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8025DC3-239A-0C8B-911D-86AA4DEE29C7}"/>
                    </a:ext>
                  </a:extLst>
                </p:cNvPr>
                <p:cNvCxnSpPr/>
                <p:nvPr/>
              </p:nvCxnSpPr>
              <p:spPr>
                <a:xfrm flipV="1">
                  <a:off x="5257800" y="5210856"/>
                  <a:ext cx="3108960" cy="16383"/>
                </a:xfrm>
                <a:prstGeom prst="line">
                  <a:avLst/>
                </a:prstGeom>
                <a:grpFill/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B97864A9-092D-0425-61D4-C7A46B3AA6A0}"/>
                    </a:ext>
                  </a:extLst>
                </p:cNvPr>
                <p:cNvCxnSpPr/>
                <p:nvPr/>
              </p:nvCxnSpPr>
              <p:spPr>
                <a:xfrm flipV="1">
                  <a:off x="5257800" y="5990908"/>
                  <a:ext cx="3108960" cy="16383"/>
                </a:xfrm>
                <a:prstGeom prst="line">
                  <a:avLst/>
                </a:prstGeom>
                <a:grpFill/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2C6B4DC-48D8-CDC5-DA97-8FF21936CB2A}"/>
                    </a:ext>
                  </a:extLst>
                </p:cNvPr>
                <p:cNvCxnSpPr/>
                <p:nvPr/>
              </p:nvCxnSpPr>
              <p:spPr>
                <a:xfrm flipV="1">
                  <a:off x="5257800" y="5580934"/>
                  <a:ext cx="3108960" cy="16383"/>
                </a:xfrm>
                <a:prstGeom prst="line">
                  <a:avLst/>
                </a:prstGeom>
                <a:grpFill/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0D7F4C35-5C7D-5812-6ECC-B169B659D58C}"/>
                    </a:ext>
                  </a:extLst>
                </p:cNvPr>
                <p:cNvCxnSpPr/>
                <p:nvPr/>
              </p:nvCxnSpPr>
              <p:spPr>
                <a:xfrm flipV="1">
                  <a:off x="5254989" y="3996660"/>
                  <a:ext cx="3108960" cy="16383"/>
                </a:xfrm>
                <a:prstGeom prst="line">
                  <a:avLst/>
                </a:prstGeom>
                <a:grpFill/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8C4D617E-47A0-22DC-BE9D-8E5E9DFC7AC8}"/>
                    </a:ext>
                  </a:extLst>
                </p:cNvPr>
                <p:cNvCxnSpPr/>
                <p:nvPr/>
              </p:nvCxnSpPr>
              <p:spPr>
                <a:xfrm flipV="1">
                  <a:off x="5254989" y="4384628"/>
                  <a:ext cx="3108960" cy="16383"/>
                </a:xfrm>
                <a:prstGeom prst="line">
                  <a:avLst/>
                </a:prstGeom>
                <a:grpFill/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F0471BE0-46DD-B190-4A54-7274C7CB3F3A}"/>
                    </a:ext>
                  </a:extLst>
                </p:cNvPr>
                <p:cNvCxnSpPr/>
                <p:nvPr/>
              </p:nvCxnSpPr>
              <p:spPr>
                <a:xfrm flipV="1">
                  <a:off x="5257948" y="3618391"/>
                  <a:ext cx="3108960" cy="16383"/>
                </a:xfrm>
                <a:prstGeom prst="line">
                  <a:avLst/>
                </a:prstGeom>
                <a:grpFill/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613E8B6-9464-868C-9F03-55EC92D70723}"/>
                  </a:ext>
                </a:extLst>
              </p:cNvPr>
              <p:cNvCxnSpPr/>
              <p:nvPr/>
            </p:nvCxnSpPr>
            <p:spPr>
              <a:xfrm flipV="1">
                <a:off x="4111841" y="4384763"/>
                <a:ext cx="3108960" cy="16383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E4C049-18C4-BFCB-161E-923F9A41BE98}"/>
                </a:ext>
              </a:extLst>
            </p:cNvPr>
            <p:cNvSpPr txBox="1"/>
            <p:nvPr/>
          </p:nvSpPr>
          <p:spPr>
            <a:xfrm>
              <a:off x="5897880" y="3284878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E64075-8018-A0DB-469A-E9762835AB1B}"/>
                </a:ext>
              </a:extLst>
            </p:cNvPr>
            <p:cNvSpPr txBox="1"/>
            <p:nvPr/>
          </p:nvSpPr>
          <p:spPr>
            <a:xfrm>
              <a:off x="6280075" y="3641144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B673A5-592D-CB63-88A9-3DF31BB184D1}"/>
                </a:ext>
              </a:extLst>
            </p:cNvPr>
            <p:cNvSpPr txBox="1"/>
            <p:nvPr/>
          </p:nvSpPr>
          <p:spPr>
            <a:xfrm>
              <a:off x="6688969" y="4042955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B030CB-E26F-63F9-EB62-3659890C57F6}"/>
                </a:ext>
              </a:extLst>
            </p:cNvPr>
            <p:cNvSpPr txBox="1"/>
            <p:nvPr/>
          </p:nvSpPr>
          <p:spPr>
            <a:xfrm>
              <a:off x="7509991" y="4798550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E1774D-48DC-3805-7931-E1124B4E3975}"/>
                </a:ext>
              </a:extLst>
            </p:cNvPr>
            <p:cNvSpPr txBox="1"/>
            <p:nvPr/>
          </p:nvSpPr>
          <p:spPr>
            <a:xfrm>
              <a:off x="7110930" y="4420345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C2D703C-036C-FFD6-3B2C-0A9FC00899C0}"/>
                </a:ext>
              </a:extLst>
            </p:cNvPr>
            <p:cNvSpPr txBox="1"/>
            <p:nvPr/>
          </p:nvSpPr>
          <p:spPr>
            <a:xfrm>
              <a:off x="7894459" y="5257215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DA1733F-30BD-7777-68F0-D57584E27B23}"/>
                </a:ext>
              </a:extLst>
            </p:cNvPr>
            <p:cNvSpPr txBox="1"/>
            <p:nvPr/>
          </p:nvSpPr>
          <p:spPr>
            <a:xfrm>
              <a:off x="8254329" y="5593183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107EAD-F835-7227-ACC2-4A2182861AB8}"/>
                </a:ext>
              </a:extLst>
            </p:cNvPr>
            <p:cNvSpPr txBox="1"/>
            <p:nvPr/>
          </p:nvSpPr>
          <p:spPr>
            <a:xfrm>
              <a:off x="5525082" y="6005976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01C2732-F03C-8C83-1A0C-13414E2B9121}"/>
                </a:ext>
              </a:extLst>
            </p:cNvPr>
            <p:cNvSpPr txBox="1"/>
            <p:nvPr/>
          </p:nvSpPr>
          <p:spPr>
            <a:xfrm>
              <a:off x="7895419" y="4030711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33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E889-0C00-08C5-2568-ED83D962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or dense? Traffic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3C72-C065-65F2-E697-B29980179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V be street intersections</a:t>
            </a:r>
          </a:p>
          <a:p>
            <a:r>
              <a:rPr lang="en-US" dirty="0"/>
              <a:t>Let E be streets between V</a:t>
            </a:r>
          </a:p>
          <a:p>
            <a:r>
              <a:rPr lang="en-US" dirty="0"/>
              <a:t>Model as digraph</a:t>
            </a:r>
          </a:p>
          <a:p>
            <a:pPr lvl="1"/>
            <a:r>
              <a:rPr lang="en-US" dirty="0"/>
              <a:t>Undirected might make more sense</a:t>
            </a:r>
          </a:p>
          <a:p>
            <a:r>
              <a:rPr lang="en-US" dirty="0"/>
              <a:t>Is it sparse or dense?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023B699-9A52-48B4-389C-2D6E1C36805C}"/>
              </a:ext>
            </a:extLst>
          </p:cNvPr>
          <p:cNvGrpSpPr/>
          <p:nvPr/>
        </p:nvGrpSpPr>
        <p:grpSpPr>
          <a:xfrm>
            <a:off x="6139449" y="3821450"/>
            <a:ext cx="680400" cy="717546"/>
            <a:chOff x="1470263" y="2769604"/>
            <a:chExt cx="680400" cy="71754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DFCB4D5-A9F4-F896-816D-62B0E7B5B2C4}"/>
                </a:ext>
              </a:extLst>
            </p:cNvPr>
            <p:cNvCxnSpPr>
              <a:stCxn id="9" idx="2"/>
              <a:endCxn id="8" idx="6"/>
            </p:cNvCxnSpPr>
            <p:nvPr/>
          </p:nvCxnSpPr>
          <p:spPr>
            <a:xfrm flipH="1">
              <a:off x="1574966" y="3346516"/>
              <a:ext cx="418920" cy="8701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EE29A2E-7D7F-22AD-4A03-A063F7A42DEC}"/>
                </a:ext>
              </a:extLst>
            </p:cNvPr>
            <p:cNvGrpSpPr/>
            <p:nvPr/>
          </p:nvGrpSpPr>
          <p:grpSpPr>
            <a:xfrm>
              <a:off x="1470263" y="2769604"/>
              <a:ext cx="680400" cy="717546"/>
              <a:chOff x="1470263" y="2769604"/>
              <a:chExt cx="680400" cy="71754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10B91CB-A94D-3DF0-CE2A-8BA0DCCC5FE5}"/>
                  </a:ext>
                </a:extLst>
              </p:cNvPr>
              <p:cNvSpPr/>
              <p:nvPr/>
            </p:nvSpPr>
            <p:spPr>
              <a:xfrm>
                <a:off x="1480786" y="3306319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54FC9AE-6BDA-F8C7-4E66-D9C61769FAA5}"/>
                  </a:ext>
                </a:extLst>
              </p:cNvPr>
              <p:cNvSpPr/>
              <p:nvPr/>
            </p:nvSpPr>
            <p:spPr>
              <a:xfrm>
                <a:off x="1993886" y="3297618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44BAF3A-80C8-CD71-466B-C791F59E2FC4}"/>
                  </a:ext>
                </a:extLst>
              </p:cNvPr>
              <p:cNvGrpSpPr/>
              <p:nvPr/>
            </p:nvGrpSpPr>
            <p:grpSpPr>
              <a:xfrm>
                <a:off x="1470263" y="2769604"/>
                <a:ext cx="680400" cy="717546"/>
                <a:chOff x="1482982" y="2776517"/>
                <a:chExt cx="680400" cy="717546"/>
              </a:xfrm>
            </p:grpSpPr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8975B3DE-874F-7EBB-265E-0CE682EEB429}"/>
                    </a:ext>
                  </a:extLst>
                </p:cNvPr>
                <p:cNvCxnSpPr>
                  <a:stCxn id="9" idx="0"/>
                  <a:endCxn id="12" idx="4"/>
                </p:cNvCxnSpPr>
                <p:nvPr/>
              </p:nvCxnSpPr>
              <p:spPr>
                <a:xfrm flipH="1" flipV="1">
                  <a:off x="2044316" y="2874312"/>
                  <a:ext cx="9379" cy="430219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64FE966F-74D0-E7A5-E759-22ECE4FD39BC}"/>
                    </a:ext>
                  </a:extLst>
                </p:cNvPr>
                <p:cNvSpPr/>
                <p:nvPr/>
              </p:nvSpPr>
              <p:spPr>
                <a:xfrm>
                  <a:off x="1997226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930ADA3-4641-4FC1-A4B4-D077D25511AA}"/>
                    </a:ext>
                  </a:extLst>
                </p:cNvPr>
                <p:cNvSpPr/>
                <p:nvPr/>
              </p:nvSpPr>
              <p:spPr>
                <a:xfrm>
                  <a:off x="1482982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reeform 7">
                  <a:extLst>
                    <a:ext uri="{FF2B5EF4-FFF2-40B4-BE49-F238E27FC236}">
                      <a16:creationId xmlns:a16="http://schemas.microsoft.com/office/drawing/2014/main" id="{EE3DC4D7-3006-3EA4-81B3-E583F7B48A41}"/>
                    </a:ext>
                  </a:extLst>
                </p:cNvPr>
                <p:cNvSpPr/>
                <p:nvPr/>
              </p:nvSpPr>
              <p:spPr>
                <a:xfrm>
                  <a:off x="2074705" y="2890493"/>
                  <a:ext cx="88677" cy="45720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8AD194AA-AA56-7973-1107-9F995F2B40A7}"/>
                    </a:ext>
                  </a:extLst>
                </p:cNvPr>
                <p:cNvCxnSpPr>
                  <a:stCxn id="8" idx="0"/>
                  <a:endCxn id="13" idx="4"/>
                </p:cNvCxnSpPr>
                <p:nvPr/>
              </p:nvCxnSpPr>
              <p:spPr>
                <a:xfrm flipH="1" flipV="1">
                  <a:off x="1530072" y="2874312"/>
                  <a:ext cx="10523" cy="43892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Freeform 74">
                  <a:extLst>
                    <a:ext uri="{FF2B5EF4-FFF2-40B4-BE49-F238E27FC236}">
                      <a16:creationId xmlns:a16="http://schemas.microsoft.com/office/drawing/2014/main" id="{6D52FA5E-2AE0-C181-B31B-29D2DB83C240}"/>
                    </a:ext>
                  </a:extLst>
                </p:cNvPr>
                <p:cNvSpPr/>
                <p:nvPr/>
              </p:nvSpPr>
              <p:spPr>
                <a:xfrm>
                  <a:off x="1561606" y="2898016"/>
                  <a:ext cx="111762" cy="41492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33940B5C-50FD-B45A-0CD6-2852B4F1D80D}"/>
                    </a:ext>
                  </a:extLst>
                </p:cNvPr>
                <p:cNvSpPr/>
                <p:nvPr/>
              </p:nvSpPr>
              <p:spPr>
                <a:xfrm>
                  <a:off x="1582615" y="3402623"/>
                  <a:ext cx="430823" cy="91440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 90">
                  <a:extLst>
                    <a:ext uri="{FF2B5EF4-FFF2-40B4-BE49-F238E27FC236}">
                      <a16:creationId xmlns:a16="http://schemas.microsoft.com/office/drawing/2014/main" id="{536B97E5-D044-1CFA-DC1E-693A4CBA491B}"/>
                    </a:ext>
                  </a:extLst>
                </p:cNvPr>
                <p:cNvSpPr/>
                <p:nvPr/>
              </p:nvSpPr>
              <p:spPr>
                <a:xfrm>
                  <a:off x="1566781" y="2877413"/>
                  <a:ext cx="444312" cy="100746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F5B2EF2A-4F50-4A93-EF0E-FF45817315AB}"/>
                    </a:ext>
                  </a:extLst>
                </p:cNvPr>
                <p:cNvCxnSpPr>
                  <a:stCxn id="12" idx="2"/>
                  <a:endCxn id="13" idx="6"/>
                </p:cNvCxnSpPr>
                <p:nvPr/>
              </p:nvCxnSpPr>
              <p:spPr>
                <a:xfrm flipH="1">
                  <a:off x="1577162" y="2825415"/>
                  <a:ext cx="420064" cy="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95E1E59-3073-0D9E-0865-6CC3A333E03C}"/>
              </a:ext>
            </a:extLst>
          </p:cNvPr>
          <p:cNvGrpSpPr/>
          <p:nvPr/>
        </p:nvGrpSpPr>
        <p:grpSpPr>
          <a:xfrm>
            <a:off x="7199706" y="3819063"/>
            <a:ext cx="680400" cy="717546"/>
            <a:chOff x="1470263" y="2769604"/>
            <a:chExt cx="680400" cy="717546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0A03111-F5D0-DD6C-3C69-1AB54984E185}"/>
                </a:ext>
              </a:extLst>
            </p:cNvPr>
            <p:cNvCxnSpPr>
              <a:stCxn id="24" idx="2"/>
              <a:endCxn id="23" idx="6"/>
            </p:cNvCxnSpPr>
            <p:nvPr/>
          </p:nvCxnSpPr>
          <p:spPr>
            <a:xfrm flipH="1">
              <a:off x="1574966" y="3346516"/>
              <a:ext cx="418920" cy="8701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56CCC15-4BE9-FE77-E65C-62AE25F80C6F}"/>
                </a:ext>
              </a:extLst>
            </p:cNvPr>
            <p:cNvGrpSpPr/>
            <p:nvPr/>
          </p:nvGrpSpPr>
          <p:grpSpPr>
            <a:xfrm>
              <a:off x="1470263" y="2769604"/>
              <a:ext cx="680400" cy="717546"/>
              <a:chOff x="1470263" y="2769604"/>
              <a:chExt cx="680400" cy="717546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17D63DA-7386-8E6C-4A5E-2A1BDB06184E}"/>
                  </a:ext>
                </a:extLst>
              </p:cNvPr>
              <p:cNvSpPr/>
              <p:nvPr/>
            </p:nvSpPr>
            <p:spPr>
              <a:xfrm>
                <a:off x="1480786" y="3306319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28A5CA0-C48A-4E52-3C49-DE650384C4AB}"/>
                  </a:ext>
                </a:extLst>
              </p:cNvPr>
              <p:cNvSpPr/>
              <p:nvPr/>
            </p:nvSpPr>
            <p:spPr>
              <a:xfrm>
                <a:off x="1993886" y="3297618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03D3486-3698-7EE4-BDF4-A81E59022619}"/>
                  </a:ext>
                </a:extLst>
              </p:cNvPr>
              <p:cNvGrpSpPr/>
              <p:nvPr/>
            </p:nvGrpSpPr>
            <p:grpSpPr>
              <a:xfrm>
                <a:off x="1470263" y="2769604"/>
                <a:ext cx="680400" cy="717546"/>
                <a:chOff x="1482982" y="2776517"/>
                <a:chExt cx="680400" cy="717546"/>
              </a:xfrm>
            </p:grpSpPr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6F17BFA4-9B55-5783-96F7-527A1A8742E9}"/>
                    </a:ext>
                  </a:extLst>
                </p:cNvPr>
                <p:cNvCxnSpPr>
                  <a:stCxn id="24" idx="0"/>
                  <a:endCxn id="27" idx="4"/>
                </p:cNvCxnSpPr>
                <p:nvPr/>
              </p:nvCxnSpPr>
              <p:spPr>
                <a:xfrm flipH="1" flipV="1">
                  <a:off x="2044316" y="2874312"/>
                  <a:ext cx="9379" cy="430219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699A78C-888C-C6AC-7490-97DBA5B06098}"/>
                    </a:ext>
                  </a:extLst>
                </p:cNvPr>
                <p:cNvSpPr/>
                <p:nvPr/>
              </p:nvSpPr>
              <p:spPr>
                <a:xfrm>
                  <a:off x="1997226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9A7728E7-D339-AB28-0CF4-BCD29BE107D4}"/>
                    </a:ext>
                  </a:extLst>
                </p:cNvPr>
                <p:cNvSpPr/>
                <p:nvPr/>
              </p:nvSpPr>
              <p:spPr>
                <a:xfrm>
                  <a:off x="1482982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 105">
                  <a:extLst>
                    <a:ext uri="{FF2B5EF4-FFF2-40B4-BE49-F238E27FC236}">
                      <a16:creationId xmlns:a16="http://schemas.microsoft.com/office/drawing/2014/main" id="{7A444EF8-4B50-9174-96D0-A52845EC3B47}"/>
                    </a:ext>
                  </a:extLst>
                </p:cNvPr>
                <p:cNvSpPr/>
                <p:nvPr/>
              </p:nvSpPr>
              <p:spPr>
                <a:xfrm>
                  <a:off x="2074705" y="2890493"/>
                  <a:ext cx="88677" cy="45720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6AC0E3F2-B351-D0E8-80EC-E742EAFF3FB6}"/>
                    </a:ext>
                  </a:extLst>
                </p:cNvPr>
                <p:cNvCxnSpPr>
                  <a:stCxn id="23" idx="0"/>
                  <a:endCxn id="28" idx="4"/>
                </p:cNvCxnSpPr>
                <p:nvPr/>
              </p:nvCxnSpPr>
              <p:spPr>
                <a:xfrm flipH="1" flipV="1">
                  <a:off x="1530072" y="2874312"/>
                  <a:ext cx="10523" cy="43892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Freeform 107">
                  <a:extLst>
                    <a:ext uri="{FF2B5EF4-FFF2-40B4-BE49-F238E27FC236}">
                      <a16:creationId xmlns:a16="http://schemas.microsoft.com/office/drawing/2014/main" id="{48EC6A68-6655-1234-615E-A29098733C63}"/>
                    </a:ext>
                  </a:extLst>
                </p:cNvPr>
                <p:cNvSpPr/>
                <p:nvPr/>
              </p:nvSpPr>
              <p:spPr>
                <a:xfrm>
                  <a:off x="1561606" y="2898016"/>
                  <a:ext cx="111762" cy="41492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 108">
                  <a:extLst>
                    <a:ext uri="{FF2B5EF4-FFF2-40B4-BE49-F238E27FC236}">
                      <a16:creationId xmlns:a16="http://schemas.microsoft.com/office/drawing/2014/main" id="{88978416-5991-81BE-A943-B02A3E8C1D37}"/>
                    </a:ext>
                  </a:extLst>
                </p:cNvPr>
                <p:cNvSpPr/>
                <p:nvPr/>
              </p:nvSpPr>
              <p:spPr>
                <a:xfrm>
                  <a:off x="1582615" y="3402623"/>
                  <a:ext cx="430823" cy="91440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reeform 109">
                  <a:extLst>
                    <a:ext uri="{FF2B5EF4-FFF2-40B4-BE49-F238E27FC236}">
                      <a16:creationId xmlns:a16="http://schemas.microsoft.com/office/drawing/2014/main" id="{D9E41FAF-BABF-56A6-BB30-634C8D41380A}"/>
                    </a:ext>
                  </a:extLst>
                </p:cNvPr>
                <p:cNvSpPr/>
                <p:nvPr/>
              </p:nvSpPr>
              <p:spPr>
                <a:xfrm>
                  <a:off x="1566781" y="2877413"/>
                  <a:ext cx="444312" cy="100746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15E5DB2A-3D3C-46AE-DD03-1489D59F10EE}"/>
                    </a:ext>
                  </a:extLst>
                </p:cNvPr>
                <p:cNvCxnSpPr>
                  <a:stCxn id="27" idx="2"/>
                  <a:endCxn id="28" idx="6"/>
                </p:cNvCxnSpPr>
                <p:nvPr/>
              </p:nvCxnSpPr>
              <p:spPr>
                <a:xfrm flipH="1">
                  <a:off x="1577162" y="2825415"/>
                  <a:ext cx="420064" cy="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D468142-2AF0-65B2-5E58-C7ABAC97AD26}"/>
              </a:ext>
            </a:extLst>
          </p:cNvPr>
          <p:cNvGrpSpPr/>
          <p:nvPr/>
        </p:nvGrpSpPr>
        <p:grpSpPr>
          <a:xfrm>
            <a:off x="8374329" y="3819063"/>
            <a:ext cx="680400" cy="717546"/>
            <a:chOff x="1470263" y="2769604"/>
            <a:chExt cx="680400" cy="71754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13D0D04-AF82-58FD-5F6A-142CB0068EDC}"/>
                </a:ext>
              </a:extLst>
            </p:cNvPr>
            <p:cNvCxnSpPr>
              <a:stCxn id="39" idx="2"/>
              <a:endCxn id="38" idx="6"/>
            </p:cNvCxnSpPr>
            <p:nvPr/>
          </p:nvCxnSpPr>
          <p:spPr>
            <a:xfrm flipH="1">
              <a:off x="1574966" y="3346516"/>
              <a:ext cx="418920" cy="8701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A470C5B-0A7B-1126-903F-405CBC071D2D}"/>
                </a:ext>
              </a:extLst>
            </p:cNvPr>
            <p:cNvGrpSpPr/>
            <p:nvPr/>
          </p:nvGrpSpPr>
          <p:grpSpPr>
            <a:xfrm>
              <a:off x="1470263" y="2769604"/>
              <a:ext cx="680400" cy="717546"/>
              <a:chOff x="1470263" y="2769604"/>
              <a:chExt cx="680400" cy="717546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6F5E5E0-9FF0-D8B9-A61B-8A7242BEE3CC}"/>
                  </a:ext>
                </a:extLst>
              </p:cNvPr>
              <p:cNvSpPr/>
              <p:nvPr/>
            </p:nvSpPr>
            <p:spPr>
              <a:xfrm>
                <a:off x="1480786" y="3306319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6C20D18-166D-7EA9-B78A-22B8340BBB15}"/>
                  </a:ext>
                </a:extLst>
              </p:cNvPr>
              <p:cNvSpPr/>
              <p:nvPr/>
            </p:nvSpPr>
            <p:spPr>
              <a:xfrm>
                <a:off x="1993886" y="3297618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14701A4-37A5-B0C1-145E-FE4CFABFB7EB}"/>
                  </a:ext>
                </a:extLst>
              </p:cNvPr>
              <p:cNvGrpSpPr/>
              <p:nvPr/>
            </p:nvGrpSpPr>
            <p:grpSpPr>
              <a:xfrm>
                <a:off x="1470263" y="2769604"/>
                <a:ext cx="680400" cy="717546"/>
                <a:chOff x="1482982" y="2776517"/>
                <a:chExt cx="680400" cy="717546"/>
              </a:xfrm>
            </p:grpSpPr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F9EF8B52-3BF5-0ABB-A147-7DA45B16DC27}"/>
                    </a:ext>
                  </a:extLst>
                </p:cNvPr>
                <p:cNvCxnSpPr>
                  <a:stCxn id="39" idx="0"/>
                  <a:endCxn id="42" idx="4"/>
                </p:cNvCxnSpPr>
                <p:nvPr/>
              </p:nvCxnSpPr>
              <p:spPr>
                <a:xfrm flipH="1" flipV="1">
                  <a:off x="2044316" y="2874312"/>
                  <a:ext cx="9379" cy="430219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D156D85C-61BF-58EE-9749-BA7F480060C3}"/>
                    </a:ext>
                  </a:extLst>
                </p:cNvPr>
                <p:cNvSpPr/>
                <p:nvPr/>
              </p:nvSpPr>
              <p:spPr>
                <a:xfrm>
                  <a:off x="1997226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640F881-6F79-146F-4967-6388BDA5885A}"/>
                    </a:ext>
                  </a:extLst>
                </p:cNvPr>
                <p:cNvSpPr/>
                <p:nvPr/>
              </p:nvSpPr>
              <p:spPr>
                <a:xfrm>
                  <a:off x="1482982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reeform 120">
                  <a:extLst>
                    <a:ext uri="{FF2B5EF4-FFF2-40B4-BE49-F238E27FC236}">
                      <a16:creationId xmlns:a16="http://schemas.microsoft.com/office/drawing/2014/main" id="{9DD37FC9-FFA8-4319-A13E-E49517A1B745}"/>
                    </a:ext>
                  </a:extLst>
                </p:cNvPr>
                <p:cNvSpPr/>
                <p:nvPr/>
              </p:nvSpPr>
              <p:spPr>
                <a:xfrm>
                  <a:off x="2074705" y="2890493"/>
                  <a:ext cx="88677" cy="45720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0481DAE2-C7AB-EEAC-19DB-A58C27F7F796}"/>
                    </a:ext>
                  </a:extLst>
                </p:cNvPr>
                <p:cNvCxnSpPr>
                  <a:stCxn id="38" idx="0"/>
                  <a:endCxn id="43" idx="4"/>
                </p:cNvCxnSpPr>
                <p:nvPr/>
              </p:nvCxnSpPr>
              <p:spPr>
                <a:xfrm flipH="1" flipV="1">
                  <a:off x="1530072" y="2874312"/>
                  <a:ext cx="10523" cy="43892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Freeform 122">
                  <a:extLst>
                    <a:ext uri="{FF2B5EF4-FFF2-40B4-BE49-F238E27FC236}">
                      <a16:creationId xmlns:a16="http://schemas.microsoft.com/office/drawing/2014/main" id="{F3BF2537-C03B-4BA0-3189-A3CF12AE2EB8}"/>
                    </a:ext>
                  </a:extLst>
                </p:cNvPr>
                <p:cNvSpPr/>
                <p:nvPr/>
              </p:nvSpPr>
              <p:spPr>
                <a:xfrm>
                  <a:off x="1561606" y="2898016"/>
                  <a:ext cx="111762" cy="41492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123">
                  <a:extLst>
                    <a:ext uri="{FF2B5EF4-FFF2-40B4-BE49-F238E27FC236}">
                      <a16:creationId xmlns:a16="http://schemas.microsoft.com/office/drawing/2014/main" id="{D0B057CB-3CDB-CA52-95DC-14CC2A5F7A8D}"/>
                    </a:ext>
                  </a:extLst>
                </p:cNvPr>
                <p:cNvSpPr/>
                <p:nvPr/>
              </p:nvSpPr>
              <p:spPr>
                <a:xfrm>
                  <a:off x="1582615" y="3402623"/>
                  <a:ext cx="430823" cy="91440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 126">
                  <a:extLst>
                    <a:ext uri="{FF2B5EF4-FFF2-40B4-BE49-F238E27FC236}">
                      <a16:creationId xmlns:a16="http://schemas.microsoft.com/office/drawing/2014/main" id="{0919B4CB-DD75-FFF4-6A03-6129176B986E}"/>
                    </a:ext>
                  </a:extLst>
                </p:cNvPr>
                <p:cNvSpPr/>
                <p:nvPr/>
              </p:nvSpPr>
              <p:spPr>
                <a:xfrm>
                  <a:off x="1566781" y="2877413"/>
                  <a:ext cx="444312" cy="100746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7305E9D1-5E18-6CF6-5B1F-B3F5EB58B256}"/>
                    </a:ext>
                  </a:extLst>
                </p:cNvPr>
                <p:cNvCxnSpPr>
                  <a:stCxn id="42" idx="2"/>
                  <a:endCxn id="43" idx="6"/>
                </p:cNvCxnSpPr>
                <p:nvPr/>
              </p:nvCxnSpPr>
              <p:spPr>
                <a:xfrm flipH="1">
                  <a:off x="1577162" y="2825415"/>
                  <a:ext cx="420064" cy="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21F4739-2500-DF2B-6FDF-AF10F737C9A1}"/>
              </a:ext>
            </a:extLst>
          </p:cNvPr>
          <p:cNvGrpSpPr/>
          <p:nvPr/>
        </p:nvGrpSpPr>
        <p:grpSpPr>
          <a:xfrm>
            <a:off x="6149972" y="4976176"/>
            <a:ext cx="680400" cy="717546"/>
            <a:chOff x="1470263" y="2769604"/>
            <a:chExt cx="680400" cy="717546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7BE4991-B561-0ABF-228E-6E0FD73A13CB}"/>
                </a:ext>
              </a:extLst>
            </p:cNvPr>
            <p:cNvCxnSpPr>
              <a:stCxn id="54" idx="2"/>
              <a:endCxn id="53" idx="6"/>
            </p:cNvCxnSpPr>
            <p:nvPr/>
          </p:nvCxnSpPr>
          <p:spPr>
            <a:xfrm flipH="1">
              <a:off x="1574966" y="3346516"/>
              <a:ext cx="418920" cy="8701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E430570-B152-1F11-B2C6-64616DB03C53}"/>
                </a:ext>
              </a:extLst>
            </p:cNvPr>
            <p:cNvGrpSpPr/>
            <p:nvPr/>
          </p:nvGrpSpPr>
          <p:grpSpPr>
            <a:xfrm>
              <a:off x="1470263" y="2769604"/>
              <a:ext cx="680400" cy="717546"/>
              <a:chOff x="1470263" y="2769604"/>
              <a:chExt cx="680400" cy="717546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031DD94-A8BB-4261-ACCB-553EFA5E18FF}"/>
                  </a:ext>
                </a:extLst>
              </p:cNvPr>
              <p:cNvSpPr/>
              <p:nvPr/>
            </p:nvSpPr>
            <p:spPr>
              <a:xfrm>
                <a:off x="1480786" y="3306319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DA97C18-EF29-2004-9025-439FF531A8F9}"/>
                  </a:ext>
                </a:extLst>
              </p:cNvPr>
              <p:cNvSpPr/>
              <p:nvPr/>
            </p:nvSpPr>
            <p:spPr>
              <a:xfrm>
                <a:off x="1993886" y="3297618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F0CE7D9-491A-A084-E560-A5B1A8FCE6FC}"/>
                  </a:ext>
                </a:extLst>
              </p:cNvPr>
              <p:cNvGrpSpPr/>
              <p:nvPr/>
            </p:nvGrpSpPr>
            <p:grpSpPr>
              <a:xfrm>
                <a:off x="1470263" y="2769604"/>
                <a:ext cx="680400" cy="717546"/>
                <a:chOff x="1482982" y="2776517"/>
                <a:chExt cx="680400" cy="717546"/>
              </a:xfrm>
            </p:grpSpPr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558940A2-A724-6030-F913-81F4017874FD}"/>
                    </a:ext>
                  </a:extLst>
                </p:cNvPr>
                <p:cNvCxnSpPr>
                  <a:stCxn id="54" idx="0"/>
                  <a:endCxn id="57" idx="4"/>
                </p:cNvCxnSpPr>
                <p:nvPr/>
              </p:nvCxnSpPr>
              <p:spPr>
                <a:xfrm flipH="1" flipV="1">
                  <a:off x="2044316" y="2874312"/>
                  <a:ext cx="9379" cy="430219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EBA261C-8746-2144-CA24-73BF4A4FB181}"/>
                    </a:ext>
                  </a:extLst>
                </p:cNvPr>
                <p:cNvSpPr/>
                <p:nvPr/>
              </p:nvSpPr>
              <p:spPr>
                <a:xfrm>
                  <a:off x="1997226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EB9D2D5F-C175-AA48-6AE1-2EF278323C17}"/>
                    </a:ext>
                  </a:extLst>
                </p:cNvPr>
                <p:cNvSpPr/>
                <p:nvPr/>
              </p:nvSpPr>
              <p:spPr>
                <a:xfrm>
                  <a:off x="1482982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 139">
                  <a:extLst>
                    <a:ext uri="{FF2B5EF4-FFF2-40B4-BE49-F238E27FC236}">
                      <a16:creationId xmlns:a16="http://schemas.microsoft.com/office/drawing/2014/main" id="{A9973118-D391-2B5C-CF1B-C38B9BF3665D}"/>
                    </a:ext>
                  </a:extLst>
                </p:cNvPr>
                <p:cNvSpPr/>
                <p:nvPr/>
              </p:nvSpPr>
              <p:spPr>
                <a:xfrm>
                  <a:off x="2074705" y="2890493"/>
                  <a:ext cx="88677" cy="45720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840D9AA7-10CE-9027-A976-158B545ABFA1}"/>
                    </a:ext>
                  </a:extLst>
                </p:cNvPr>
                <p:cNvCxnSpPr>
                  <a:stCxn id="53" idx="0"/>
                  <a:endCxn id="58" idx="4"/>
                </p:cNvCxnSpPr>
                <p:nvPr/>
              </p:nvCxnSpPr>
              <p:spPr>
                <a:xfrm flipH="1" flipV="1">
                  <a:off x="1530072" y="2874312"/>
                  <a:ext cx="10523" cy="43892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Freeform 152">
                  <a:extLst>
                    <a:ext uri="{FF2B5EF4-FFF2-40B4-BE49-F238E27FC236}">
                      <a16:creationId xmlns:a16="http://schemas.microsoft.com/office/drawing/2014/main" id="{4B0C3249-75DB-2FC0-D9BB-E424E1128DE6}"/>
                    </a:ext>
                  </a:extLst>
                </p:cNvPr>
                <p:cNvSpPr/>
                <p:nvPr/>
              </p:nvSpPr>
              <p:spPr>
                <a:xfrm>
                  <a:off x="1561606" y="2898016"/>
                  <a:ext cx="111762" cy="41492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 153">
                  <a:extLst>
                    <a:ext uri="{FF2B5EF4-FFF2-40B4-BE49-F238E27FC236}">
                      <a16:creationId xmlns:a16="http://schemas.microsoft.com/office/drawing/2014/main" id="{0D2DDE08-1D90-7268-D9D9-0F49F98808F4}"/>
                    </a:ext>
                  </a:extLst>
                </p:cNvPr>
                <p:cNvSpPr/>
                <p:nvPr/>
              </p:nvSpPr>
              <p:spPr>
                <a:xfrm>
                  <a:off x="1582615" y="3402623"/>
                  <a:ext cx="430823" cy="91440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 154">
                  <a:extLst>
                    <a:ext uri="{FF2B5EF4-FFF2-40B4-BE49-F238E27FC236}">
                      <a16:creationId xmlns:a16="http://schemas.microsoft.com/office/drawing/2014/main" id="{1F9C8BB2-792E-026D-F203-54F8BCAE611D}"/>
                    </a:ext>
                  </a:extLst>
                </p:cNvPr>
                <p:cNvSpPr/>
                <p:nvPr/>
              </p:nvSpPr>
              <p:spPr>
                <a:xfrm>
                  <a:off x="1566781" y="2877413"/>
                  <a:ext cx="444312" cy="100746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6EDEA9E2-BF61-3C5A-163F-DE36F6CF2EE9}"/>
                    </a:ext>
                  </a:extLst>
                </p:cNvPr>
                <p:cNvCxnSpPr>
                  <a:stCxn id="57" idx="2"/>
                  <a:endCxn id="58" idx="6"/>
                </p:cNvCxnSpPr>
                <p:nvPr/>
              </p:nvCxnSpPr>
              <p:spPr>
                <a:xfrm flipH="1">
                  <a:off x="1577162" y="2825415"/>
                  <a:ext cx="420064" cy="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95263B4-CB16-A0D5-08CB-D5EDDAEA7EDE}"/>
              </a:ext>
            </a:extLst>
          </p:cNvPr>
          <p:cNvGrpSpPr/>
          <p:nvPr/>
        </p:nvGrpSpPr>
        <p:grpSpPr>
          <a:xfrm>
            <a:off x="7252057" y="4970799"/>
            <a:ext cx="680400" cy="717546"/>
            <a:chOff x="1470263" y="2769604"/>
            <a:chExt cx="680400" cy="717546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A0E9EB7-4BA5-E069-FA31-A76799DE0B78}"/>
                </a:ext>
              </a:extLst>
            </p:cNvPr>
            <p:cNvCxnSpPr>
              <a:stCxn id="69" idx="2"/>
              <a:endCxn id="68" idx="6"/>
            </p:cNvCxnSpPr>
            <p:nvPr/>
          </p:nvCxnSpPr>
          <p:spPr>
            <a:xfrm flipH="1">
              <a:off x="1574966" y="3346516"/>
              <a:ext cx="418920" cy="8701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4D9F171-82E8-1BA8-D12E-622E7F9BDB6C}"/>
                </a:ext>
              </a:extLst>
            </p:cNvPr>
            <p:cNvGrpSpPr/>
            <p:nvPr/>
          </p:nvGrpSpPr>
          <p:grpSpPr>
            <a:xfrm>
              <a:off x="1470263" y="2769604"/>
              <a:ext cx="680400" cy="717546"/>
              <a:chOff x="1470263" y="2769604"/>
              <a:chExt cx="680400" cy="717546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2C10439-38CE-B99D-B6E0-5ADACABED384}"/>
                  </a:ext>
                </a:extLst>
              </p:cNvPr>
              <p:cNvSpPr/>
              <p:nvPr/>
            </p:nvSpPr>
            <p:spPr>
              <a:xfrm>
                <a:off x="1480786" y="3306319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1D3801E-C71F-958B-6CAD-83B798F102A1}"/>
                  </a:ext>
                </a:extLst>
              </p:cNvPr>
              <p:cNvSpPr/>
              <p:nvPr/>
            </p:nvSpPr>
            <p:spPr>
              <a:xfrm>
                <a:off x="1993886" y="3297618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3B729FB-5EB8-73B8-B0C2-8FC158115516}"/>
                  </a:ext>
                </a:extLst>
              </p:cNvPr>
              <p:cNvGrpSpPr/>
              <p:nvPr/>
            </p:nvGrpSpPr>
            <p:grpSpPr>
              <a:xfrm>
                <a:off x="1470263" y="2769604"/>
                <a:ext cx="680400" cy="717546"/>
                <a:chOff x="1482982" y="2776517"/>
                <a:chExt cx="680400" cy="717546"/>
              </a:xfrm>
            </p:grpSpPr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A5ABF632-8B42-5869-2E03-FA33524B4212}"/>
                    </a:ext>
                  </a:extLst>
                </p:cNvPr>
                <p:cNvCxnSpPr>
                  <a:stCxn id="69" idx="0"/>
                  <a:endCxn id="72" idx="4"/>
                </p:cNvCxnSpPr>
                <p:nvPr/>
              </p:nvCxnSpPr>
              <p:spPr>
                <a:xfrm flipH="1" flipV="1">
                  <a:off x="2044316" y="2874312"/>
                  <a:ext cx="9379" cy="430219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16864836-E098-8298-7C0D-A2ADC11894F3}"/>
                    </a:ext>
                  </a:extLst>
                </p:cNvPr>
                <p:cNvSpPr/>
                <p:nvPr/>
              </p:nvSpPr>
              <p:spPr>
                <a:xfrm>
                  <a:off x="1997226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8669B5D5-F7ED-71CC-E3D1-70C750F34DAD}"/>
                    </a:ext>
                  </a:extLst>
                </p:cNvPr>
                <p:cNvSpPr/>
                <p:nvPr/>
              </p:nvSpPr>
              <p:spPr>
                <a:xfrm>
                  <a:off x="1482982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Freeform 165">
                  <a:extLst>
                    <a:ext uri="{FF2B5EF4-FFF2-40B4-BE49-F238E27FC236}">
                      <a16:creationId xmlns:a16="http://schemas.microsoft.com/office/drawing/2014/main" id="{2B1E967D-F476-04C2-47B2-F8F49339913A}"/>
                    </a:ext>
                  </a:extLst>
                </p:cNvPr>
                <p:cNvSpPr/>
                <p:nvPr/>
              </p:nvSpPr>
              <p:spPr>
                <a:xfrm>
                  <a:off x="2074705" y="2890493"/>
                  <a:ext cx="88677" cy="45720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5A0E5137-8CAF-D0B0-813E-DE63E2AD2550}"/>
                    </a:ext>
                  </a:extLst>
                </p:cNvPr>
                <p:cNvCxnSpPr>
                  <a:stCxn id="68" idx="0"/>
                  <a:endCxn id="73" idx="4"/>
                </p:cNvCxnSpPr>
                <p:nvPr/>
              </p:nvCxnSpPr>
              <p:spPr>
                <a:xfrm flipH="1" flipV="1">
                  <a:off x="1530072" y="2874312"/>
                  <a:ext cx="10523" cy="43892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Freeform 167">
                  <a:extLst>
                    <a:ext uri="{FF2B5EF4-FFF2-40B4-BE49-F238E27FC236}">
                      <a16:creationId xmlns:a16="http://schemas.microsoft.com/office/drawing/2014/main" id="{46F3E428-61B4-3DDB-0282-03A5ABE4828D}"/>
                    </a:ext>
                  </a:extLst>
                </p:cNvPr>
                <p:cNvSpPr/>
                <p:nvPr/>
              </p:nvSpPr>
              <p:spPr>
                <a:xfrm>
                  <a:off x="1561606" y="2898016"/>
                  <a:ext cx="111762" cy="41492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 168">
                  <a:extLst>
                    <a:ext uri="{FF2B5EF4-FFF2-40B4-BE49-F238E27FC236}">
                      <a16:creationId xmlns:a16="http://schemas.microsoft.com/office/drawing/2014/main" id="{4D648890-04DC-B76C-B2EE-5391344A8DAF}"/>
                    </a:ext>
                  </a:extLst>
                </p:cNvPr>
                <p:cNvSpPr/>
                <p:nvPr/>
              </p:nvSpPr>
              <p:spPr>
                <a:xfrm>
                  <a:off x="1582615" y="3402623"/>
                  <a:ext cx="430823" cy="91440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 169">
                  <a:extLst>
                    <a:ext uri="{FF2B5EF4-FFF2-40B4-BE49-F238E27FC236}">
                      <a16:creationId xmlns:a16="http://schemas.microsoft.com/office/drawing/2014/main" id="{B8B892FE-F088-D8ED-712D-2CA6C0AC23FF}"/>
                    </a:ext>
                  </a:extLst>
                </p:cNvPr>
                <p:cNvSpPr/>
                <p:nvPr/>
              </p:nvSpPr>
              <p:spPr>
                <a:xfrm>
                  <a:off x="1566781" y="2877413"/>
                  <a:ext cx="444312" cy="100746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035CAB7F-787A-90AC-B53B-9D1C140C9FC5}"/>
                    </a:ext>
                  </a:extLst>
                </p:cNvPr>
                <p:cNvCxnSpPr>
                  <a:stCxn id="72" idx="2"/>
                  <a:endCxn id="73" idx="6"/>
                </p:cNvCxnSpPr>
                <p:nvPr/>
              </p:nvCxnSpPr>
              <p:spPr>
                <a:xfrm flipH="1">
                  <a:off x="1577162" y="2825415"/>
                  <a:ext cx="420064" cy="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4E12994-2DE1-4659-EE18-21D2A60A379E}"/>
              </a:ext>
            </a:extLst>
          </p:cNvPr>
          <p:cNvGrpSpPr/>
          <p:nvPr/>
        </p:nvGrpSpPr>
        <p:grpSpPr>
          <a:xfrm>
            <a:off x="8386395" y="4979500"/>
            <a:ext cx="680400" cy="717546"/>
            <a:chOff x="1470263" y="2769604"/>
            <a:chExt cx="680400" cy="71754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5E015A6-3E04-B7FD-CE9B-CA88EE859D6E}"/>
                </a:ext>
              </a:extLst>
            </p:cNvPr>
            <p:cNvCxnSpPr>
              <a:stCxn id="84" idx="2"/>
              <a:endCxn id="83" idx="6"/>
            </p:cNvCxnSpPr>
            <p:nvPr/>
          </p:nvCxnSpPr>
          <p:spPr>
            <a:xfrm flipH="1">
              <a:off x="1574966" y="3346516"/>
              <a:ext cx="418920" cy="8701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0A3FB88-F7A2-DE80-A5C0-C62BD717A12D}"/>
                </a:ext>
              </a:extLst>
            </p:cNvPr>
            <p:cNvGrpSpPr/>
            <p:nvPr/>
          </p:nvGrpSpPr>
          <p:grpSpPr>
            <a:xfrm>
              <a:off x="1470263" y="2769604"/>
              <a:ext cx="680400" cy="717546"/>
              <a:chOff x="1470263" y="2769604"/>
              <a:chExt cx="680400" cy="717546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8BBDA9F-658A-8A73-2FC9-51FCAFC2141D}"/>
                  </a:ext>
                </a:extLst>
              </p:cNvPr>
              <p:cNvSpPr/>
              <p:nvPr/>
            </p:nvSpPr>
            <p:spPr>
              <a:xfrm>
                <a:off x="1480786" y="3306319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3F8D3F5-694D-F85A-5971-284D4A0632AC}"/>
                  </a:ext>
                </a:extLst>
              </p:cNvPr>
              <p:cNvSpPr/>
              <p:nvPr/>
            </p:nvSpPr>
            <p:spPr>
              <a:xfrm>
                <a:off x="1993886" y="3297618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0A337E9-AAD5-DD47-A493-948C965F282A}"/>
                  </a:ext>
                </a:extLst>
              </p:cNvPr>
              <p:cNvGrpSpPr/>
              <p:nvPr/>
            </p:nvGrpSpPr>
            <p:grpSpPr>
              <a:xfrm>
                <a:off x="1470263" y="2769604"/>
                <a:ext cx="680400" cy="717546"/>
                <a:chOff x="1482982" y="2776517"/>
                <a:chExt cx="680400" cy="717546"/>
              </a:xfrm>
            </p:grpSpPr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C5578CFD-F33F-C221-0858-53EFA5837F4E}"/>
                    </a:ext>
                  </a:extLst>
                </p:cNvPr>
                <p:cNvCxnSpPr>
                  <a:stCxn id="84" idx="0"/>
                  <a:endCxn id="87" idx="4"/>
                </p:cNvCxnSpPr>
                <p:nvPr/>
              </p:nvCxnSpPr>
              <p:spPr>
                <a:xfrm flipH="1" flipV="1">
                  <a:off x="2044316" y="2874312"/>
                  <a:ext cx="9379" cy="430219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5F5FFA46-34D9-406F-5BCE-C0D46829DB33}"/>
                    </a:ext>
                  </a:extLst>
                </p:cNvPr>
                <p:cNvSpPr/>
                <p:nvPr/>
              </p:nvSpPr>
              <p:spPr>
                <a:xfrm>
                  <a:off x="1997226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1A4816E6-5A6C-5A53-153D-19DA0C2366DF}"/>
                    </a:ext>
                  </a:extLst>
                </p:cNvPr>
                <p:cNvSpPr/>
                <p:nvPr/>
              </p:nvSpPr>
              <p:spPr>
                <a:xfrm>
                  <a:off x="1482982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180">
                  <a:extLst>
                    <a:ext uri="{FF2B5EF4-FFF2-40B4-BE49-F238E27FC236}">
                      <a16:creationId xmlns:a16="http://schemas.microsoft.com/office/drawing/2014/main" id="{6C60F2AA-A6DE-AE19-5087-3A1705017E07}"/>
                    </a:ext>
                  </a:extLst>
                </p:cNvPr>
                <p:cNvSpPr/>
                <p:nvPr/>
              </p:nvSpPr>
              <p:spPr>
                <a:xfrm>
                  <a:off x="2074705" y="2890493"/>
                  <a:ext cx="88677" cy="45720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8EB5717F-229F-4F2F-D58A-6221ACD91204}"/>
                    </a:ext>
                  </a:extLst>
                </p:cNvPr>
                <p:cNvCxnSpPr>
                  <a:stCxn id="83" idx="0"/>
                  <a:endCxn id="88" idx="4"/>
                </p:cNvCxnSpPr>
                <p:nvPr/>
              </p:nvCxnSpPr>
              <p:spPr>
                <a:xfrm flipH="1" flipV="1">
                  <a:off x="1530072" y="2874312"/>
                  <a:ext cx="10523" cy="43892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Freeform 182">
                  <a:extLst>
                    <a:ext uri="{FF2B5EF4-FFF2-40B4-BE49-F238E27FC236}">
                      <a16:creationId xmlns:a16="http://schemas.microsoft.com/office/drawing/2014/main" id="{8EE94617-813D-827E-6014-FCB0E7AEC048}"/>
                    </a:ext>
                  </a:extLst>
                </p:cNvPr>
                <p:cNvSpPr/>
                <p:nvPr/>
              </p:nvSpPr>
              <p:spPr>
                <a:xfrm>
                  <a:off x="1561606" y="2898016"/>
                  <a:ext cx="111762" cy="41492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Freeform 183">
                  <a:extLst>
                    <a:ext uri="{FF2B5EF4-FFF2-40B4-BE49-F238E27FC236}">
                      <a16:creationId xmlns:a16="http://schemas.microsoft.com/office/drawing/2014/main" id="{8D22C7A1-D4FD-4FE7-0B50-C2070994040D}"/>
                    </a:ext>
                  </a:extLst>
                </p:cNvPr>
                <p:cNvSpPr/>
                <p:nvPr/>
              </p:nvSpPr>
              <p:spPr>
                <a:xfrm>
                  <a:off x="1582615" y="3402623"/>
                  <a:ext cx="430823" cy="91440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 184">
                  <a:extLst>
                    <a:ext uri="{FF2B5EF4-FFF2-40B4-BE49-F238E27FC236}">
                      <a16:creationId xmlns:a16="http://schemas.microsoft.com/office/drawing/2014/main" id="{14688880-1AA8-5FE3-E3DF-A3F94A239FF2}"/>
                    </a:ext>
                  </a:extLst>
                </p:cNvPr>
                <p:cNvSpPr/>
                <p:nvPr/>
              </p:nvSpPr>
              <p:spPr>
                <a:xfrm>
                  <a:off x="1566781" y="2877413"/>
                  <a:ext cx="444312" cy="100746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AC7BF9C8-3DBD-7463-07E4-8D21F8DB5F0D}"/>
                    </a:ext>
                  </a:extLst>
                </p:cNvPr>
                <p:cNvCxnSpPr>
                  <a:stCxn id="87" idx="2"/>
                  <a:endCxn id="88" idx="6"/>
                </p:cNvCxnSpPr>
                <p:nvPr/>
              </p:nvCxnSpPr>
              <p:spPr>
                <a:xfrm flipH="1">
                  <a:off x="1577162" y="2825415"/>
                  <a:ext cx="420064" cy="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15704B7-EF27-FABE-71A7-DB2518D10F25}"/>
              </a:ext>
            </a:extLst>
          </p:cNvPr>
          <p:cNvGrpSpPr/>
          <p:nvPr/>
        </p:nvGrpSpPr>
        <p:grpSpPr>
          <a:xfrm>
            <a:off x="7278330" y="6140454"/>
            <a:ext cx="680400" cy="717546"/>
            <a:chOff x="1470263" y="2769604"/>
            <a:chExt cx="680400" cy="717546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7675C86-6C24-50C7-7036-433931486399}"/>
                </a:ext>
              </a:extLst>
            </p:cNvPr>
            <p:cNvCxnSpPr>
              <a:stCxn id="99" idx="2"/>
              <a:endCxn id="98" idx="6"/>
            </p:cNvCxnSpPr>
            <p:nvPr/>
          </p:nvCxnSpPr>
          <p:spPr>
            <a:xfrm flipH="1">
              <a:off x="1574966" y="3346516"/>
              <a:ext cx="418920" cy="8701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CF82B92-0B3F-47D0-E4C3-0245DC3544F3}"/>
                </a:ext>
              </a:extLst>
            </p:cNvPr>
            <p:cNvGrpSpPr/>
            <p:nvPr/>
          </p:nvGrpSpPr>
          <p:grpSpPr>
            <a:xfrm>
              <a:off x="1470263" y="2769604"/>
              <a:ext cx="680400" cy="717546"/>
              <a:chOff x="1470263" y="2769604"/>
              <a:chExt cx="680400" cy="717546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EA72CDF-210B-3B52-2A92-871674AD2931}"/>
                  </a:ext>
                </a:extLst>
              </p:cNvPr>
              <p:cNvSpPr/>
              <p:nvPr/>
            </p:nvSpPr>
            <p:spPr>
              <a:xfrm>
                <a:off x="1480786" y="3306319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A04BF6E8-9760-5958-E00A-B57BBEDC8C36}"/>
                  </a:ext>
                </a:extLst>
              </p:cNvPr>
              <p:cNvSpPr/>
              <p:nvPr/>
            </p:nvSpPr>
            <p:spPr>
              <a:xfrm>
                <a:off x="1993886" y="3297618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A6B01945-0E80-7564-CE50-90AC0ADD7A46}"/>
                  </a:ext>
                </a:extLst>
              </p:cNvPr>
              <p:cNvGrpSpPr/>
              <p:nvPr/>
            </p:nvGrpSpPr>
            <p:grpSpPr>
              <a:xfrm>
                <a:off x="1470263" y="2769604"/>
                <a:ext cx="680400" cy="717546"/>
                <a:chOff x="1482982" y="2776517"/>
                <a:chExt cx="680400" cy="717546"/>
              </a:xfrm>
            </p:grpSpPr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A8DF90B4-478F-3469-B801-9D4525FD5E63}"/>
                    </a:ext>
                  </a:extLst>
                </p:cNvPr>
                <p:cNvCxnSpPr>
                  <a:stCxn id="99" idx="0"/>
                  <a:endCxn id="102" idx="4"/>
                </p:cNvCxnSpPr>
                <p:nvPr/>
              </p:nvCxnSpPr>
              <p:spPr>
                <a:xfrm flipH="1" flipV="1">
                  <a:off x="2044316" y="2874312"/>
                  <a:ext cx="9379" cy="430219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D691B954-BF4D-6FBE-AC05-1C069AC01362}"/>
                    </a:ext>
                  </a:extLst>
                </p:cNvPr>
                <p:cNvSpPr/>
                <p:nvPr/>
              </p:nvSpPr>
              <p:spPr>
                <a:xfrm>
                  <a:off x="1997226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536937E1-67BD-633E-0CE4-2BE8C4A16BF3}"/>
                    </a:ext>
                  </a:extLst>
                </p:cNvPr>
                <p:cNvSpPr/>
                <p:nvPr/>
              </p:nvSpPr>
              <p:spPr>
                <a:xfrm>
                  <a:off x="1482982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Freeform 195">
                  <a:extLst>
                    <a:ext uri="{FF2B5EF4-FFF2-40B4-BE49-F238E27FC236}">
                      <a16:creationId xmlns:a16="http://schemas.microsoft.com/office/drawing/2014/main" id="{157DF23C-B3FA-9AE0-F503-42C91F8F157B}"/>
                    </a:ext>
                  </a:extLst>
                </p:cNvPr>
                <p:cNvSpPr/>
                <p:nvPr/>
              </p:nvSpPr>
              <p:spPr>
                <a:xfrm>
                  <a:off x="2074705" y="2890493"/>
                  <a:ext cx="88677" cy="45720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B4BB02D3-A3E6-03F6-3EB7-E65179A20131}"/>
                    </a:ext>
                  </a:extLst>
                </p:cNvPr>
                <p:cNvCxnSpPr>
                  <a:stCxn id="98" idx="0"/>
                  <a:endCxn id="103" idx="4"/>
                </p:cNvCxnSpPr>
                <p:nvPr/>
              </p:nvCxnSpPr>
              <p:spPr>
                <a:xfrm flipH="1" flipV="1">
                  <a:off x="1530072" y="2874312"/>
                  <a:ext cx="10523" cy="43892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Freeform 197">
                  <a:extLst>
                    <a:ext uri="{FF2B5EF4-FFF2-40B4-BE49-F238E27FC236}">
                      <a16:creationId xmlns:a16="http://schemas.microsoft.com/office/drawing/2014/main" id="{5E847BAC-A3A9-75C9-4EFF-13DEC6A48A4A}"/>
                    </a:ext>
                  </a:extLst>
                </p:cNvPr>
                <p:cNvSpPr/>
                <p:nvPr/>
              </p:nvSpPr>
              <p:spPr>
                <a:xfrm>
                  <a:off x="1561606" y="2898016"/>
                  <a:ext cx="111762" cy="41492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reeform 198">
                  <a:extLst>
                    <a:ext uri="{FF2B5EF4-FFF2-40B4-BE49-F238E27FC236}">
                      <a16:creationId xmlns:a16="http://schemas.microsoft.com/office/drawing/2014/main" id="{8790E010-FBD8-C74D-0E19-E864946BF94A}"/>
                    </a:ext>
                  </a:extLst>
                </p:cNvPr>
                <p:cNvSpPr/>
                <p:nvPr/>
              </p:nvSpPr>
              <p:spPr>
                <a:xfrm>
                  <a:off x="1582615" y="3402623"/>
                  <a:ext cx="430823" cy="91440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Freeform 199">
                  <a:extLst>
                    <a:ext uri="{FF2B5EF4-FFF2-40B4-BE49-F238E27FC236}">
                      <a16:creationId xmlns:a16="http://schemas.microsoft.com/office/drawing/2014/main" id="{DB5D4D49-510B-8EF3-9151-014D11C89C92}"/>
                    </a:ext>
                  </a:extLst>
                </p:cNvPr>
                <p:cNvSpPr/>
                <p:nvPr/>
              </p:nvSpPr>
              <p:spPr>
                <a:xfrm>
                  <a:off x="1566781" y="2877413"/>
                  <a:ext cx="444312" cy="100746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726F803-4B28-3588-CB7A-0A3CB9703068}"/>
                    </a:ext>
                  </a:extLst>
                </p:cNvPr>
                <p:cNvCxnSpPr>
                  <a:stCxn id="102" idx="2"/>
                  <a:endCxn id="103" idx="6"/>
                </p:cNvCxnSpPr>
                <p:nvPr/>
              </p:nvCxnSpPr>
              <p:spPr>
                <a:xfrm flipH="1">
                  <a:off x="1577162" y="2825415"/>
                  <a:ext cx="420064" cy="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0" name="Freeform 201">
            <a:extLst>
              <a:ext uri="{FF2B5EF4-FFF2-40B4-BE49-F238E27FC236}">
                <a16:creationId xmlns:a16="http://schemas.microsoft.com/office/drawing/2014/main" id="{46554816-D03B-68B9-50DD-0D75540D855C}"/>
              </a:ext>
            </a:extLst>
          </p:cNvPr>
          <p:cNvSpPr/>
          <p:nvPr/>
        </p:nvSpPr>
        <p:spPr>
          <a:xfrm>
            <a:off x="6746455" y="4477224"/>
            <a:ext cx="88677" cy="457200"/>
          </a:xfrm>
          <a:custGeom>
            <a:avLst/>
            <a:gdLst>
              <a:gd name="connsiteX0" fmla="*/ 0 w 88677"/>
              <a:gd name="connsiteY0" fmla="*/ 0 h 457200"/>
              <a:gd name="connsiteX1" fmla="*/ 87923 w 88677"/>
              <a:gd name="connsiteY1" fmla="*/ 246184 h 457200"/>
              <a:gd name="connsiteX2" fmla="*/ 35169 w 88677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77" h="457200">
                <a:moveTo>
                  <a:pt x="0" y="0"/>
                </a:moveTo>
                <a:cubicBezTo>
                  <a:pt x="41031" y="84992"/>
                  <a:pt x="82062" y="169984"/>
                  <a:pt x="87923" y="246184"/>
                </a:cubicBezTo>
                <a:cubicBezTo>
                  <a:pt x="93785" y="322384"/>
                  <a:pt x="64477" y="389792"/>
                  <a:pt x="35169" y="457200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202">
            <a:extLst>
              <a:ext uri="{FF2B5EF4-FFF2-40B4-BE49-F238E27FC236}">
                <a16:creationId xmlns:a16="http://schemas.microsoft.com/office/drawing/2014/main" id="{9C4295C0-912B-DEEF-4096-D20E3B54D5AD}"/>
              </a:ext>
            </a:extLst>
          </p:cNvPr>
          <p:cNvSpPr/>
          <p:nvPr/>
        </p:nvSpPr>
        <p:spPr>
          <a:xfrm>
            <a:off x="7843780" y="4486289"/>
            <a:ext cx="88677" cy="457200"/>
          </a:xfrm>
          <a:custGeom>
            <a:avLst/>
            <a:gdLst>
              <a:gd name="connsiteX0" fmla="*/ 0 w 88677"/>
              <a:gd name="connsiteY0" fmla="*/ 0 h 457200"/>
              <a:gd name="connsiteX1" fmla="*/ 87923 w 88677"/>
              <a:gd name="connsiteY1" fmla="*/ 246184 h 457200"/>
              <a:gd name="connsiteX2" fmla="*/ 35169 w 88677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77" h="457200">
                <a:moveTo>
                  <a:pt x="0" y="0"/>
                </a:moveTo>
                <a:cubicBezTo>
                  <a:pt x="41031" y="84992"/>
                  <a:pt x="82062" y="169984"/>
                  <a:pt x="87923" y="246184"/>
                </a:cubicBezTo>
                <a:cubicBezTo>
                  <a:pt x="93785" y="322384"/>
                  <a:pt x="64477" y="389792"/>
                  <a:pt x="35169" y="457200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BC86C1D-53E2-3413-93C4-258892EC749E}"/>
              </a:ext>
            </a:extLst>
          </p:cNvPr>
          <p:cNvCxnSpPr/>
          <p:nvPr/>
        </p:nvCxnSpPr>
        <p:spPr>
          <a:xfrm flipH="1" flipV="1">
            <a:off x="6713083" y="4471946"/>
            <a:ext cx="9379" cy="43021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99356E2-446A-6473-EE2B-5E5F57FB45BA}"/>
              </a:ext>
            </a:extLst>
          </p:cNvPr>
          <p:cNvCxnSpPr/>
          <p:nvPr/>
        </p:nvCxnSpPr>
        <p:spPr>
          <a:xfrm flipH="1" flipV="1">
            <a:off x="8401210" y="4525577"/>
            <a:ext cx="9379" cy="43021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0154A30-9B0C-8C29-1251-46BC2CF9920E}"/>
              </a:ext>
            </a:extLst>
          </p:cNvPr>
          <p:cNvCxnSpPr/>
          <p:nvPr/>
        </p:nvCxnSpPr>
        <p:spPr>
          <a:xfrm flipH="1" flipV="1">
            <a:off x="6189841" y="4515594"/>
            <a:ext cx="9379" cy="43021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B701926-2658-E94C-5D69-61272E69B4A3}"/>
              </a:ext>
            </a:extLst>
          </p:cNvPr>
          <p:cNvCxnSpPr/>
          <p:nvPr/>
        </p:nvCxnSpPr>
        <p:spPr>
          <a:xfrm flipH="1" flipV="1">
            <a:off x="7252981" y="4499779"/>
            <a:ext cx="9379" cy="43021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reeform 207">
            <a:extLst>
              <a:ext uri="{FF2B5EF4-FFF2-40B4-BE49-F238E27FC236}">
                <a16:creationId xmlns:a16="http://schemas.microsoft.com/office/drawing/2014/main" id="{45CF2919-F71B-A86B-FF3C-B5A481C9C535}"/>
              </a:ext>
            </a:extLst>
          </p:cNvPr>
          <p:cNvSpPr/>
          <p:nvPr/>
        </p:nvSpPr>
        <p:spPr>
          <a:xfrm>
            <a:off x="8985744" y="4506119"/>
            <a:ext cx="88677" cy="457200"/>
          </a:xfrm>
          <a:custGeom>
            <a:avLst/>
            <a:gdLst>
              <a:gd name="connsiteX0" fmla="*/ 0 w 88677"/>
              <a:gd name="connsiteY0" fmla="*/ 0 h 457200"/>
              <a:gd name="connsiteX1" fmla="*/ 87923 w 88677"/>
              <a:gd name="connsiteY1" fmla="*/ 246184 h 457200"/>
              <a:gd name="connsiteX2" fmla="*/ 35169 w 88677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77" h="457200">
                <a:moveTo>
                  <a:pt x="0" y="0"/>
                </a:moveTo>
                <a:cubicBezTo>
                  <a:pt x="41031" y="84992"/>
                  <a:pt x="82062" y="169984"/>
                  <a:pt x="87923" y="246184"/>
                </a:cubicBezTo>
                <a:cubicBezTo>
                  <a:pt x="93785" y="322384"/>
                  <a:pt x="64477" y="389792"/>
                  <a:pt x="35169" y="457200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9B98AA2-131E-E755-DC13-51A70148C158}"/>
              </a:ext>
            </a:extLst>
          </p:cNvPr>
          <p:cNvCxnSpPr/>
          <p:nvPr/>
        </p:nvCxnSpPr>
        <p:spPr>
          <a:xfrm flipH="1" flipV="1">
            <a:off x="8922775" y="4517909"/>
            <a:ext cx="9379" cy="43021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978CEEC-F9E3-9FDE-7B4D-C596EF374988}"/>
              </a:ext>
            </a:extLst>
          </p:cNvPr>
          <p:cNvCxnSpPr/>
          <p:nvPr/>
        </p:nvCxnSpPr>
        <p:spPr>
          <a:xfrm flipH="1" flipV="1">
            <a:off x="7304408" y="5664311"/>
            <a:ext cx="9379" cy="43021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CC68134-21D5-5768-EB9E-5E3869F73E59}"/>
              </a:ext>
            </a:extLst>
          </p:cNvPr>
          <p:cNvCxnSpPr/>
          <p:nvPr/>
        </p:nvCxnSpPr>
        <p:spPr>
          <a:xfrm flipH="1" flipV="1">
            <a:off x="7823592" y="5653237"/>
            <a:ext cx="9379" cy="43021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reeform 211">
            <a:extLst>
              <a:ext uri="{FF2B5EF4-FFF2-40B4-BE49-F238E27FC236}">
                <a16:creationId xmlns:a16="http://schemas.microsoft.com/office/drawing/2014/main" id="{FCF8F14B-635A-91FA-11E5-100C954334A8}"/>
              </a:ext>
            </a:extLst>
          </p:cNvPr>
          <p:cNvSpPr/>
          <p:nvPr/>
        </p:nvSpPr>
        <p:spPr>
          <a:xfrm>
            <a:off x="7878167" y="5664311"/>
            <a:ext cx="88677" cy="457200"/>
          </a:xfrm>
          <a:custGeom>
            <a:avLst/>
            <a:gdLst>
              <a:gd name="connsiteX0" fmla="*/ 0 w 88677"/>
              <a:gd name="connsiteY0" fmla="*/ 0 h 457200"/>
              <a:gd name="connsiteX1" fmla="*/ 87923 w 88677"/>
              <a:gd name="connsiteY1" fmla="*/ 246184 h 457200"/>
              <a:gd name="connsiteX2" fmla="*/ 35169 w 88677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77" h="457200">
                <a:moveTo>
                  <a:pt x="0" y="0"/>
                </a:moveTo>
                <a:cubicBezTo>
                  <a:pt x="41031" y="84992"/>
                  <a:pt x="82062" y="169984"/>
                  <a:pt x="87923" y="246184"/>
                </a:cubicBezTo>
                <a:cubicBezTo>
                  <a:pt x="93785" y="322384"/>
                  <a:pt x="64477" y="389792"/>
                  <a:pt x="35169" y="457200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B879B3D-9901-1A65-8268-CDDC5073FD96}"/>
              </a:ext>
            </a:extLst>
          </p:cNvPr>
          <p:cNvCxnSpPr/>
          <p:nvPr/>
        </p:nvCxnSpPr>
        <p:spPr>
          <a:xfrm flipH="1" flipV="1">
            <a:off x="7772902" y="4506651"/>
            <a:ext cx="9379" cy="43021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reeform 213">
            <a:extLst>
              <a:ext uri="{FF2B5EF4-FFF2-40B4-BE49-F238E27FC236}">
                <a16:creationId xmlns:a16="http://schemas.microsoft.com/office/drawing/2014/main" id="{FF1008E2-26B1-4853-4A4A-AA24560272A6}"/>
              </a:ext>
            </a:extLst>
          </p:cNvPr>
          <p:cNvSpPr/>
          <p:nvPr/>
        </p:nvSpPr>
        <p:spPr>
          <a:xfrm>
            <a:off x="6247433" y="4524027"/>
            <a:ext cx="88677" cy="457200"/>
          </a:xfrm>
          <a:custGeom>
            <a:avLst/>
            <a:gdLst>
              <a:gd name="connsiteX0" fmla="*/ 0 w 88677"/>
              <a:gd name="connsiteY0" fmla="*/ 0 h 457200"/>
              <a:gd name="connsiteX1" fmla="*/ 87923 w 88677"/>
              <a:gd name="connsiteY1" fmla="*/ 246184 h 457200"/>
              <a:gd name="connsiteX2" fmla="*/ 35169 w 88677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77" h="457200">
                <a:moveTo>
                  <a:pt x="0" y="0"/>
                </a:moveTo>
                <a:cubicBezTo>
                  <a:pt x="41031" y="84992"/>
                  <a:pt x="82062" y="169984"/>
                  <a:pt x="87923" y="246184"/>
                </a:cubicBezTo>
                <a:cubicBezTo>
                  <a:pt x="93785" y="322384"/>
                  <a:pt x="64477" y="389792"/>
                  <a:pt x="35169" y="457200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214">
            <a:extLst>
              <a:ext uri="{FF2B5EF4-FFF2-40B4-BE49-F238E27FC236}">
                <a16:creationId xmlns:a16="http://schemas.microsoft.com/office/drawing/2014/main" id="{C1FF7692-1E57-9D26-A302-2C8656FA34FD}"/>
              </a:ext>
            </a:extLst>
          </p:cNvPr>
          <p:cNvSpPr/>
          <p:nvPr/>
        </p:nvSpPr>
        <p:spPr>
          <a:xfrm>
            <a:off x="7321277" y="4533119"/>
            <a:ext cx="88677" cy="457200"/>
          </a:xfrm>
          <a:custGeom>
            <a:avLst/>
            <a:gdLst>
              <a:gd name="connsiteX0" fmla="*/ 0 w 88677"/>
              <a:gd name="connsiteY0" fmla="*/ 0 h 457200"/>
              <a:gd name="connsiteX1" fmla="*/ 87923 w 88677"/>
              <a:gd name="connsiteY1" fmla="*/ 246184 h 457200"/>
              <a:gd name="connsiteX2" fmla="*/ 35169 w 88677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77" h="457200">
                <a:moveTo>
                  <a:pt x="0" y="0"/>
                </a:moveTo>
                <a:cubicBezTo>
                  <a:pt x="41031" y="84992"/>
                  <a:pt x="82062" y="169984"/>
                  <a:pt x="87923" y="246184"/>
                </a:cubicBezTo>
                <a:cubicBezTo>
                  <a:pt x="93785" y="322384"/>
                  <a:pt x="64477" y="389792"/>
                  <a:pt x="35169" y="457200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215">
            <a:extLst>
              <a:ext uri="{FF2B5EF4-FFF2-40B4-BE49-F238E27FC236}">
                <a16:creationId xmlns:a16="http://schemas.microsoft.com/office/drawing/2014/main" id="{0F2A5FE8-D00B-FC9B-86EB-BFD836B765AD}"/>
              </a:ext>
            </a:extLst>
          </p:cNvPr>
          <p:cNvSpPr/>
          <p:nvPr/>
        </p:nvSpPr>
        <p:spPr>
          <a:xfrm>
            <a:off x="8455494" y="4506651"/>
            <a:ext cx="88677" cy="457200"/>
          </a:xfrm>
          <a:custGeom>
            <a:avLst/>
            <a:gdLst>
              <a:gd name="connsiteX0" fmla="*/ 0 w 88677"/>
              <a:gd name="connsiteY0" fmla="*/ 0 h 457200"/>
              <a:gd name="connsiteX1" fmla="*/ 87923 w 88677"/>
              <a:gd name="connsiteY1" fmla="*/ 246184 h 457200"/>
              <a:gd name="connsiteX2" fmla="*/ 35169 w 88677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77" h="457200">
                <a:moveTo>
                  <a:pt x="0" y="0"/>
                </a:moveTo>
                <a:cubicBezTo>
                  <a:pt x="41031" y="84992"/>
                  <a:pt x="82062" y="169984"/>
                  <a:pt x="87923" y="246184"/>
                </a:cubicBezTo>
                <a:cubicBezTo>
                  <a:pt x="93785" y="322384"/>
                  <a:pt x="64477" y="389792"/>
                  <a:pt x="35169" y="457200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216">
            <a:extLst>
              <a:ext uri="{FF2B5EF4-FFF2-40B4-BE49-F238E27FC236}">
                <a16:creationId xmlns:a16="http://schemas.microsoft.com/office/drawing/2014/main" id="{4797478C-CE75-ABC3-C72C-11DFF42CE892}"/>
              </a:ext>
            </a:extLst>
          </p:cNvPr>
          <p:cNvSpPr/>
          <p:nvPr/>
        </p:nvSpPr>
        <p:spPr>
          <a:xfrm>
            <a:off x="7365615" y="5657256"/>
            <a:ext cx="88677" cy="457200"/>
          </a:xfrm>
          <a:custGeom>
            <a:avLst/>
            <a:gdLst>
              <a:gd name="connsiteX0" fmla="*/ 0 w 88677"/>
              <a:gd name="connsiteY0" fmla="*/ 0 h 457200"/>
              <a:gd name="connsiteX1" fmla="*/ 87923 w 88677"/>
              <a:gd name="connsiteY1" fmla="*/ 246184 h 457200"/>
              <a:gd name="connsiteX2" fmla="*/ 35169 w 88677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77" h="457200">
                <a:moveTo>
                  <a:pt x="0" y="0"/>
                </a:moveTo>
                <a:cubicBezTo>
                  <a:pt x="41031" y="84992"/>
                  <a:pt x="82062" y="169984"/>
                  <a:pt x="87923" y="246184"/>
                </a:cubicBezTo>
                <a:cubicBezTo>
                  <a:pt x="93785" y="322384"/>
                  <a:pt x="64477" y="389792"/>
                  <a:pt x="35169" y="457200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218">
            <a:extLst>
              <a:ext uri="{FF2B5EF4-FFF2-40B4-BE49-F238E27FC236}">
                <a16:creationId xmlns:a16="http://schemas.microsoft.com/office/drawing/2014/main" id="{7472F595-6B0A-74A4-92FD-83AC2B0EDD7B}"/>
              </a:ext>
            </a:extLst>
          </p:cNvPr>
          <p:cNvSpPr/>
          <p:nvPr/>
        </p:nvSpPr>
        <p:spPr>
          <a:xfrm>
            <a:off x="6805678" y="5585168"/>
            <a:ext cx="430823" cy="91440"/>
          </a:xfrm>
          <a:custGeom>
            <a:avLst/>
            <a:gdLst>
              <a:gd name="connsiteX0" fmla="*/ 0 w 430823"/>
              <a:gd name="connsiteY0" fmla="*/ 0 h 123119"/>
              <a:gd name="connsiteX1" fmla="*/ 228600 w 430823"/>
              <a:gd name="connsiteY1" fmla="*/ 123092 h 123119"/>
              <a:gd name="connsiteX2" fmla="*/ 430823 w 430823"/>
              <a:gd name="connsiteY2" fmla="*/ 8792 h 12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23" h="123119">
                <a:moveTo>
                  <a:pt x="0" y="0"/>
                </a:moveTo>
                <a:cubicBezTo>
                  <a:pt x="78398" y="60813"/>
                  <a:pt x="156796" y="121627"/>
                  <a:pt x="228600" y="123092"/>
                </a:cubicBezTo>
                <a:cubicBezTo>
                  <a:pt x="300404" y="124557"/>
                  <a:pt x="365613" y="66674"/>
                  <a:pt x="430823" y="8792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Freeform 219">
            <a:extLst>
              <a:ext uri="{FF2B5EF4-FFF2-40B4-BE49-F238E27FC236}">
                <a16:creationId xmlns:a16="http://schemas.microsoft.com/office/drawing/2014/main" id="{FB035CF4-A069-D2F6-23AD-283D25AFE3CB}"/>
              </a:ext>
            </a:extLst>
          </p:cNvPr>
          <p:cNvSpPr/>
          <p:nvPr/>
        </p:nvSpPr>
        <p:spPr>
          <a:xfrm>
            <a:off x="7932907" y="5586433"/>
            <a:ext cx="430823" cy="91440"/>
          </a:xfrm>
          <a:custGeom>
            <a:avLst/>
            <a:gdLst>
              <a:gd name="connsiteX0" fmla="*/ 0 w 430823"/>
              <a:gd name="connsiteY0" fmla="*/ 0 h 123119"/>
              <a:gd name="connsiteX1" fmla="*/ 228600 w 430823"/>
              <a:gd name="connsiteY1" fmla="*/ 123092 h 123119"/>
              <a:gd name="connsiteX2" fmla="*/ 430823 w 430823"/>
              <a:gd name="connsiteY2" fmla="*/ 8792 h 12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23" h="123119">
                <a:moveTo>
                  <a:pt x="0" y="0"/>
                </a:moveTo>
                <a:cubicBezTo>
                  <a:pt x="78398" y="60813"/>
                  <a:pt x="156796" y="121627"/>
                  <a:pt x="228600" y="123092"/>
                </a:cubicBezTo>
                <a:cubicBezTo>
                  <a:pt x="300404" y="124557"/>
                  <a:pt x="365613" y="66674"/>
                  <a:pt x="430823" y="8792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220">
            <a:extLst>
              <a:ext uri="{FF2B5EF4-FFF2-40B4-BE49-F238E27FC236}">
                <a16:creationId xmlns:a16="http://schemas.microsoft.com/office/drawing/2014/main" id="{E6C02A7A-5B27-F7E8-2016-079B24C6949B}"/>
              </a:ext>
            </a:extLst>
          </p:cNvPr>
          <p:cNvSpPr/>
          <p:nvPr/>
        </p:nvSpPr>
        <p:spPr>
          <a:xfrm>
            <a:off x="6789228" y="5050694"/>
            <a:ext cx="430823" cy="91440"/>
          </a:xfrm>
          <a:custGeom>
            <a:avLst/>
            <a:gdLst>
              <a:gd name="connsiteX0" fmla="*/ 0 w 430823"/>
              <a:gd name="connsiteY0" fmla="*/ 0 h 123119"/>
              <a:gd name="connsiteX1" fmla="*/ 228600 w 430823"/>
              <a:gd name="connsiteY1" fmla="*/ 123092 h 123119"/>
              <a:gd name="connsiteX2" fmla="*/ 430823 w 430823"/>
              <a:gd name="connsiteY2" fmla="*/ 8792 h 12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23" h="123119">
                <a:moveTo>
                  <a:pt x="0" y="0"/>
                </a:moveTo>
                <a:cubicBezTo>
                  <a:pt x="78398" y="60813"/>
                  <a:pt x="156796" y="121627"/>
                  <a:pt x="228600" y="123092"/>
                </a:cubicBezTo>
                <a:cubicBezTo>
                  <a:pt x="300404" y="124557"/>
                  <a:pt x="365613" y="66674"/>
                  <a:pt x="430823" y="8792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221">
            <a:extLst>
              <a:ext uri="{FF2B5EF4-FFF2-40B4-BE49-F238E27FC236}">
                <a16:creationId xmlns:a16="http://schemas.microsoft.com/office/drawing/2014/main" id="{1FD3FF59-3B5D-E43F-9380-C5E981D31BBE}"/>
              </a:ext>
            </a:extLst>
          </p:cNvPr>
          <p:cNvSpPr/>
          <p:nvPr/>
        </p:nvSpPr>
        <p:spPr>
          <a:xfrm>
            <a:off x="7914391" y="5086040"/>
            <a:ext cx="430823" cy="91440"/>
          </a:xfrm>
          <a:custGeom>
            <a:avLst/>
            <a:gdLst>
              <a:gd name="connsiteX0" fmla="*/ 0 w 430823"/>
              <a:gd name="connsiteY0" fmla="*/ 0 h 123119"/>
              <a:gd name="connsiteX1" fmla="*/ 228600 w 430823"/>
              <a:gd name="connsiteY1" fmla="*/ 123092 h 123119"/>
              <a:gd name="connsiteX2" fmla="*/ 430823 w 430823"/>
              <a:gd name="connsiteY2" fmla="*/ 8792 h 12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23" h="123119">
                <a:moveTo>
                  <a:pt x="0" y="0"/>
                </a:moveTo>
                <a:cubicBezTo>
                  <a:pt x="78398" y="60813"/>
                  <a:pt x="156796" y="121627"/>
                  <a:pt x="228600" y="123092"/>
                </a:cubicBezTo>
                <a:cubicBezTo>
                  <a:pt x="300404" y="124557"/>
                  <a:pt x="365613" y="66674"/>
                  <a:pt x="430823" y="8792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222">
            <a:extLst>
              <a:ext uri="{FF2B5EF4-FFF2-40B4-BE49-F238E27FC236}">
                <a16:creationId xmlns:a16="http://schemas.microsoft.com/office/drawing/2014/main" id="{4C94036E-E745-9549-4004-1A84DD22556C}"/>
              </a:ext>
            </a:extLst>
          </p:cNvPr>
          <p:cNvSpPr/>
          <p:nvPr/>
        </p:nvSpPr>
        <p:spPr>
          <a:xfrm>
            <a:off x="6770239" y="4453573"/>
            <a:ext cx="430823" cy="91440"/>
          </a:xfrm>
          <a:custGeom>
            <a:avLst/>
            <a:gdLst>
              <a:gd name="connsiteX0" fmla="*/ 0 w 430823"/>
              <a:gd name="connsiteY0" fmla="*/ 0 h 123119"/>
              <a:gd name="connsiteX1" fmla="*/ 228600 w 430823"/>
              <a:gd name="connsiteY1" fmla="*/ 123092 h 123119"/>
              <a:gd name="connsiteX2" fmla="*/ 430823 w 430823"/>
              <a:gd name="connsiteY2" fmla="*/ 8792 h 12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23" h="123119">
                <a:moveTo>
                  <a:pt x="0" y="0"/>
                </a:moveTo>
                <a:cubicBezTo>
                  <a:pt x="78398" y="60813"/>
                  <a:pt x="156796" y="121627"/>
                  <a:pt x="228600" y="123092"/>
                </a:cubicBezTo>
                <a:cubicBezTo>
                  <a:pt x="300404" y="124557"/>
                  <a:pt x="365613" y="66674"/>
                  <a:pt x="430823" y="8792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223">
            <a:extLst>
              <a:ext uri="{FF2B5EF4-FFF2-40B4-BE49-F238E27FC236}">
                <a16:creationId xmlns:a16="http://schemas.microsoft.com/office/drawing/2014/main" id="{AEE7AA05-BF7C-2C2D-6F7F-ABEA25E628B7}"/>
              </a:ext>
            </a:extLst>
          </p:cNvPr>
          <p:cNvSpPr/>
          <p:nvPr/>
        </p:nvSpPr>
        <p:spPr>
          <a:xfrm>
            <a:off x="7904187" y="4453745"/>
            <a:ext cx="430823" cy="91440"/>
          </a:xfrm>
          <a:custGeom>
            <a:avLst/>
            <a:gdLst>
              <a:gd name="connsiteX0" fmla="*/ 0 w 430823"/>
              <a:gd name="connsiteY0" fmla="*/ 0 h 123119"/>
              <a:gd name="connsiteX1" fmla="*/ 228600 w 430823"/>
              <a:gd name="connsiteY1" fmla="*/ 123092 h 123119"/>
              <a:gd name="connsiteX2" fmla="*/ 430823 w 430823"/>
              <a:gd name="connsiteY2" fmla="*/ 8792 h 12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23" h="123119">
                <a:moveTo>
                  <a:pt x="0" y="0"/>
                </a:moveTo>
                <a:cubicBezTo>
                  <a:pt x="78398" y="60813"/>
                  <a:pt x="156796" y="121627"/>
                  <a:pt x="228600" y="123092"/>
                </a:cubicBezTo>
                <a:cubicBezTo>
                  <a:pt x="300404" y="124557"/>
                  <a:pt x="365613" y="66674"/>
                  <a:pt x="430823" y="8792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15DB7C0-7BA0-E67A-A5CB-C77072A902CB}"/>
              </a:ext>
            </a:extLst>
          </p:cNvPr>
          <p:cNvCxnSpPr/>
          <p:nvPr/>
        </p:nvCxnSpPr>
        <p:spPr>
          <a:xfrm flipH="1">
            <a:off x="6799987" y="5039106"/>
            <a:ext cx="4200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D961F47-9780-F15C-C8EC-01C20DA8F9AE}"/>
              </a:ext>
            </a:extLst>
          </p:cNvPr>
          <p:cNvCxnSpPr/>
          <p:nvPr/>
        </p:nvCxnSpPr>
        <p:spPr>
          <a:xfrm flipH="1">
            <a:off x="6786033" y="4429312"/>
            <a:ext cx="4200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EAD7BA3-23BB-B8A9-7EF0-A007C0D0D4F7}"/>
              </a:ext>
            </a:extLst>
          </p:cNvPr>
          <p:cNvCxnSpPr/>
          <p:nvPr/>
        </p:nvCxnSpPr>
        <p:spPr>
          <a:xfrm flipH="1">
            <a:off x="7896133" y="4415859"/>
            <a:ext cx="4200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414791A-91B1-A836-D409-4927C1C4A9AC}"/>
              </a:ext>
            </a:extLst>
          </p:cNvPr>
          <p:cNvCxnSpPr/>
          <p:nvPr/>
        </p:nvCxnSpPr>
        <p:spPr>
          <a:xfrm flipH="1">
            <a:off x="7904187" y="5038000"/>
            <a:ext cx="4200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B4514EE-0043-6289-8F6D-BB19E916F486}"/>
              </a:ext>
            </a:extLst>
          </p:cNvPr>
          <p:cNvCxnSpPr/>
          <p:nvPr/>
        </p:nvCxnSpPr>
        <p:spPr>
          <a:xfrm flipH="1">
            <a:off x="6767775" y="3878577"/>
            <a:ext cx="4200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C512868-C3A1-A224-CF2C-D804447E5A5A}"/>
              </a:ext>
            </a:extLst>
          </p:cNvPr>
          <p:cNvCxnSpPr/>
          <p:nvPr/>
        </p:nvCxnSpPr>
        <p:spPr>
          <a:xfrm flipH="1">
            <a:off x="7896133" y="3878577"/>
            <a:ext cx="4200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8CB4116-843D-2BA5-A8D4-03B3D7961704}"/>
              </a:ext>
            </a:extLst>
          </p:cNvPr>
          <p:cNvCxnSpPr/>
          <p:nvPr/>
        </p:nvCxnSpPr>
        <p:spPr>
          <a:xfrm flipH="1">
            <a:off x="7914946" y="5557438"/>
            <a:ext cx="4200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E1A6BB5-4DFB-35FF-A39D-03DF454CDE25}"/>
              </a:ext>
            </a:extLst>
          </p:cNvPr>
          <p:cNvCxnSpPr/>
          <p:nvPr/>
        </p:nvCxnSpPr>
        <p:spPr>
          <a:xfrm flipH="1">
            <a:off x="6811057" y="5540303"/>
            <a:ext cx="4200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reeform 232">
            <a:extLst>
              <a:ext uri="{FF2B5EF4-FFF2-40B4-BE49-F238E27FC236}">
                <a16:creationId xmlns:a16="http://schemas.microsoft.com/office/drawing/2014/main" id="{17AAE0D6-59F9-27DC-DD94-342639B3F921}"/>
              </a:ext>
            </a:extLst>
          </p:cNvPr>
          <p:cNvSpPr/>
          <p:nvPr/>
        </p:nvSpPr>
        <p:spPr>
          <a:xfrm>
            <a:off x="6773118" y="3933560"/>
            <a:ext cx="444312" cy="100746"/>
          </a:xfrm>
          <a:custGeom>
            <a:avLst/>
            <a:gdLst>
              <a:gd name="connsiteX0" fmla="*/ 0 w 430823"/>
              <a:gd name="connsiteY0" fmla="*/ 0 h 123119"/>
              <a:gd name="connsiteX1" fmla="*/ 228600 w 430823"/>
              <a:gd name="connsiteY1" fmla="*/ 123092 h 123119"/>
              <a:gd name="connsiteX2" fmla="*/ 430823 w 430823"/>
              <a:gd name="connsiteY2" fmla="*/ 8792 h 12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23" h="123119">
                <a:moveTo>
                  <a:pt x="0" y="0"/>
                </a:moveTo>
                <a:cubicBezTo>
                  <a:pt x="78398" y="60813"/>
                  <a:pt x="156796" y="121627"/>
                  <a:pt x="228600" y="123092"/>
                </a:cubicBezTo>
                <a:cubicBezTo>
                  <a:pt x="300404" y="124557"/>
                  <a:pt x="365613" y="66674"/>
                  <a:pt x="430823" y="8792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233">
            <a:extLst>
              <a:ext uri="{FF2B5EF4-FFF2-40B4-BE49-F238E27FC236}">
                <a16:creationId xmlns:a16="http://schemas.microsoft.com/office/drawing/2014/main" id="{61C3CE16-5DA0-A7BC-956A-634E2D322107}"/>
              </a:ext>
            </a:extLst>
          </p:cNvPr>
          <p:cNvSpPr/>
          <p:nvPr/>
        </p:nvSpPr>
        <p:spPr>
          <a:xfrm>
            <a:off x="7897319" y="3933560"/>
            <a:ext cx="444312" cy="100746"/>
          </a:xfrm>
          <a:custGeom>
            <a:avLst/>
            <a:gdLst>
              <a:gd name="connsiteX0" fmla="*/ 0 w 430823"/>
              <a:gd name="connsiteY0" fmla="*/ 0 h 123119"/>
              <a:gd name="connsiteX1" fmla="*/ 228600 w 430823"/>
              <a:gd name="connsiteY1" fmla="*/ 123092 h 123119"/>
              <a:gd name="connsiteX2" fmla="*/ 430823 w 430823"/>
              <a:gd name="connsiteY2" fmla="*/ 8792 h 12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23" h="123119">
                <a:moveTo>
                  <a:pt x="0" y="0"/>
                </a:moveTo>
                <a:cubicBezTo>
                  <a:pt x="78398" y="60813"/>
                  <a:pt x="156796" y="121627"/>
                  <a:pt x="228600" y="123092"/>
                </a:cubicBezTo>
                <a:cubicBezTo>
                  <a:pt x="300404" y="124557"/>
                  <a:pt x="365613" y="66674"/>
                  <a:pt x="430823" y="8792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4A93DB38-F187-3072-0D31-4C76DEB8A562}"/>
              </a:ext>
            </a:extLst>
          </p:cNvPr>
          <p:cNvSpPr/>
          <p:nvPr/>
        </p:nvSpPr>
        <p:spPr>
          <a:xfrm>
            <a:off x="6665771" y="6140453"/>
            <a:ext cx="94180" cy="97795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C6B32B5C-F839-728A-2DAA-97A734E50E54}"/>
              </a:ext>
            </a:extLst>
          </p:cNvPr>
          <p:cNvSpPr/>
          <p:nvPr/>
        </p:nvSpPr>
        <p:spPr>
          <a:xfrm>
            <a:off x="8392241" y="6145097"/>
            <a:ext cx="94180" cy="97795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8C2DA53-912F-B704-71EE-A783AEB522EF}"/>
              </a:ext>
            </a:extLst>
          </p:cNvPr>
          <p:cNvCxnSpPr/>
          <p:nvPr/>
        </p:nvCxnSpPr>
        <p:spPr>
          <a:xfrm flipH="1" flipV="1">
            <a:off x="6700782" y="5649530"/>
            <a:ext cx="9379" cy="43021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reeform 237">
            <a:extLst>
              <a:ext uri="{FF2B5EF4-FFF2-40B4-BE49-F238E27FC236}">
                <a16:creationId xmlns:a16="http://schemas.microsoft.com/office/drawing/2014/main" id="{F09468B3-C69D-33ED-0F08-DBD9293797C8}"/>
              </a:ext>
            </a:extLst>
          </p:cNvPr>
          <p:cNvSpPr/>
          <p:nvPr/>
        </p:nvSpPr>
        <p:spPr>
          <a:xfrm>
            <a:off x="6835132" y="6209255"/>
            <a:ext cx="430823" cy="91440"/>
          </a:xfrm>
          <a:custGeom>
            <a:avLst/>
            <a:gdLst>
              <a:gd name="connsiteX0" fmla="*/ 0 w 430823"/>
              <a:gd name="connsiteY0" fmla="*/ 0 h 123119"/>
              <a:gd name="connsiteX1" fmla="*/ 228600 w 430823"/>
              <a:gd name="connsiteY1" fmla="*/ 123092 h 123119"/>
              <a:gd name="connsiteX2" fmla="*/ 430823 w 430823"/>
              <a:gd name="connsiteY2" fmla="*/ 8792 h 12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23" h="123119">
                <a:moveTo>
                  <a:pt x="0" y="0"/>
                </a:moveTo>
                <a:cubicBezTo>
                  <a:pt x="78398" y="60813"/>
                  <a:pt x="156796" y="121627"/>
                  <a:pt x="228600" y="123092"/>
                </a:cubicBezTo>
                <a:cubicBezTo>
                  <a:pt x="300404" y="124557"/>
                  <a:pt x="365613" y="66674"/>
                  <a:pt x="430823" y="8792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Freeform 238">
            <a:extLst>
              <a:ext uri="{FF2B5EF4-FFF2-40B4-BE49-F238E27FC236}">
                <a16:creationId xmlns:a16="http://schemas.microsoft.com/office/drawing/2014/main" id="{85AA3487-A6A1-9480-C89B-694189C2F4DF}"/>
              </a:ext>
            </a:extLst>
          </p:cNvPr>
          <p:cNvSpPr/>
          <p:nvPr/>
        </p:nvSpPr>
        <p:spPr>
          <a:xfrm>
            <a:off x="7933641" y="6228383"/>
            <a:ext cx="430823" cy="91440"/>
          </a:xfrm>
          <a:custGeom>
            <a:avLst/>
            <a:gdLst>
              <a:gd name="connsiteX0" fmla="*/ 0 w 430823"/>
              <a:gd name="connsiteY0" fmla="*/ 0 h 123119"/>
              <a:gd name="connsiteX1" fmla="*/ 228600 w 430823"/>
              <a:gd name="connsiteY1" fmla="*/ 123092 h 123119"/>
              <a:gd name="connsiteX2" fmla="*/ 430823 w 430823"/>
              <a:gd name="connsiteY2" fmla="*/ 8792 h 12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23" h="123119">
                <a:moveTo>
                  <a:pt x="0" y="0"/>
                </a:moveTo>
                <a:cubicBezTo>
                  <a:pt x="78398" y="60813"/>
                  <a:pt x="156796" y="121627"/>
                  <a:pt x="228600" y="123092"/>
                </a:cubicBezTo>
                <a:cubicBezTo>
                  <a:pt x="300404" y="124557"/>
                  <a:pt x="365613" y="66674"/>
                  <a:pt x="430823" y="8792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Freeform 239">
            <a:extLst>
              <a:ext uri="{FF2B5EF4-FFF2-40B4-BE49-F238E27FC236}">
                <a16:creationId xmlns:a16="http://schemas.microsoft.com/office/drawing/2014/main" id="{6A1FFEC0-9043-4A43-DA2C-942738FBEB22}"/>
              </a:ext>
            </a:extLst>
          </p:cNvPr>
          <p:cNvSpPr/>
          <p:nvPr/>
        </p:nvSpPr>
        <p:spPr>
          <a:xfrm>
            <a:off x="6767775" y="5680095"/>
            <a:ext cx="111762" cy="414920"/>
          </a:xfrm>
          <a:custGeom>
            <a:avLst/>
            <a:gdLst>
              <a:gd name="connsiteX0" fmla="*/ 0 w 88677"/>
              <a:gd name="connsiteY0" fmla="*/ 0 h 457200"/>
              <a:gd name="connsiteX1" fmla="*/ 87923 w 88677"/>
              <a:gd name="connsiteY1" fmla="*/ 246184 h 457200"/>
              <a:gd name="connsiteX2" fmla="*/ 35169 w 88677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77" h="457200">
                <a:moveTo>
                  <a:pt x="0" y="0"/>
                </a:moveTo>
                <a:cubicBezTo>
                  <a:pt x="41031" y="84992"/>
                  <a:pt x="82062" y="169984"/>
                  <a:pt x="87923" y="246184"/>
                </a:cubicBezTo>
                <a:cubicBezTo>
                  <a:pt x="93785" y="322384"/>
                  <a:pt x="64477" y="389792"/>
                  <a:pt x="35169" y="457200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240">
            <a:extLst>
              <a:ext uri="{FF2B5EF4-FFF2-40B4-BE49-F238E27FC236}">
                <a16:creationId xmlns:a16="http://schemas.microsoft.com/office/drawing/2014/main" id="{2F1BD0DB-DC45-9AD6-5F56-BBAC3ADC5B78}"/>
              </a:ext>
            </a:extLst>
          </p:cNvPr>
          <p:cNvSpPr/>
          <p:nvPr/>
        </p:nvSpPr>
        <p:spPr>
          <a:xfrm>
            <a:off x="8473962" y="5699536"/>
            <a:ext cx="111762" cy="414920"/>
          </a:xfrm>
          <a:custGeom>
            <a:avLst/>
            <a:gdLst>
              <a:gd name="connsiteX0" fmla="*/ 0 w 88677"/>
              <a:gd name="connsiteY0" fmla="*/ 0 h 457200"/>
              <a:gd name="connsiteX1" fmla="*/ 87923 w 88677"/>
              <a:gd name="connsiteY1" fmla="*/ 246184 h 457200"/>
              <a:gd name="connsiteX2" fmla="*/ 35169 w 88677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77" h="457200">
                <a:moveTo>
                  <a:pt x="0" y="0"/>
                </a:moveTo>
                <a:cubicBezTo>
                  <a:pt x="41031" y="84992"/>
                  <a:pt x="82062" y="169984"/>
                  <a:pt x="87923" y="246184"/>
                </a:cubicBezTo>
                <a:cubicBezTo>
                  <a:pt x="93785" y="322384"/>
                  <a:pt x="64477" y="389792"/>
                  <a:pt x="35169" y="457200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C3A5800-E4FE-7A74-8E6C-0A2E1DF4F908}"/>
              </a:ext>
            </a:extLst>
          </p:cNvPr>
          <p:cNvCxnSpPr/>
          <p:nvPr/>
        </p:nvCxnSpPr>
        <p:spPr>
          <a:xfrm flipH="1" flipV="1">
            <a:off x="8424106" y="5683050"/>
            <a:ext cx="9379" cy="43021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2C38336-D481-2ADD-3935-0CEFFF43CCC3}"/>
              </a:ext>
            </a:extLst>
          </p:cNvPr>
          <p:cNvCxnSpPr/>
          <p:nvPr/>
        </p:nvCxnSpPr>
        <p:spPr>
          <a:xfrm flipH="1">
            <a:off x="7932457" y="6189350"/>
            <a:ext cx="4200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E94C937-E6DD-6CCE-2AB2-7A6122688FAA}"/>
              </a:ext>
            </a:extLst>
          </p:cNvPr>
          <p:cNvCxnSpPr/>
          <p:nvPr/>
        </p:nvCxnSpPr>
        <p:spPr>
          <a:xfrm flipH="1">
            <a:off x="6826732" y="6177282"/>
            <a:ext cx="4200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44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0" grpId="0" animBg="1"/>
      <p:bldP spid="111" grpId="0" animBg="1"/>
      <p:bldP spid="116" grpId="0" animBg="1"/>
      <p:bldP spid="120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40" grpId="0" animBg="1"/>
      <p:bldP spid="141" grpId="0" animBg="1"/>
      <p:bldP spid="142" grpId="0" animBg="1"/>
      <p:bldP spid="143" grpId="0" animBg="1"/>
      <p:bldP spid="145" grpId="0" animBg="1"/>
      <p:bldP spid="146" grpId="0" animBg="1"/>
      <p:bldP spid="147" grpId="0" animBg="1"/>
      <p:bldP spid="1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C76C-8021-63C6-E834-6484C282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example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244C0-E011-5EBA-EDFC-AFD0471D3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has maximum 4 edges out</a:t>
            </a:r>
          </a:p>
          <a:p>
            <a:pPr lvl="1"/>
            <a:r>
              <a:rPr lang="en-US" dirty="0"/>
              <a:t>Nodes on the perimeter have fewer than 4</a:t>
            </a:r>
          </a:p>
          <a:p>
            <a:r>
              <a:rPr lang="en-US" dirty="0"/>
              <a:t>|E| ≈ 4|V|</a:t>
            </a:r>
          </a:p>
          <a:p>
            <a:pPr lvl="1"/>
            <a:r>
              <a:rPr lang="en-US" dirty="0"/>
              <a:t>For large V, |E| &lt;&lt; |V|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Suppose there are 3000 intersections</a:t>
            </a:r>
          </a:p>
          <a:p>
            <a:r>
              <a:rPr lang="en-US" dirty="0"/>
              <a:t>Matrix has 3000</a:t>
            </a:r>
            <a:r>
              <a:rPr lang="en-US" baseline="30000" dirty="0"/>
              <a:t>2</a:t>
            </a:r>
            <a:r>
              <a:rPr lang="en-US" dirty="0"/>
              <a:t> = 9000000 cells</a:t>
            </a:r>
          </a:p>
          <a:p>
            <a:r>
              <a:rPr lang="en-US" dirty="0"/>
              <a:t>Number of cells used is 4(3000) = 12000</a:t>
            </a:r>
          </a:p>
          <a:p>
            <a:pPr lvl="1"/>
            <a:r>
              <a:rPr lang="en-US" dirty="0"/>
              <a:t>0.13% used</a:t>
            </a:r>
          </a:p>
          <a:p>
            <a:r>
              <a:rPr lang="en-US" dirty="0"/>
              <a:t>Sparse</a:t>
            </a:r>
          </a:p>
        </p:txBody>
      </p:sp>
    </p:spTree>
    <p:extLst>
      <p:ext uri="{BB962C8B-B14F-4D97-AF65-F5344CB8AC3E}">
        <p14:creationId xmlns:p14="http://schemas.microsoft.com/office/powerpoint/2010/main" val="101449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F3CF-7077-40AC-BC1C-D5AAAAD7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or dense?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0190F-99D6-F108-A22B-CE16ED1B1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1538 nodes, 8032 edges</a:t>
            </a:r>
          </a:p>
          <a:p>
            <a:r>
              <a:rPr lang="en-US" dirty="0"/>
              <a:t>1538</a:t>
            </a:r>
            <a:r>
              <a:rPr lang="en-US" baseline="30000" dirty="0"/>
              <a:t>2</a:t>
            </a:r>
            <a:r>
              <a:rPr lang="en-US" dirty="0"/>
              <a:t> = 2365444</a:t>
            </a:r>
          </a:p>
          <a:p>
            <a:r>
              <a:rPr lang="en-US" dirty="0"/>
              <a:t>8032 &lt;&lt; 2365444</a:t>
            </a:r>
          </a:p>
          <a:p>
            <a:r>
              <a:rPr lang="en-US" dirty="0"/>
              <a:t>Sparse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04185D1-0BEB-6CF8-0CFE-2F747A77B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91" y="1942852"/>
            <a:ext cx="3827709" cy="378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6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E9A7-B575-33CD-5E80-9262E0C2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graph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946955-DA84-A9DA-BB42-4B50650E9B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Complete graphs are always dense</a:t>
                </a:r>
              </a:p>
              <a:p>
                <a:r>
                  <a:rPr lang="en-US" dirty="0"/>
                  <a:t>Recall that in a complete graph, node V has edges to every node but itself</a:t>
                </a:r>
              </a:p>
              <a:p>
                <a:r>
                  <a:rPr lang="en-US" dirty="0"/>
                  <a:t>Clearly dense</a:t>
                </a:r>
              </a:p>
              <a:p>
                <a:r>
                  <a:rPr lang="en-US" dirty="0"/>
                  <a:t>The math:</a:t>
                </a:r>
              </a:p>
              <a:p>
                <a:pPr lvl="1"/>
                <a:r>
                  <a:rPr lang="en-US" dirty="0"/>
                  <a:t>Complete undirected graph has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edges</a:t>
                </a:r>
              </a:p>
              <a:p>
                <a:pPr lvl="1"/>
                <a:r>
                  <a:rPr lang="en-US" dirty="0"/>
                  <a:t>O(|V|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946955-DA84-A9DA-BB42-4B50650E9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6C2D0EE-F61D-B51A-38B1-86810D4B7126}"/>
              </a:ext>
            </a:extLst>
          </p:cNvPr>
          <p:cNvGrpSpPr/>
          <p:nvPr/>
        </p:nvGrpSpPr>
        <p:grpSpPr>
          <a:xfrm>
            <a:off x="7634950" y="365126"/>
            <a:ext cx="1416395" cy="1532516"/>
            <a:chOff x="900768" y="2859771"/>
            <a:chExt cx="1416395" cy="153251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33F70E2-EE54-1D00-B0B7-B6FA590F11CB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>
              <a:off x="1223169" y="4235739"/>
              <a:ext cx="784362" cy="12772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EEEE485-3274-8A9F-9935-BE1CC3610B36}"/>
                </a:ext>
              </a:extLst>
            </p:cNvPr>
            <p:cNvSpPr/>
            <p:nvPr/>
          </p:nvSpPr>
          <p:spPr>
            <a:xfrm>
              <a:off x="900768" y="2859771"/>
              <a:ext cx="309632" cy="28755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D5DBCC5-A0FD-0BA0-F76E-E696DFE2A5ED}"/>
                </a:ext>
              </a:extLst>
            </p:cNvPr>
            <p:cNvSpPr/>
            <p:nvPr/>
          </p:nvSpPr>
          <p:spPr>
            <a:xfrm>
              <a:off x="1997672" y="2872476"/>
              <a:ext cx="309632" cy="28755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E9304A8-1EF4-C9BF-1546-545CFA634BE1}"/>
                </a:ext>
              </a:extLst>
            </p:cNvPr>
            <p:cNvSpPr/>
            <p:nvPr/>
          </p:nvSpPr>
          <p:spPr>
            <a:xfrm>
              <a:off x="913537" y="4091962"/>
              <a:ext cx="309632" cy="28755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C23F69F-915A-CC4F-F6CB-BAD37594CB54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>
              <a:off x="1055585" y="3147325"/>
              <a:ext cx="12769" cy="94463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EAB8EE6-DDE3-50DB-36AB-9453C171151E}"/>
                </a:ext>
              </a:extLst>
            </p:cNvPr>
            <p:cNvSpPr/>
            <p:nvPr/>
          </p:nvSpPr>
          <p:spPr>
            <a:xfrm>
              <a:off x="2007531" y="4104734"/>
              <a:ext cx="309632" cy="28755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2AFB242-C770-272B-564A-7357FC4708B5}"/>
                </a:ext>
              </a:extLst>
            </p:cNvPr>
            <p:cNvCxnSpPr>
              <a:stCxn id="7" idx="4"/>
              <a:endCxn id="10" idx="0"/>
            </p:cNvCxnSpPr>
            <p:nvPr/>
          </p:nvCxnSpPr>
          <p:spPr>
            <a:xfrm>
              <a:off x="2152489" y="3160030"/>
              <a:ext cx="9859" cy="944704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A7FAD0-C4E1-5FB4-81D7-D7A8BD2C8737}"/>
                </a:ext>
              </a:extLst>
            </p:cNvPr>
            <p:cNvCxnSpPr>
              <a:stCxn id="10" idx="1"/>
              <a:endCxn id="6" idx="5"/>
            </p:cNvCxnSpPr>
            <p:nvPr/>
          </p:nvCxnSpPr>
          <p:spPr>
            <a:xfrm flipH="1" flipV="1">
              <a:off x="1165056" y="3105214"/>
              <a:ext cx="887819" cy="1041632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223897F-91C7-EE0A-CE06-683A01D33139}"/>
                </a:ext>
              </a:extLst>
            </p:cNvPr>
            <p:cNvCxnSpPr/>
            <p:nvPr/>
          </p:nvCxnSpPr>
          <p:spPr>
            <a:xfrm>
              <a:off x="1216786" y="3012179"/>
              <a:ext cx="784361" cy="1277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93F1FC2-A2E0-6A33-7E21-272616535420}"/>
                </a:ext>
              </a:extLst>
            </p:cNvPr>
            <p:cNvCxnSpPr>
              <a:endCxn id="8" idx="7"/>
            </p:cNvCxnSpPr>
            <p:nvPr/>
          </p:nvCxnSpPr>
          <p:spPr>
            <a:xfrm flipH="1">
              <a:off x="1177824" y="3118659"/>
              <a:ext cx="865423" cy="1015414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474218E-2713-A9CA-42C4-89DF7CBED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204" y="2663992"/>
            <a:ext cx="1553796" cy="1553796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D45301F9-0FA9-7620-EA84-66CDDF0C4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089" y="4515484"/>
            <a:ext cx="2120911" cy="21164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ECE3C-28CD-43A7-58DA-6E54C5FE1DE5}"/>
              </a:ext>
            </a:extLst>
          </p:cNvPr>
          <p:cNvSpPr txBox="1"/>
          <p:nvPr/>
        </p:nvSpPr>
        <p:spPr>
          <a:xfrm>
            <a:off x="8123375" y="183237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42C3F6-682C-7762-5C7F-B32623D8F19C}"/>
              </a:ext>
            </a:extLst>
          </p:cNvPr>
          <p:cNvSpPr txBox="1"/>
          <p:nvPr/>
        </p:nvSpPr>
        <p:spPr>
          <a:xfrm>
            <a:off x="8147330" y="414959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308970-CC20-5F2A-370C-03279D9B3A35}"/>
              </a:ext>
            </a:extLst>
          </p:cNvPr>
          <p:cNvSpPr txBox="1"/>
          <p:nvPr/>
        </p:nvSpPr>
        <p:spPr>
          <a:xfrm>
            <a:off x="7899238" y="653261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K100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8A98B00-9C67-3CBA-91BE-D3533A632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959144"/>
              </p:ext>
            </p:extLst>
          </p:nvPr>
        </p:nvGraphicFramePr>
        <p:xfrm>
          <a:off x="3968423" y="4888476"/>
          <a:ext cx="2496310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9262">
                  <a:extLst>
                    <a:ext uri="{9D8B030D-6E8A-4147-A177-3AD203B41FA5}">
                      <a16:colId xmlns:a16="http://schemas.microsoft.com/office/drawing/2014/main" val="23340173"/>
                    </a:ext>
                  </a:extLst>
                </a:gridCol>
                <a:gridCol w="499262">
                  <a:extLst>
                    <a:ext uri="{9D8B030D-6E8A-4147-A177-3AD203B41FA5}">
                      <a16:colId xmlns:a16="http://schemas.microsoft.com/office/drawing/2014/main" val="3662480960"/>
                    </a:ext>
                  </a:extLst>
                </a:gridCol>
                <a:gridCol w="499262">
                  <a:extLst>
                    <a:ext uri="{9D8B030D-6E8A-4147-A177-3AD203B41FA5}">
                      <a16:colId xmlns:a16="http://schemas.microsoft.com/office/drawing/2014/main" val="3004923388"/>
                    </a:ext>
                  </a:extLst>
                </a:gridCol>
                <a:gridCol w="499262">
                  <a:extLst>
                    <a:ext uri="{9D8B030D-6E8A-4147-A177-3AD203B41FA5}">
                      <a16:colId xmlns:a16="http://schemas.microsoft.com/office/drawing/2014/main" val="3747291610"/>
                    </a:ext>
                  </a:extLst>
                </a:gridCol>
                <a:gridCol w="499262">
                  <a:extLst>
                    <a:ext uri="{9D8B030D-6E8A-4147-A177-3AD203B41FA5}">
                      <a16:colId xmlns:a16="http://schemas.microsoft.com/office/drawing/2014/main" val="1284753954"/>
                    </a:ext>
                  </a:extLst>
                </a:gridCol>
              </a:tblGrid>
              <a:tr h="335178">
                <a:tc>
                  <a:txBody>
                    <a:bodyPr/>
                    <a:lstStyle/>
                    <a:p>
                      <a:r>
                        <a:rPr lang="en-US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442553"/>
                  </a:ext>
                </a:extLst>
              </a:tr>
              <a:tr h="33517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085504"/>
                  </a:ext>
                </a:extLst>
              </a:tr>
              <a:tr h="33517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12831"/>
                  </a:ext>
                </a:extLst>
              </a:tr>
              <a:tr h="33517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466099"/>
                  </a:ext>
                </a:extLst>
              </a:tr>
              <a:tr h="33517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331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92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EFF4-7AEA-B0BA-3946-9E25505E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of undirected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A8228-38A3-6955-2F31-21AD81D9B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Represent adj. matrix of complete graph K4 as matrix where 1 denotes edge exists</a:t>
                </a: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r>
                  <a:rPr lang="en-US" dirty="0"/>
                  <a:t>What is a matrix property that any adjacency matrix of an undirected graph has?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A8228-38A3-6955-2F31-21AD81D9B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661AABD-09EA-D5AA-6BE4-4F32530F9F44}"/>
              </a:ext>
            </a:extLst>
          </p:cNvPr>
          <p:cNvSpPr txBox="1"/>
          <p:nvPr/>
        </p:nvSpPr>
        <p:spPr>
          <a:xfrm>
            <a:off x="905256" y="5441314"/>
            <a:ext cx="2824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Symmetric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= A</a:t>
            </a:r>
            <a:r>
              <a:rPr lang="en-US" baseline="30000" dirty="0"/>
              <a:t>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every </a:t>
            </a:r>
            <a:r>
              <a:rPr lang="en-US" dirty="0" err="1"/>
              <a:t>i</a:t>
            </a:r>
            <a:r>
              <a:rPr lang="en-US" dirty="0"/>
              <a:t>, j, 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 = a</a:t>
            </a:r>
            <a:r>
              <a:rPr lang="en-US" baseline="-25000" dirty="0"/>
              <a:t>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2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8627-80BA-594A-41BD-2CADF89E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991EC-2334-E19C-6FC2-9CD05F292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code</a:t>
            </a:r>
          </a:p>
          <a:p>
            <a:r>
              <a:rPr lang="en-US" dirty="0"/>
              <a:t>Usually wastes most of its space</a:t>
            </a:r>
          </a:p>
          <a:p>
            <a:r>
              <a:rPr lang="en-US" dirty="0"/>
              <a:t>When sparse, finding adjacent nodes is expensive</a:t>
            </a:r>
          </a:p>
          <a:p>
            <a:pPr lvl="1"/>
            <a:r>
              <a:rPr lang="en-US" dirty="0"/>
              <a:t>O(|V|) to find only a few adjacent vertices</a:t>
            </a:r>
          </a:p>
        </p:txBody>
      </p:sp>
    </p:spTree>
    <p:extLst>
      <p:ext uri="{BB962C8B-B14F-4D97-AF65-F5344CB8AC3E}">
        <p14:creationId xmlns:p14="http://schemas.microsoft.com/office/powerpoint/2010/main" val="183122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F894-AAE2-330C-8421-32B0738B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3242-1C4E-9B9B-DBC3-57AF816DD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EX10 due tomorrow 7/23</a:t>
            </a:r>
          </a:p>
          <a:p>
            <a:r>
              <a:rPr lang="en-US" dirty="0"/>
              <a:t>EX11 releases tonight, due LDOC</a:t>
            </a:r>
          </a:p>
          <a:p>
            <a:r>
              <a:rPr lang="en-US" dirty="0"/>
              <a:t>QZ06 on Wednesday or Thursday (tentative)</a:t>
            </a:r>
          </a:p>
        </p:txBody>
      </p:sp>
    </p:spTree>
    <p:extLst>
      <p:ext uri="{BB962C8B-B14F-4D97-AF65-F5344CB8AC3E}">
        <p14:creationId xmlns:p14="http://schemas.microsoft.com/office/powerpoint/2010/main" val="2483124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1AD9-E256-6076-3A93-0B020F26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4B5F4-499C-5121-D299-FD07C0A9C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list of vertices</a:t>
            </a:r>
          </a:p>
          <a:p>
            <a:r>
              <a:rPr lang="en-US" dirty="0"/>
              <a:t>Each vertex has a list of adjacent vertices</a:t>
            </a:r>
          </a:p>
          <a:p>
            <a:pPr lvl="1"/>
            <a:r>
              <a:rPr lang="en-US" dirty="0"/>
              <a:t>Remind you of anything we learned recently?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E37DFC0-9CE1-FE26-4EFA-CD062B70E919}"/>
              </a:ext>
            </a:extLst>
          </p:cNvPr>
          <p:cNvGrpSpPr/>
          <p:nvPr/>
        </p:nvGrpSpPr>
        <p:grpSpPr>
          <a:xfrm>
            <a:off x="1105646" y="3821893"/>
            <a:ext cx="1828800" cy="2040694"/>
            <a:chOff x="986315" y="3220416"/>
            <a:chExt cx="2305339" cy="250761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14E793D-89B5-6ECC-F910-AAE12D17F31F}"/>
                </a:ext>
              </a:extLst>
            </p:cNvPr>
            <p:cNvCxnSpPr>
              <a:stCxn id="68" idx="2"/>
              <a:endCxn id="66" idx="6"/>
            </p:cNvCxnSpPr>
            <p:nvPr/>
          </p:nvCxnSpPr>
          <p:spPr>
            <a:xfrm flipH="1">
              <a:off x="1478872" y="5493867"/>
              <a:ext cx="1315243" cy="2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24CBA4B-E293-77CE-D805-10329B95FE28}"/>
                </a:ext>
              </a:extLst>
            </p:cNvPr>
            <p:cNvSpPr/>
            <p:nvPr/>
          </p:nvSpPr>
          <p:spPr>
            <a:xfrm>
              <a:off x="991224" y="32204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85734EC-6C51-14F0-08A5-047992A2FCED}"/>
                </a:ext>
              </a:extLst>
            </p:cNvPr>
            <p:cNvSpPr/>
            <p:nvPr/>
          </p:nvSpPr>
          <p:spPr>
            <a:xfrm>
              <a:off x="2799022" y="32204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6AF9269-D266-7EF8-1324-49E0399CE0D1}"/>
                </a:ext>
              </a:extLst>
            </p:cNvPr>
            <p:cNvSpPr/>
            <p:nvPr/>
          </p:nvSpPr>
          <p:spPr>
            <a:xfrm>
              <a:off x="986315" y="5259705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176F160-8C14-6AC2-3566-00AE04DEB53B}"/>
                </a:ext>
              </a:extLst>
            </p:cNvPr>
            <p:cNvCxnSpPr>
              <a:stCxn id="64" idx="4"/>
              <a:endCxn id="66" idx="0"/>
            </p:cNvCxnSpPr>
            <p:nvPr/>
          </p:nvCxnSpPr>
          <p:spPr>
            <a:xfrm flipH="1">
              <a:off x="1232593" y="3688739"/>
              <a:ext cx="4909" cy="15709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842F3B1-A478-6592-580E-1544CA930E0B}"/>
                </a:ext>
              </a:extLst>
            </p:cNvPr>
            <p:cNvSpPr/>
            <p:nvPr/>
          </p:nvSpPr>
          <p:spPr>
            <a:xfrm>
              <a:off x="2794114" y="5259705"/>
              <a:ext cx="492557" cy="46832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338451F-9F86-73A5-65C4-478447AA603F}"/>
                </a:ext>
              </a:extLst>
            </p:cNvPr>
            <p:cNvCxnSpPr>
              <a:stCxn id="65" idx="4"/>
              <a:endCxn id="68" idx="0"/>
            </p:cNvCxnSpPr>
            <p:nvPr/>
          </p:nvCxnSpPr>
          <p:spPr>
            <a:xfrm flipH="1">
              <a:off x="3040393" y="3688739"/>
              <a:ext cx="4909" cy="15709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166D8E2-E07B-1AE5-1C2B-AB96E4EBCE15}"/>
                </a:ext>
              </a:extLst>
            </p:cNvPr>
            <p:cNvCxnSpPr>
              <a:stCxn id="64" idx="5"/>
              <a:endCxn id="68" idx="1"/>
            </p:cNvCxnSpPr>
            <p:nvPr/>
          </p:nvCxnSpPr>
          <p:spPr>
            <a:xfrm>
              <a:off x="1411647" y="3620153"/>
              <a:ext cx="1454600" cy="1708136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24EDFC4-3F88-9BF8-36A1-EFD162C51F1A}"/>
                </a:ext>
              </a:extLst>
            </p:cNvPr>
            <p:cNvCxnSpPr>
              <a:stCxn id="64" idx="6"/>
              <a:endCxn id="65" idx="2"/>
            </p:cNvCxnSpPr>
            <p:nvPr/>
          </p:nvCxnSpPr>
          <p:spPr>
            <a:xfrm>
              <a:off x="1483780" y="3454577"/>
              <a:ext cx="1315243" cy="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931FA85-14BC-314B-F658-B8B2D2CEE57A}"/>
                </a:ext>
              </a:extLst>
            </p:cNvPr>
            <p:cNvSpPr txBox="1"/>
            <p:nvPr/>
          </p:nvSpPr>
          <p:spPr>
            <a:xfrm>
              <a:off x="1034719" y="325688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A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489F753-7BBD-6005-3A67-6D7ABE1DD642}"/>
                </a:ext>
              </a:extLst>
            </p:cNvPr>
            <p:cNvSpPr txBox="1"/>
            <p:nvPr/>
          </p:nvSpPr>
          <p:spPr>
            <a:xfrm>
              <a:off x="2863032" y="5318384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7EFE79E-1539-8938-1F84-84C35663916B}"/>
                </a:ext>
              </a:extLst>
            </p:cNvPr>
            <p:cNvSpPr txBox="1"/>
            <p:nvPr/>
          </p:nvSpPr>
          <p:spPr>
            <a:xfrm>
              <a:off x="1067238" y="5315261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B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55C3652-C45D-CA98-A044-577FB82ACC00}"/>
                </a:ext>
              </a:extLst>
            </p:cNvPr>
            <p:cNvSpPr txBox="1"/>
            <p:nvPr/>
          </p:nvSpPr>
          <p:spPr>
            <a:xfrm>
              <a:off x="2847979" y="3275972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D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06A3F57-2FA6-4B90-C308-A8EFF9992795}"/>
              </a:ext>
            </a:extLst>
          </p:cNvPr>
          <p:cNvGrpSpPr/>
          <p:nvPr/>
        </p:nvGrpSpPr>
        <p:grpSpPr>
          <a:xfrm>
            <a:off x="4038600" y="3200400"/>
            <a:ext cx="464127" cy="2870581"/>
            <a:chOff x="4038600" y="3200400"/>
            <a:chExt cx="464127" cy="2870581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E63F9B4-2E05-419A-CC21-869321FF8D6B}"/>
                </a:ext>
              </a:extLst>
            </p:cNvPr>
            <p:cNvSpPr/>
            <p:nvPr/>
          </p:nvSpPr>
          <p:spPr>
            <a:xfrm>
              <a:off x="4038600" y="3200400"/>
              <a:ext cx="457200" cy="28705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239A324-3F37-892C-37F7-0A427D353119}"/>
                </a:ext>
              </a:extLst>
            </p:cNvPr>
            <p:cNvCxnSpPr/>
            <p:nvPr/>
          </p:nvCxnSpPr>
          <p:spPr>
            <a:xfrm>
              <a:off x="4038600" y="3657600"/>
              <a:ext cx="457200" cy="0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5A7E5BF-8C5C-B846-67BB-22B947385D34}"/>
                </a:ext>
              </a:extLst>
            </p:cNvPr>
            <p:cNvCxnSpPr/>
            <p:nvPr/>
          </p:nvCxnSpPr>
          <p:spPr>
            <a:xfrm>
              <a:off x="4038600" y="4135306"/>
              <a:ext cx="457200" cy="0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EFE6B15-86E0-51CB-D63A-1052B5E10392}"/>
                </a:ext>
              </a:extLst>
            </p:cNvPr>
            <p:cNvCxnSpPr/>
            <p:nvPr/>
          </p:nvCxnSpPr>
          <p:spPr>
            <a:xfrm>
              <a:off x="4038600" y="4572000"/>
              <a:ext cx="457200" cy="0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90C68B8-BAF4-D2F2-DAA6-8296E746D019}"/>
                </a:ext>
              </a:extLst>
            </p:cNvPr>
            <p:cNvCxnSpPr/>
            <p:nvPr/>
          </p:nvCxnSpPr>
          <p:spPr>
            <a:xfrm>
              <a:off x="4045527" y="5029200"/>
              <a:ext cx="457200" cy="0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AF57E06-5AC7-C436-B4EA-026F3FB5F671}"/>
                </a:ext>
              </a:extLst>
            </p:cNvPr>
            <p:cNvCxnSpPr/>
            <p:nvPr/>
          </p:nvCxnSpPr>
          <p:spPr>
            <a:xfrm>
              <a:off x="4038600" y="5468188"/>
              <a:ext cx="457200" cy="0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1E4E09F-8293-C207-2481-0976545BAAA1}"/>
                </a:ext>
              </a:extLst>
            </p:cNvPr>
            <p:cNvCxnSpPr/>
            <p:nvPr/>
          </p:nvCxnSpPr>
          <p:spPr>
            <a:xfrm>
              <a:off x="4038600" y="5850693"/>
              <a:ext cx="457200" cy="0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CA5DDCD-12DF-F9A2-E57C-9CF50925181D}"/>
                </a:ext>
              </a:extLst>
            </p:cNvPr>
            <p:cNvSpPr txBox="1"/>
            <p:nvPr/>
          </p:nvSpPr>
          <p:spPr>
            <a:xfrm>
              <a:off x="4125489" y="3297217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/>
                <a:t>A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9484CEB-7319-FC5B-0D68-79CFB64238D2}"/>
                </a:ext>
              </a:extLst>
            </p:cNvPr>
            <p:cNvSpPr txBox="1"/>
            <p:nvPr/>
          </p:nvSpPr>
          <p:spPr>
            <a:xfrm>
              <a:off x="4125490" y="3767029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/>
                <a:t>B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30E4F5A-9B4D-8700-B033-2C1871ABB844}"/>
                </a:ext>
              </a:extLst>
            </p:cNvPr>
            <p:cNvSpPr txBox="1"/>
            <p:nvPr/>
          </p:nvSpPr>
          <p:spPr>
            <a:xfrm>
              <a:off x="4120850" y="4667640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/>
                <a:t>D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51A5C8B-06CD-B218-E032-C416E9398954}"/>
                </a:ext>
              </a:extLst>
            </p:cNvPr>
            <p:cNvSpPr txBox="1"/>
            <p:nvPr/>
          </p:nvSpPr>
          <p:spPr>
            <a:xfrm>
              <a:off x="4125489" y="4228209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/>
                <a:t>C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15DE043-06E9-8550-2E52-EB9C95B9D270}"/>
              </a:ext>
            </a:extLst>
          </p:cNvPr>
          <p:cNvGrpSpPr/>
          <p:nvPr/>
        </p:nvGrpSpPr>
        <p:grpSpPr>
          <a:xfrm>
            <a:off x="4502093" y="3200401"/>
            <a:ext cx="919554" cy="336645"/>
            <a:chOff x="4502093" y="3200401"/>
            <a:chExt cx="919554" cy="336645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D215401-E807-BA77-A6ED-A546F3C241BC}"/>
                </a:ext>
              </a:extLst>
            </p:cNvPr>
            <p:cNvGrpSpPr/>
            <p:nvPr/>
          </p:nvGrpSpPr>
          <p:grpSpPr>
            <a:xfrm>
              <a:off x="4502093" y="3200401"/>
              <a:ext cx="919554" cy="304800"/>
              <a:chOff x="4502093" y="3200401"/>
              <a:chExt cx="919554" cy="3048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AFD4C0F-2978-8C0D-E24E-31F5F805F893}"/>
                  </a:ext>
                </a:extLst>
              </p:cNvPr>
              <p:cNvSpPr/>
              <p:nvPr/>
            </p:nvSpPr>
            <p:spPr>
              <a:xfrm>
                <a:off x="4964447" y="3200401"/>
                <a:ext cx="457200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44CE5BD-2EF8-5167-E484-FDF7D83314C5}"/>
                  </a:ext>
                </a:extLst>
              </p:cNvPr>
              <p:cNvCxnSpPr>
                <a:endCxn id="91" idx="1"/>
              </p:cNvCxnSpPr>
              <p:nvPr/>
            </p:nvCxnSpPr>
            <p:spPr>
              <a:xfrm>
                <a:off x="4502093" y="3352800"/>
                <a:ext cx="462354" cy="1"/>
              </a:xfrm>
              <a:prstGeom prst="straightConnector1">
                <a:avLst/>
              </a:prstGeom>
              <a:ln w="3492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DE027E5-C1A4-7147-5841-3AF205B86915}"/>
                </a:ext>
              </a:extLst>
            </p:cNvPr>
            <p:cNvSpPr txBox="1"/>
            <p:nvPr/>
          </p:nvSpPr>
          <p:spPr>
            <a:xfrm>
              <a:off x="5059714" y="3229269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/>
                <a:t>B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1BF862A-FC51-1D90-F7A0-318CE369DB98}"/>
              </a:ext>
            </a:extLst>
          </p:cNvPr>
          <p:cNvGrpSpPr/>
          <p:nvPr/>
        </p:nvGrpSpPr>
        <p:grpSpPr>
          <a:xfrm>
            <a:off x="5421647" y="3200400"/>
            <a:ext cx="892488" cy="344958"/>
            <a:chOff x="5421647" y="3200400"/>
            <a:chExt cx="892488" cy="344958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444D889-90E1-B3F3-D8F6-B3A683FFCCE7}"/>
                </a:ext>
              </a:extLst>
            </p:cNvPr>
            <p:cNvGrpSpPr/>
            <p:nvPr/>
          </p:nvGrpSpPr>
          <p:grpSpPr>
            <a:xfrm>
              <a:off x="5421647" y="3200400"/>
              <a:ext cx="892488" cy="304800"/>
              <a:chOff x="5421647" y="3200400"/>
              <a:chExt cx="892488" cy="30480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7C74EB2-A555-2EFA-09DC-0BD049AF34AB}"/>
                  </a:ext>
                </a:extLst>
              </p:cNvPr>
              <p:cNvSpPr/>
              <p:nvPr/>
            </p:nvSpPr>
            <p:spPr>
              <a:xfrm>
                <a:off x="5856935" y="3200400"/>
                <a:ext cx="457200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B94AF6BF-1590-648B-ACA0-C9A4E7DEC572}"/>
                  </a:ext>
                </a:extLst>
              </p:cNvPr>
              <p:cNvCxnSpPr>
                <a:stCxn id="91" idx="3"/>
                <a:endCxn id="96" idx="1"/>
              </p:cNvCxnSpPr>
              <p:nvPr/>
            </p:nvCxnSpPr>
            <p:spPr>
              <a:xfrm flipV="1">
                <a:off x="5421647" y="3352800"/>
                <a:ext cx="435288" cy="1"/>
              </a:xfrm>
              <a:prstGeom prst="straightConnector1">
                <a:avLst/>
              </a:prstGeom>
              <a:ln w="3492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C58ECF5-0FF7-307D-B48F-81C5A02C6605}"/>
                </a:ext>
              </a:extLst>
            </p:cNvPr>
            <p:cNvSpPr txBox="1"/>
            <p:nvPr/>
          </p:nvSpPr>
          <p:spPr>
            <a:xfrm>
              <a:off x="5923837" y="3237581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/>
                <a:t>C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6DCEAA0-24AA-2E02-08DE-E91EF3055B82}"/>
              </a:ext>
            </a:extLst>
          </p:cNvPr>
          <p:cNvGrpSpPr/>
          <p:nvPr/>
        </p:nvGrpSpPr>
        <p:grpSpPr>
          <a:xfrm>
            <a:off x="6314135" y="3200400"/>
            <a:ext cx="1023958" cy="343553"/>
            <a:chOff x="6314135" y="3200400"/>
            <a:chExt cx="1023958" cy="343553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6389669-FD67-8729-9E9D-7D4EE6F97253}"/>
                </a:ext>
              </a:extLst>
            </p:cNvPr>
            <p:cNvGrpSpPr/>
            <p:nvPr/>
          </p:nvGrpSpPr>
          <p:grpSpPr>
            <a:xfrm>
              <a:off x="6314135" y="3200400"/>
              <a:ext cx="892488" cy="343553"/>
              <a:chOff x="6314135" y="3200400"/>
              <a:chExt cx="892488" cy="343553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9EC124EB-526B-C97F-2A4A-FBCDC42CBEB4}"/>
                  </a:ext>
                </a:extLst>
              </p:cNvPr>
              <p:cNvGrpSpPr/>
              <p:nvPr/>
            </p:nvGrpSpPr>
            <p:grpSpPr>
              <a:xfrm>
                <a:off x="6314135" y="3200400"/>
                <a:ext cx="892488" cy="304800"/>
                <a:chOff x="6314135" y="3200400"/>
                <a:chExt cx="892488" cy="304800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B455A26-8BA4-25E9-54B3-3DBA65F8B503}"/>
                    </a:ext>
                  </a:extLst>
                </p:cNvPr>
                <p:cNvSpPr/>
                <p:nvPr/>
              </p:nvSpPr>
              <p:spPr>
                <a:xfrm>
                  <a:off x="6749423" y="3200400"/>
                  <a:ext cx="457200" cy="3048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E1C3627C-D821-56A3-CA10-0D3FEF7C1992}"/>
                    </a:ext>
                  </a:extLst>
                </p:cNvPr>
                <p:cNvCxnSpPr>
                  <a:stCxn id="96" idx="3"/>
                  <a:endCxn id="103" idx="1"/>
                </p:cNvCxnSpPr>
                <p:nvPr/>
              </p:nvCxnSpPr>
              <p:spPr>
                <a:xfrm>
                  <a:off x="6314135" y="3352800"/>
                  <a:ext cx="435288" cy="0"/>
                </a:xfrm>
                <a:prstGeom prst="straightConnector1">
                  <a:avLst/>
                </a:prstGeom>
                <a:ln w="34925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D69422A-DCC6-EF91-71B2-EC180E83B062}"/>
                  </a:ext>
                </a:extLst>
              </p:cNvPr>
              <p:cNvSpPr txBox="1"/>
              <p:nvPr/>
            </p:nvSpPr>
            <p:spPr>
              <a:xfrm>
                <a:off x="6818074" y="3236176"/>
                <a:ext cx="3400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400" b="1" dirty="0"/>
                  <a:t>D</a:t>
                </a:r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448DC0A-1057-2B4B-774F-4E1BFD3434B3}"/>
                </a:ext>
              </a:extLst>
            </p:cNvPr>
            <p:cNvCxnSpPr/>
            <p:nvPr/>
          </p:nvCxnSpPr>
          <p:spPr>
            <a:xfrm>
              <a:off x="7218070" y="3347258"/>
              <a:ext cx="120023" cy="5542"/>
            </a:xfrm>
            <a:prstGeom prst="straightConnector1">
              <a:avLst/>
            </a:prstGeom>
            <a:ln w="34925">
              <a:solidFill>
                <a:schemeClr val="accent5">
                  <a:lumMod val="75000"/>
                </a:schemeClr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6D22922-DD10-0131-4DC0-148937EA5F65}"/>
              </a:ext>
            </a:extLst>
          </p:cNvPr>
          <p:cNvGrpSpPr/>
          <p:nvPr/>
        </p:nvGrpSpPr>
        <p:grpSpPr>
          <a:xfrm>
            <a:off x="4495800" y="4572000"/>
            <a:ext cx="1045870" cy="334629"/>
            <a:chOff x="4495800" y="4572000"/>
            <a:chExt cx="1045870" cy="334629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E34129F-7E95-1D30-C326-2214B9520675}"/>
                </a:ext>
              </a:extLst>
            </p:cNvPr>
            <p:cNvGrpSpPr/>
            <p:nvPr/>
          </p:nvGrpSpPr>
          <p:grpSpPr>
            <a:xfrm>
              <a:off x="4495800" y="4572000"/>
              <a:ext cx="925847" cy="334629"/>
              <a:chOff x="4495800" y="4572000"/>
              <a:chExt cx="925847" cy="334629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B86C5BAC-ACAE-357A-F4A3-A4A00EC49E55}"/>
                  </a:ext>
                </a:extLst>
              </p:cNvPr>
              <p:cNvGrpSpPr/>
              <p:nvPr/>
            </p:nvGrpSpPr>
            <p:grpSpPr>
              <a:xfrm>
                <a:off x="4495800" y="4572000"/>
                <a:ext cx="925847" cy="304800"/>
                <a:chOff x="4495800" y="4572000"/>
                <a:chExt cx="925847" cy="304800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9CB08328-2E73-39F8-7803-B14D3B4608ED}"/>
                    </a:ext>
                  </a:extLst>
                </p:cNvPr>
                <p:cNvSpPr/>
                <p:nvPr/>
              </p:nvSpPr>
              <p:spPr>
                <a:xfrm>
                  <a:off x="4964447" y="4572000"/>
                  <a:ext cx="457200" cy="3048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80AEA618-6CA5-CB1E-1F3F-FC5580D7D58E}"/>
                    </a:ext>
                  </a:extLst>
                </p:cNvPr>
                <p:cNvCxnSpPr>
                  <a:endCxn id="110" idx="1"/>
                </p:cNvCxnSpPr>
                <p:nvPr/>
              </p:nvCxnSpPr>
              <p:spPr>
                <a:xfrm>
                  <a:off x="4495800" y="4724400"/>
                  <a:ext cx="468647" cy="0"/>
                </a:xfrm>
                <a:prstGeom prst="straightConnector1">
                  <a:avLst/>
                </a:prstGeom>
                <a:ln w="34925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290F30E-9217-40E1-E98B-67D88DD712E6}"/>
                  </a:ext>
                </a:extLst>
              </p:cNvPr>
              <p:cNvSpPr txBox="1"/>
              <p:nvPr/>
            </p:nvSpPr>
            <p:spPr>
              <a:xfrm>
                <a:off x="5039808" y="4598852"/>
                <a:ext cx="3400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400" b="1" dirty="0"/>
                  <a:t>C</a:t>
                </a:r>
              </a:p>
            </p:txBody>
          </p:sp>
        </p:grp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C88D78E9-ED95-9E56-C5B4-16E49C95B048}"/>
                </a:ext>
              </a:extLst>
            </p:cNvPr>
            <p:cNvCxnSpPr/>
            <p:nvPr/>
          </p:nvCxnSpPr>
          <p:spPr>
            <a:xfrm>
              <a:off x="5421647" y="4718857"/>
              <a:ext cx="120023" cy="5542"/>
            </a:xfrm>
            <a:prstGeom prst="straightConnector1">
              <a:avLst/>
            </a:prstGeom>
            <a:ln w="34925">
              <a:solidFill>
                <a:schemeClr val="accent5">
                  <a:lumMod val="75000"/>
                </a:schemeClr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C2A2EC-E2DA-1D65-71CF-3274891B6D0B}"/>
              </a:ext>
            </a:extLst>
          </p:cNvPr>
          <p:cNvCxnSpPr/>
          <p:nvPr/>
        </p:nvCxnSpPr>
        <p:spPr>
          <a:xfrm>
            <a:off x="4502727" y="3873455"/>
            <a:ext cx="120023" cy="5542"/>
          </a:xfrm>
          <a:prstGeom prst="straightConnector1">
            <a:avLst/>
          </a:prstGeom>
          <a:ln w="34925">
            <a:solidFill>
              <a:schemeClr val="accent5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D1271CA-0FDD-BFBD-718C-7A2E42462C78}"/>
              </a:ext>
            </a:extLst>
          </p:cNvPr>
          <p:cNvGrpSpPr/>
          <p:nvPr/>
        </p:nvGrpSpPr>
        <p:grpSpPr>
          <a:xfrm>
            <a:off x="4495800" y="4155773"/>
            <a:ext cx="1032815" cy="339622"/>
            <a:chOff x="4495800" y="4155773"/>
            <a:chExt cx="1032815" cy="339622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A60725B-1239-261D-38E1-172EB8F3272C}"/>
                </a:ext>
              </a:extLst>
            </p:cNvPr>
            <p:cNvGrpSpPr/>
            <p:nvPr/>
          </p:nvGrpSpPr>
          <p:grpSpPr>
            <a:xfrm>
              <a:off x="4495800" y="4155773"/>
              <a:ext cx="930752" cy="339622"/>
              <a:chOff x="4495800" y="4155773"/>
              <a:chExt cx="930752" cy="339622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017F0A09-26A4-F69E-334B-296580404201}"/>
                  </a:ext>
                </a:extLst>
              </p:cNvPr>
              <p:cNvGrpSpPr/>
              <p:nvPr/>
            </p:nvGrpSpPr>
            <p:grpSpPr>
              <a:xfrm>
                <a:off x="4495800" y="4155773"/>
                <a:ext cx="930752" cy="304800"/>
                <a:chOff x="4495800" y="4155773"/>
                <a:chExt cx="930752" cy="304800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887B956D-9811-7AC7-516A-8D13CCC1C411}"/>
                    </a:ext>
                  </a:extLst>
                </p:cNvPr>
                <p:cNvSpPr/>
                <p:nvPr/>
              </p:nvSpPr>
              <p:spPr>
                <a:xfrm>
                  <a:off x="4969352" y="4155773"/>
                  <a:ext cx="457200" cy="3048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D7F48421-E1B1-2553-FD16-B0BF45B0FD88}"/>
                    </a:ext>
                  </a:extLst>
                </p:cNvPr>
                <p:cNvCxnSpPr>
                  <a:endCxn id="118" idx="1"/>
                </p:cNvCxnSpPr>
                <p:nvPr/>
              </p:nvCxnSpPr>
              <p:spPr>
                <a:xfrm>
                  <a:off x="4495800" y="4308173"/>
                  <a:ext cx="473552" cy="0"/>
                </a:xfrm>
                <a:prstGeom prst="straightConnector1">
                  <a:avLst/>
                </a:prstGeom>
                <a:ln w="34925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A28EFF8C-5FE5-7431-F8EB-AFA1314CAE49}"/>
                  </a:ext>
                </a:extLst>
              </p:cNvPr>
              <p:cNvSpPr txBox="1"/>
              <p:nvPr/>
            </p:nvSpPr>
            <p:spPr>
              <a:xfrm>
                <a:off x="5060240" y="4187618"/>
                <a:ext cx="3400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400" b="1" dirty="0"/>
                  <a:t>B</a:t>
                </a:r>
              </a:p>
            </p:txBody>
          </p:sp>
        </p:grp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51B2233A-D02E-82E2-8806-C4BE6D005248}"/>
                </a:ext>
              </a:extLst>
            </p:cNvPr>
            <p:cNvCxnSpPr/>
            <p:nvPr/>
          </p:nvCxnSpPr>
          <p:spPr>
            <a:xfrm>
              <a:off x="5408592" y="4308173"/>
              <a:ext cx="120023" cy="5542"/>
            </a:xfrm>
            <a:prstGeom prst="straightConnector1">
              <a:avLst/>
            </a:prstGeom>
            <a:ln w="34925">
              <a:solidFill>
                <a:schemeClr val="accent5">
                  <a:lumMod val="75000"/>
                </a:schemeClr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080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8F7A-4B4C-F0AB-ADB5-5583E8FB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B7807-78C7-E5AB-2DCA-B676DC22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of lists</a:t>
            </a:r>
          </a:p>
          <a:p>
            <a:pPr lvl="1"/>
            <a:r>
              <a:rPr lang="en-US" dirty="0"/>
              <a:t>List&lt;List&lt;Vertex&gt;&gt;</a:t>
            </a:r>
          </a:p>
          <a:p>
            <a:pPr lvl="1"/>
            <a:r>
              <a:rPr lang="en-US" dirty="0"/>
              <a:t>Get edges of vertex 0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en-US" dirty="0"/>
              <a:t>HashMap of lists</a:t>
            </a:r>
          </a:p>
          <a:p>
            <a:pPr lvl="1"/>
            <a:r>
              <a:rPr lang="en-US" dirty="0"/>
              <a:t>HashMap&lt;String, List&lt;Vertex&gt;&gt;</a:t>
            </a:r>
          </a:p>
          <a:p>
            <a:pPr lvl="1"/>
            <a:r>
              <a:rPr lang="en-US" dirty="0"/>
              <a:t>Suppose we represent node a with the String “a”</a:t>
            </a:r>
          </a:p>
          <a:p>
            <a:pPr lvl="1"/>
            <a:r>
              <a:rPr lang="en-US" dirty="0"/>
              <a:t>Then get its edges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(“a”)</a:t>
            </a:r>
          </a:p>
          <a:p>
            <a:r>
              <a:rPr lang="en-US" dirty="0"/>
              <a:t>Array of lists</a:t>
            </a:r>
          </a:p>
          <a:p>
            <a:pPr lvl="1"/>
            <a:r>
              <a:rPr lang="en-US" dirty="0"/>
              <a:t>List&lt;Vertex&gt;[]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al[0]</a:t>
            </a:r>
          </a:p>
          <a:p>
            <a:r>
              <a:rPr lang="en-US" dirty="0">
                <a:cs typeface="Courier New" panose="02070309020205020404" pitchFamily="49" charset="0"/>
              </a:rPr>
              <a:t>Pros and cons?</a:t>
            </a:r>
          </a:p>
        </p:txBody>
      </p:sp>
    </p:spTree>
    <p:extLst>
      <p:ext uri="{BB962C8B-B14F-4D97-AF65-F5344CB8AC3E}">
        <p14:creationId xmlns:p14="http://schemas.microsoft.com/office/powerpoint/2010/main" val="411683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4DC-72EE-160C-CAF2-C3F6D83B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(weighted)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818F-B527-9E60-BA3E-C5749D3BC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edges are weighted, store the weight in the cell</a:t>
            </a:r>
          </a:p>
          <a:p>
            <a:r>
              <a:rPr lang="en-US" dirty="0"/>
              <a:t>This example uses array for vertices and linked list for edges</a:t>
            </a:r>
          </a:p>
          <a:p>
            <a:pPr lvl="1"/>
            <a:r>
              <a:rPr lang="en-US" dirty="0"/>
              <a:t>What would HashMap for vertices look like?</a:t>
            </a:r>
          </a:p>
        </p:txBody>
      </p: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7754C8-33B7-B894-56EF-0467EF60B5C8}"/>
              </a:ext>
            </a:extLst>
          </p:cNvPr>
          <p:cNvGrpSpPr/>
          <p:nvPr/>
        </p:nvGrpSpPr>
        <p:grpSpPr>
          <a:xfrm>
            <a:off x="628650" y="3429000"/>
            <a:ext cx="2208024" cy="2880276"/>
            <a:chOff x="593833" y="2279916"/>
            <a:chExt cx="2208024" cy="2880276"/>
          </a:xfrm>
        </p:grpSpPr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C417E2D1-3E23-4CB7-F4BD-A8F9A4728E55}"/>
                </a:ext>
              </a:extLst>
            </p:cNvPr>
            <p:cNvSpPr txBox="1"/>
            <p:nvPr/>
          </p:nvSpPr>
          <p:spPr>
            <a:xfrm>
              <a:off x="983486" y="4255499"/>
              <a:ext cx="315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147F338C-4126-40AA-9333-0D21D9AB2192}"/>
                </a:ext>
              </a:extLst>
            </p:cNvPr>
            <p:cNvGrpSpPr/>
            <p:nvPr/>
          </p:nvGrpSpPr>
          <p:grpSpPr>
            <a:xfrm>
              <a:off x="593833" y="2279916"/>
              <a:ext cx="2208024" cy="2880276"/>
              <a:chOff x="593833" y="2279916"/>
              <a:chExt cx="2208024" cy="2880276"/>
            </a:xfrm>
          </p:grpSpPr>
          <p:cxnSp>
            <p:nvCxnSpPr>
              <p:cNvPr id="415" name="Straight Arrow Connector 414">
                <a:extLst>
                  <a:ext uri="{FF2B5EF4-FFF2-40B4-BE49-F238E27FC236}">
                    <a16:creationId xmlns:a16="http://schemas.microsoft.com/office/drawing/2014/main" id="{D03D3C78-412B-068F-FAF5-33EC0D620943}"/>
                  </a:ext>
                </a:extLst>
              </p:cNvPr>
              <p:cNvCxnSpPr>
                <a:stCxn id="430" idx="6"/>
                <a:endCxn id="425" idx="3"/>
              </p:cNvCxnSpPr>
              <p:nvPr/>
            </p:nvCxnSpPr>
            <p:spPr>
              <a:xfrm flipV="1">
                <a:off x="1869506" y="4247785"/>
                <a:ext cx="622454" cy="485476"/>
              </a:xfrm>
              <a:prstGeom prst="straightConnector1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Arrow Connector 415">
                <a:extLst>
                  <a:ext uri="{FF2B5EF4-FFF2-40B4-BE49-F238E27FC236}">
                    <a16:creationId xmlns:a16="http://schemas.microsoft.com/office/drawing/2014/main" id="{96DAD98B-EF97-4435-489E-2708D213BBF6}"/>
                  </a:ext>
                </a:extLst>
              </p:cNvPr>
              <p:cNvCxnSpPr>
                <a:stCxn id="427" idx="3"/>
                <a:endCxn id="428" idx="7"/>
              </p:cNvCxnSpPr>
              <p:nvPr/>
            </p:nvCxnSpPr>
            <p:spPr>
              <a:xfrm flipH="1">
                <a:off x="903730" y="3149726"/>
                <a:ext cx="1324211" cy="596970"/>
              </a:xfrm>
              <a:prstGeom prst="straightConnector1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7" name="Freeform 64">
                <a:extLst>
                  <a:ext uri="{FF2B5EF4-FFF2-40B4-BE49-F238E27FC236}">
                    <a16:creationId xmlns:a16="http://schemas.microsoft.com/office/drawing/2014/main" id="{AF983097-42B4-9895-7858-A6A455D3C0B4}"/>
                  </a:ext>
                </a:extLst>
              </p:cNvPr>
              <p:cNvSpPr/>
              <p:nvPr/>
            </p:nvSpPr>
            <p:spPr>
              <a:xfrm>
                <a:off x="762000" y="4067175"/>
                <a:ext cx="752475" cy="723900"/>
              </a:xfrm>
              <a:custGeom>
                <a:avLst/>
                <a:gdLst>
                  <a:gd name="connsiteX0" fmla="*/ 752475 w 752475"/>
                  <a:gd name="connsiteY0" fmla="*/ 685800 h 723900"/>
                  <a:gd name="connsiteX1" fmla="*/ 190500 w 752475"/>
                  <a:gd name="connsiteY1" fmla="*/ 647700 h 723900"/>
                  <a:gd name="connsiteX2" fmla="*/ 0 w 752475"/>
                  <a:gd name="connsiteY2" fmla="*/ 0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2475" h="723900">
                    <a:moveTo>
                      <a:pt x="752475" y="685800"/>
                    </a:moveTo>
                    <a:cubicBezTo>
                      <a:pt x="534193" y="723900"/>
                      <a:pt x="315912" y="762000"/>
                      <a:pt x="190500" y="647700"/>
                    </a:cubicBezTo>
                    <a:cubicBezTo>
                      <a:pt x="65087" y="533400"/>
                      <a:pt x="32543" y="266700"/>
                      <a:pt x="0" y="0"/>
                    </a:cubicBezTo>
                  </a:path>
                </a:pathLst>
              </a:custGeom>
              <a:noFill/>
              <a:ln w="38100" cmpd="sng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8" name="Group 417">
                <a:extLst>
                  <a:ext uri="{FF2B5EF4-FFF2-40B4-BE49-F238E27FC236}">
                    <a16:creationId xmlns:a16="http://schemas.microsoft.com/office/drawing/2014/main" id="{1AABF462-EA08-E688-5DCA-0F16E8329B22}"/>
                  </a:ext>
                </a:extLst>
              </p:cNvPr>
              <p:cNvGrpSpPr/>
              <p:nvPr/>
            </p:nvGrpSpPr>
            <p:grpSpPr>
              <a:xfrm>
                <a:off x="593833" y="2279916"/>
                <a:ext cx="2208024" cy="2880276"/>
                <a:chOff x="593833" y="2279916"/>
                <a:chExt cx="2208024" cy="2880276"/>
              </a:xfrm>
            </p:grpSpPr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59FCE04E-F25F-6F15-139A-124406559165}"/>
                    </a:ext>
                  </a:extLst>
                </p:cNvPr>
                <p:cNvGrpSpPr/>
                <p:nvPr/>
              </p:nvGrpSpPr>
              <p:grpSpPr>
                <a:xfrm>
                  <a:off x="593833" y="2642286"/>
                  <a:ext cx="2208024" cy="2517906"/>
                  <a:chOff x="593833" y="2642286"/>
                  <a:chExt cx="2208024" cy="2517906"/>
                </a:xfrm>
              </p:grpSpPr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16D05257-E024-BF92-956F-A95C05A6FF42}"/>
                      </a:ext>
                    </a:extLst>
                  </p:cNvPr>
                  <p:cNvGrpSpPr/>
                  <p:nvPr/>
                </p:nvGrpSpPr>
                <p:grpSpPr>
                  <a:xfrm>
                    <a:off x="593833" y="2642286"/>
                    <a:ext cx="2184460" cy="2517906"/>
                    <a:chOff x="842984" y="2899148"/>
                    <a:chExt cx="2963564" cy="3254263"/>
                  </a:xfrm>
                </p:grpSpPr>
                <p:sp>
                  <p:nvSpPr>
                    <p:cNvPr id="426" name="Oval 425">
                      <a:extLst>
                        <a:ext uri="{FF2B5EF4-FFF2-40B4-BE49-F238E27FC236}">
                          <a16:creationId xmlns:a16="http://schemas.microsoft.com/office/drawing/2014/main" id="{14CBDC11-FA79-1B2A-5318-B5BA9FF803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1609" y="2948233"/>
                      <a:ext cx="492557" cy="468322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7" name="Oval 426">
                      <a:extLst>
                        <a:ext uri="{FF2B5EF4-FFF2-40B4-BE49-F238E27FC236}">
                          <a16:creationId xmlns:a16="http://schemas.microsoft.com/office/drawing/2014/main" id="{1BADCD26-1AE5-CB20-6AF0-D3511731E9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7775" y="3155249"/>
                      <a:ext cx="492557" cy="468322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8" name="Oval 427">
                      <a:extLst>
                        <a:ext uri="{FF2B5EF4-FFF2-40B4-BE49-F238E27FC236}">
                          <a16:creationId xmlns:a16="http://schemas.microsoft.com/office/drawing/2014/main" id="{E3D98E87-A6AB-B470-B868-87C62A982A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2984" y="4257957"/>
                      <a:ext cx="492557" cy="468322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9" name="Straight Arrow Connector 428">
                      <a:extLst>
                        <a:ext uri="{FF2B5EF4-FFF2-40B4-BE49-F238E27FC236}">
                          <a16:creationId xmlns:a16="http://schemas.microsoft.com/office/drawing/2014/main" id="{22D958F2-E4B4-6186-EBDD-AC828CFDA401}"/>
                        </a:ext>
                      </a:extLst>
                    </p:cNvPr>
                    <p:cNvCxnSpPr>
                      <a:stCxn id="428" idx="5"/>
                    </p:cNvCxnSpPr>
                    <p:nvPr/>
                  </p:nvCxnSpPr>
                  <p:spPr>
                    <a:xfrm>
                      <a:off x="1263408" y="4657696"/>
                      <a:ext cx="921771" cy="788874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0" name="Oval 429">
                      <a:extLst>
                        <a:ext uri="{FF2B5EF4-FFF2-40B4-BE49-F238E27FC236}">
                          <a16:creationId xmlns:a16="http://schemas.microsoft.com/office/drawing/2014/main" id="{C995A80E-E9EA-6058-0EFB-47C0B97746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1078" y="5367464"/>
                      <a:ext cx="492557" cy="468321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31" name="Straight Arrow Connector 430">
                      <a:extLst>
                        <a:ext uri="{FF2B5EF4-FFF2-40B4-BE49-F238E27FC236}">
                          <a16:creationId xmlns:a16="http://schemas.microsoft.com/office/drawing/2014/main" id="{233267BF-BB86-8CC3-EDE5-EFCDA4F96C87}"/>
                        </a:ext>
                      </a:extLst>
                    </p:cNvPr>
                    <p:cNvCxnSpPr>
                      <a:stCxn id="426" idx="5"/>
                      <a:endCxn id="425" idx="1"/>
                    </p:cNvCxnSpPr>
                    <p:nvPr/>
                  </p:nvCxnSpPr>
                  <p:spPr>
                    <a:xfrm>
                      <a:off x="1792033" y="3347971"/>
                      <a:ext cx="1626060" cy="1295047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2" name="Straight Arrow Connector 431">
                      <a:extLst>
                        <a:ext uri="{FF2B5EF4-FFF2-40B4-BE49-F238E27FC236}">
                          <a16:creationId xmlns:a16="http://schemas.microsoft.com/office/drawing/2014/main" id="{184E4B4F-2762-4F58-7F06-4DAC2B76FE80}"/>
                        </a:ext>
                      </a:extLst>
                    </p:cNvPr>
                    <p:cNvCxnSpPr>
                      <a:stCxn id="426" idx="4"/>
                      <a:endCxn id="430" idx="0"/>
                    </p:cNvCxnSpPr>
                    <p:nvPr/>
                  </p:nvCxnSpPr>
                  <p:spPr>
                    <a:xfrm>
                      <a:off x="1617888" y="3416555"/>
                      <a:ext cx="709469" cy="1950909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3" name="Straight Arrow Connector 432">
                      <a:extLst>
                        <a:ext uri="{FF2B5EF4-FFF2-40B4-BE49-F238E27FC236}">
                          <a16:creationId xmlns:a16="http://schemas.microsoft.com/office/drawing/2014/main" id="{D69B9E4C-09E5-F515-CA36-4AB02A8CDA1C}"/>
                        </a:ext>
                      </a:extLst>
                    </p:cNvPr>
                    <p:cNvCxnSpPr>
                      <a:stCxn id="426" idx="6"/>
                      <a:endCxn id="427" idx="2"/>
                    </p:cNvCxnSpPr>
                    <p:nvPr/>
                  </p:nvCxnSpPr>
                  <p:spPr>
                    <a:xfrm>
                      <a:off x="1864166" y="3182395"/>
                      <a:ext cx="1123609" cy="207017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4" name="TextBox 433">
                      <a:extLst>
                        <a:ext uri="{FF2B5EF4-FFF2-40B4-BE49-F238E27FC236}">
                          <a16:creationId xmlns:a16="http://schemas.microsoft.com/office/drawing/2014/main" id="{E3F7282D-1245-224C-98A5-27B1460777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6071" y="2982046"/>
                      <a:ext cx="428622" cy="397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/>
                        <a:t>A</a:t>
                      </a:r>
                    </a:p>
                  </p:txBody>
                </p:sp>
                <p:sp>
                  <p:nvSpPr>
                    <p:cNvPr id="435" name="TextBox 434">
                      <a:extLst>
                        <a:ext uri="{FF2B5EF4-FFF2-40B4-BE49-F238E27FC236}">
                          <a16:creationId xmlns:a16="http://schemas.microsoft.com/office/drawing/2014/main" id="{B5332E70-8EF7-18B5-F9D4-B9D31658BB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33372" y="5418502"/>
                      <a:ext cx="428622" cy="397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/>
                        <a:t>C</a:t>
                      </a:r>
                    </a:p>
                  </p:txBody>
                </p:sp>
                <p:sp>
                  <p:nvSpPr>
                    <p:cNvPr id="436" name="TextBox 435">
                      <a:extLst>
                        <a:ext uri="{FF2B5EF4-FFF2-40B4-BE49-F238E27FC236}">
                          <a16:creationId xmlns:a16="http://schemas.microsoft.com/office/drawing/2014/main" id="{7CDF86C2-E179-7BCF-9502-18C0359E53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9698" y="4337063"/>
                      <a:ext cx="428622" cy="397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/>
                        <a:t>B</a:t>
                      </a:r>
                    </a:p>
                  </p:txBody>
                </p:sp>
                <p:sp>
                  <p:nvSpPr>
                    <p:cNvPr id="437" name="TextBox 436">
                      <a:extLst>
                        <a:ext uri="{FF2B5EF4-FFF2-40B4-BE49-F238E27FC236}">
                          <a16:creationId xmlns:a16="http://schemas.microsoft.com/office/drawing/2014/main" id="{D8C87A00-C506-5543-C8CE-87CDAAC7F1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77926" y="4632589"/>
                      <a:ext cx="428622" cy="397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/>
                        <a:t>D</a:t>
                      </a:r>
                    </a:p>
                  </p:txBody>
                </p:sp>
                <p:sp>
                  <p:nvSpPr>
                    <p:cNvPr id="438" name="TextBox 437">
                      <a:extLst>
                        <a:ext uri="{FF2B5EF4-FFF2-40B4-BE49-F238E27FC236}">
                          <a16:creationId xmlns:a16="http://schemas.microsoft.com/office/drawing/2014/main" id="{D9D4E475-9290-EB82-3FE5-4F76E9CF5B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6490" y="2899148"/>
                      <a:ext cx="428622" cy="397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439" name="TextBox 438">
                      <a:extLst>
                        <a:ext uri="{FF2B5EF4-FFF2-40B4-BE49-F238E27FC236}">
                          <a16:creationId xmlns:a16="http://schemas.microsoft.com/office/drawing/2014/main" id="{09BDC44E-C941-8B3C-2218-7BF479938A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77653" y="5406191"/>
                      <a:ext cx="428622" cy="397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440" name="TextBox 439">
                      <a:extLst>
                        <a:ext uri="{FF2B5EF4-FFF2-40B4-BE49-F238E27FC236}">
                          <a16:creationId xmlns:a16="http://schemas.microsoft.com/office/drawing/2014/main" id="{5D3C27CB-5DAC-AC61-AAB0-9259BA5943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17448" y="5755625"/>
                      <a:ext cx="428622" cy="397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441" name="TextBox 440">
                      <a:extLst>
                        <a:ext uri="{FF2B5EF4-FFF2-40B4-BE49-F238E27FC236}">
                          <a16:creationId xmlns:a16="http://schemas.microsoft.com/office/drawing/2014/main" id="{28678998-4F78-4B21-17CD-D2EF74261A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0237" y="4309796"/>
                      <a:ext cx="428622" cy="397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442" name="TextBox 441">
                      <a:extLst>
                        <a:ext uri="{FF2B5EF4-FFF2-40B4-BE49-F238E27FC236}">
                          <a16:creationId xmlns:a16="http://schemas.microsoft.com/office/drawing/2014/main" id="{A571F51F-6846-065A-0C10-60DAC6F1D9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5469" y="4392010"/>
                      <a:ext cx="428622" cy="397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p:txBody>
                </p:sp>
              </p:grpSp>
              <p:sp>
                <p:nvSpPr>
                  <p:cNvPr id="425" name="Oval 424">
                    <a:extLst>
                      <a:ext uri="{FF2B5EF4-FFF2-40B4-BE49-F238E27FC236}">
                        <a16:creationId xmlns:a16="http://schemas.microsoft.com/office/drawing/2014/main" id="{583D928D-0938-A7D8-6B5D-85D9B782B4BD}"/>
                      </a:ext>
                    </a:extLst>
                  </p:cNvPr>
                  <p:cNvSpPr/>
                  <p:nvPr/>
                </p:nvSpPr>
                <p:spPr>
                  <a:xfrm>
                    <a:off x="2438790" y="3938498"/>
                    <a:ext cx="363067" cy="362352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635904D0-31B8-E2D7-A97F-2876BBB7F0E7}"/>
                    </a:ext>
                  </a:extLst>
                </p:cNvPr>
                <p:cNvSpPr txBox="1"/>
                <p:nvPr/>
              </p:nvSpPr>
              <p:spPr>
                <a:xfrm>
                  <a:off x="2221898" y="2899804"/>
                  <a:ext cx="3159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400" b="1" dirty="0"/>
                    <a:t>E</a:t>
                  </a:r>
                </a:p>
              </p:txBody>
            </p:sp>
            <p:sp>
              <p:nvSpPr>
                <p:cNvPr id="421" name="Freeform 66">
                  <a:extLst>
                    <a:ext uri="{FF2B5EF4-FFF2-40B4-BE49-F238E27FC236}">
                      <a16:creationId xmlns:a16="http://schemas.microsoft.com/office/drawing/2014/main" id="{48B8A79A-037B-688C-3045-42C6553408B0}"/>
                    </a:ext>
                  </a:extLst>
                </p:cNvPr>
                <p:cNvSpPr/>
                <p:nvPr/>
              </p:nvSpPr>
              <p:spPr>
                <a:xfrm>
                  <a:off x="1209675" y="2455846"/>
                  <a:ext cx="1123950" cy="382604"/>
                </a:xfrm>
                <a:custGeom>
                  <a:avLst/>
                  <a:gdLst>
                    <a:gd name="connsiteX0" fmla="*/ 1123950 w 1123950"/>
                    <a:gd name="connsiteY0" fmla="*/ 382604 h 382604"/>
                    <a:gd name="connsiteX1" fmla="*/ 895350 w 1123950"/>
                    <a:gd name="connsiteY1" fmla="*/ 134954 h 382604"/>
                    <a:gd name="connsiteX2" fmla="*/ 314325 w 1123950"/>
                    <a:gd name="connsiteY2" fmla="*/ 1604 h 382604"/>
                    <a:gd name="connsiteX3" fmla="*/ 0 w 1123950"/>
                    <a:gd name="connsiteY3" fmla="*/ 220679 h 382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3950" h="382604">
                      <a:moveTo>
                        <a:pt x="1123950" y="382604"/>
                      </a:moveTo>
                      <a:cubicBezTo>
                        <a:pt x="1077118" y="290529"/>
                        <a:pt x="1030287" y="198454"/>
                        <a:pt x="895350" y="134954"/>
                      </a:cubicBezTo>
                      <a:cubicBezTo>
                        <a:pt x="760413" y="71454"/>
                        <a:pt x="463550" y="-12684"/>
                        <a:pt x="314325" y="1604"/>
                      </a:cubicBezTo>
                      <a:cubicBezTo>
                        <a:pt x="165100" y="15891"/>
                        <a:pt x="82550" y="118285"/>
                        <a:pt x="0" y="220679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077236D3-9BBB-DFD3-2F0B-B4C3FB56F534}"/>
                    </a:ext>
                  </a:extLst>
                </p:cNvPr>
                <p:cNvSpPr txBox="1"/>
                <p:nvPr/>
              </p:nvSpPr>
              <p:spPr>
                <a:xfrm>
                  <a:off x="1997430" y="3204794"/>
                  <a:ext cx="3159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400" b="1" dirty="0">
                      <a:solidFill>
                        <a:srgbClr val="0070C0"/>
                      </a:solidFill>
                    </a:rPr>
                    <a:t>6</a:t>
                  </a:r>
                </a:p>
              </p:txBody>
            </p:sp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0E4060F9-D547-3462-21DD-0EA6E0CC6C90}"/>
                    </a:ext>
                  </a:extLst>
                </p:cNvPr>
                <p:cNvSpPr txBox="1"/>
                <p:nvPr/>
              </p:nvSpPr>
              <p:spPr>
                <a:xfrm>
                  <a:off x="1907336" y="2279916"/>
                  <a:ext cx="3159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400" b="1" dirty="0">
                      <a:solidFill>
                        <a:srgbClr val="0070C0"/>
                      </a:solidFill>
                    </a:rPr>
                    <a:t>4</a:t>
                  </a:r>
                </a:p>
              </p:txBody>
            </p:sp>
          </p:grpSp>
        </p:grp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6C05A00A-A999-41B6-1B55-BBA24AE33C34}"/>
              </a:ext>
            </a:extLst>
          </p:cNvPr>
          <p:cNvGrpSpPr/>
          <p:nvPr/>
        </p:nvGrpSpPr>
        <p:grpSpPr>
          <a:xfrm>
            <a:off x="3296736" y="3945258"/>
            <a:ext cx="1283841" cy="2870581"/>
            <a:chOff x="3353886" y="2726058"/>
            <a:chExt cx="1283841" cy="2870581"/>
          </a:xfrm>
        </p:grpSpPr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7287C013-4375-1F1A-57E6-51A087D276BA}"/>
                </a:ext>
              </a:extLst>
            </p:cNvPr>
            <p:cNvGrpSpPr/>
            <p:nvPr/>
          </p:nvGrpSpPr>
          <p:grpSpPr>
            <a:xfrm>
              <a:off x="3353886" y="2726058"/>
              <a:ext cx="1283841" cy="2870581"/>
              <a:chOff x="4046347" y="2478086"/>
              <a:chExt cx="1283841" cy="2870581"/>
            </a:xfrm>
          </p:grpSpPr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9C86F3EA-AC31-4029-EF53-C2C17D0FA7A6}"/>
                  </a:ext>
                </a:extLst>
              </p:cNvPr>
              <p:cNvGrpSpPr/>
              <p:nvPr/>
            </p:nvGrpSpPr>
            <p:grpSpPr>
              <a:xfrm>
                <a:off x="4399800" y="2478086"/>
                <a:ext cx="464127" cy="2870581"/>
                <a:chOff x="4038600" y="3200400"/>
                <a:chExt cx="464127" cy="2870581"/>
              </a:xfrm>
            </p:grpSpPr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89933991-BE05-3BC5-A121-E76AF42B2763}"/>
                    </a:ext>
                  </a:extLst>
                </p:cNvPr>
                <p:cNvSpPr/>
                <p:nvPr/>
              </p:nvSpPr>
              <p:spPr>
                <a:xfrm>
                  <a:off x="4038600" y="3200400"/>
                  <a:ext cx="457200" cy="2870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7" name="Straight Connector 456">
                  <a:extLst>
                    <a:ext uri="{FF2B5EF4-FFF2-40B4-BE49-F238E27FC236}">
                      <a16:creationId xmlns:a16="http://schemas.microsoft.com/office/drawing/2014/main" id="{3E192224-A102-9843-12CF-1E74D317506C}"/>
                    </a:ext>
                  </a:extLst>
                </p:cNvPr>
                <p:cNvCxnSpPr/>
                <p:nvPr/>
              </p:nvCxnSpPr>
              <p:spPr>
                <a:xfrm>
                  <a:off x="4038600" y="36576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Straight Connector 457">
                  <a:extLst>
                    <a:ext uri="{FF2B5EF4-FFF2-40B4-BE49-F238E27FC236}">
                      <a16:creationId xmlns:a16="http://schemas.microsoft.com/office/drawing/2014/main" id="{7564F81D-86B4-6D97-7B8C-6B7EE962BA92}"/>
                    </a:ext>
                  </a:extLst>
                </p:cNvPr>
                <p:cNvCxnSpPr/>
                <p:nvPr/>
              </p:nvCxnSpPr>
              <p:spPr>
                <a:xfrm>
                  <a:off x="4038600" y="4135306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67A689B7-F527-8E8C-9355-E5FA03E34254}"/>
                    </a:ext>
                  </a:extLst>
                </p:cNvPr>
                <p:cNvCxnSpPr/>
                <p:nvPr/>
              </p:nvCxnSpPr>
              <p:spPr>
                <a:xfrm>
                  <a:off x="4038600" y="45720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>
                  <a:extLst>
                    <a:ext uri="{FF2B5EF4-FFF2-40B4-BE49-F238E27FC236}">
                      <a16:creationId xmlns:a16="http://schemas.microsoft.com/office/drawing/2014/main" id="{89517789-3B0D-773D-E2B7-ABFABF0144B7}"/>
                    </a:ext>
                  </a:extLst>
                </p:cNvPr>
                <p:cNvCxnSpPr/>
                <p:nvPr/>
              </p:nvCxnSpPr>
              <p:spPr>
                <a:xfrm>
                  <a:off x="4045527" y="50292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Connector 460">
                  <a:extLst>
                    <a:ext uri="{FF2B5EF4-FFF2-40B4-BE49-F238E27FC236}">
                      <a16:creationId xmlns:a16="http://schemas.microsoft.com/office/drawing/2014/main" id="{A86380B5-F5C0-364C-C9EC-15B62B84AAFD}"/>
                    </a:ext>
                  </a:extLst>
                </p:cNvPr>
                <p:cNvCxnSpPr/>
                <p:nvPr/>
              </p:nvCxnSpPr>
              <p:spPr>
                <a:xfrm>
                  <a:off x="4038600" y="5468188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>
                  <a:extLst>
                    <a:ext uri="{FF2B5EF4-FFF2-40B4-BE49-F238E27FC236}">
                      <a16:creationId xmlns:a16="http://schemas.microsoft.com/office/drawing/2014/main" id="{3DC9F897-911F-142E-8162-0B1219D697DC}"/>
                    </a:ext>
                  </a:extLst>
                </p:cNvPr>
                <p:cNvCxnSpPr/>
                <p:nvPr/>
              </p:nvCxnSpPr>
              <p:spPr>
                <a:xfrm>
                  <a:off x="4038600" y="5850693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3" name="TextBox 462">
                  <a:extLst>
                    <a:ext uri="{FF2B5EF4-FFF2-40B4-BE49-F238E27FC236}">
                      <a16:creationId xmlns:a16="http://schemas.microsoft.com/office/drawing/2014/main" id="{3EF63694-2E49-1817-8F84-D3BAD65F2601}"/>
                    </a:ext>
                  </a:extLst>
                </p:cNvPr>
                <p:cNvSpPr txBox="1"/>
                <p:nvPr/>
              </p:nvSpPr>
              <p:spPr>
                <a:xfrm>
                  <a:off x="4125489" y="3297217"/>
                  <a:ext cx="34002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400" b="1" dirty="0"/>
                    <a:t>A</a:t>
                  </a:r>
                </a:p>
              </p:txBody>
            </p:sp>
            <p:sp>
              <p:nvSpPr>
                <p:cNvPr id="464" name="TextBox 463">
                  <a:extLst>
                    <a:ext uri="{FF2B5EF4-FFF2-40B4-BE49-F238E27FC236}">
                      <a16:creationId xmlns:a16="http://schemas.microsoft.com/office/drawing/2014/main" id="{19431180-7EE2-8C03-5CB1-775E6D351528}"/>
                    </a:ext>
                  </a:extLst>
                </p:cNvPr>
                <p:cNvSpPr txBox="1"/>
                <p:nvPr/>
              </p:nvSpPr>
              <p:spPr>
                <a:xfrm>
                  <a:off x="4125490" y="3767029"/>
                  <a:ext cx="34002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400" b="1" dirty="0"/>
                    <a:t>B</a:t>
                  </a:r>
                </a:p>
              </p:txBody>
            </p:sp>
            <p:sp>
              <p:nvSpPr>
                <p:cNvPr id="465" name="TextBox 464">
                  <a:extLst>
                    <a:ext uri="{FF2B5EF4-FFF2-40B4-BE49-F238E27FC236}">
                      <a16:creationId xmlns:a16="http://schemas.microsoft.com/office/drawing/2014/main" id="{DAA333C5-27D7-C985-EBAB-DD2FE60DDB57}"/>
                    </a:ext>
                  </a:extLst>
                </p:cNvPr>
                <p:cNvSpPr txBox="1"/>
                <p:nvPr/>
              </p:nvSpPr>
              <p:spPr>
                <a:xfrm>
                  <a:off x="4120850" y="4667640"/>
                  <a:ext cx="34002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400" b="1" dirty="0"/>
                    <a:t>D</a:t>
                  </a:r>
                </a:p>
              </p:txBody>
            </p:sp>
            <p:sp>
              <p:nvSpPr>
                <p:cNvPr id="466" name="TextBox 465">
                  <a:extLst>
                    <a:ext uri="{FF2B5EF4-FFF2-40B4-BE49-F238E27FC236}">
                      <a16:creationId xmlns:a16="http://schemas.microsoft.com/office/drawing/2014/main" id="{4E18C5D9-DA76-FC87-FE51-003B812635ED}"/>
                    </a:ext>
                  </a:extLst>
                </p:cNvPr>
                <p:cNvSpPr txBox="1"/>
                <p:nvPr/>
              </p:nvSpPr>
              <p:spPr>
                <a:xfrm>
                  <a:off x="4125489" y="4228209"/>
                  <a:ext cx="34002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400" b="1" dirty="0"/>
                    <a:t>C</a:t>
                  </a:r>
                </a:p>
              </p:txBody>
            </p:sp>
          </p:grpSp>
          <p:sp>
            <p:nvSpPr>
              <p:cNvPr id="447" name="TextBox 446">
                <a:extLst>
                  <a:ext uri="{FF2B5EF4-FFF2-40B4-BE49-F238E27FC236}">
                    <a16:creationId xmlns:a16="http://schemas.microsoft.com/office/drawing/2014/main" id="{DE997C47-2772-240B-ADC1-C836AF19066F}"/>
                  </a:ext>
                </a:extLst>
              </p:cNvPr>
              <p:cNvSpPr txBox="1"/>
              <p:nvPr/>
            </p:nvSpPr>
            <p:spPr>
              <a:xfrm>
                <a:off x="4046347" y="2622593"/>
                <a:ext cx="298480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0</a:t>
                </a:r>
              </a:p>
              <a:p>
                <a:endParaRPr lang="en-US" sz="1400" b="1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r>
                  <a:rPr lang="en-US" sz="1400" b="1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1</a:t>
                </a:r>
              </a:p>
              <a:p>
                <a:endParaRPr lang="en-US" sz="1400" b="1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r>
                  <a:rPr lang="en-US" sz="1400" b="1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2</a:t>
                </a:r>
              </a:p>
              <a:p>
                <a:endParaRPr lang="en-US" sz="1400" b="1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r>
                  <a:rPr lang="en-US" sz="1400" b="1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3</a:t>
                </a:r>
              </a:p>
              <a:p>
                <a:endParaRPr lang="en-US" sz="1400" b="1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r>
                  <a:rPr lang="en-US" sz="1400" b="1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4</a:t>
                </a:r>
              </a:p>
            </p:txBody>
          </p: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BC9A0517-0D5D-B12A-0F23-298E9D2E5587}"/>
                  </a:ext>
                </a:extLst>
              </p:cNvPr>
              <p:cNvGrpSpPr/>
              <p:nvPr/>
            </p:nvGrpSpPr>
            <p:grpSpPr>
              <a:xfrm>
                <a:off x="4866061" y="2478086"/>
                <a:ext cx="464127" cy="2870581"/>
                <a:chOff x="4038600" y="3200400"/>
                <a:chExt cx="464127" cy="2870581"/>
              </a:xfrm>
            </p:grpSpPr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7BD9D75C-C531-F656-B0E5-771AE224E44F}"/>
                    </a:ext>
                  </a:extLst>
                </p:cNvPr>
                <p:cNvSpPr/>
                <p:nvPr/>
              </p:nvSpPr>
              <p:spPr>
                <a:xfrm>
                  <a:off x="4038600" y="3200400"/>
                  <a:ext cx="457200" cy="2870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962527E4-A634-B6F6-7AD4-D8BD69FD29AA}"/>
                    </a:ext>
                  </a:extLst>
                </p:cNvPr>
                <p:cNvCxnSpPr/>
                <p:nvPr/>
              </p:nvCxnSpPr>
              <p:spPr>
                <a:xfrm>
                  <a:off x="4038600" y="36576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5197B30C-99A1-638E-ECE9-6150F6B3097E}"/>
                    </a:ext>
                  </a:extLst>
                </p:cNvPr>
                <p:cNvCxnSpPr/>
                <p:nvPr/>
              </p:nvCxnSpPr>
              <p:spPr>
                <a:xfrm>
                  <a:off x="4038600" y="4135306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>
                  <a:extLst>
                    <a:ext uri="{FF2B5EF4-FFF2-40B4-BE49-F238E27FC236}">
                      <a16:creationId xmlns:a16="http://schemas.microsoft.com/office/drawing/2014/main" id="{7A7C610F-2E28-A809-AD34-4C2EF4D9147B}"/>
                    </a:ext>
                  </a:extLst>
                </p:cNvPr>
                <p:cNvCxnSpPr/>
                <p:nvPr/>
              </p:nvCxnSpPr>
              <p:spPr>
                <a:xfrm>
                  <a:off x="4038600" y="45720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364EB81E-BE50-35CF-45AD-200CA2EA69EF}"/>
                    </a:ext>
                  </a:extLst>
                </p:cNvPr>
                <p:cNvCxnSpPr/>
                <p:nvPr/>
              </p:nvCxnSpPr>
              <p:spPr>
                <a:xfrm>
                  <a:off x="4045527" y="50292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C5FA964F-1AC3-8C2C-1E7F-F92551B9AAE7}"/>
                    </a:ext>
                  </a:extLst>
                </p:cNvPr>
                <p:cNvCxnSpPr/>
                <p:nvPr/>
              </p:nvCxnSpPr>
              <p:spPr>
                <a:xfrm>
                  <a:off x="4038600" y="5468188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EEF1B6CA-A0A8-6682-8BBA-7E2282C2862E}"/>
                    </a:ext>
                  </a:extLst>
                </p:cNvPr>
                <p:cNvCxnSpPr/>
                <p:nvPr/>
              </p:nvCxnSpPr>
              <p:spPr>
                <a:xfrm>
                  <a:off x="4038600" y="5850693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B127154E-6A0F-3692-8409-6F96B0B66B6E}"/>
                </a:ext>
              </a:extLst>
            </p:cNvPr>
            <p:cNvSpPr txBox="1"/>
            <p:nvPr/>
          </p:nvSpPr>
          <p:spPr>
            <a:xfrm>
              <a:off x="3781991" y="4626952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/>
                <a:t>E</a:t>
              </a:r>
            </a:p>
          </p:txBody>
        </p:sp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C93DB0FC-8370-9B23-4D6D-B08CE1BBFC96}"/>
              </a:ext>
            </a:extLst>
          </p:cNvPr>
          <p:cNvGrpSpPr/>
          <p:nvPr/>
        </p:nvGrpSpPr>
        <p:grpSpPr>
          <a:xfrm>
            <a:off x="4379490" y="3945258"/>
            <a:ext cx="4337049" cy="352095"/>
            <a:chOff x="4389204" y="2191805"/>
            <a:chExt cx="4337049" cy="352095"/>
          </a:xfrm>
        </p:grpSpPr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A36CDECB-E81C-1C51-8B63-03DE98FAD6AF}"/>
                </a:ext>
              </a:extLst>
            </p:cNvPr>
            <p:cNvGrpSpPr/>
            <p:nvPr/>
          </p:nvGrpSpPr>
          <p:grpSpPr>
            <a:xfrm>
              <a:off x="4389204" y="2191805"/>
              <a:ext cx="4337049" cy="352095"/>
              <a:chOff x="4296839" y="3173190"/>
              <a:chExt cx="4337049" cy="352095"/>
            </a:xfrm>
          </p:grpSpPr>
          <p:grpSp>
            <p:nvGrpSpPr>
              <p:cNvPr id="472" name="Group 471">
                <a:extLst>
                  <a:ext uri="{FF2B5EF4-FFF2-40B4-BE49-F238E27FC236}">
                    <a16:creationId xmlns:a16="http://schemas.microsoft.com/office/drawing/2014/main" id="{75D6A4BB-3CEC-B349-A481-801AA697999D}"/>
                  </a:ext>
                </a:extLst>
              </p:cNvPr>
              <p:cNvGrpSpPr/>
              <p:nvPr/>
            </p:nvGrpSpPr>
            <p:grpSpPr>
              <a:xfrm>
                <a:off x="4296839" y="3188193"/>
                <a:ext cx="1570560" cy="337092"/>
                <a:chOff x="4296839" y="3188193"/>
                <a:chExt cx="1570560" cy="337092"/>
              </a:xfrm>
            </p:grpSpPr>
            <p:grpSp>
              <p:nvGrpSpPr>
                <p:cNvPr id="491" name="Group 490">
                  <a:extLst>
                    <a:ext uri="{FF2B5EF4-FFF2-40B4-BE49-F238E27FC236}">
                      <a16:creationId xmlns:a16="http://schemas.microsoft.com/office/drawing/2014/main" id="{40694B0D-FB5C-78F9-2A1D-6FC0CFA8D7C3}"/>
                    </a:ext>
                  </a:extLst>
                </p:cNvPr>
                <p:cNvGrpSpPr/>
                <p:nvPr/>
              </p:nvGrpSpPr>
              <p:grpSpPr>
                <a:xfrm>
                  <a:off x="4296839" y="3200401"/>
                  <a:ext cx="1570560" cy="324884"/>
                  <a:chOff x="4296839" y="3200401"/>
                  <a:chExt cx="1570560" cy="324884"/>
                </a:xfrm>
              </p:grpSpPr>
              <p:grpSp>
                <p:nvGrpSpPr>
                  <p:cNvPr id="494" name="Group 493">
                    <a:extLst>
                      <a:ext uri="{FF2B5EF4-FFF2-40B4-BE49-F238E27FC236}">
                        <a16:creationId xmlns:a16="http://schemas.microsoft.com/office/drawing/2014/main" id="{1249446A-C8BE-4D88-96A1-5C0361CC90EC}"/>
                      </a:ext>
                    </a:extLst>
                  </p:cNvPr>
                  <p:cNvGrpSpPr/>
                  <p:nvPr/>
                </p:nvGrpSpPr>
                <p:grpSpPr>
                  <a:xfrm>
                    <a:off x="4296839" y="3200401"/>
                    <a:ext cx="1570560" cy="304800"/>
                    <a:chOff x="4296839" y="3200401"/>
                    <a:chExt cx="1570560" cy="304800"/>
                  </a:xfrm>
                </p:grpSpPr>
                <p:sp>
                  <p:nvSpPr>
                    <p:cNvPr id="496" name="Rectangle 495">
                      <a:extLst>
                        <a:ext uri="{FF2B5EF4-FFF2-40B4-BE49-F238E27FC236}">
                          <a16:creationId xmlns:a16="http://schemas.microsoft.com/office/drawing/2014/main" id="{5FADB0DC-E62D-511E-BFDD-01BEDD0260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4446" y="3200401"/>
                      <a:ext cx="902953" cy="3048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97" name="Straight Arrow Connector 496">
                      <a:extLst>
                        <a:ext uri="{FF2B5EF4-FFF2-40B4-BE49-F238E27FC236}">
                          <a16:creationId xmlns:a16="http://schemas.microsoft.com/office/drawing/2014/main" id="{66E999B5-9169-33E2-7690-9237BE9832A9}"/>
                        </a:ext>
                      </a:extLst>
                    </p:cNvPr>
                    <p:cNvCxnSpPr>
                      <a:endCxn id="496" idx="1"/>
                    </p:cNvCxnSpPr>
                    <p:nvPr/>
                  </p:nvCxnSpPr>
                  <p:spPr>
                    <a:xfrm flipV="1">
                      <a:off x="4296839" y="3352801"/>
                      <a:ext cx="667607" cy="13228"/>
                    </a:xfrm>
                    <a:prstGeom prst="straightConnector1">
                      <a:avLst/>
                    </a:prstGeom>
                    <a:ln w="34925">
                      <a:solidFill>
                        <a:schemeClr val="accent5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95" name="TextBox 494">
                    <a:extLst>
                      <a:ext uri="{FF2B5EF4-FFF2-40B4-BE49-F238E27FC236}">
                        <a16:creationId xmlns:a16="http://schemas.microsoft.com/office/drawing/2014/main" id="{1D5FA105-686B-7A04-D142-1810AFA20455}"/>
                      </a:ext>
                    </a:extLst>
                  </p:cNvPr>
                  <p:cNvSpPr txBox="1"/>
                  <p:nvPr/>
                </p:nvSpPr>
                <p:spPr>
                  <a:xfrm>
                    <a:off x="5423908" y="3217508"/>
                    <a:ext cx="25237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400" b="1" dirty="0"/>
                      <a:t>2</a:t>
                    </a:r>
                  </a:p>
                </p:txBody>
              </p:sp>
            </p:grpSp>
            <p:cxnSp>
              <p:nvCxnSpPr>
                <p:cNvPr id="492" name="Straight Connector 491">
                  <a:extLst>
                    <a:ext uri="{FF2B5EF4-FFF2-40B4-BE49-F238E27FC236}">
                      <a16:creationId xmlns:a16="http://schemas.microsoft.com/office/drawing/2014/main" id="{E4D64760-03D2-4267-78A8-761C86DE54EB}"/>
                    </a:ext>
                  </a:extLst>
                </p:cNvPr>
                <p:cNvCxnSpPr/>
                <p:nvPr/>
              </p:nvCxnSpPr>
              <p:spPr>
                <a:xfrm>
                  <a:off x="5338736" y="3188193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Straight Connector 492">
                  <a:extLst>
                    <a:ext uri="{FF2B5EF4-FFF2-40B4-BE49-F238E27FC236}">
                      <a16:creationId xmlns:a16="http://schemas.microsoft.com/office/drawing/2014/main" id="{29F60211-889B-D39D-1723-011854C72357}"/>
                    </a:ext>
                  </a:extLst>
                </p:cNvPr>
                <p:cNvCxnSpPr/>
                <p:nvPr/>
              </p:nvCxnSpPr>
              <p:spPr>
                <a:xfrm>
                  <a:off x="5735626" y="3217599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3" name="Group 472">
                <a:extLst>
                  <a:ext uri="{FF2B5EF4-FFF2-40B4-BE49-F238E27FC236}">
                    <a16:creationId xmlns:a16="http://schemas.microsoft.com/office/drawing/2014/main" id="{9B7CB5AA-320A-6816-32C5-C61B6BEB1FD7}"/>
                  </a:ext>
                </a:extLst>
              </p:cNvPr>
              <p:cNvGrpSpPr/>
              <p:nvPr/>
            </p:nvGrpSpPr>
            <p:grpSpPr>
              <a:xfrm>
                <a:off x="5740362" y="3186947"/>
                <a:ext cx="1553635" cy="338337"/>
                <a:chOff x="5740362" y="3186947"/>
                <a:chExt cx="1553635" cy="338337"/>
              </a:xfrm>
            </p:grpSpPr>
            <p:grpSp>
              <p:nvGrpSpPr>
                <p:cNvPr id="484" name="Group 483">
                  <a:extLst>
                    <a:ext uri="{FF2B5EF4-FFF2-40B4-BE49-F238E27FC236}">
                      <a16:creationId xmlns:a16="http://schemas.microsoft.com/office/drawing/2014/main" id="{07FC05E9-B4F4-7AA3-CD86-2B9A9EC85261}"/>
                    </a:ext>
                  </a:extLst>
                </p:cNvPr>
                <p:cNvGrpSpPr/>
                <p:nvPr/>
              </p:nvGrpSpPr>
              <p:grpSpPr>
                <a:xfrm>
                  <a:off x="5740362" y="3186947"/>
                  <a:ext cx="1553635" cy="338337"/>
                  <a:chOff x="4598800" y="3236734"/>
                  <a:chExt cx="1553635" cy="338337"/>
                </a:xfrm>
              </p:grpSpPr>
              <p:grpSp>
                <p:nvGrpSpPr>
                  <p:cNvPr id="487" name="Group 486">
                    <a:extLst>
                      <a:ext uri="{FF2B5EF4-FFF2-40B4-BE49-F238E27FC236}">
                        <a16:creationId xmlns:a16="http://schemas.microsoft.com/office/drawing/2014/main" id="{61D952FE-41ED-B784-F2F8-DBC7E002FD86}"/>
                      </a:ext>
                    </a:extLst>
                  </p:cNvPr>
                  <p:cNvGrpSpPr/>
                  <p:nvPr/>
                </p:nvGrpSpPr>
                <p:grpSpPr>
                  <a:xfrm>
                    <a:off x="4598800" y="3236734"/>
                    <a:ext cx="1553635" cy="304800"/>
                    <a:chOff x="4598800" y="3236734"/>
                    <a:chExt cx="1553635" cy="304800"/>
                  </a:xfrm>
                </p:grpSpPr>
                <p:sp>
                  <p:nvSpPr>
                    <p:cNvPr id="489" name="Rectangle 488">
                      <a:extLst>
                        <a:ext uri="{FF2B5EF4-FFF2-40B4-BE49-F238E27FC236}">
                          <a16:creationId xmlns:a16="http://schemas.microsoft.com/office/drawing/2014/main" id="{996D4793-D946-F94F-CDD1-DDF4D8DD03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8828" y="3236734"/>
                      <a:ext cx="943607" cy="3048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90" name="Straight Arrow Connector 489">
                      <a:extLst>
                        <a:ext uri="{FF2B5EF4-FFF2-40B4-BE49-F238E27FC236}">
                          <a16:creationId xmlns:a16="http://schemas.microsoft.com/office/drawing/2014/main" id="{15EA5395-61FE-4A36-4AD6-6598B7E34057}"/>
                        </a:ext>
                      </a:extLst>
                    </p:cNvPr>
                    <p:cNvCxnSpPr>
                      <a:endCxn id="489" idx="1"/>
                    </p:cNvCxnSpPr>
                    <p:nvPr/>
                  </p:nvCxnSpPr>
                  <p:spPr>
                    <a:xfrm flipV="1">
                      <a:off x="4598800" y="3389134"/>
                      <a:ext cx="610028" cy="19426"/>
                    </a:xfrm>
                    <a:prstGeom prst="straightConnector1">
                      <a:avLst/>
                    </a:prstGeom>
                    <a:ln w="34925">
                      <a:solidFill>
                        <a:schemeClr val="accent5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8" name="TextBox 487">
                    <a:extLst>
                      <a:ext uri="{FF2B5EF4-FFF2-40B4-BE49-F238E27FC236}">
                        <a16:creationId xmlns:a16="http://schemas.microsoft.com/office/drawing/2014/main" id="{5D79CF31-3382-1ED1-47CE-3099AC48A772}"/>
                      </a:ext>
                    </a:extLst>
                  </p:cNvPr>
                  <p:cNvSpPr txBox="1"/>
                  <p:nvPr/>
                </p:nvSpPr>
                <p:spPr>
                  <a:xfrm>
                    <a:off x="5672292" y="3267294"/>
                    <a:ext cx="34002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400" b="1" dirty="0"/>
                      <a:t>1</a:t>
                    </a:r>
                  </a:p>
                </p:txBody>
              </p:sp>
            </p:grp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400F368B-A69E-F3B5-05DD-813218D40C93}"/>
                    </a:ext>
                  </a:extLst>
                </p:cNvPr>
                <p:cNvCxnSpPr/>
                <p:nvPr/>
              </p:nvCxnSpPr>
              <p:spPr>
                <a:xfrm>
                  <a:off x="6710336" y="3197882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>
                  <a:extLst>
                    <a:ext uri="{FF2B5EF4-FFF2-40B4-BE49-F238E27FC236}">
                      <a16:creationId xmlns:a16="http://schemas.microsoft.com/office/drawing/2014/main" id="{F6EB9F01-F4E5-CD80-55F4-51BDE1DDF1D8}"/>
                    </a:ext>
                  </a:extLst>
                </p:cNvPr>
                <p:cNvCxnSpPr/>
                <p:nvPr/>
              </p:nvCxnSpPr>
              <p:spPr>
                <a:xfrm>
                  <a:off x="7153529" y="3186947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98242DE2-D308-EC9C-CB65-1C3C4CE46A00}"/>
                  </a:ext>
                </a:extLst>
              </p:cNvPr>
              <p:cNvGrpSpPr/>
              <p:nvPr/>
            </p:nvGrpSpPr>
            <p:grpSpPr>
              <a:xfrm>
                <a:off x="7153529" y="3173190"/>
                <a:ext cx="1480359" cy="332469"/>
                <a:chOff x="7153529" y="3173190"/>
                <a:chExt cx="1480359" cy="332469"/>
              </a:xfrm>
            </p:grpSpPr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60171D24-B9EB-4A83-F565-CA9FB82B9B03}"/>
                    </a:ext>
                  </a:extLst>
                </p:cNvPr>
                <p:cNvGrpSpPr/>
                <p:nvPr/>
              </p:nvGrpSpPr>
              <p:grpSpPr>
                <a:xfrm>
                  <a:off x="7153529" y="3174949"/>
                  <a:ext cx="1480359" cy="330710"/>
                  <a:chOff x="5615718" y="3200400"/>
                  <a:chExt cx="1480359" cy="330710"/>
                </a:xfrm>
              </p:grpSpPr>
              <p:grpSp>
                <p:nvGrpSpPr>
                  <p:cNvPr id="478" name="Group 477">
                    <a:extLst>
                      <a:ext uri="{FF2B5EF4-FFF2-40B4-BE49-F238E27FC236}">
                        <a16:creationId xmlns:a16="http://schemas.microsoft.com/office/drawing/2014/main" id="{B2E2422F-24C3-2D25-2C96-1C2E8B53230A}"/>
                      </a:ext>
                    </a:extLst>
                  </p:cNvPr>
                  <p:cNvGrpSpPr/>
                  <p:nvPr/>
                </p:nvGrpSpPr>
                <p:grpSpPr>
                  <a:xfrm>
                    <a:off x="5615718" y="3200400"/>
                    <a:ext cx="1402327" cy="330710"/>
                    <a:chOff x="5615718" y="3200400"/>
                    <a:chExt cx="1402327" cy="330710"/>
                  </a:xfrm>
                </p:grpSpPr>
                <p:grpSp>
                  <p:nvGrpSpPr>
                    <p:cNvPr id="480" name="Group 479">
                      <a:extLst>
                        <a:ext uri="{FF2B5EF4-FFF2-40B4-BE49-F238E27FC236}">
                          <a16:creationId xmlns:a16="http://schemas.microsoft.com/office/drawing/2014/main" id="{01389400-EA77-5A88-E6B2-24982D2A81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15718" y="3200400"/>
                      <a:ext cx="1402327" cy="304800"/>
                      <a:chOff x="5615718" y="3200400"/>
                      <a:chExt cx="1402327" cy="304800"/>
                    </a:xfrm>
                  </p:grpSpPr>
                  <p:sp>
                    <p:nvSpPr>
                      <p:cNvPr id="482" name="Rectangle 481">
                        <a:extLst>
                          <a:ext uri="{FF2B5EF4-FFF2-40B4-BE49-F238E27FC236}">
                            <a16:creationId xmlns:a16="http://schemas.microsoft.com/office/drawing/2014/main" id="{4B36E562-11EB-BF6E-C456-9C9D5C0CE8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84179" y="3200400"/>
                        <a:ext cx="833866" cy="3048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25400">
                        <a:solidFill>
                          <a:schemeClr val="tx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83" name="Straight Arrow Connector 482">
                        <a:extLst>
                          <a:ext uri="{FF2B5EF4-FFF2-40B4-BE49-F238E27FC236}">
                            <a16:creationId xmlns:a16="http://schemas.microsoft.com/office/drawing/2014/main" id="{1D1953CF-B4EB-62E5-30A6-9738FDB7FE2B}"/>
                          </a:ext>
                        </a:extLst>
                      </p:cNvPr>
                      <p:cNvCxnSpPr>
                        <a:endCxn id="482" idx="1"/>
                      </p:cNvCxnSpPr>
                      <p:nvPr/>
                    </p:nvCxnSpPr>
                    <p:spPr>
                      <a:xfrm flipV="1">
                        <a:off x="5615718" y="3352800"/>
                        <a:ext cx="568461" cy="19378"/>
                      </a:xfrm>
                      <a:prstGeom prst="straightConnector1">
                        <a:avLst/>
                      </a:prstGeom>
                      <a:ln w="34925">
                        <a:solidFill>
                          <a:schemeClr val="accent5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81" name="TextBox 480">
                      <a:extLst>
                        <a:ext uri="{FF2B5EF4-FFF2-40B4-BE49-F238E27FC236}">
                          <a16:creationId xmlns:a16="http://schemas.microsoft.com/office/drawing/2014/main" id="{99CD5BA8-F45F-B87D-2C71-79BA18F10E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97828" y="3223333"/>
                      <a:ext cx="34002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/>
                        <a:t>3</a:t>
                      </a:r>
                    </a:p>
                  </p:txBody>
                </p:sp>
              </p:grpSp>
              <p:cxnSp>
                <p:nvCxnSpPr>
                  <p:cNvPr id="479" name="Straight Arrow Connector 478">
                    <a:extLst>
                      <a:ext uri="{FF2B5EF4-FFF2-40B4-BE49-F238E27FC236}">
                        <a16:creationId xmlns:a16="http://schemas.microsoft.com/office/drawing/2014/main" id="{2CBFEC86-8EC4-B815-9740-76634C9454B9}"/>
                      </a:ext>
                    </a:extLst>
                  </p:cNvPr>
                  <p:cNvCxnSpPr/>
                  <p:nvPr/>
                </p:nvCxnSpPr>
                <p:spPr>
                  <a:xfrm>
                    <a:off x="6904702" y="3352800"/>
                    <a:ext cx="191375" cy="0"/>
                  </a:xfrm>
                  <a:prstGeom prst="straightConnector1">
                    <a:avLst/>
                  </a:prstGeom>
                  <a:ln w="34925">
                    <a:solidFill>
                      <a:schemeClr val="accent5">
                        <a:lumMod val="75000"/>
                      </a:schemeClr>
                    </a:solidFill>
                    <a:tailEnd type="diamon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57DF1C18-02A2-F910-F632-A517AABADADB}"/>
                    </a:ext>
                  </a:extLst>
                </p:cNvPr>
                <p:cNvCxnSpPr/>
                <p:nvPr/>
              </p:nvCxnSpPr>
              <p:spPr>
                <a:xfrm>
                  <a:off x="8081936" y="3173190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83729D7B-D638-F117-B2F9-D083FC6DF66C}"/>
                    </a:ext>
                  </a:extLst>
                </p:cNvPr>
                <p:cNvCxnSpPr/>
                <p:nvPr/>
              </p:nvCxnSpPr>
              <p:spPr>
                <a:xfrm>
                  <a:off x="8442513" y="3173191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057A4869-D7AD-C6F3-5D53-0AE89059B5AC}"/>
                </a:ext>
              </a:extLst>
            </p:cNvPr>
            <p:cNvSpPr txBox="1"/>
            <p:nvPr/>
          </p:nvSpPr>
          <p:spPr>
            <a:xfrm>
              <a:off x="7868057" y="2235255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E681B786-1F68-FC55-52D5-D5B8C8A7F146}"/>
                </a:ext>
              </a:extLst>
            </p:cNvPr>
            <p:cNvSpPr txBox="1"/>
            <p:nvPr/>
          </p:nvSpPr>
          <p:spPr>
            <a:xfrm>
              <a:off x="6486741" y="2226126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8E9ABDB3-5AF6-9A34-F8CF-5399A83FE05B}"/>
                </a:ext>
              </a:extLst>
            </p:cNvPr>
            <p:cNvSpPr txBox="1"/>
            <p:nvPr/>
          </p:nvSpPr>
          <p:spPr>
            <a:xfrm>
              <a:off x="5120639" y="2226544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60DE2E9C-0385-3AEF-2C7F-E03647750BC6}"/>
              </a:ext>
            </a:extLst>
          </p:cNvPr>
          <p:cNvGrpSpPr/>
          <p:nvPr/>
        </p:nvGrpSpPr>
        <p:grpSpPr>
          <a:xfrm>
            <a:off x="4403481" y="4501211"/>
            <a:ext cx="1441685" cy="324207"/>
            <a:chOff x="4460631" y="3282011"/>
            <a:chExt cx="1441685" cy="324207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825CEADE-BF80-B6D0-928A-5BC6066298A0}"/>
                </a:ext>
              </a:extLst>
            </p:cNvPr>
            <p:cNvGrpSpPr/>
            <p:nvPr/>
          </p:nvGrpSpPr>
          <p:grpSpPr>
            <a:xfrm>
              <a:off x="4460631" y="3282011"/>
              <a:ext cx="1441685" cy="324206"/>
              <a:chOff x="4495216" y="4165624"/>
              <a:chExt cx="1441685" cy="324206"/>
            </a:xfrm>
          </p:grpSpPr>
          <p:grpSp>
            <p:nvGrpSpPr>
              <p:cNvPr id="501" name="Group 500">
                <a:extLst>
                  <a:ext uri="{FF2B5EF4-FFF2-40B4-BE49-F238E27FC236}">
                    <a16:creationId xmlns:a16="http://schemas.microsoft.com/office/drawing/2014/main" id="{7862FA10-2BCE-CAD0-2E6A-593CD7319AB6}"/>
                  </a:ext>
                </a:extLst>
              </p:cNvPr>
              <p:cNvGrpSpPr/>
              <p:nvPr/>
            </p:nvGrpSpPr>
            <p:grpSpPr>
              <a:xfrm>
                <a:off x="4495216" y="4165624"/>
                <a:ext cx="1441685" cy="324206"/>
                <a:chOff x="4495216" y="4165624"/>
                <a:chExt cx="1441685" cy="324206"/>
              </a:xfrm>
            </p:grpSpPr>
            <p:grpSp>
              <p:nvGrpSpPr>
                <p:cNvPr id="504" name="Group 503">
                  <a:extLst>
                    <a:ext uri="{FF2B5EF4-FFF2-40B4-BE49-F238E27FC236}">
                      <a16:creationId xmlns:a16="http://schemas.microsoft.com/office/drawing/2014/main" id="{534831AB-4D43-BBE0-E672-1F5F370FCDF3}"/>
                    </a:ext>
                  </a:extLst>
                </p:cNvPr>
                <p:cNvGrpSpPr/>
                <p:nvPr/>
              </p:nvGrpSpPr>
              <p:grpSpPr>
                <a:xfrm>
                  <a:off x="4495216" y="4165624"/>
                  <a:ext cx="1371598" cy="324206"/>
                  <a:chOff x="4495216" y="4165624"/>
                  <a:chExt cx="1371598" cy="324206"/>
                </a:xfrm>
              </p:grpSpPr>
              <p:grpSp>
                <p:nvGrpSpPr>
                  <p:cNvPr id="506" name="Group 505">
                    <a:extLst>
                      <a:ext uri="{FF2B5EF4-FFF2-40B4-BE49-F238E27FC236}">
                        <a16:creationId xmlns:a16="http://schemas.microsoft.com/office/drawing/2014/main" id="{7564517C-2359-65A5-EE38-6B886B353F80}"/>
                      </a:ext>
                    </a:extLst>
                  </p:cNvPr>
                  <p:cNvGrpSpPr/>
                  <p:nvPr/>
                </p:nvGrpSpPr>
                <p:grpSpPr>
                  <a:xfrm>
                    <a:off x="4495216" y="4165624"/>
                    <a:ext cx="1371598" cy="304800"/>
                    <a:chOff x="4495216" y="4165624"/>
                    <a:chExt cx="1371598" cy="304800"/>
                  </a:xfrm>
                </p:grpSpPr>
                <p:sp>
                  <p:nvSpPr>
                    <p:cNvPr id="508" name="Rectangle 507">
                      <a:extLst>
                        <a:ext uri="{FF2B5EF4-FFF2-40B4-BE49-F238E27FC236}">
                          <a16:creationId xmlns:a16="http://schemas.microsoft.com/office/drawing/2014/main" id="{31141E27-FB26-77DD-235C-98EC0C4E9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8767" y="4165624"/>
                      <a:ext cx="898047" cy="3048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09" name="Straight Arrow Connector 508">
                      <a:extLst>
                        <a:ext uri="{FF2B5EF4-FFF2-40B4-BE49-F238E27FC236}">
                          <a16:creationId xmlns:a16="http://schemas.microsoft.com/office/drawing/2014/main" id="{1D3C69DC-F0E4-45C7-5EDB-A4D4912E982F}"/>
                        </a:ext>
                      </a:extLst>
                    </p:cNvPr>
                    <p:cNvCxnSpPr>
                      <a:endCxn id="508" idx="1"/>
                    </p:cNvCxnSpPr>
                    <p:nvPr/>
                  </p:nvCxnSpPr>
                  <p:spPr>
                    <a:xfrm>
                      <a:off x="4495216" y="4318024"/>
                      <a:ext cx="473551" cy="0"/>
                    </a:xfrm>
                    <a:prstGeom prst="straightConnector1">
                      <a:avLst/>
                    </a:prstGeom>
                    <a:ln w="34925">
                      <a:solidFill>
                        <a:schemeClr val="accent5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07" name="TextBox 506">
                    <a:extLst>
                      <a:ext uri="{FF2B5EF4-FFF2-40B4-BE49-F238E27FC236}">
                        <a16:creationId xmlns:a16="http://schemas.microsoft.com/office/drawing/2014/main" id="{7789C995-17B9-8303-0E20-908BDE147DDA}"/>
                      </a:ext>
                    </a:extLst>
                  </p:cNvPr>
                  <p:cNvSpPr txBox="1"/>
                  <p:nvPr/>
                </p:nvSpPr>
                <p:spPr>
                  <a:xfrm>
                    <a:off x="5364913" y="4182053"/>
                    <a:ext cx="34002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400" b="1" dirty="0"/>
                      <a:t>1</a:t>
                    </a:r>
                  </a:p>
                </p:txBody>
              </p:sp>
            </p:grpSp>
            <p:cxnSp>
              <p:nvCxnSpPr>
                <p:cNvPr id="505" name="Straight Arrow Connector 504">
                  <a:extLst>
                    <a:ext uri="{FF2B5EF4-FFF2-40B4-BE49-F238E27FC236}">
                      <a16:creationId xmlns:a16="http://schemas.microsoft.com/office/drawing/2014/main" id="{B3240ACF-35C0-86F0-4E38-F8A449288B8D}"/>
                    </a:ext>
                  </a:extLst>
                </p:cNvPr>
                <p:cNvCxnSpPr/>
                <p:nvPr/>
              </p:nvCxnSpPr>
              <p:spPr>
                <a:xfrm>
                  <a:off x="5740362" y="4318407"/>
                  <a:ext cx="196539" cy="0"/>
                </a:xfrm>
                <a:prstGeom prst="straightConnector1">
                  <a:avLst/>
                </a:prstGeom>
                <a:ln w="34925">
                  <a:solidFill>
                    <a:schemeClr val="accent5">
                      <a:lumMod val="75000"/>
                    </a:schemeClr>
                  </a:solidFill>
                  <a:tailEnd type="diamon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367E2758-44EB-E509-B52C-0831CC3A1F50}"/>
                  </a:ext>
                </a:extLst>
              </p:cNvPr>
              <p:cNvCxnSpPr/>
              <p:nvPr/>
            </p:nvCxnSpPr>
            <p:spPr>
              <a:xfrm>
                <a:off x="5301627" y="4182054"/>
                <a:ext cx="0" cy="297689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48373126-8C4A-2509-9289-53A56FC34891}"/>
                  </a:ext>
                </a:extLst>
              </p:cNvPr>
              <p:cNvCxnSpPr/>
              <p:nvPr/>
            </p:nvCxnSpPr>
            <p:spPr>
              <a:xfrm>
                <a:off x="5713791" y="4167994"/>
                <a:ext cx="0" cy="297689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C53B5E8B-BB6F-8287-5428-D95AA507E06E}"/>
                </a:ext>
              </a:extLst>
            </p:cNvPr>
            <p:cNvSpPr txBox="1"/>
            <p:nvPr/>
          </p:nvSpPr>
          <p:spPr>
            <a:xfrm>
              <a:off x="4952188" y="3298441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37CA4C9C-DB88-6133-14F8-4FC7E5AEABDC}"/>
              </a:ext>
            </a:extLst>
          </p:cNvPr>
          <p:cNvGrpSpPr/>
          <p:nvPr/>
        </p:nvGrpSpPr>
        <p:grpSpPr>
          <a:xfrm>
            <a:off x="4395636" y="4951212"/>
            <a:ext cx="2893176" cy="343526"/>
            <a:chOff x="4389204" y="2206808"/>
            <a:chExt cx="2893176" cy="343526"/>
          </a:xfrm>
        </p:grpSpPr>
        <p:grpSp>
          <p:nvGrpSpPr>
            <p:cNvPr id="511" name="Group 510">
              <a:extLst>
                <a:ext uri="{FF2B5EF4-FFF2-40B4-BE49-F238E27FC236}">
                  <a16:creationId xmlns:a16="http://schemas.microsoft.com/office/drawing/2014/main" id="{560C7E38-D77A-652C-A445-6DFDBF99F509}"/>
                </a:ext>
              </a:extLst>
            </p:cNvPr>
            <p:cNvGrpSpPr/>
            <p:nvPr/>
          </p:nvGrpSpPr>
          <p:grpSpPr>
            <a:xfrm>
              <a:off x="4389204" y="2206808"/>
              <a:ext cx="2893176" cy="343526"/>
              <a:chOff x="4296839" y="3188193"/>
              <a:chExt cx="2893176" cy="343526"/>
            </a:xfrm>
          </p:grpSpPr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27820EE4-E134-1048-D49D-ED82BA1C961F}"/>
                  </a:ext>
                </a:extLst>
              </p:cNvPr>
              <p:cNvGrpSpPr/>
              <p:nvPr/>
            </p:nvGrpSpPr>
            <p:grpSpPr>
              <a:xfrm>
                <a:off x="4296839" y="3188193"/>
                <a:ext cx="1570560" cy="337092"/>
                <a:chOff x="4296839" y="3188193"/>
                <a:chExt cx="1570560" cy="337092"/>
              </a:xfrm>
            </p:grpSpPr>
            <p:grpSp>
              <p:nvGrpSpPr>
                <p:cNvPr id="525" name="Group 524">
                  <a:extLst>
                    <a:ext uri="{FF2B5EF4-FFF2-40B4-BE49-F238E27FC236}">
                      <a16:creationId xmlns:a16="http://schemas.microsoft.com/office/drawing/2014/main" id="{F5F35224-A0EE-81DE-A6B0-34B9A6649290}"/>
                    </a:ext>
                  </a:extLst>
                </p:cNvPr>
                <p:cNvGrpSpPr/>
                <p:nvPr/>
              </p:nvGrpSpPr>
              <p:grpSpPr>
                <a:xfrm>
                  <a:off x="4296839" y="3200401"/>
                  <a:ext cx="1570560" cy="324884"/>
                  <a:chOff x="4296839" y="3200401"/>
                  <a:chExt cx="1570560" cy="324884"/>
                </a:xfrm>
              </p:grpSpPr>
              <p:grpSp>
                <p:nvGrpSpPr>
                  <p:cNvPr id="528" name="Group 527">
                    <a:extLst>
                      <a:ext uri="{FF2B5EF4-FFF2-40B4-BE49-F238E27FC236}">
                        <a16:creationId xmlns:a16="http://schemas.microsoft.com/office/drawing/2014/main" id="{E84CE39F-1F6E-2ED4-9DE5-552355FE6DA0}"/>
                      </a:ext>
                    </a:extLst>
                  </p:cNvPr>
                  <p:cNvGrpSpPr/>
                  <p:nvPr/>
                </p:nvGrpSpPr>
                <p:grpSpPr>
                  <a:xfrm>
                    <a:off x="4296839" y="3200401"/>
                    <a:ext cx="1570560" cy="304800"/>
                    <a:chOff x="4296839" y="3200401"/>
                    <a:chExt cx="1570560" cy="304800"/>
                  </a:xfrm>
                </p:grpSpPr>
                <p:sp>
                  <p:nvSpPr>
                    <p:cNvPr id="530" name="Rectangle 529">
                      <a:extLst>
                        <a:ext uri="{FF2B5EF4-FFF2-40B4-BE49-F238E27FC236}">
                          <a16:creationId xmlns:a16="http://schemas.microsoft.com/office/drawing/2014/main" id="{5754E25C-9158-62B4-457C-CCF22DF408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4446" y="3200401"/>
                      <a:ext cx="902953" cy="3048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31" name="Straight Arrow Connector 530">
                      <a:extLst>
                        <a:ext uri="{FF2B5EF4-FFF2-40B4-BE49-F238E27FC236}">
                          <a16:creationId xmlns:a16="http://schemas.microsoft.com/office/drawing/2014/main" id="{C2C23257-F503-E8AC-7B0D-8A06CEE64BE0}"/>
                        </a:ext>
                      </a:extLst>
                    </p:cNvPr>
                    <p:cNvCxnSpPr>
                      <a:endCxn id="530" idx="1"/>
                    </p:cNvCxnSpPr>
                    <p:nvPr/>
                  </p:nvCxnSpPr>
                  <p:spPr>
                    <a:xfrm flipV="1">
                      <a:off x="4296839" y="3352801"/>
                      <a:ext cx="667607" cy="13228"/>
                    </a:xfrm>
                    <a:prstGeom prst="straightConnector1">
                      <a:avLst/>
                    </a:prstGeom>
                    <a:ln w="34925">
                      <a:solidFill>
                        <a:schemeClr val="accent5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29" name="TextBox 528">
                    <a:extLst>
                      <a:ext uri="{FF2B5EF4-FFF2-40B4-BE49-F238E27FC236}">
                        <a16:creationId xmlns:a16="http://schemas.microsoft.com/office/drawing/2014/main" id="{8596E58F-FC45-2F75-3557-E5785A93B126}"/>
                      </a:ext>
                    </a:extLst>
                  </p:cNvPr>
                  <p:cNvSpPr txBox="1"/>
                  <p:nvPr/>
                </p:nvSpPr>
                <p:spPr>
                  <a:xfrm>
                    <a:off x="5423908" y="3217508"/>
                    <a:ext cx="25237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400" b="1" dirty="0"/>
                      <a:t>3</a:t>
                    </a:r>
                  </a:p>
                </p:txBody>
              </p:sp>
            </p:grpSp>
            <p:cxnSp>
              <p:nvCxnSpPr>
                <p:cNvPr id="526" name="Straight Connector 525">
                  <a:extLst>
                    <a:ext uri="{FF2B5EF4-FFF2-40B4-BE49-F238E27FC236}">
                      <a16:creationId xmlns:a16="http://schemas.microsoft.com/office/drawing/2014/main" id="{AC651AF1-5658-280D-8E4D-7EBEA6CC5667}"/>
                    </a:ext>
                  </a:extLst>
                </p:cNvPr>
                <p:cNvCxnSpPr/>
                <p:nvPr/>
              </p:nvCxnSpPr>
              <p:spPr>
                <a:xfrm>
                  <a:off x="5338736" y="3188193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Connector 526">
                  <a:extLst>
                    <a:ext uri="{FF2B5EF4-FFF2-40B4-BE49-F238E27FC236}">
                      <a16:creationId xmlns:a16="http://schemas.microsoft.com/office/drawing/2014/main" id="{4D9213F8-D822-C781-40E3-81C8020B0527}"/>
                    </a:ext>
                  </a:extLst>
                </p:cNvPr>
                <p:cNvCxnSpPr/>
                <p:nvPr/>
              </p:nvCxnSpPr>
              <p:spPr>
                <a:xfrm>
                  <a:off x="5735626" y="3217599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5B70E92F-CBC5-B632-A5D6-7CE48D0B3340}"/>
                  </a:ext>
                </a:extLst>
              </p:cNvPr>
              <p:cNvGrpSpPr/>
              <p:nvPr/>
            </p:nvGrpSpPr>
            <p:grpSpPr>
              <a:xfrm>
                <a:off x="5735626" y="3200401"/>
                <a:ext cx="1454389" cy="331318"/>
                <a:chOff x="5735626" y="3200401"/>
                <a:chExt cx="1454389" cy="331318"/>
              </a:xfrm>
            </p:grpSpPr>
            <p:grpSp>
              <p:nvGrpSpPr>
                <p:cNvPr id="516" name="Group 515">
                  <a:extLst>
                    <a:ext uri="{FF2B5EF4-FFF2-40B4-BE49-F238E27FC236}">
                      <a16:creationId xmlns:a16="http://schemas.microsoft.com/office/drawing/2014/main" id="{A31EEA7F-8CDE-339D-F88D-61EDB9BF7C9B}"/>
                    </a:ext>
                  </a:extLst>
                </p:cNvPr>
                <p:cNvGrpSpPr/>
                <p:nvPr/>
              </p:nvGrpSpPr>
              <p:grpSpPr>
                <a:xfrm>
                  <a:off x="5735626" y="3200401"/>
                  <a:ext cx="1454389" cy="331318"/>
                  <a:chOff x="4197815" y="3225852"/>
                  <a:chExt cx="1454389" cy="331318"/>
                </a:xfrm>
              </p:grpSpPr>
              <p:grpSp>
                <p:nvGrpSpPr>
                  <p:cNvPr id="519" name="Group 518">
                    <a:extLst>
                      <a:ext uri="{FF2B5EF4-FFF2-40B4-BE49-F238E27FC236}">
                        <a16:creationId xmlns:a16="http://schemas.microsoft.com/office/drawing/2014/main" id="{8AB5F3AD-19E4-AF2C-B0F0-14C6912C8631}"/>
                      </a:ext>
                    </a:extLst>
                  </p:cNvPr>
                  <p:cNvGrpSpPr/>
                  <p:nvPr/>
                </p:nvGrpSpPr>
                <p:grpSpPr>
                  <a:xfrm>
                    <a:off x="4197815" y="3225852"/>
                    <a:ext cx="1379929" cy="331318"/>
                    <a:chOff x="4197815" y="3225852"/>
                    <a:chExt cx="1379929" cy="331318"/>
                  </a:xfrm>
                </p:grpSpPr>
                <p:grpSp>
                  <p:nvGrpSpPr>
                    <p:cNvPr id="521" name="Group 520">
                      <a:extLst>
                        <a:ext uri="{FF2B5EF4-FFF2-40B4-BE49-F238E27FC236}">
                          <a16:creationId xmlns:a16="http://schemas.microsoft.com/office/drawing/2014/main" id="{38075638-8370-D172-0E54-4C219AE492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97815" y="3225852"/>
                      <a:ext cx="1379929" cy="304800"/>
                      <a:chOff x="4197815" y="3225852"/>
                      <a:chExt cx="1379929" cy="304800"/>
                    </a:xfrm>
                  </p:grpSpPr>
                  <p:sp>
                    <p:nvSpPr>
                      <p:cNvPr id="523" name="Rectangle 522">
                        <a:extLst>
                          <a:ext uri="{FF2B5EF4-FFF2-40B4-BE49-F238E27FC236}">
                            <a16:creationId xmlns:a16="http://schemas.microsoft.com/office/drawing/2014/main" id="{9DEF751E-0DCA-3F18-9124-6326C2E42D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43878" y="3225852"/>
                        <a:ext cx="833866" cy="3048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25400">
                        <a:solidFill>
                          <a:schemeClr val="tx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24" name="Straight Arrow Connector 523">
                        <a:extLst>
                          <a:ext uri="{FF2B5EF4-FFF2-40B4-BE49-F238E27FC236}">
                            <a16:creationId xmlns:a16="http://schemas.microsoft.com/office/drawing/2014/main" id="{0DB0CF95-7871-9F5E-1B56-2A3B1AD63967}"/>
                          </a:ext>
                        </a:extLst>
                      </p:cNvPr>
                      <p:cNvCxnSpPr>
                        <a:endCxn id="523" idx="1"/>
                      </p:cNvCxnSpPr>
                      <p:nvPr/>
                    </p:nvCxnSpPr>
                    <p:spPr>
                      <a:xfrm>
                        <a:off x="4197815" y="3378252"/>
                        <a:ext cx="546063" cy="0"/>
                      </a:xfrm>
                      <a:prstGeom prst="straightConnector1">
                        <a:avLst/>
                      </a:prstGeom>
                      <a:ln w="34925">
                        <a:solidFill>
                          <a:schemeClr val="accent5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22" name="TextBox 521">
                      <a:extLst>
                        <a:ext uri="{FF2B5EF4-FFF2-40B4-BE49-F238E27FC236}">
                          <a16:creationId xmlns:a16="http://schemas.microsoft.com/office/drawing/2014/main" id="{F6BACEB6-499E-7B33-0D86-4D64C62248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85457" y="3249393"/>
                      <a:ext cx="34002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/>
                        <a:t>5</a:t>
                      </a:r>
                    </a:p>
                  </p:txBody>
                </p:sp>
              </p:grpSp>
              <p:cxnSp>
                <p:nvCxnSpPr>
                  <p:cNvPr id="520" name="Straight Arrow Connector 519">
                    <a:extLst>
                      <a:ext uri="{FF2B5EF4-FFF2-40B4-BE49-F238E27FC236}">
                        <a16:creationId xmlns:a16="http://schemas.microsoft.com/office/drawing/2014/main" id="{4D61B0C8-20DC-0259-E41A-79D2EE43E040}"/>
                      </a:ext>
                    </a:extLst>
                  </p:cNvPr>
                  <p:cNvCxnSpPr/>
                  <p:nvPr/>
                </p:nvCxnSpPr>
                <p:spPr>
                  <a:xfrm>
                    <a:off x="5460829" y="3391480"/>
                    <a:ext cx="191375" cy="0"/>
                  </a:xfrm>
                  <a:prstGeom prst="straightConnector1">
                    <a:avLst/>
                  </a:prstGeom>
                  <a:ln w="34925">
                    <a:solidFill>
                      <a:schemeClr val="accent5">
                        <a:lumMod val="75000"/>
                      </a:schemeClr>
                    </a:solidFill>
                    <a:tailEnd type="diamon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17B073B7-2B10-99BD-6896-300C15E0A3B5}"/>
                    </a:ext>
                  </a:extLst>
                </p:cNvPr>
                <p:cNvCxnSpPr/>
                <p:nvPr/>
              </p:nvCxnSpPr>
              <p:spPr>
                <a:xfrm>
                  <a:off x="6623268" y="3217599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FB82A740-0F65-3B51-E105-B758004654C8}"/>
                    </a:ext>
                  </a:extLst>
                </p:cNvPr>
                <p:cNvCxnSpPr/>
                <p:nvPr/>
              </p:nvCxnSpPr>
              <p:spPr>
                <a:xfrm>
                  <a:off x="6967718" y="3201629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2" name="TextBox 511">
              <a:extLst>
                <a:ext uri="{FF2B5EF4-FFF2-40B4-BE49-F238E27FC236}">
                  <a16:creationId xmlns:a16="http://schemas.microsoft.com/office/drawing/2014/main" id="{F3C2F911-DEF2-0808-4AEB-23DEAEBA29A9}"/>
                </a:ext>
              </a:extLst>
            </p:cNvPr>
            <p:cNvSpPr txBox="1"/>
            <p:nvPr/>
          </p:nvSpPr>
          <p:spPr>
            <a:xfrm>
              <a:off x="6404975" y="2242557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9A9A8998-8AB2-08CF-A6D2-DE4FBAD0E508}"/>
                </a:ext>
              </a:extLst>
            </p:cNvPr>
            <p:cNvSpPr txBox="1"/>
            <p:nvPr/>
          </p:nvSpPr>
          <p:spPr>
            <a:xfrm>
              <a:off x="5120639" y="2226544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3E12AA3-4C21-D2F9-9DB6-13F33C9302AA}"/>
              </a:ext>
            </a:extLst>
          </p:cNvPr>
          <p:cNvCxnSpPr/>
          <p:nvPr/>
        </p:nvCxnSpPr>
        <p:spPr>
          <a:xfrm>
            <a:off x="4395636" y="5566386"/>
            <a:ext cx="301428" cy="0"/>
          </a:xfrm>
          <a:prstGeom prst="straightConnector1">
            <a:avLst/>
          </a:prstGeom>
          <a:ln w="34925">
            <a:solidFill>
              <a:schemeClr val="accent5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9CCF918A-60F2-814D-DE46-447D46161ED4}"/>
              </a:ext>
            </a:extLst>
          </p:cNvPr>
          <p:cNvGrpSpPr/>
          <p:nvPr/>
        </p:nvGrpSpPr>
        <p:grpSpPr>
          <a:xfrm>
            <a:off x="4395636" y="5827630"/>
            <a:ext cx="2893176" cy="343526"/>
            <a:chOff x="4389204" y="2206808"/>
            <a:chExt cx="2893176" cy="343526"/>
          </a:xfrm>
        </p:grpSpPr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FC7356CA-FA80-FFFB-5665-AA1B68A2632C}"/>
                </a:ext>
              </a:extLst>
            </p:cNvPr>
            <p:cNvGrpSpPr/>
            <p:nvPr/>
          </p:nvGrpSpPr>
          <p:grpSpPr>
            <a:xfrm>
              <a:off x="4389204" y="2206808"/>
              <a:ext cx="2893176" cy="343526"/>
              <a:chOff x="4296839" y="3188193"/>
              <a:chExt cx="2893176" cy="343526"/>
            </a:xfrm>
          </p:grpSpPr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82FB78F5-8729-BC28-6EA4-6DE3553C8F47}"/>
                  </a:ext>
                </a:extLst>
              </p:cNvPr>
              <p:cNvGrpSpPr/>
              <p:nvPr/>
            </p:nvGrpSpPr>
            <p:grpSpPr>
              <a:xfrm>
                <a:off x="4296839" y="3188193"/>
                <a:ext cx="1570560" cy="337092"/>
                <a:chOff x="4296839" y="3188193"/>
                <a:chExt cx="1570560" cy="337092"/>
              </a:xfrm>
            </p:grpSpPr>
            <p:grpSp>
              <p:nvGrpSpPr>
                <p:cNvPr id="548" name="Group 547">
                  <a:extLst>
                    <a:ext uri="{FF2B5EF4-FFF2-40B4-BE49-F238E27FC236}">
                      <a16:creationId xmlns:a16="http://schemas.microsoft.com/office/drawing/2014/main" id="{FC588BC4-4FED-810C-0641-78CE9CB04BAC}"/>
                    </a:ext>
                  </a:extLst>
                </p:cNvPr>
                <p:cNvGrpSpPr/>
                <p:nvPr/>
              </p:nvGrpSpPr>
              <p:grpSpPr>
                <a:xfrm>
                  <a:off x="4296839" y="3200401"/>
                  <a:ext cx="1570560" cy="324884"/>
                  <a:chOff x="4296839" y="3200401"/>
                  <a:chExt cx="1570560" cy="324884"/>
                </a:xfrm>
              </p:grpSpPr>
              <p:grpSp>
                <p:nvGrpSpPr>
                  <p:cNvPr id="551" name="Group 550">
                    <a:extLst>
                      <a:ext uri="{FF2B5EF4-FFF2-40B4-BE49-F238E27FC236}">
                        <a16:creationId xmlns:a16="http://schemas.microsoft.com/office/drawing/2014/main" id="{F37AB3E0-9B73-8A80-9B02-2297DAFF81D4}"/>
                      </a:ext>
                    </a:extLst>
                  </p:cNvPr>
                  <p:cNvGrpSpPr/>
                  <p:nvPr/>
                </p:nvGrpSpPr>
                <p:grpSpPr>
                  <a:xfrm>
                    <a:off x="4296839" y="3200401"/>
                    <a:ext cx="1570560" cy="304800"/>
                    <a:chOff x="4296839" y="3200401"/>
                    <a:chExt cx="1570560" cy="304800"/>
                  </a:xfrm>
                </p:grpSpPr>
                <p:sp>
                  <p:nvSpPr>
                    <p:cNvPr id="553" name="Rectangle 552">
                      <a:extLst>
                        <a:ext uri="{FF2B5EF4-FFF2-40B4-BE49-F238E27FC236}">
                          <a16:creationId xmlns:a16="http://schemas.microsoft.com/office/drawing/2014/main" id="{45CE9BB3-4120-C0D3-3FA9-996106F398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4446" y="3200401"/>
                      <a:ext cx="902953" cy="3048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54" name="Straight Arrow Connector 553">
                      <a:extLst>
                        <a:ext uri="{FF2B5EF4-FFF2-40B4-BE49-F238E27FC236}">
                          <a16:creationId xmlns:a16="http://schemas.microsoft.com/office/drawing/2014/main" id="{DAD9B980-1EB8-2104-C66B-0539A9B12C29}"/>
                        </a:ext>
                      </a:extLst>
                    </p:cNvPr>
                    <p:cNvCxnSpPr>
                      <a:endCxn id="553" idx="1"/>
                    </p:cNvCxnSpPr>
                    <p:nvPr/>
                  </p:nvCxnSpPr>
                  <p:spPr>
                    <a:xfrm flipV="1">
                      <a:off x="4296839" y="3352801"/>
                      <a:ext cx="667607" cy="13228"/>
                    </a:xfrm>
                    <a:prstGeom prst="straightConnector1">
                      <a:avLst/>
                    </a:prstGeom>
                    <a:ln w="34925">
                      <a:solidFill>
                        <a:schemeClr val="accent5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2" name="TextBox 551">
                    <a:extLst>
                      <a:ext uri="{FF2B5EF4-FFF2-40B4-BE49-F238E27FC236}">
                        <a16:creationId xmlns:a16="http://schemas.microsoft.com/office/drawing/2014/main" id="{F982BBF3-B619-9476-579D-BA72963E938D}"/>
                      </a:ext>
                    </a:extLst>
                  </p:cNvPr>
                  <p:cNvSpPr txBox="1"/>
                  <p:nvPr/>
                </p:nvSpPr>
                <p:spPr>
                  <a:xfrm>
                    <a:off x="5423908" y="3217508"/>
                    <a:ext cx="25237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400" b="1" dirty="0"/>
                      <a:t>6</a:t>
                    </a:r>
                  </a:p>
                </p:txBody>
              </p:sp>
            </p:grp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CD70841A-857B-58D4-6259-DBE234F81F67}"/>
                    </a:ext>
                  </a:extLst>
                </p:cNvPr>
                <p:cNvCxnSpPr/>
                <p:nvPr/>
              </p:nvCxnSpPr>
              <p:spPr>
                <a:xfrm>
                  <a:off x="5338736" y="3188193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Straight Connector 549">
                  <a:extLst>
                    <a:ext uri="{FF2B5EF4-FFF2-40B4-BE49-F238E27FC236}">
                      <a16:creationId xmlns:a16="http://schemas.microsoft.com/office/drawing/2014/main" id="{9DF8C472-36B7-FEF4-B4DB-17D90F50C000}"/>
                    </a:ext>
                  </a:extLst>
                </p:cNvPr>
                <p:cNvCxnSpPr/>
                <p:nvPr/>
              </p:nvCxnSpPr>
              <p:spPr>
                <a:xfrm>
                  <a:off x="5735626" y="3217599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8" name="Group 537">
                <a:extLst>
                  <a:ext uri="{FF2B5EF4-FFF2-40B4-BE49-F238E27FC236}">
                    <a16:creationId xmlns:a16="http://schemas.microsoft.com/office/drawing/2014/main" id="{E53A851C-05F5-5FE5-DE77-807BA9E9C5F0}"/>
                  </a:ext>
                </a:extLst>
              </p:cNvPr>
              <p:cNvGrpSpPr/>
              <p:nvPr/>
            </p:nvGrpSpPr>
            <p:grpSpPr>
              <a:xfrm>
                <a:off x="5735626" y="3200401"/>
                <a:ext cx="1454389" cy="331318"/>
                <a:chOff x="5735626" y="3200401"/>
                <a:chExt cx="1454389" cy="331318"/>
              </a:xfrm>
            </p:grpSpPr>
            <p:grpSp>
              <p:nvGrpSpPr>
                <p:cNvPr id="539" name="Group 538">
                  <a:extLst>
                    <a:ext uri="{FF2B5EF4-FFF2-40B4-BE49-F238E27FC236}">
                      <a16:creationId xmlns:a16="http://schemas.microsoft.com/office/drawing/2014/main" id="{7BAD09BD-E3D0-5585-ADC4-C211C2C902BB}"/>
                    </a:ext>
                  </a:extLst>
                </p:cNvPr>
                <p:cNvGrpSpPr/>
                <p:nvPr/>
              </p:nvGrpSpPr>
              <p:grpSpPr>
                <a:xfrm>
                  <a:off x="5735626" y="3200401"/>
                  <a:ext cx="1454389" cy="331318"/>
                  <a:chOff x="4197815" y="3225852"/>
                  <a:chExt cx="1454389" cy="331318"/>
                </a:xfrm>
              </p:grpSpPr>
              <p:grpSp>
                <p:nvGrpSpPr>
                  <p:cNvPr id="542" name="Group 541">
                    <a:extLst>
                      <a:ext uri="{FF2B5EF4-FFF2-40B4-BE49-F238E27FC236}">
                        <a16:creationId xmlns:a16="http://schemas.microsoft.com/office/drawing/2014/main" id="{9552C0B6-EEEF-65B4-DBC9-14B413EAA3DA}"/>
                      </a:ext>
                    </a:extLst>
                  </p:cNvPr>
                  <p:cNvGrpSpPr/>
                  <p:nvPr/>
                </p:nvGrpSpPr>
                <p:grpSpPr>
                  <a:xfrm>
                    <a:off x="4197815" y="3225852"/>
                    <a:ext cx="1379929" cy="331318"/>
                    <a:chOff x="4197815" y="3225852"/>
                    <a:chExt cx="1379929" cy="331318"/>
                  </a:xfrm>
                </p:grpSpPr>
                <p:grpSp>
                  <p:nvGrpSpPr>
                    <p:cNvPr id="544" name="Group 543">
                      <a:extLst>
                        <a:ext uri="{FF2B5EF4-FFF2-40B4-BE49-F238E27FC236}">
                          <a16:creationId xmlns:a16="http://schemas.microsoft.com/office/drawing/2014/main" id="{124F0E9A-3FA2-69A5-9829-33E050E90C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97815" y="3225852"/>
                      <a:ext cx="1379929" cy="304800"/>
                      <a:chOff x="4197815" y="3225852"/>
                      <a:chExt cx="1379929" cy="304800"/>
                    </a:xfrm>
                  </p:grpSpPr>
                  <p:sp>
                    <p:nvSpPr>
                      <p:cNvPr id="546" name="Rectangle 545">
                        <a:extLst>
                          <a:ext uri="{FF2B5EF4-FFF2-40B4-BE49-F238E27FC236}">
                            <a16:creationId xmlns:a16="http://schemas.microsoft.com/office/drawing/2014/main" id="{45967B72-7F6C-ABCF-7ABA-305C1E76C7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43878" y="3225852"/>
                        <a:ext cx="833866" cy="3048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25400">
                        <a:solidFill>
                          <a:schemeClr val="tx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47" name="Straight Arrow Connector 546">
                        <a:extLst>
                          <a:ext uri="{FF2B5EF4-FFF2-40B4-BE49-F238E27FC236}">
                            <a16:creationId xmlns:a16="http://schemas.microsoft.com/office/drawing/2014/main" id="{ACA9BD11-BC50-0010-DF0C-863A739BD7E2}"/>
                          </a:ext>
                        </a:extLst>
                      </p:cNvPr>
                      <p:cNvCxnSpPr>
                        <a:endCxn id="546" idx="1"/>
                      </p:cNvCxnSpPr>
                      <p:nvPr/>
                    </p:nvCxnSpPr>
                    <p:spPr>
                      <a:xfrm>
                        <a:off x="4197815" y="3378252"/>
                        <a:ext cx="546063" cy="0"/>
                      </a:xfrm>
                      <a:prstGeom prst="straightConnector1">
                        <a:avLst/>
                      </a:prstGeom>
                      <a:ln w="34925">
                        <a:solidFill>
                          <a:schemeClr val="accent5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45" name="TextBox 544">
                      <a:extLst>
                        <a:ext uri="{FF2B5EF4-FFF2-40B4-BE49-F238E27FC236}">
                          <a16:creationId xmlns:a16="http://schemas.microsoft.com/office/drawing/2014/main" id="{97F4B1D0-F23B-0211-F59A-45C62421F7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85457" y="3249393"/>
                      <a:ext cx="34002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/>
                        <a:t>4</a:t>
                      </a:r>
                    </a:p>
                  </p:txBody>
                </p:sp>
              </p:grpSp>
              <p:cxnSp>
                <p:nvCxnSpPr>
                  <p:cNvPr id="543" name="Straight Arrow Connector 542">
                    <a:extLst>
                      <a:ext uri="{FF2B5EF4-FFF2-40B4-BE49-F238E27FC236}">
                        <a16:creationId xmlns:a16="http://schemas.microsoft.com/office/drawing/2014/main" id="{911FD09E-9A92-D3F9-553E-A864AB8070F4}"/>
                      </a:ext>
                    </a:extLst>
                  </p:cNvPr>
                  <p:cNvCxnSpPr/>
                  <p:nvPr/>
                </p:nvCxnSpPr>
                <p:spPr>
                  <a:xfrm>
                    <a:off x="5460829" y="3391480"/>
                    <a:ext cx="191375" cy="0"/>
                  </a:xfrm>
                  <a:prstGeom prst="straightConnector1">
                    <a:avLst/>
                  </a:prstGeom>
                  <a:ln w="34925">
                    <a:solidFill>
                      <a:schemeClr val="accent5">
                        <a:lumMod val="75000"/>
                      </a:schemeClr>
                    </a:solidFill>
                    <a:tailEnd type="diamon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0" name="Straight Connector 539">
                  <a:extLst>
                    <a:ext uri="{FF2B5EF4-FFF2-40B4-BE49-F238E27FC236}">
                      <a16:creationId xmlns:a16="http://schemas.microsoft.com/office/drawing/2014/main" id="{AA6032B8-FAC6-D47D-A5FD-317504677859}"/>
                    </a:ext>
                  </a:extLst>
                </p:cNvPr>
                <p:cNvCxnSpPr/>
                <p:nvPr/>
              </p:nvCxnSpPr>
              <p:spPr>
                <a:xfrm>
                  <a:off x="6623268" y="3217599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Straight Connector 540">
                  <a:extLst>
                    <a:ext uri="{FF2B5EF4-FFF2-40B4-BE49-F238E27FC236}">
                      <a16:creationId xmlns:a16="http://schemas.microsoft.com/office/drawing/2014/main" id="{D205977C-FC42-FFF1-0565-ECABA0B5403F}"/>
                    </a:ext>
                  </a:extLst>
                </p:cNvPr>
                <p:cNvCxnSpPr/>
                <p:nvPr/>
              </p:nvCxnSpPr>
              <p:spPr>
                <a:xfrm>
                  <a:off x="6967718" y="3201629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DCE73FE9-0537-095D-D93C-67AAEE79FC94}"/>
                </a:ext>
              </a:extLst>
            </p:cNvPr>
            <p:cNvSpPr txBox="1"/>
            <p:nvPr/>
          </p:nvSpPr>
          <p:spPr>
            <a:xfrm>
              <a:off x="6404975" y="2242557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F90AF585-2797-360B-F461-F19725EBBED5}"/>
                </a:ext>
              </a:extLst>
            </p:cNvPr>
            <p:cNvSpPr txBox="1"/>
            <p:nvPr/>
          </p:nvSpPr>
          <p:spPr>
            <a:xfrm>
              <a:off x="5120639" y="2226544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>
                  <a:solidFill>
                    <a:srgbClr val="C0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045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4178-5760-A005-1468-74A54540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30825-9742-7D10-3732-62502330D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Amount of space used in terms of V and/or 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Worst-case, find all vertices adjacent to some node v?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Normally O(|list for v|)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C18FE2-2A2B-7400-08F7-BA53DC3B14AF}"/>
              </a:ext>
            </a:extLst>
          </p:cNvPr>
          <p:cNvSpPr txBox="1"/>
          <p:nvPr/>
        </p:nvSpPr>
        <p:spPr>
          <a:xfrm>
            <a:off x="2039112" y="4937760"/>
            <a:ext cx="39763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O(|V| + |E|)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We call this “linear” for graphs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“size” of graph is |V| + |E|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O(|V|)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Complete graph</a:t>
            </a:r>
          </a:p>
        </p:txBody>
      </p:sp>
    </p:spTree>
    <p:extLst>
      <p:ext uri="{BB962C8B-B14F-4D97-AF65-F5344CB8AC3E}">
        <p14:creationId xmlns:p14="http://schemas.microsoft.com/office/powerpoint/2010/main" val="381993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8BD0D-8865-952A-0129-6508A962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F20D-6162-8CD3-43FA-5B9FCD7C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Need a HashMap for vertices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Adjacency list typing slide</a:t>
            </a:r>
            <a:endParaRPr lang="en-US" dirty="0"/>
          </a:p>
          <a:p>
            <a:r>
              <a:rPr lang="en-US" dirty="0"/>
              <a:t>Many graph algorithms will be inefficient without</a:t>
            </a:r>
          </a:p>
          <a:p>
            <a:pPr lvl="1"/>
            <a:r>
              <a:rPr lang="en-US" dirty="0"/>
              <a:t>If you need to find a vertex, cannot afford to do O(|V|) search through all vertices list without making many algorithms become quadratic or worse</a:t>
            </a:r>
          </a:p>
          <a:p>
            <a:r>
              <a:rPr lang="en-US" dirty="0"/>
              <a:t>May want similar hash structure for edges</a:t>
            </a:r>
          </a:p>
          <a:p>
            <a:pPr lvl="1"/>
            <a:r>
              <a:rPr lang="en-US" dirty="0"/>
              <a:t>E.g., HashMap&lt;String, HashMap&lt;String, Vertex&gt;&gt;</a:t>
            </a:r>
          </a:p>
          <a:p>
            <a:pPr lvl="1"/>
            <a:r>
              <a:rPr lang="en-US" dirty="0"/>
              <a:t>If a and b are nodes, to see if b is adjacent to a, do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(“a”).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(“b”)</a:t>
            </a:r>
          </a:p>
          <a:p>
            <a:pPr lvl="2"/>
            <a:r>
              <a:rPr lang="en-US" dirty="0"/>
              <a:t>O(1)</a:t>
            </a:r>
          </a:p>
          <a:p>
            <a:pPr lvl="2"/>
            <a:r>
              <a:rPr lang="en-US" dirty="0"/>
              <a:t>Inner LinkedList for edges is instead O(|V|) </a:t>
            </a:r>
          </a:p>
          <a:p>
            <a:pPr lvl="1"/>
            <a:r>
              <a:rPr lang="en-US" dirty="0"/>
              <a:t>To get all edges of a, use a for-each loop,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etc.,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(“a”)</a:t>
            </a:r>
          </a:p>
        </p:txBody>
      </p:sp>
    </p:spTree>
    <p:extLst>
      <p:ext uri="{BB962C8B-B14F-4D97-AF65-F5344CB8AC3E}">
        <p14:creationId xmlns:p14="http://schemas.microsoft.com/office/powerpoint/2010/main" val="207529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F963-81A7-4268-F1F9-151E9701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 (topo sort)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13227-8AEE-DE95-3865-966A3BA80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graph algorithm</a:t>
            </a:r>
          </a:p>
          <a:p>
            <a:r>
              <a:rPr lang="en-US" dirty="0"/>
              <a:t>Computed for DAG </a:t>
            </a:r>
            <a:r>
              <a:rPr lang="en-US" dirty="0">
                <a:solidFill>
                  <a:srgbClr val="FF0000"/>
                </a:solidFill>
              </a:rPr>
              <a:t>G</a:t>
            </a:r>
          </a:p>
          <a:p>
            <a:r>
              <a:rPr lang="en-US" dirty="0"/>
              <a:t>An ordering of all vertices in 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/>
              <a:t> such that if (</a:t>
            </a:r>
            <a:r>
              <a:rPr lang="en-US" dirty="0" err="1"/>
              <a:t>u,v</a:t>
            </a:r>
            <a:r>
              <a:rPr lang="en-US" dirty="0"/>
              <a:t>) ∈ E, then u&lt;v  in the sort (u precedes v in the sequence)</a:t>
            </a:r>
          </a:p>
          <a:p>
            <a:r>
              <a:rPr lang="en-US" dirty="0"/>
              <a:t>Every DAG has at least 1 topo sort</a:t>
            </a:r>
          </a:p>
          <a:p>
            <a:r>
              <a:rPr lang="en-US" dirty="0"/>
              <a:t>Some have more than 1</a:t>
            </a:r>
          </a:p>
          <a:p>
            <a:r>
              <a:rPr lang="en-US" dirty="0"/>
              <a:t>If a graph has a cycle, then it does not have a topo sort (why?)</a:t>
            </a:r>
          </a:p>
        </p:txBody>
      </p:sp>
    </p:spTree>
    <p:extLst>
      <p:ext uri="{BB962C8B-B14F-4D97-AF65-F5344CB8AC3E}">
        <p14:creationId xmlns:p14="http://schemas.microsoft.com/office/powerpoint/2010/main" val="414443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A91C-B601-C03B-64E8-27ACD303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B65CF8-4388-7968-4C4E-9E2AA80376F3}"/>
              </a:ext>
            </a:extLst>
          </p:cNvPr>
          <p:cNvGrpSpPr/>
          <p:nvPr/>
        </p:nvGrpSpPr>
        <p:grpSpPr>
          <a:xfrm>
            <a:off x="838105" y="1619624"/>
            <a:ext cx="1815609" cy="1924163"/>
            <a:chOff x="986315" y="3306046"/>
            <a:chExt cx="2305339" cy="242198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754A5B3-AE36-9712-2537-3768CA3AAD65}"/>
                </a:ext>
              </a:extLst>
            </p:cNvPr>
            <p:cNvCxnSpPr>
              <a:stCxn id="9" idx="2"/>
              <a:endCxn id="7" idx="6"/>
            </p:cNvCxnSpPr>
            <p:nvPr/>
          </p:nvCxnSpPr>
          <p:spPr>
            <a:xfrm flipH="1">
              <a:off x="1478872" y="5493867"/>
              <a:ext cx="1315243" cy="2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B604C-72E1-9AB0-6685-B55C057C327D}"/>
                </a:ext>
              </a:extLst>
            </p:cNvPr>
            <p:cNvSpPr/>
            <p:nvPr/>
          </p:nvSpPr>
          <p:spPr>
            <a:xfrm>
              <a:off x="1827607" y="330604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69A289-1C5C-C5CF-5953-0963D688B59D}"/>
                </a:ext>
              </a:extLst>
            </p:cNvPr>
            <p:cNvSpPr/>
            <p:nvPr/>
          </p:nvSpPr>
          <p:spPr>
            <a:xfrm>
              <a:off x="986315" y="5259705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3AED74-5F6F-B623-6695-131CEF881B90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1232594" y="3705785"/>
              <a:ext cx="667146" cy="155392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C0AB37B-046E-A5C0-B073-AA8CFD928E26}"/>
                </a:ext>
              </a:extLst>
            </p:cNvPr>
            <p:cNvSpPr/>
            <p:nvPr/>
          </p:nvSpPr>
          <p:spPr>
            <a:xfrm>
              <a:off x="2794114" y="5259705"/>
              <a:ext cx="492557" cy="46832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CAD23A4-8C72-5E79-1C98-CF786E994C78}"/>
                </a:ext>
              </a:extLst>
            </p:cNvPr>
            <p:cNvCxnSpPr>
              <a:stCxn id="6" idx="5"/>
              <a:endCxn id="9" idx="0"/>
            </p:cNvCxnSpPr>
            <p:nvPr/>
          </p:nvCxnSpPr>
          <p:spPr>
            <a:xfrm>
              <a:off x="2248031" y="3705785"/>
              <a:ext cx="792362" cy="155392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73DA56-0C98-8F47-392A-1B6605D8478C}"/>
                </a:ext>
              </a:extLst>
            </p:cNvPr>
            <p:cNvSpPr txBox="1"/>
            <p:nvPr/>
          </p:nvSpPr>
          <p:spPr>
            <a:xfrm>
              <a:off x="1892449" y="336358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CF5D79-0096-D3C8-3222-37D5424B06B3}"/>
                </a:ext>
              </a:extLst>
            </p:cNvPr>
            <p:cNvSpPr txBox="1"/>
            <p:nvPr/>
          </p:nvSpPr>
          <p:spPr>
            <a:xfrm>
              <a:off x="2863032" y="5318384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C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DB7C97-9A27-08CC-D0E7-DAB962DEE7BC}"/>
                </a:ext>
              </a:extLst>
            </p:cNvPr>
            <p:cNvSpPr txBox="1"/>
            <p:nvPr/>
          </p:nvSpPr>
          <p:spPr>
            <a:xfrm>
              <a:off x="1067238" y="5315261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B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950D4B-C731-ED2F-6CEC-073B158AB182}"/>
              </a:ext>
            </a:extLst>
          </p:cNvPr>
          <p:cNvSpPr txBox="1"/>
          <p:nvPr/>
        </p:nvSpPr>
        <p:spPr>
          <a:xfrm>
            <a:off x="726509" y="3695312"/>
            <a:ext cx="249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Segoe Print" panose="02000600000000000000" pitchFamily="2" charset="0"/>
              </a:rPr>
              <a:t>only 1 topo sort</a:t>
            </a:r>
          </a:p>
          <a:p>
            <a:r>
              <a:rPr lang="en-US" b="1" i="1" dirty="0">
                <a:solidFill>
                  <a:srgbClr val="C00000"/>
                </a:solidFill>
                <a:latin typeface="Segoe Print" panose="02000600000000000000" pitchFamily="2" charset="0"/>
              </a:rPr>
              <a:t>A, C, 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9EBCD0-0A0F-74F2-32EE-0B3D91FE9D52}"/>
              </a:ext>
            </a:extLst>
          </p:cNvPr>
          <p:cNvSpPr txBox="1"/>
          <p:nvPr/>
        </p:nvSpPr>
        <p:spPr>
          <a:xfrm>
            <a:off x="653277" y="4385483"/>
            <a:ext cx="2981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Segoe Print" panose="02000600000000000000" pitchFamily="2" charset="0"/>
              </a:rPr>
              <a:t>Check:</a:t>
            </a:r>
          </a:p>
          <a:p>
            <a:r>
              <a:rPr lang="en-US" b="1" i="1" dirty="0">
                <a:solidFill>
                  <a:srgbClr val="C00000"/>
                </a:solidFill>
                <a:latin typeface="Segoe Print" panose="02000600000000000000" pitchFamily="2" charset="0"/>
              </a:rPr>
              <a:t>(A,B) in E… A&lt;B in sort</a:t>
            </a:r>
          </a:p>
          <a:p>
            <a:r>
              <a:rPr lang="en-US" b="1" i="1" dirty="0">
                <a:solidFill>
                  <a:srgbClr val="C00000"/>
                </a:solidFill>
                <a:latin typeface="Segoe Print" panose="02000600000000000000" pitchFamily="2" charset="0"/>
              </a:rPr>
              <a:t>(A,C) in E… A&lt;C in sort</a:t>
            </a:r>
          </a:p>
          <a:p>
            <a:r>
              <a:rPr lang="en-US" b="1" i="1" dirty="0">
                <a:solidFill>
                  <a:srgbClr val="C00000"/>
                </a:solidFill>
                <a:latin typeface="Segoe Print" panose="02000600000000000000" pitchFamily="2" charset="0"/>
              </a:rPr>
              <a:t>(C,B) in E… C&lt;B in sort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87703E-5EE9-31CD-2D51-DE7E76CFC12E}"/>
              </a:ext>
            </a:extLst>
          </p:cNvPr>
          <p:cNvGrpSpPr/>
          <p:nvPr/>
        </p:nvGrpSpPr>
        <p:grpSpPr>
          <a:xfrm>
            <a:off x="6444893" y="2846874"/>
            <a:ext cx="1815609" cy="1924163"/>
            <a:chOff x="986315" y="3306046"/>
            <a:chExt cx="2305339" cy="242198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239246D-EA55-DFCF-0CA7-96A0030CC9B8}"/>
                </a:ext>
              </a:extLst>
            </p:cNvPr>
            <p:cNvCxnSpPr>
              <a:stCxn id="21" idx="2"/>
              <a:endCxn id="19" idx="6"/>
            </p:cNvCxnSpPr>
            <p:nvPr/>
          </p:nvCxnSpPr>
          <p:spPr>
            <a:xfrm flipH="1">
              <a:off x="1478872" y="5493867"/>
              <a:ext cx="1315243" cy="2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359DA3-8632-ADB9-3441-E96338BA744A}"/>
                </a:ext>
              </a:extLst>
            </p:cNvPr>
            <p:cNvSpPr/>
            <p:nvPr/>
          </p:nvSpPr>
          <p:spPr>
            <a:xfrm>
              <a:off x="1827607" y="330604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9E4DDC-3469-93AD-E93A-6DCAA8D66A7B}"/>
                </a:ext>
              </a:extLst>
            </p:cNvPr>
            <p:cNvSpPr/>
            <p:nvPr/>
          </p:nvSpPr>
          <p:spPr>
            <a:xfrm>
              <a:off x="986315" y="5259705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74E55CB-71A9-2EAC-2B61-CCFC53DD7819}"/>
                </a:ext>
              </a:extLst>
            </p:cNvPr>
            <p:cNvCxnSpPr>
              <a:stCxn id="19" idx="0"/>
              <a:endCxn id="18" idx="3"/>
            </p:cNvCxnSpPr>
            <p:nvPr/>
          </p:nvCxnSpPr>
          <p:spPr>
            <a:xfrm flipV="1">
              <a:off x="1232594" y="3705785"/>
              <a:ext cx="667147" cy="155392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1F2FFDA-81E5-75B0-386B-4AD91FB9EEBB}"/>
                </a:ext>
              </a:extLst>
            </p:cNvPr>
            <p:cNvSpPr/>
            <p:nvPr/>
          </p:nvSpPr>
          <p:spPr>
            <a:xfrm>
              <a:off x="2794114" y="5259705"/>
              <a:ext cx="492557" cy="46832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9656A2C-DC1F-AD49-B7EB-9C50EC080E24}"/>
                </a:ext>
              </a:extLst>
            </p:cNvPr>
            <p:cNvCxnSpPr>
              <a:stCxn id="18" idx="5"/>
              <a:endCxn id="21" idx="0"/>
            </p:cNvCxnSpPr>
            <p:nvPr/>
          </p:nvCxnSpPr>
          <p:spPr>
            <a:xfrm>
              <a:off x="2248031" y="3705785"/>
              <a:ext cx="792362" cy="155392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DBE2F5-652C-76F7-4443-694EC1B87128}"/>
                </a:ext>
              </a:extLst>
            </p:cNvPr>
            <p:cNvSpPr txBox="1"/>
            <p:nvPr/>
          </p:nvSpPr>
          <p:spPr>
            <a:xfrm>
              <a:off x="1892449" y="336358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2AC308-F660-371B-43AC-622D4163C51C}"/>
                </a:ext>
              </a:extLst>
            </p:cNvPr>
            <p:cNvSpPr txBox="1"/>
            <p:nvPr/>
          </p:nvSpPr>
          <p:spPr>
            <a:xfrm>
              <a:off x="2863032" y="5318384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C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2B7EF3-EB06-CE52-932A-63B5AA3E5E56}"/>
                </a:ext>
              </a:extLst>
            </p:cNvPr>
            <p:cNvSpPr txBox="1"/>
            <p:nvPr/>
          </p:nvSpPr>
          <p:spPr>
            <a:xfrm>
              <a:off x="1067238" y="5315261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B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5B0C8E3-C81A-10A6-A4E5-0CD25A190236}"/>
              </a:ext>
            </a:extLst>
          </p:cNvPr>
          <p:cNvSpPr txBox="1"/>
          <p:nvPr/>
        </p:nvSpPr>
        <p:spPr>
          <a:xfrm>
            <a:off x="5061902" y="4892969"/>
            <a:ext cx="3062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0070C0"/>
                </a:solidFill>
                <a:latin typeface="Segoe Print" panose="02000600000000000000" pitchFamily="2" charset="0"/>
              </a:rPr>
              <a:t>no topo sort</a:t>
            </a:r>
          </a:p>
          <a:p>
            <a:pPr algn="r"/>
            <a:r>
              <a:rPr lang="en-US" b="1" i="1" dirty="0">
                <a:solidFill>
                  <a:srgbClr val="C00000"/>
                </a:solidFill>
                <a:latin typeface="Segoe Print" panose="02000600000000000000" pitchFamily="2" charset="0"/>
              </a:rPr>
              <a:t>Note that every vertex has at least one in-edge and one out-edge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2B9EAB-A31E-6BBC-FC74-6331E87BC047}"/>
              </a:ext>
            </a:extLst>
          </p:cNvPr>
          <p:cNvSpPr txBox="1"/>
          <p:nvPr/>
        </p:nvSpPr>
        <p:spPr>
          <a:xfrm>
            <a:off x="2293397" y="2109212"/>
            <a:ext cx="383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Segoe Print" panose="02000600000000000000" pitchFamily="2" charset="0"/>
              </a:rPr>
              <a:t>Note that A has no in-edges, </a:t>
            </a:r>
          </a:p>
          <a:p>
            <a:r>
              <a:rPr lang="en-US" b="1" i="1" dirty="0">
                <a:solidFill>
                  <a:srgbClr val="0070C0"/>
                </a:solidFill>
                <a:latin typeface="Segoe Print" panose="02000600000000000000" pitchFamily="2" charset="0"/>
              </a:rPr>
              <a:t>   and B has no out-edges</a:t>
            </a:r>
            <a:endParaRPr lang="en-US" b="1" i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13F898-DE98-EC09-2AF1-6FB22D5705A8}"/>
              </a:ext>
            </a:extLst>
          </p:cNvPr>
          <p:cNvSpPr txBox="1"/>
          <p:nvPr/>
        </p:nvSpPr>
        <p:spPr>
          <a:xfrm>
            <a:off x="3782291" y="722851"/>
            <a:ext cx="4830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In-degree of vertex 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edges coming to 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edges (a, b) ∈ E for distinct 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vertices b is adjacent to</a:t>
            </a:r>
          </a:p>
        </p:txBody>
      </p:sp>
    </p:spTree>
    <p:extLst>
      <p:ext uri="{BB962C8B-B14F-4D97-AF65-F5344CB8AC3E}">
        <p14:creationId xmlns:p14="http://schemas.microsoft.com/office/powerpoint/2010/main" val="9130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8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6" grpId="0"/>
      <p:bldP spid="27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6241-EB06-F902-32BC-318CFF0F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E150C-78FB-0032-5B7C-3E461A9A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254283-204E-2301-BB79-E69F1733F6AF}"/>
              </a:ext>
            </a:extLst>
          </p:cNvPr>
          <p:cNvGrpSpPr/>
          <p:nvPr/>
        </p:nvGrpSpPr>
        <p:grpSpPr>
          <a:xfrm>
            <a:off x="1030110" y="1892676"/>
            <a:ext cx="2442843" cy="2743200"/>
            <a:chOff x="986315" y="3220416"/>
            <a:chExt cx="2305339" cy="250761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A4B670-1D75-6A87-802A-B90B82556767}"/>
                </a:ext>
              </a:extLst>
            </p:cNvPr>
            <p:cNvCxnSpPr>
              <a:stCxn id="10" idx="2"/>
              <a:endCxn id="8" idx="6"/>
            </p:cNvCxnSpPr>
            <p:nvPr/>
          </p:nvCxnSpPr>
          <p:spPr>
            <a:xfrm flipH="1">
              <a:off x="1478872" y="5493867"/>
              <a:ext cx="1315243" cy="2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97FDD4E-AB15-A722-D18E-93726E3094FB}"/>
                </a:ext>
              </a:extLst>
            </p:cNvPr>
            <p:cNvSpPr/>
            <p:nvPr/>
          </p:nvSpPr>
          <p:spPr>
            <a:xfrm>
              <a:off x="991224" y="32204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E08C7F-24D9-117C-E79E-CA7C183987EC}"/>
                </a:ext>
              </a:extLst>
            </p:cNvPr>
            <p:cNvSpPr/>
            <p:nvPr/>
          </p:nvSpPr>
          <p:spPr>
            <a:xfrm>
              <a:off x="2799022" y="32204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81FEE44-D30E-61C2-EDD7-D81190617E76}"/>
                </a:ext>
              </a:extLst>
            </p:cNvPr>
            <p:cNvSpPr/>
            <p:nvPr/>
          </p:nvSpPr>
          <p:spPr>
            <a:xfrm>
              <a:off x="986315" y="5259705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C2A6956-68A0-BFB1-FAC8-767BFB643424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 flipH="1">
              <a:off x="1232593" y="3688739"/>
              <a:ext cx="4909" cy="15709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C2C42FF-D8D7-D797-D89B-AD9A8EAFD80E}"/>
                </a:ext>
              </a:extLst>
            </p:cNvPr>
            <p:cNvSpPr/>
            <p:nvPr/>
          </p:nvSpPr>
          <p:spPr>
            <a:xfrm>
              <a:off x="2794114" y="5259705"/>
              <a:ext cx="492557" cy="46832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413BF43-4583-01A6-88B5-7EEEDCB05F51}"/>
                </a:ext>
              </a:extLst>
            </p:cNvPr>
            <p:cNvCxnSpPr>
              <a:stCxn id="7" idx="4"/>
              <a:endCxn id="10" idx="0"/>
            </p:cNvCxnSpPr>
            <p:nvPr/>
          </p:nvCxnSpPr>
          <p:spPr>
            <a:xfrm flipH="1">
              <a:off x="3040393" y="3688739"/>
              <a:ext cx="4909" cy="15709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939C3-5425-0923-EE4A-31D486745AEA}"/>
                </a:ext>
              </a:extLst>
            </p:cNvPr>
            <p:cNvCxnSpPr>
              <a:stCxn id="6" idx="5"/>
              <a:endCxn id="10" idx="1"/>
            </p:cNvCxnSpPr>
            <p:nvPr/>
          </p:nvCxnSpPr>
          <p:spPr>
            <a:xfrm>
              <a:off x="1411647" y="3620153"/>
              <a:ext cx="1454600" cy="1708136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B7ACEA0-A80F-1CAE-FE65-5D5E1A45797F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483780" y="3454577"/>
              <a:ext cx="1315243" cy="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F86B1B-B53D-6A82-8B4C-26502BFE3B84}"/>
                </a:ext>
              </a:extLst>
            </p:cNvPr>
            <p:cNvSpPr txBox="1"/>
            <p:nvPr/>
          </p:nvSpPr>
          <p:spPr>
            <a:xfrm>
              <a:off x="1034719" y="325688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D0F569-9F0C-3682-4017-C733CEC762BE}"/>
                </a:ext>
              </a:extLst>
            </p:cNvPr>
            <p:cNvSpPr txBox="1"/>
            <p:nvPr/>
          </p:nvSpPr>
          <p:spPr>
            <a:xfrm>
              <a:off x="2863032" y="5318384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DF8914-9AC5-4EBF-7D3A-979ECA2289E3}"/>
                </a:ext>
              </a:extLst>
            </p:cNvPr>
            <p:cNvSpPr txBox="1"/>
            <p:nvPr/>
          </p:nvSpPr>
          <p:spPr>
            <a:xfrm>
              <a:off x="1067238" y="5315261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3D9EF3-56DE-49CF-543D-1F41964F543E}"/>
                </a:ext>
              </a:extLst>
            </p:cNvPr>
            <p:cNvSpPr txBox="1"/>
            <p:nvPr/>
          </p:nvSpPr>
          <p:spPr>
            <a:xfrm>
              <a:off x="2847979" y="3275972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D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6603148-7ACA-304E-8929-7F937BC5783A}"/>
              </a:ext>
            </a:extLst>
          </p:cNvPr>
          <p:cNvSpPr txBox="1"/>
          <p:nvPr/>
        </p:nvSpPr>
        <p:spPr>
          <a:xfrm>
            <a:off x="1030110" y="4923882"/>
            <a:ext cx="215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Segoe Print" panose="02000600000000000000" pitchFamily="2" charset="0"/>
              </a:rPr>
              <a:t>only 1 topo sort</a:t>
            </a:r>
          </a:p>
          <a:p>
            <a:r>
              <a:rPr lang="en-US" b="1" i="1" dirty="0">
                <a:solidFill>
                  <a:srgbClr val="C00000"/>
                </a:solidFill>
                <a:latin typeface="Segoe Print" panose="02000600000000000000" pitchFamily="2" charset="0"/>
              </a:rPr>
              <a:t>A, D, C,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A9A2CD-E9AA-3DAA-3C65-7B81BEDB2592}"/>
              </a:ext>
            </a:extLst>
          </p:cNvPr>
          <p:cNvSpPr txBox="1"/>
          <p:nvPr/>
        </p:nvSpPr>
        <p:spPr>
          <a:xfrm>
            <a:off x="5342654" y="4747922"/>
            <a:ext cx="2328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0070C0"/>
                </a:solidFill>
                <a:latin typeface="Segoe Print" panose="02000600000000000000" pitchFamily="2" charset="0"/>
              </a:rPr>
              <a:t>3 topo sorts</a:t>
            </a:r>
          </a:p>
          <a:p>
            <a:pPr algn="r"/>
            <a:r>
              <a:rPr lang="en-US" b="1" i="1" dirty="0">
                <a:solidFill>
                  <a:srgbClr val="C00000"/>
                </a:solidFill>
                <a:latin typeface="Segoe Print" panose="02000600000000000000" pitchFamily="2" charset="0"/>
              </a:rPr>
              <a:t>A, B, D, C</a:t>
            </a:r>
          </a:p>
          <a:p>
            <a:pPr algn="r"/>
            <a:r>
              <a:rPr lang="en-US" b="1" i="1" dirty="0">
                <a:solidFill>
                  <a:srgbClr val="C00000"/>
                </a:solidFill>
                <a:latin typeface="Segoe Print" panose="02000600000000000000" pitchFamily="2" charset="0"/>
              </a:rPr>
              <a:t>A, D, C, B</a:t>
            </a:r>
          </a:p>
          <a:p>
            <a:pPr algn="r"/>
            <a:r>
              <a:rPr lang="en-US" b="1" i="1" dirty="0">
                <a:solidFill>
                  <a:srgbClr val="C00000"/>
                </a:solidFill>
                <a:latin typeface="Segoe Print" panose="02000600000000000000" pitchFamily="2" charset="0"/>
              </a:rPr>
              <a:t>A, D, B, C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F30C98-F000-6CB2-4210-D4BACCCC4982}"/>
              </a:ext>
            </a:extLst>
          </p:cNvPr>
          <p:cNvGrpSpPr/>
          <p:nvPr/>
        </p:nvGrpSpPr>
        <p:grpSpPr>
          <a:xfrm>
            <a:off x="5205810" y="1892676"/>
            <a:ext cx="2470894" cy="2710119"/>
            <a:chOff x="986315" y="3220416"/>
            <a:chExt cx="2305339" cy="250761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F2BFCE-894A-6B3A-BB34-D0EE03353DF5}"/>
                </a:ext>
              </a:extLst>
            </p:cNvPr>
            <p:cNvSpPr/>
            <p:nvPr/>
          </p:nvSpPr>
          <p:spPr>
            <a:xfrm>
              <a:off x="991224" y="32204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F7705B9-3F72-DFB0-8F3F-CF9CD44397B7}"/>
                </a:ext>
              </a:extLst>
            </p:cNvPr>
            <p:cNvSpPr/>
            <p:nvPr/>
          </p:nvSpPr>
          <p:spPr>
            <a:xfrm>
              <a:off x="2799022" y="32204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19F0C9-0FD2-A3C3-E350-7AF11D087338}"/>
                </a:ext>
              </a:extLst>
            </p:cNvPr>
            <p:cNvSpPr/>
            <p:nvPr/>
          </p:nvSpPr>
          <p:spPr>
            <a:xfrm>
              <a:off x="986315" y="5259705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CC33-150B-54A3-D655-0D447336C02B}"/>
                </a:ext>
              </a:extLst>
            </p:cNvPr>
            <p:cNvCxnSpPr>
              <a:stCxn id="21" idx="4"/>
              <a:endCxn id="23" idx="0"/>
            </p:cNvCxnSpPr>
            <p:nvPr/>
          </p:nvCxnSpPr>
          <p:spPr>
            <a:xfrm flipH="1">
              <a:off x="1232593" y="3688739"/>
              <a:ext cx="4909" cy="15709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0E6A8B1-1499-3789-D148-1A3DA1F5FD1E}"/>
                </a:ext>
              </a:extLst>
            </p:cNvPr>
            <p:cNvSpPr/>
            <p:nvPr/>
          </p:nvSpPr>
          <p:spPr>
            <a:xfrm>
              <a:off x="2794114" y="5259705"/>
              <a:ext cx="492557" cy="46832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F41010D-70A5-F895-D9E5-D698FA89BFE7}"/>
                </a:ext>
              </a:extLst>
            </p:cNvPr>
            <p:cNvCxnSpPr>
              <a:stCxn id="22" idx="4"/>
              <a:endCxn id="25" idx="0"/>
            </p:cNvCxnSpPr>
            <p:nvPr/>
          </p:nvCxnSpPr>
          <p:spPr>
            <a:xfrm flipH="1">
              <a:off x="3040393" y="3688739"/>
              <a:ext cx="4909" cy="15709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769AF77-3AED-FAB0-E2BA-69FC70D5A3E8}"/>
                </a:ext>
              </a:extLst>
            </p:cNvPr>
            <p:cNvCxnSpPr>
              <a:stCxn id="21" idx="5"/>
              <a:endCxn id="25" idx="1"/>
            </p:cNvCxnSpPr>
            <p:nvPr/>
          </p:nvCxnSpPr>
          <p:spPr>
            <a:xfrm>
              <a:off x="1411647" y="3620153"/>
              <a:ext cx="1454600" cy="1708136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58B5C03-4AD8-C5B2-9777-A19DD7F66BFB}"/>
                </a:ext>
              </a:extLst>
            </p:cNvPr>
            <p:cNvCxnSpPr>
              <a:stCxn id="21" idx="6"/>
              <a:endCxn id="22" idx="2"/>
            </p:cNvCxnSpPr>
            <p:nvPr/>
          </p:nvCxnSpPr>
          <p:spPr>
            <a:xfrm>
              <a:off x="1483780" y="3454577"/>
              <a:ext cx="1315243" cy="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3CFFB7-0C53-3D84-D17F-A696C708A2D6}"/>
                </a:ext>
              </a:extLst>
            </p:cNvPr>
            <p:cNvSpPr txBox="1"/>
            <p:nvPr/>
          </p:nvSpPr>
          <p:spPr>
            <a:xfrm>
              <a:off x="1034719" y="325688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D92476-C19E-2191-D6FC-F59FCFE06DE4}"/>
                </a:ext>
              </a:extLst>
            </p:cNvPr>
            <p:cNvSpPr txBox="1"/>
            <p:nvPr/>
          </p:nvSpPr>
          <p:spPr>
            <a:xfrm>
              <a:off x="2863032" y="5318384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C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C0E1C58-93F2-681A-1E32-E06008AB6502}"/>
                </a:ext>
              </a:extLst>
            </p:cNvPr>
            <p:cNvSpPr txBox="1"/>
            <p:nvPr/>
          </p:nvSpPr>
          <p:spPr>
            <a:xfrm>
              <a:off x="1067238" y="5315261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93132C9-1D37-C947-A48C-15035D24D0A3}"/>
                </a:ext>
              </a:extLst>
            </p:cNvPr>
            <p:cNvSpPr txBox="1"/>
            <p:nvPr/>
          </p:nvSpPr>
          <p:spPr>
            <a:xfrm>
              <a:off x="2847979" y="3275972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946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148F-384A-656E-C298-28837DBF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E8B0390-B91F-B5CF-BCF5-FB3CCDBEE0F9}"/>
              </a:ext>
            </a:extLst>
          </p:cNvPr>
          <p:cNvGrpSpPr/>
          <p:nvPr/>
        </p:nvGrpSpPr>
        <p:grpSpPr>
          <a:xfrm>
            <a:off x="554736" y="1418571"/>
            <a:ext cx="2057400" cy="1738991"/>
            <a:chOff x="986315" y="3753991"/>
            <a:chExt cx="2305339" cy="1974037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4496F57-F0DA-A943-4A42-E150D37908D8}"/>
                </a:ext>
              </a:extLst>
            </p:cNvPr>
            <p:cNvCxnSpPr>
              <a:stCxn id="52" idx="2"/>
              <a:endCxn id="50" idx="6"/>
            </p:cNvCxnSpPr>
            <p:nvPr/>
          </p:nvCxnSpPr>
          <p:spPr>
            <a:xfrm flipH="1">
              <a:off x="1478872" y="5493867"/>
              <a:ext cx="1315243" cy="2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6B84952-F9FA-555D-30EE-BA28D5E2FB06}"/>
                </a:ext>
              </a:extLst>
            </p:cNvPr>
            <p:cNvSpPr/>
            <p:nvPr/>
          </p:nvSpPr>
          <p:spPr>
            <a:xfrm>
              <a:off x="1892449" y="3753991"/>
              <a:ext cx="492558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119E82E-9C98-08BF-9641-DD1F8CB19C3C}"/>
                </a:ext>
              </a:extLst>
            </p:cNvPr>
            <p:cNvSpPr/>
            <p:nvPr/>
          </p:nvSpPr>
          <p:spPr>
            <a:xfrm>
              <a:off x="986315" y="5259705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39F1C5F-B46E-B233-2565-9CC261DD9501}"/>
                </a:ext>
              </a:extLst>
            </p:cNvPr>
            <p:cNvCxnSpPr>
              <a:stCxn id="50" idx="0"/>
              <a:endCxn id="49" idx="3"/>
            </p:cNvCxnSpPr>
            <p:nvPr/>
          </p:nvCxnSpPr>
          <p:spPr>
            <a:xfrm flipV="1">
              <a:off x="1232594" y="4153730"/>
              <a:ext cx="731987" cy="1105976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4495115-876B-2F0C-14B5-5E21E54E0B6E}"/>
                </a:ext>
              </a:extLst>
            </p:cNvPr>
            <p:cNvSpPr/>
            <p:nvPr/>
          </p:nvSpPr>
          <p:spPr>
            <a:xfrm>
              <a:off x="2794114" y="5259705"/>
              <a:ext cx="492557" cy="46832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33C74FD-B98E-C521-4E7C-52152B8137CB}"/>
                </a:ext>
              </a:extLst>
            </p:cNvPr>
            <p:cNvCxnSpPr>
              <a:stCxn id="49" idx="5"/>
              <a:endCxn id="52" idx="0"/>
            </p:cNvCxnSpPr>
            <p:nvPr/>
          </p:nvCxnSpPr>
          <p:spPr>
            <a:xfrm>
              <a:off x="2312873" y="4153730"/>
              <a:ext cx="727520" cy="1105976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22C102-D806-7287-309E-981A64005D28}"/>
                </a:ext>
              </a:extLst>
            </p:cNvPr>
            <p:cNvSpPr txBox="1"/>
            <p:nvPr/>
          </p:nvSpPr>
          <p:spPr>
            <a:xfrm>
              <a:off x="1935491" y="3803487"/>
              <a:ext cx="428622" cy="384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/>
                <a:t>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EC6B90D-0543-E0B6-012B-B82566BF6DDF}"/>
                </a:ext>
              </a:extLst>
            </p:cNvPr>
            <p:cNvSpPr txBox="1"/>
            <p:nvPr/>
          </p:nvSpPr>
          <p:spPr>
            <a:xfrm>
              <a:off x="2863032" y="5318384"/>
              <a:ext cx="428622" cy="384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/>
                <a:t>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90A9B55-E213-EABE-BEA7-9B02B581FBE5}"/>
                </a:ext>
              </a:extLst>
            </p:cNvPr>
            <p:cNvSpPr txBox="1"/>
            <p:nvPr/>
          </p:nvSpPr>
          <p:spPr>
            <a:xfrm>
              <a:off x="1067238" y="5315261"/>
              <a:ext cx="428622" cy="384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/>
                <a:t>B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59B89E3-7684-7092-BD66-DB44C257E6A0}"/>
              </a:ext>
            </a:extLst>
          </p:cNvPr>
          <p:cNvGrpSpPr/>
          <p:nvPr/>
        </p:nvGrpSpPr>
        <p:grpSpPr>
          <a:xfrm>
            <a:off x="6345936" y="2166667"/>
            <a:ext cx="2057400" cy="2207484"/>
            <a:chOff x="5468197" y="2152242"/>
            <a:chExt cx="2057400" cy="220748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77A522C-E3B5-B21E-F8AF-881539254EAB}"/>
                </a:ext>
              </a:extLst>
            </p:cNvPr>
            <p:cNvGrpSpPr/>
            <p:nvPr/>
          </p:nvGrpSpPr>
          <p:grpSpPr>
            <a:xfrm>
              <a:off x="5468197" y="2989254"/>
              <a:ext cx="2057400" cy="1370472"/>
              <a:chOff x="986315" y="4198499"/>
              <a:chExt cx="2305339" cy="1529529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009A858B-7513-8A24-18CE-7538BDD3E7AF}"/>
                  </a:ext>
                </a:extLst>
              </p:cNvPr>
              <p:cNvCxnSpPr>
                <a:stCxn id="69" idx="2"/>
                <a:endCxn id="67" idx="6"/>
              </p:cNvCxnSpPr>
              <p:nvPr/>
            </p:nvCxnSpPr>
            <p:spPr>
              <a:xfrm flipH="1">
                <a:off x="1478872" y="5493867"/>
                <a:ext cx="1315243" cy="2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09E37F5-AB8A-5D16-92FF-8059C083B1D2}"/>
                  </a:ext>
                </a:extLst>
              </p:cNvPr>
              <p:cNvSpPr/>
              <p:nvPr/>
            </p:nvSpPr>
            <p:spPr>
              <a:xfrm>
                <a:off x="1860480" y="4198499"/>
                <a:ext cx="492558" cy="46832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38CA1A2-431E-8EC4-A2C2-8C373BEA8C57}"/>
                  </a:ext>
                </a:extLst>
              </p:cNvPr>
              <p:cNvSpPr/>
              <p:nvPr/>
            </p:nvSpPr>
            <p:spPr>
              <a:xfrm>
                <a:off x="986315" y="5259705"/>
                <a:ext cx="492557" cy="46832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386902C0-6EF0-93CE-51DD-55968AFBADA3}"/>
                  </a:ext>
                </a:extLst>
              </p:cNvPr>
              <p:cNvCxnSpPr>
                <a:stCxn id="67" idx="7"/>
                <a:endCxn id="66" idx="3"/>
              </p:cNvCxnSpPr>
              <p:nvPr/>
            </p:nvCxnSpPr>
            <p:spPr>
              <a:xfrm flipV="1">
                <a:off x="1406740" y="4598238"/>
                <a:ext cx="525874" cy="730051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54D34ED-C0B4-0EB2-347A-30296001FE48}"/>
                  </a:ext>
                </a:extLst>
              </p:cNvPr>
              <p:cNvSpPr/>
              <p:nvPr/>
            </p:nvSpPr>
            <p:spPr>
              <a:xfrm>
                <a:off x="2794114" y="5259705"/>
                <a:ext cx="492557" cy="468321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086FA57-B0A0-D84E-61B5-9B78CF2AD151}"/>
                  </a:ext>
                </a:extLst>
              </p:cNvPr>
              <p:cNvCxnSpPr>
                <a:stCxn id="66" idx="5"/>
                <a:endCxn id="69" idx="1"/>
              </p:cNvCxnSpPr>
              <p:nvPr/>
            </p:nvCxnSpPr>
            <p:spPr>
              <a:xfrm>
                <a:off x="2280905" y="4598238"/>
                <a:ext cx="585341" cy="730051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B92F892-C30A-1E07-942F-26B6503DCBA3}"/>
                  </a:ext>
                </a:extLst>
              </p:cNvPr>
              <p:cNvSpPr txBox="1"/>
              <p:nvPr/>
            </p:nvSpPr>
            <p:spPr>
              <a:xfrm>
                <a:off x="1928514" y="4267083"/>
                <a:ext cx="428622" cy="377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/>
                  <a:t>A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105A624-79CA-C7EE-D8DF-C0BDA6A0F251}"/>
                  </a:ext>
                </a:extLst>
              </p:cNvPr>
              <p:cNvSpPr txBox="1"/>
              <p:nvPr/>
            </p:nvSpPr>
            <p:spPr>
              <a:xfrm>
                <a:off x="2863032" y="5318384"/>
                <a:ext cx="428622" cy="377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/>
                  <a:t>C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564165C-85EB-4E39-548E-93BE4AEEFB57}"/>
                  </a:ext>
                </a:extLst>
              </p:cNvPr>
              <p:cNvSpPr txBox="1"/>
              <p:nvPr/>
            </p:nvSpPr>
            <p:spPr>
              <a:xfrm>
                <a:off x="1067238" y="5315261"/>
                <a:ext cx="428622" cy="377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/>
                  <a:t>B</a:t>
                </a:r>
              </a:p>
            </p:txBody>
          </p: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81BC4C4-B7CD-4D2F-548F-136BEF741E82}"/>
                </a:ext>
              </a:extLst>
            </p:cNvPr>
            <p:cNvSpPr/>
            <p:nvPr/>
          </p:nvSpPr>
          <p:spPr>
            <a:xfrm>
              <a:off x="5554255" y="2152242"/>
              <a:ext cx="439583" cy="419622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F24888F-6DDB-B52F-217D-6EAE192534AD}"/>
                </a:ext>
              </a:extLst>
            </p:cNvPr>
            <p:cNvSpPr/>
            <p:nvPr/>
          </p:nvSpPr>
          <p:spPr>
            <a:xfrm>
              <a:off x="6980116" y="2303563"/>
              <a:ext cx="439583" cy="419622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627DCDD-F8D4-09CE-0BFD-3BD2BF64D437}"/>
                </a:ext>
              </a:extLst>
            </p:cNvPr>
            <p:cNvCxnSpPr>
              <a:stCxn id="59" idx="5"/>
              <a:endCxn id="66" idx="1"/>
            </p:cNvCxnSpPr>
            <p:nvPr/>
          </p:nvCxnSpPr>
          <p:spPr>
            <a:xfrm>
              <a:off x="5929463" y="2510412"/>
              <a:ext cx="383258" cy="540294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CABC611-9F8A-49EF-F328-977602A5C712}"/>
                </a:ext>
              </a:extLst>
            </p:cNvPr>
            <p:cNvCxnSpPr>
              <a:stCxn id="66" idx="7"/>
              <a:endCxn id="60" idx="3"/>
            </p:cNvCxnSpPr>
            <p:nvPr/>
          </p:nvCxnSpPr>
          <p:spPr>
            <a:xfrm flipV="1">
              <a:off x="6623554" y="2661733"/>
              <a:ext cx="420937" cy="388973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7A117B8-D55A-F3E3-FDA9-5CFD0D7291D2}"/>
                </a:ext>
              </a:extLst>
            </p:cNvPr>
            <p:cNvSpPr txBox="1"/>
            <p:nvPr/>
          </p:nvSpPr>
          <p:spPr>
            <a:xfrm>
              <a:off x="5625067" y="2223193"/>
              <a:ext cx="382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/>
                <a:t>X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4E709CB-6949-5967-4122-54714A4A220C}"/>
                </a:ext>
              </a:extLst>
            </p:cNvPr>
            <p:cNvSpPr txBox="1"/>
            <p:nvPr/>
          </p:nvSpPr>
          <p:spPr>
            <a:xfrm>
              <a:off x="7056260" y="2337030"/>
              <a:ext cx="382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/>
                <a:t>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8D33EC82-269C-2272-88DD-061691434FDC}"/>
              </a:ext>
            </a:extLst>
          </p:cNvPr>
          <p:cNvSpPr txBox="1"/>
          <p:nvPr/>
        </p:nvSpPr>
        <p:spPr>
          <a:xfrm>
            <a:off x="422083" y="3340558"/>
            <a:ext cx="2899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70C0"/>
                </a:solidFill>
              </a:rPr>
              <a:t>If all vertices have both</a:t>
            </a:r>
          </a:p>
          <a:p>
            <a:r>
              <a:rPr lang="en-US" sz="1600" b="1" i="1" dirty="0">
                <a:solidFill>
                  <a:srgbClr val="0070C0"/>
                </a:solidFill>
              </a:rPr>
              <a:t>in-edges and out-edges, </a:t>
            </a:r>
          </a:p>
          <a:p>
            <a:r>
              <a:rPr lang="en-US" sz="1600" b="1" i="1" dirty="0">
                <a:solidFill>
                  <a:srgbClr val="0070C0"/>
                </a:solidFill>
              </a:rPr>
              <a:t>there is no Topo Sort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685E60-122C-F54B-C850-8D37F7ABF4D9}"/>
              </a:ext>
            </a:extLst>
          </p:cNvPr>
          <p:cNvSpPr txBox="1"/>
          <p:nvPr/>
        </p:nvSpPr>
        <p:spPr>
          <a:xfrm>
            <a:off x="4001924" y="2670513"/>
            <a:ext cx="2912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C00000"/>
                </a:solidFill>
              </a:rPr>
              <a:t>Not sufficient: </a:t>
            </a:r>
            <a:r>
              <a:rPr lang="en-US" sz="1600" b="1" i="1" dirty="0">
                <a:solidFill>
                  <a:srgbClr val="0070C0"/>
                </a:solidFill>
              </a:rPr>
              <a:t>If there is some vertex with no in-edge and some vertex with no out-edge, there may still be no Topo Sort (may or may not)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F9FFF8-A60B-1F37-9642-F42BB6A8AC06}"/>
              </a:ext>
            </a:extLst>
          </p:cNvPr>
          <p:cNvSpPr txBox="1"/>
          <p:nvPr/>
        </p:nvSpPr>
        <p:spPr>
          <a:xfrm>
            <a:off x="639606" y="5357247"/>
            <a:ext cx="34457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rgbClr val="C00000"/>
                </a:solidFill>
              </a:rPr>
              <a:t>Necessary: </a:t>
            </a:r>
            <a:r>
              <a:rPr lang="en-US" sz="1600" b="1" i="1" dirty="0">
                <a:solidFill>
                  <a:srgbClr val="0070C0"/>
                </a:solidFill>
              </a:rPr>
              <a:t>If a graph has a Topo Sort, there is some vertex with no in-edge and some vertex with no out-edge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EB57EB0-F751-C2E9-0EE5-BA010F7A5136}"/>
              </a:ext>
            </a:extLst>
          </p:cNvPr>
          <p:cNvGrpSpPr/>
          <p:nvPr/>
        </p:nvGrpSpPr>
        <p:grpSpPr>
          <a:xfrm>
            <a:off x="4111767" y="4953224"/>
            <a:ext cx="1907715" cy="1904776"/>
            <a:chOff x="991224" y="3220416"/>
            <a:chExt cx="2308625" cy="221365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5A3CD74-514C-F98E-9176-50DBD36BEC40}"/>
                </a:ext>
              </a:extLst>
            </p:cNvPr>
            <p:cNvSpPr/>
            <p:nvPr/>
          </p:nvSpPr>
          <p:spPr>
            <a:xfrm>
              <a:off x="991224" y="32204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0C7A2F4-C173-DB5F-7041-B710E12C393B}"/>
                </a:ext>
              </a:extLst>
            </p:cNvPr>
            <p:cNvSpPr/>
            <p:nvPr/>
          </p:nvSpPr>
          <p:spPr>
            <a:xfrm>
              <a:off x="2799022" y="32204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725220F-3DE0-50B8-6AFA-7471BDE34A3B}"/>
                </a:ext>
              </a:extLst>
            </p:cNvPr>
            <p:cNvSpPr/>
            <p:nvPr/>
          </p:nvSpPr>
          <p:spPr>
            <a:xfrm>
              <a:off x="996650" y="49527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C6B3545-CACC-9E11-3EDC-8AFFC9834CF3}"/>
                </a:ext>
              </a:extLst>
            </p:cNvPr>
            <p:cNvCxnSpPr>
              <a:stCxn id="78" idx="4"/>
              <a:endCxn id="80" idx="0"/>
            </p:cNvCxnSpPr>
            <p:nvPr/>
          </p:nvCxnSpPr>
          <p:spPr>
            <a:xfrm>
              <a:off x="1237503" y="3688739"/>
              <a:ext cx="5426" cy="1263978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86737B7-A442-5075-460A-BD10320ACBE7}"/>
                </a:ext>
              </a:extLst>
            </p:cNvPr>
            <p:cNvSpPr/>
            <p:nvPr/>
          </p:nvSpPr>
          <p:spPr>
            <a:xfrm>
              <a:off x="2807292" y="4957903"/>
              <a:ext cx="492557" cy="46832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93246B1-6FF4-E9F2-4A41-43DEA9655A6E}"/>
                </a:ext>
              </a:extLst>
            </p:cNvPr>
            <p:cNvCxnSpPr>
              <a:stCxn id="79" idx="4"/>
              <a:endCxn id="82" idx="0"/>
            </p:cNvCxnSpPr>
            <p:nvPr/>
          </p:nvCxnSpPr>
          <p:spPr>
            <a:xfrm>
              <a:off x="3045301" y="3688739"/>
              <a:ext cx="8270" cy="1269165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3AF12A5-5783-CCB4-1394-A329706D3232}"/>
                </a:ext>
              </a:extLst>
            </p:cNvPr>
            <p:cNvCxnSpPr>
              <a:stCxn id="78" idx="5"/>
              <a:endCxn id="82" idx="1"/>
            </p:cNvCxnSpPr>
            <p:nvPr/>
          </p:nvCxnSpPr>
          <p:spPr>
            <a:xfrm>
              <a:off x="1411648" y="3620155"/>
              <a:ext cx="1467778" cy="1406332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847A180-A066-C9DE-7856-05CBF302E0DB}"/>
                </a:ext>
              </a:extLst>
            </p:cNvPr>
            <p:cNvCxnSpPr>
              <a:stCxn id="78" idx="6"/>
              <a:endCxn id="79" idx="2"/>
            </p:cNvCxnSpPr>
            <p:nvPr/>
          </p:nvCxnSpPr>
          <p:spPr>
            <a:xfrm>
              <a:off x="1483780" y="3454577"/>
              <a:ext cx="1315243" cy="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7C48A29-0BCD-5744-30A3-FB735AD810E1}"/>
                </a:ext>
              </a:extLst>
            </p:cNvPr>
            <p:cNvSpPr txBox="1"/>
            <p:nvPr/>
          </p:nvSpPr>
          <p:spPr>
            <a:xfrm>
              <a:off x="1034719" y="3256883"/>
              <a:ext cx="428622" cy="39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/>
                <a:t>A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9BEDE0C-36C2-75C5-E152-4EAC8679E78B}"/>
                </a:ext>
              </a:extLst>
            </p:cNvPr>
            <p:cNvSpPr txBox="1"/>
            <p:nvPr/>
          </p:nvSpPr>
          <p:spPr>
            <a:xfrm>
              <a:off x="2839258" y="5040616"/>
              <a:ext cx="428623" cy="39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/>
                <a:t>C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06C8B69-8D38-4D89-88B1-18D70B564F9D}"/>
                </a:ext>
              </a:extLst>
            </p:cNvPr>
            <p:cNvSpPr txBox="1"/>
            <p:nvPr/>
          </p:nvSpPr>
          <p:spPr>
            <a:xfrm>
              <a:off x="1090348" y="5003783"/>
              <a:ext cx="428623" cy="39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/>
                <a:t>B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35CA588-6563-5D13-111A-594C1D132CE1}"/>
                </a:ext>
              </a:extLst>
            </p:cNvPr>
            <p:cNvSpPr txBox="1"/>
            <p:nvPr/>
          </p:nvSpPr>
          <p:spPr>
            <a:xfrm>
              <a:off x="2847979" y="3275972"/>
              <a:ext cx="428622" cy="39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/>
                <a:t>D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B3AF3A51-672C-7A37-FB4C-483E056FD73C}"/>
              </a:ext>
            </a:extLst>
          </p:cNvPr>
          <p:cNvSpPr txBox="1"/>
          <p:nvPr/>
        </p:nvSpPr>
        <p:spPr>
          <a:xfrm>
            <a:off x="7186802" y="5696712"/>
            <a:ext cx="1694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Necessary and sufficient meaning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832F97-5904-EBDC-22BC-1F7A339E92C8}"/>
              </a:ext>
            </a:extLst>
          </p:cNvPr>
          <p:cNvSpPr txBox="1"/>
          <p:nvPr/>
        </p:nvSpPr>
        <p:spPr>
          <a:xfrm>
            <a:off x="3822538" y="1341909"/>
            <a:ext cx="5176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Topo sort -&gt; at least one vertex with no in-edge and</a:t>
            </a:r>
          </a:p>
          <a:p>
            <a:r>
              <a:rPr lang="en-US" dirty="0"/>
              <a:t>		      at least one vertex with no out-edge </a:t>
            </a:r>
          </a:p>
        </p:txBody>
      </p:sp>
    </p:spTree>
    <p:extLst>
      <p:ext uri="{BB962C8B-B14F-4D97-AF65-F5344CB8AC3E}">
        <p14:creationId xmlns:p14="http://schemas.microsoft.com/office/powerpoint/2010/main" val="115666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8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90" grpId="0"/>
      <p:bldP spid="9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9EDA-F69B-D69E-BFAB-87976B63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0383E-9DF1-CCED-8227-3FF77ADFF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6" name="Content Placeholder 1">
            <a:extLst>
              <a:ext uri="{FF2B5EF4-FFF2-40B4-BE49-F238E27FC236}">
                <a16:creationId xmlns:a16="http://schemas.microsoft.com/office/drawing/2014/main" id="{42D1D656-78FA-41B6-C519-CD4B0110116B}"/>
              </a:ext>
            </a:extLst>
          </p:cNvPr>
          <p:cNvSpPr txBox="1">
            <a:spLocks/>
          </p:cNvSpPr>
          <p:nvPr/>
        </p:nvSpPr>
        <p:spPr>
          <a:xfrm>
            <a:off x="5966153" y="1588306"/>
            <a:ext cx="2820479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r">
              <a:buFont typeface="Arial" panose="020B0604020202020204" pitchFamily="34" charset="0"/>
              <a:buNone/>
            </a:pPr>
            <a:r>
              <a:rPr lang="en-US" sz="1800" b="1"/>
              <a:t>Use topo sort for structures like course pre-requisites</a:t>
            </a:r>
          </a:p>
          <a:p>
            <a:pPr marL="109728" indent="0" algn="r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800" b="1" i="1">
                <a:solidFill>
                  <a:srgbClr val="0070C0"/>
                </a:solidFill>
              </a:rPr>
              <a:t>The sorts give OK orders of classes to take</a:t>
            </a:r>
            <a:endParaRPr lang="en-US" sz="1800" b="1" i="1" dirty="0">
              <a:solidFill>
                <a:srgbClr val="0070C0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52E6DE-8EBB-A1AB-B443-F050A5C9BE0F}"/>
              </a:ext>
            </a:extLst>
          </p:cNvPr>
          <p:cNvGrpSpPr/>
          <p:nvPr/>
        </p:nvGrpSpPr>
        <p:grpSpPr>
          <a:xfrm>
            <a:off x="156649" y="710452"/>
            <a:ext cx="5809504" cy="3965508"/>
            <a:chOff x="394656" y="720732"/>
            <a:chExt cx="5809504" cy="4745697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C6D0630-1772-CBFD-1A3A-AC861E35E14B}"/>
                </a:ext>
              </a:extLst>
            </p:cNvPr>
            <p:cNvGrpSpPr/>
            <p:nvPr/>
          </p:nvGrpSpPr>
          <p:grpSpPr>
            <a:xfrm>
              <a:off x="394656" y="720732"/>
              <a:ext cx="5809504" cy="4745697"/>
              <a:chOff x="-272754" y="712302"/>
              <a:chExt cx="5809504" cy="4745697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8F4563F5-6D15-62BF-D31B-0BAE44D6BC9C}"/>
                  </a:ext>
                </a:extLst>
              </p:cNvPr>
              <p:cNvCxnSpPr>
                <a:stCxn id="117" idx="2"/>
                <a:endCxn id="95" idx="7"/>
              </p:cNvCxnSpPr>
              <p:nvPr/>
            </p:nvCxnSpPr>
            <p:spPr>
              <a:xfrm>
                <a:off x="164118" y="1888547"/>
                <a:ext cx="1944700" cy="1922207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E73069DD-A100-BBAC-AD70-46A3D24E1D17}"/>
                  </a:ext>
                </a:extLst>
              </p:cNvPr>
              <p:cNvGrpSpPr/>
              <p:nvPr/>
            </p:nvGrpSpPr>
            <p:grpSpPr>
              <a:xfrm>
                <a:off x="-272754" y="712302"/>
                <a:ext cx="5809504" cy="4745697"/>
                <a:chOff x="-272754" y="712302"/>
                <a:chExt cx="5809504" cy="4745697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875C98B0-C189-25A5-FF66-D0445CBF17AE}"/>
                    </a:ext>
                  </a:extLst>
                </p:cNvPr>
                <p:cNvGrpSpPr/>
                <p:nvPr/>
              </p:nvGrpSpPr>
              <p:grpSpPr>
                <a:xfrm>
                  <a:off x="-272754" y="712302"/>
                  <a:ext cx="5809504" cy="3494639"/>
                  <a:chOff x="-348954" y="2203109"/>
                  <a:chExt cx="5809504" cy="3494639"/>
                </a:xfrm>
              </p:grpSpPr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782805D2-7A7C-8000-B358-E31B731A180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905276" y="4966053"/>
                    <a:ext cx="464162" cy="641754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" name="Straight Arrow Connector 83">
                    <a:extLst>
                      <a:ext uri="{FF2B5EF4-FFF2-40B4-BE49-F238E27FC236}">
                        <a16:creationId xmlns:a16="http://schemas.microsoft.com/office/drawing/2014/main" id="{1ED36B8A-6ED8-5173-67AC-502284F40A18}"/>
                      </a:ext>
                    </a:extLst>
                  </p:cNvPr>
                  <p:cNvCxnSpPr>
                    <a:stCxn id="95" idx="4"/>
                    <a:endCxn id="83" idx="0"/>
                  </p:cNvCxnSpPr>
                  <p:nvPr/>
                </p:nvCxnSpPr>
                <p:spPr>
                  <a:xfrm flipV="1">
                    <a:off x="2580389" y="5286930"/>
                    <a:ext cx="1236091" cy="178737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B3247609-C344-B672-7AF2-3BDDC0918814}"/>
                      </a:ext>
                    </a:extLst>
                  </p:cNvPr>
                  <p:cNvGrpSpPr/>
                  <p:nvPr/>
                </p:nvGrpSpPr>
                <p:grpSpPr>
                  <a:xfrm>
                    <a:off x="-348954" y="2203109"/>
                    <a:ext cx="5809504" cy="3494639"/>
                    <a:chOff x="-348954" y="2203109"/>
                    <a:chExt cx="5809504" cy="3494639"/>
                  </a:xfrm>
                </p:grpSpPr>
                <p:grpSp>
                  <p:nvGrpSpPr>
                    <p:cNvPr id="86" name="Group 85">
                      <a:extLst>
                        <a:ext uri="{FF2B5EF4-FFF2-40B4-BE49-F238E27FC236}">
                          <a16:creationId xmlns:a16="http://schemas.microsoft.com/office/drawing/2014/main" id="{B7E07E94-E754-A269-FAF0-DDB0037722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48954" y="2203109"/>
                      <a:ext cx="5602097" cy="3494639"/>
                      <a:chOff x="-430941" y="1890029"/>
                      <a:chExt cx="5602097" cy="3494639"/>
                    </a:xfrm>
                  </p:grpSpPr>
                  <p:grpSp>
                    <p:nvGrpSpPr>
                      <p:cNvPr id="94" name="Group 93">
                        <a:extLst>
                          <a:ext uri="{FF2B5EF4-FFF2-40B4-BE49-F238E27FC236}">
                            <a16:creationId xmlns:a16="http://schemas.microsoft.com/office/drawing/2014/main" id="{2FEBD80D-53CF-A54A-9127-2E7DDC5BC392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6200000">
                        <a:off x="1172047" y="1115117"/>
                        <a:ext cx="2512113" cy="5486105"/>
                        <a:chOff x="1353633" y="800701"/>
                        <a:chExt cx="2087304" cy="3224653"/>
                      </a:xfrm>
                    </p:grpSpPr>
                    <p:cxnSp>
                      <p:nvCxnSpPr>
                        <p:cNvPr id="103" name="Straight Arrow Connector 102">
                          <a:extLst>
                            <a:ext uri="{FF2B5EF4-FFF2-40B4-BE49-F238E27FC236}">
                              <a16:creationId xmlns:a16="http://schemas.microsoft.com/office/drawing/2014/main" id="{DFD0BC27-1D27-213C-5165-F94B55301B00}"/>
                            </a:ext>
                          </a:extLst>
                        </p:cNvPr>
                        <p:cNvCxnSpPr>
                          <a:stCxn id="119" idx="3"/>
                          <a:endCxn id="83" idx="7"/>
                        </p:cNvCxnSpPr>
                        <p:nvPr/>
                      </p:nvCxnSpPr>
                      <p:spPr>
                        <a:xfrm rot="5400000">
                          <a:off x="1410660" y="2651498"/>
                          <a:ext cx="780613" cy="388684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04" name="Group 103">
                          <a:extLst>
                            <a:ext uri="{FF2B5EF4-FFF2-40B4-BE49-F238E27FC236}">
                              <a16:creationId xmlns:a16="http://schemas.microsoft.com/office/drawing/2014/main" id="{E9DDE8D3-069A-2F14-2152-C1360D4EAB3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353633" y="800701"/>
                          <a:ext cx="2087304" cy="3224653"/>
                          <a:chOff x="1353633" y="800701"/>
                          <a:chExt cx="2087304" cy="3224653"/>
                        </a:xfrm>
                      </p:grpSpPr>
                      <p:grpSp>
                        <p:nvGrpSpPr>
                          <p:cNvPr id="105" name="Group 104">
                            <a:extLst>
                              <a:ext uri="{FF2B5EF4-FFF2-40B4-BE49-F238E27FC236}">
                                <a16:creationId xmlns:a16="http://schemas.microsoft.com/office/drawing/2014/main" id="{E93D8F72-299E-E777-6799-9644318FAC5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942149" y="800701"/>
                            <a:ext cx="1498788" cy="2101333"/>
                            <a:chOff x="2383051" y="2133214"/>
                            <a:chExt cx="1914172" cy="2608857"/>
                          </a:xfrm>
                        </p:grpSpPr>
                        <p:sp>
                          <p:nvSpPr>
                            <p:cNvPr id="117" name="Oval 116">
                              <a:extLst>
                                <a:ext uri="{FF2B5EF4-FFF2-40B4-BE49-F238E27FC236}">
                                  <a16:creationId xmlns:a16="http://schemas.microsoft.com/office/drawing/2014/main" id="{26122992-6E48-17C9-DAFF-D9B6172DEBF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804666" y="2133214"/>
                              <a:ext cx="492557" cy="468323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40000"/>
                                <a:lumOff val="60000"/>
                                <a:alpha val="45000"/>
                              </a:schemeClr>
                            </a:solidFill>
                            <a:ln w="254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18" name="Oval 117">
                              <a:extLst>
                                <a:ext uri="{FF2B5EF4-FFF2-40B4-BE49-F238E27FC236}">
                                  <a16:creationId xmlns:a16="http://schemas.microsoft.com/office/drawing/2014/main" id="{68F4BA1A-5CCB-D6AA-FF66-A66E7F253F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696162" y="3490249"/>
                              <a:ext cx="492557" cy="468323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40000"/>
                                <a:lumOff val="60000"/>
                                <a:alpha val="45000"/>
                              </a:schemeClr>
                            </a:solidFill>
                            <a:ln w="254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19" name="Oval 118">
                              <a:extLst>
                                <a:ext uri="{FF2B5EF4-FFF2-40B4-BE49-F238E27FC236}">
                                  <a16:creationId xmlns:a16="http://schemas.microsoft.com/office/drawing/2014/main" id="{34BAC712-9220-9A21-5EDD-A68BEA665B3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383051" y="3787993"/>
                              <a:ext cx="463593" cy="468320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40000"/>
                                <a:lumOff val="60000"/>
                                <a:alpha val="45000"/>
                              </a:schemeClr>
                            </a:solidFill>
                            <a:ln w="254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120" name="Straight Arrow Connector 119">
                              <a:extLst>
                                <a:ext uri="{FF2B5EF4-FFF2-40B4-BE49-F238E27FC236}">
                                  <a16:creationId xmlns:a16="http://schemas.microsoft.com/office/drawing/2014/main" id="{ACC6A67C-591D-56CE-384F-62B9FC957CA4}"/>
                                </a:ext>
                              </a:extLst>
                            </p:cNvPr>
                            <p:cNvCxnSpPr>
                              <a:stCxn id="118" idx="3"/>
                              <a:endCxn id="108" idx="7"/>
                            </p:cNvCxnSpPr>
                            <p:nvPr/>
                          </p:nvCxnSpPr>
                          <p:spPr>
                            <a:xfrm rot="5400000">
                              <a:off x="3178130" y="4151907"/>
                              <a:ext cx="852083" cy="328246"/>
                            </a:xfrm>
                            <a:prstGeom prst="straightConnector1">
                              <a:avLst/>
                            </a:prstGeom>
                            <a:ln w="4445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1" name="Straight Arrow Connector 120">
                              <a:extLst>
                                <a:ext uri="{FF2B5EF4-FFF2-40B4-BE49-F238E27FC236}">
                                  <a16:creationId xmlns:a16="http://schemas.microsoft.com/office/drawing/2014/main" id="{1B5E7ED3-207F-2021-6C61-F1173E7E8CA1}"/>
                                </a:ext>
                              </a:extLst>
                            </p:cNvPr>
                            <p:cNvCxnSpPr>
                              <a:stCxn id="117" idx="3"/>
                              <a:endCxn id="119" idx="0"/>
                            </p:cNvCxnSpPr>
                            <p:nvPr/>
                          </p:nvCxnSpPr>
                          <p:spPr>
                            <a:xfrm rot="5400000">
                              <a:off x="2618304" y="2529497"/>
                              <a:ext cx="1255040" cy="1261952"/>
                            </a:xfrm>
                            <a:prstGeom prst="straightConnector1">
                              <a:avLst/>
                            </a:prstGeom>
                            <a:ln w="4445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2" name="Straight Arrow Connector 121">
                              <a:extLst>
                                <a:ext uri="{FF2B5EF4-FFF2-40B4-BE49-F238E27FC236}">
                                  <a16:creationId xmlns:a16="http://schemas.microsoft.com/office/drawing/2014/main" id="{B75134AF-CDE9-CA5F-41AA-19AEEF5E9EDB}"/>
                                </a:ext>
                              </a:extLst>
                            </p:cNvPr>
                            <p:cNvCxnSpPr>
                              <a:stCxn id="117" idx="4"/>
                              <a:endCxn id="118" idx="0"/>
                            </p:cNvCxnSpPr>
                            <p:nvPr/>
                          </p:nvCxnSpPr>
                          <p:spPr>
                            <a:xfrm rot="5400000">
                              <a:off x="3552337" y="2991641"/>
                              <a:ext cx="888712" cy="108505"/>
                            </a:xfrm>
                            <a:prstGeom prst="straightConnector1">
                              <a:avLst/>
                            </a:prstGeom>
                            <a:ln w="4445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23" name="TextBox 122">
                              <a:extLst>
                                <a:ext uri="{FF2B5EF4-FFF2-40B4-BE49-F238E27FC236}">
                                  <a16:creationId xmlns:a16="http://schemas.microsoft.com/office/drawing/2014/main" id="{572A6918-FF39-1C7D-149A-C7F9D2BE5A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5400000">
                              <a:off x="3857679" y="2245482"/>
                              <a:ext cx="407349" cy="29394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>
                                <a:spcAft>
                                  <a:spcPts val="600"/>
                                </a:spcAft>
                              </a:pPr>
                              <a:r>
                                <a:rPr lang="en-US" sz="1200" b="1" dirty="0"/>
                                <a:t>401</a:t>
                              </a:r>
                            </a:p>
                          </p:txBody>
                        </p:sp>
                        <p:sp>
                          <p:nvSpPr>
                            <p:cNvPr id="124" name="TextBox 123">
                              <a:extLst>
                                <a:ext uri="{FF2B5EF4-FFF2-40B4-BE49-F238E27FC236}">
                                  <a16:creationId xmlns:a16="http://schemas.microsoft.com/office/drawing/2014/main" id="{F288124F-AB94-3B19-0472-6949E4F03DE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5400000">
                              <a:off x="2407035" y="3881149"/>
                              <a:ext cx="370727" cy="29394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>
                                <a:spcAft>
                                  <a:spcPts val="600"/>
                                </a:spcAft>
                              </a:pPr>
                              <a:r>
                                <a:rPr lang="en-US" sz="1200" b="1" dirty="0"/>
                                <a:t>411</a:t>
                              </a:r>
                            </a:p>
                          </p:txBody>
                        </p:sp>
                        <p:sp>
                          <p:nvSpPr>
                            <p:cNvPr id="125" name="TextBox 124">
                              <a:extLst>
                                <a:ext uri="{FF2B5EF4-FFF2-40B4-BE49-F238E27FC236}">
                                  <a16:creationId xmlns:a16="http://schemas.microsoft.com/office/drawing/2014/main" id="{489BBF6B-B6CD-EEAB-7677-04705ECBF9F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5400000">
                              <a:off x="3745104" y="3612309"/>
                              <a:ext cx="398582" cy="2939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>
                                <a:spcAft>
                                  <a:spcPts val="600"/>
                                </a:spcAft>
                              </a:pPr>
                              <a:r>
                                <a:rPr lang="en-US" sz="1200" b="1" dirty="0"/>
                                <a:t>410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06" name="Oval 105">
                            <a:extLst>
                              <a:ext uri="{FF2B5EF4-FFF2-40B4-BE49-F238E27FC236}">
                                <a16:creationId xmlns:a16="http://schemas.microsoft.com/office/drawing/2014/main" id="{C23D5621-D742-C98B-F44F-F8E625AC14E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047169" y="2959549"/>
                            <a:ext cx="385670" cy="377214"/>
                          </a:xfrm>
                          <a:prstGeom prst="ellipse">
                            <a:avLst/>
                          </a:prstGeom>
                          <a:solidFill>
                            <a:schemeClr val="tx2">
                              <a:lumMod val="40000"/>
                              <a:lumOff val="60000"/>
                              <a:alpha val="45000"/>
                            </a:schemeClr>
                          </a:solidFill>
                          <a:ln w="2540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7" name="Oval 106">
                            <a:extLst>
                              <a:ext uri="{FF2B5EF4-FFF2-40B4-BE49-F238E27FC236}">
                                <a16:creationId xmlns:a16="http://schemas.microsoft.com/office/drawing/2014/main" id="{08DEE3D7-F21E-C6A0-940D-D7B4D42C1A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028310" y="3648140"/>
                            <a:ext cx="385670" cy="377214"/>
                          </a:xfrm>
                          <a:prstGeom prst="ellipse">
                            <a:avLst/>
                          </a:prstGeom>
                          <a:solidFill>
                            <a:schemeClr val="tx2">
                              <a:lumMod val="40000"/>
                              <a:lumOff val="60000"/>
                              <a:alpha val="45000"/>
                            </a:schemeClr>
                          </a:solidFill>
                          <a:ln w="2540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8" name="Oval 107">
                            <a:extLst>
                              <a:ext uri="{FF2B5EF4-FFF2-40B4-BE49-F238E27FC236}">
                                <a16:creationId xmlns:a16="http://schemas.microsoft.com/office/drawing/2014/main" id="{80E6D46F-521C-B33A-6108-B94FB8B8F2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440584" y="2846794"/>
                            <a:ext cx="385670" cy="377214"/>
                          </a:xfrm>
                          <a:prstGeom prst="ellipse">
                            <a:avLst/>
                          </a:prstGeom>
                          <a:solidFill>
                            <a:schemeClr val="tx2">
                              <a:lumMod val="40000"/>
                              <a:lumOff val="60000"/>
                              <a:alpha val="45000"/>
                            </a:schemeClr>
                          </a:solidFill>
                          <a:ln w="2540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9" name="TextBox 108">
                            <a:extLst>
                              <a:ext uri="{FF2B5EF4-FFF2-40B4-BE49-F238E27FC236}">
                                <a16:creationId xmlns:a16="http://schemas.microsoft.com/office/drawing/2014/main" id="{F97B8B29-6453-5814-C2F2-5B597B8E875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5400000">
                            <a:off x="3076036" y="3017938"/>
                            <a:ext cx="289444" cy="23015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>
                              <a:spcAft>
                                <a:spcPts val="600"/>
                              </a:spcAft>
                            </a:pPr>
                            <a:r>
                              <a:rPr lang="en-US" sz="1200" b="1" dirty="0"/>
                              <a:t>426</a:t>
                            </a:r>
                          </a:p>
                        </p:txBody>
                      </p:sp>
                      <p:sp>
                        <p:nvSpPr>
                          <p:cNvPr id="110" name="TextBox 109">
                            <a:extLst>
                              <a:ext uri="{FF2B5EF4-FFF2-40B4-BE49-F238E27FC236}">
                                <a16:creationId xmlns:a16="http://schemas.microsoft.com/office/drawing/2014/main" id="{4D7A58E7-D1E5-82FE-06B4-D230AC3462B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5400000">
                            <a:off x="1303885" y="3254432"/>
                            <a:ext cx="329653" cy="23015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>
                              <a:spcAft>
                                <a:spcPts val="600"/>
                              </a:spcAft>
                            </a:pPr>
                            <a:r>
                              <a:rPr lang="en-US" sz="1200" b="1" dirty="0"/>
                              <a:t>520</a:t>
                            </a:r>
                          </a:p>
                        </p:txBody>
                      </p:sp>
                      <p:sp>
                        <p:nvSpPr>
                          <p:cNvPr id="111" name="TextBox 110">
                            <a:extLst>
                              <a:ext uri="{FF2B5EF4-FFF2-40B4-BE49-F238E27FC236}">
                                <a16:creationId xmlns:a16="http://schemas.microsoft.com/office/drawing/2014/main" id="{964016DB-9633-A5A8-61E6-735FED01DE4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5400000">
                            <a:off x="2478729" y="2916540"/>
                            <a:ext cx="316023" cy="23015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>
                              <a:spcAft>
                                <a:spcPts val="600"/>
                              </a:spcAft>
                            </a:pPr>
                            <a:r>
                              <a:rPr lang="en-US" sz="1200" b="1" dirty="0"/>
                              <a:t>431</a:t>
                            </a:r>
                          </a:p>
                        </p:txBody>
                      </p:sp>
                      <p:cxnSp>
                        <p:nvCxnSpPr>
                          <p:cNvPr id="112" name="Straight Arrow Connector 111">
                            <a:extLst>
                              <a:ext uri="{FF2B5EF4-FFF2-40B4-BE49-F238E27FC236}">
                                <a16:creationId xmlns:a16="http://schemas.microsoft.com/office/drawing/2014/main" id="{B0ACD83C-BC31-74FC-E17F-A93CACFF229E}"/>
                              </a:ext>
                            </a:extLst>
                          </p:cNvPr>
                          <p:cNvCxnSpPr>
                            <a:stCxn id="125" idx="3"/>
                            <a:endCxn id="106" idx="0"/>
                          </p:cNvCxnSpPr>
                          <p:nvPr/>
                        </p:nvCxnSpPr>
                        <p:spPr>
                          <a:xfrm rot="5400000" flipV="1">
                            <a:off x="2858043" y="2577589"/>
                            <a:ext cx="688592" cy="75329"/>
                          </a:xfrm>
                          <a:prstGeom prst="straightConnector1">
                            <a:avLst/>
                          </a:prstGeom>
                          <a:ln w="44450">
                            <a:solidFill>
                              <a:schemeClr val="accent4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3" name="Straight Arrow Connector 112">
                            <a:extLst>
                              <a:ext uri="{FF2B5EF4-FFF2-40B4-BE49-F238E27FC236}">
                                <a16:creationId xmlns:a16="http://schemas.microsoft.com/office/drawing/2014/main" id="{36CA369E-BC36-934E-198E-7FE41D78509C}"/>
                              </a:ext>
                            </a:extLst>
                          </p:cNvPr>
                          <p:cNvCxnSpPr>
                            <a:stCxn id="106" idx="3"/>
                            <a:endCxn id="107" idx="7"/>
                          </p:cNvCxnSpPr>
                          <p:nvPr/>
                        </p:nvCxnSpPr>
                        <p:spPr>
                          <a:xfrm rot="5400000">
                            <a:off x="2519644" y="3119377"/>
                            <a:ext cx="421860" cy="746150"/>
                          </a:xfrm>
                          <a:prstGeom prst="straightConnector1">
                            <a:avLst/>
                          </a:prstGeom>
                          <a:ln w="44450">
                            <a:solidFill>
                              <a:schemeClr val="accent4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4" name="Straight Arrow Connector 113">
                            <a:extLst>
                              <a:ext uri="{FF2B5EF4-FFF2-40B4-BE49-F238E27FC236}">
                                <a16:creationId xmlns:a16="http://schemas.microsoft.com/office/drawing/2014/main" id="{03851B65-0367-A920-688A-7820CD211520}"/>
                              </a:ext>
                            </a:extLst>
                          </p:cNvPr>
                          <p:cNvCxnSpPr>
                            <a:stCxn id="119" idx="5"/>
                            <a:endCxn id="108" idx="1"/>
                          </p:cNvCxnSpPr>
                          <p:nvPr/>
                        </p:nvCxnSpPr>
                        <p:spPr>
                          <a:xfrm rot="5400000" flipV="1">
                            <a:off x="2151272" y="2556244"/>
                            <a:ext cx="446501" cy="245083"/>
                          </a:xfrm>
                          <a:prstGeom prst="straightConnector1">
                            <a:avLst/>
                          </a:prstGeom>
                          <a:ln w="44450">
                            <a:solidFill>
                              <a:schemeClr val="accent4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5" name="Straight Arrow Connector 114">
                            <a:extLst>
                              <a:ext uri="{FF2B5EF4-FFF2-40B4-BE49-F238E27FC236}">
                                <a16:creationId xmlns:a16="http://schemas.microsoft.com/office/drawing/2014/main" id="{59FD8161-C531-DD97-3A39-2FB8F90A7903}"/>
                              </a:ext>
                            </a:extLst>
                          </p:cNvPr>
                          <p:cNvCxnSpPr>
                            <a:stCxn id="119" idx="4"/>
                            <a:endCxn id="107" idx="0"/>
                          </p:cNvCxnSpPr>
                          <p:nvPr/>
                        </p:nvCxnSpPr>
                        <p:spPr>
                          <a:xfrm rot="5400000" flipV="1">
                            <a:off x="1603712" y="3030708"/>
                            <a:ext cx="1137364" cy="97499"/>
                          </a:xfrm>
                          <a:prstGeom prst="straightConnector1">
                            <a:avLst/>
                          </a:prstGeom>
                          <a:ln w="44450">
                            <a:solidFill>
                              <a:schemeClr val="accent4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6" name="Straight Arrow Connector 115">
                            <a:extLst>
                              <a:ext uri="{FF2B5EF4-FFF2-40B4-BE49-F238E27FC236}">
                                <a16:creationId xmlns:a16="http://schemas.microsoft.com/office/drawing/2014/main" id="{D6F63490-2504-BDA6-DB7F-8FCF2186705A}"/>
                              </a:ext>
                            </a:extLst>
                          </p:cNvPr>
                          <p:cNvCxnSpPr>
                            <a:stCxn id="118" idx="2"/>
                            <a:endCxn id="83" idx="6"/>
                          </p:cNvCxnSpPr>
                          <p:nvPr/>
                        </p:nvCxnSpPr>
                        <p:spPr>
                          <a:xfrm rot="5400000">
                            <a:off x="1673125" y="2072327"/>
                            <a:ext cx="1287163" cy="1307204"/>
                          </a:xfrm>
                          <a:prstGeom prst="straightConnector1">
                            <a:avLst/>
                          </a:prstGeom>
                          <a:ln w="44450">
                            <a:solidFill>
                              <a:schemeClr val="accent4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95" name="Oval 94">
                        <a:extLst>
                          <a:ext uri="{FF2B5EF4-FFF2-40B4-BE49-F238E27FC236}">
                            <a16:creationId xmlns:a16="http://schemas.microsoft.com/office/drawing/2014/main" id="{0FA7891D-98EF-BD4E-5DE7-C20FE0ECB282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945444" y="4831710"/>
                        <a:ext cx="464162" cy="64175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6" name="TextBox 95">
                        <a:extLst>
                          <a:ext uri="{FF2B5EF4-FFF2-40B4-BE49-F238E27FC236}">
                            <a16:creationId xmlns:a16="http://schemas.microsoft.com/office/drawing/2014/main" id="{B0FBC883-98DC-C1E0-0969-4B876FA0D3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3515" y="4996718"/>
                        <a:ext cx="508019" cy="277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sz="1200" b="1" dirty="0"/>
                          <a:t>455</a:t>
                        </a:r>
                      </a:p>
                    </p:txBody>
                  </p:sp>
                  <p:sp>
                    <p:nvSpPr>
                      <p:cNvPr id="97" name="Oval 96">
                        <a:extLst>
                          <a:ext uri="{FF2B5EF4-FFF2-40B4-BE49-F238E27FC236}">
                            <a16:creationId xmlns:a16="http://schemas.microsoft.com/office/drawing/2014/main" id="{0028C10C-F786-8065-6555-5ED677884A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-342145" y="4734611"/>
                        <a:ext cx="464162" cy="64175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8" name="TextBox 97">
                        <a:extLst>
                          <a:ext uri="{FF2B5EF4-FFF2-40B4-BE49-F238E27FC236}">
                            <a16:creationId xmlns:a16="http://schemas.microsoft.com/office/drawing/2014/main" id="{15C44FF3-FDB0-8D6C-D478-4DB52F5AAC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326519" y="4928932"/>
                        <a:ext cx="50801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sz="1200" b="1" dirty="0"/>
                          <a:t>283</a:t>
                        </a:r>
                      </a:p>
                    </p:txBody>
                  </p:sp>
                  <p:cxnSp>
                    <p:nvCxnSpPr>
                      <p:cNvPr id="99" name="Straight Arrow Connector 98">
                        <a:extLst>
                          <a:ext uri="{FF2B5EF4-FFF2-40B4-BE49-F238E27FC236}">
                            <a16:creationId xmlns:a16="http://schemas.microsoft.com/office/drawing/2014/main" id="{E1FFCA9A-A6AE-75AC-7D87-F2B87F250D4E}"/>
                          </a:ext>
                        </a:extLst>
                      </p:cNvPr>
                      <p:cNvCxnSpPr>
                        <a:stCxn id="97" idx="4"/>
                        <a:endCxn id="95" idx="0"/>
                      </p:cNvCxnSpPr>
                      <p:nvPr/>
                    </p:nvCxnSpPr>
                    <p:spPr>
                      <a:xfrm>
                        <a:off x="210813" y="5055488"/>
                        <a:ext cx="1645835" cy="97099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0" name="Oval 99">
                        <a:extLst>
                          <a:ext uri="{FF2B5EF4-FFF2-40B4-BE49-F238E27FC236}">
                            <a16:creationId xmlns:a16="http://schemas.microsoft.com/office/drawing/2014/main" id="{173EF57B-E78B-6E5D-84AA-39A4B228AEE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2357768" y="1801233"/>
                        <a:ext cx="464162" cy="64175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1" name="TextBox 100">
                        <a:extLst>
                          <a:ext uri="{FF2B5EF4-FFF2-40B4-BE49-F238E27FC236}">
                            <a16:creationId xmlns:a16="http://schemas.microsoft.com/office/drawing/2014/main" id="{DB914655-8EB0-CC78-D93A-829AEDF18D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64193" y="1991737"/>
                        <a:ext cx="492431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sz="1200" b="1" dirty="0"/>
                          <a:t>493</a:t>
                        </a:r>
                      </a:p>
                    </p:txBody>
                  </p:sp>
                  <p:cxnSp>
                    <p:nvCxnSpPr>
                      <p:cNvPr id="102" name="Straight Arrow Connector 101">
                        <a:extLst>
                          <a:ext uri="{FF2B5EF4-FFF2-40B4-BE49-F238E27FC236}">
                            <a16:creationId xmlns:a16="http://schemas.microsoft.com/office/drawing/2014/main" id="{6C176514-4BB0-4A3F-BDAD-9A222C5F2976}"/>
                          </a:ext>
                        </a:extLst>
                      </p:cNvPr>
                      <p:cNvCxnSpPr>
                        <a:stCxn id="118" idx="6"/>
                        <a:endCxn id="100" idx="1"/>
                      </p:cNvCxnSpPr>
                      <p:nvPr/>
                    </p:nvCxnSpPr>
                    <p:spPr>
                      <a:xfrm flipV="1">
                        <a:off x="1865518" y="2286216"/>
                        <a:ext cx="497437" cy="418145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7" name="Oval 86">
                      <a:extLst>
                        <a:ext uri="{FF2B5EF4-FFF2-40B4-BE49-F238E27FC236}">
                          <a16:creationId xmlns:a16="http://schemas.microsoft.com/office/drawing/2014/main" id="{2BED1BE0-2F14-39E2-9E66-829CF6C34C0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168017" y="2246208"/>
                      <a:ext cx="464162" cy="64175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71783EE9-7916-0BF8-29D0-D3F666A159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53882" y="2455780"/>
                      <a:ext cx="49243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/>
                        <a:t>524</a:t>
                      </a:r>
                    </a:p>
                  </p:txBody>
                </p:sp>
                <p:cxnSp>
                  <p:nvCxnSpPr>
                    <p:cNvPr id="89" name="Straight Arrow Connector 88">
                      <a:extLst>
                        <a:ext uri="{FF2B5EF4-FFF2-40B4-BE49-F238E27FC236}">
                          <a16:creationId xmlns:a16="http://schemas.microsoft.com/office/drawing/2014/main" id="{636BBB88-4489-BF61-E876-04E22299462F}"/>
                        </a:ext>
                      </a:extLst>
                    </p:cNvPr>
                    <p:cNvCxnSpPr>
                      <a:stCxn id="118" idx="5"/>
                      <a:endCxn id="87" idx="0"/>
                    </p:cNvCxnSpPr>
                    <p:nvPr/>
                  </p:nvCxnSpPr>
                  <p:spPr>
                    <a:xfrm flipV="1">
                      <a:off x="2174401" y="2567085"/>
                      <a:ext cx="1904820" cy="518331"/>
                    </a:xfrm>
                    <a:prstGeom prst="straightConnector1">
                      <a:avLst/>
                    </a:prstGeom>
                    <a:ln w="444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EFB4D52B-B2E9-EBD9-24FE-0E7EE3E4DF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13355" y="4244737"/>
                      <a:ext cx="492431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/>
                        <a:t>523</a:t>
                      </a:r>
                    </a:p>
                  </p:txBody>
                </p:sp>
                <p:sp>
                  <p:nvSpPr>
                    <p:cNvPr id="91" name="Oval 90">
                      <a:extLst>
                        <a:ext uri="{FF2B5EF4-FFF2-40B4-BE49-F238E27FC236}">
                          <a16:creationId xmlns:a16="http://schemas.microsoft.com/office/drawing/2014/main" id="{86592C03-9EE3-570F-76EE-135128644BE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7592" y="2930805"/>
                      <a:ext cx="464162" cy="64175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" name="Straight Arrow Connector 91">
                      <a:extLst>
                        <a:ext uri="{FF2B5EF4-FFF2-40B4-BE49-F238E27FC236}">
                          <a16:creationId xmlns:a16="http://schemas.microsoft.com/office/drawing/2014/main" id="{6ADC01F4-3EBA-019A-9661-3257DDC552D9}"/>
                        </a:ext>
                      </a:extLst>
                    </p:cNvPr>
                    <p:cNvCxnSpPr>
                      <a:stCxn id="108" idx="4"/>
                      <a:endCxn id="91" idx="0"/>
                    </p:cNvCxnSpPr>
                    <p:nvPr/>
                  </p:nvCxnSpPr>
                  <p:spPr>
                    <a:xfrm flipV="1">
                      <a:off x="3889814" y="3251682"/>
                      <a:ext cx="928982" cy="635376"/>
                    </a:xfrm>
                    <a:prstGeom prst="straightConnector1">
                      <a:avLst/>
                    </a:prstGeom>
                    <a:ln w="444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682E148D-810E-4964-6BF0-09B1FCC4C6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30955" y="3112102"/>
                      <a:ext cx="492431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/>
                        <a:t>533</a:t>
                      </a:r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EAE6F16D-CD2D-2292-5555-2DE6A8A2F39D}"/>
                    </a:ext>
                  </a:extLst>
                </p:cNvPr>
                <p:cNvSpPr/>
                <p:nvPr/>
              </p:nvSpPr>
              <p:spPr>
                <a:xfrm rot="16200000">
                  <a:off x="754339" y="4890993"/>
                  <a:ext cx="464162" cy="64175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96366830-8F46-2992-311F-71B59A451B16}"/>
                    </a:ext>
                  </a:extLst>
                </p:cNvPr>
                <p:cNvSpPr/>
                <p:nvPr/>
              </p:nvSpPr>
              <p:spPr>
                <a:xfrm rot="16200000">
                  <a:off x="2061006" y="4905041"/>
                  <a:ext cx="464162" cy="64175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E205456-902C-84F5-5018-4A9EDEC93E00}"/>
                    </a:ext>
                  </a:extLst>
                </p:cNvPr>
                <p:cNvSpPr txBox="1"/>
                <p:nvPr/>
              </p:nvSpPr>
              <p:spPr>
                <a:xfrm>
                  <a:off x="746645" y="5073370"/>
                  <a:ext cx="5080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200" b="1" dirty="0"/>
                    <a:t>535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0271FA2-0E09-AD99-B14A-B3B27B654BC0}"/>
                    </a:ext>
                  </a:extLst>
                </p:cNvPr>
                <p:cNvSpPr txBox="1"/>
                <p:nvPr/>
              </p:nvSpPr>
              <p:spPr>
                <a:xfrm>
                  <a:off x="2068975" y="5093126"/>
                  <a:ext cx="5080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200" b="1" dirty="0"/>
                    <a:t>550</a:t>
                  </a:r>
                </a:p>
              </p:txBody>
            </p: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9C3B5C1B-EBAC-A40B-1670-415808C8824E}"/>
                    </a:ext>
                  </a:extLst>
                </p:cNvPr>
                <p:cNvCxnSpPr>
                  <a:stCxn id="97" idx="2"/>
                  <a:endCxn id="74" idx="7"/>
                </p:cNvCxnSpPr>
                <p:nvPr/>
              </p:nvCxnSpPr>
              <p:spPr>
                <a:xfrm>
                  <a:off x="48123" y="4109842"/>
                  <a:ext cx="711403" cy="937922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A5C05E07-923D-3A08-D961-09AA7BD6907D}"/>
                    </a:ext>
                  </a:extLst>
                </p:cNvPr>
                <p:cNvCxnSpPr>
                  <a:stCxn id="97" idx="3"/>
                  <a:endCxn id="75" idx="0"/>
                </p:cNvCxnSpPr>
                <p:nvPr/>
              </p:nvCxnSpPr>
              <p:spPr>
                <a:xfrm>
                  <a:off x="275017" y="4041867"/>
                  <a:ext cx="1697193" cy="1184051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33AA5745-788B-E3B2-DDF3-9BB2544607F1}"/>
                    </a:ext>
                  </a:extLst>
                </p:cNvPr>
                <p:cNvSpPr/>
                <p:nvPr/>
              </p:nvSpPr>
              <p:spPr>
                <a:xfrm rot="16200000">
                  <a:off x="3429391" y="4370955"/>
                  <a:ext cx="464162" cy="64175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4869E72-D35D-74E3-EC46-DECE045997F4}"/>
                    </a:ext>
                  </a:extLst>
                </p:cNvPr>
                <p:cNvSpPr txBox="1"/>
                <p:nvPr/>
              </p:nvSpPr>
              <p:spPr>
                <a:xfrm>
                  <a:off x="3439669" y="4547631"/>
                  <a:ext cx="560839" cy="277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200" b="1" dirty="0"/>
                    <a:t>541</a:t>
                  </a:r>
                </a:p>
              </p:txBody>
            </p: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4E16FE8F-B216-768B-F139-842B776D0A64}"/>
                    </a:ext>
                  </a:extLst>
                </p:cNvPr>
                <p:cNvCxnSpPr>
                  <a:stCxn id="119" idx="2"/>
                  <a:endCxn id="80" idx="7"/>
                </p:cNvCxnSpPr>
                <p:nvPr/>
              </p:nvCxnSpPr>
              <p:spPr>
                <a:xfrm>
                  <a:off x="2431713" y="3228208"/>
                  <a:ext cx="1002865" cy="1299518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9" name="Freeform 279">
              <a:extLst>
                <a:ext uri="{FF2B5EF4-FFF2-40B4-BE49-F238E27FC236}">
                  <a16:creationId xmlns:a16="http://schemas.microsoft.com/office/drawing/2014/main" id="{7893FD11-079B-28CF-1721-3032AA8392DB}"/>
                </a:ext>
              </a:extLst>
            </p:cNvPr>
            <p:cNvSpPr/>
            <p:nvPr/>
          </p:nvSpPr>
          <p:spPr>
            <a:xfrm>
              <a:off x="1272774" y="1931251"/>
              <a:ext cx="1184593" cy="3073886"/>
            </a:xfrm>
            <a:custGeom>
              <a:avLst/>
              <a:gdLst>
                <a:gd name="connsiteX0" fmla="*/ 1145572 w 1145572"/>
                <a:gd name="connsiteY0" fmla="*/ 0 h 3116179"/>
                <a:gd name="connsiteX1" fmla="*/ 556025 w 1145572"/>
                <a:gd name="connsiteY1" fmla="*/ 481263 h 3116179"/>
                <a:gd name="connsiteX2" fmla="*/ 2572 w 1145572"/>
                <a:gd name="connsiteY2" fmla="*/ 1467853 h 3116179"/>
                <a:gd name="connsiteX3" fmla="*/ 387583 w 1145572"/>
                <a:gd name="connsiteY3" fmla="*/ 3116179 h 311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5572" h="3116179">
                  <a:moveTo>
                    <a:pt x="1145572" y="0"/>
                  </a:moveTo>
                  <a:cubicBezTo>
                    <a:pt x="946048" y="118310"/>
                    <a:pt x="746525" y="236621"/>
                    <a:pt x="556025" y="481263"/>
                  </a:cubicBezTo>
                  <a:cubicBezTo>
                    <a:pt x="365525" y="725905"/>
                    <a:pt x="30646" y="1028700"/>
                    <a:pt x="2572" y="1467853"/>
                  </a:cubicBezTo>
                  <a:cubicBezTo>
                    <a:pt x="-25502" y="1907006"/>
                    <a:pt x="181040" y="2511592"/>
                    <a:pt x="387583" y="3116179"/>
                  </a:cubicBezTo>
                </a:path>
              </a:pathLst>
            </a:custGeom>
            <a:noFill/>
            <a:ln w="444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280">
              <a:extLst>
                <a:ext uri="{FF2B5EF4-FFF2-40B4-BE49-F238E27FC236}">
                  <a16:creationId xmlns:a16="http://schemas.microsoft.com/office/drawing/2014/main" id="{F75D3913-9336-1BED-D9FF-B02AAA2B8A18}"/>
                </a:ext>
              </a:extLst>
            </p:cNvPr>
            <p:cNvSpPr/>
            <p:nvPr/>
          </p:nvSpPr>
          <p:spPr>
            <a:xfrm>
              <a:off x="1985195" y="1973179"/>
              <a:ext cx="842226" cy="3043989"/>
            </a:xfrm>
            <a:custGeom>
              <a:avLst/>
              <a:gdLst>
                <a:gd name="connsiteX0" fmla="*/ 577531 w 842226"/>
                <a:gd name="connsiteY0" fmla="*/ 0 h 3043989"/>
                <a:gd name="connsiteX1" fmla="*/ 336900 w 842226"/>
                <a:gd name="connsiteY1" fmla="*/ 445168 h 3043989"/>
                <a:gd name="connsiteX2" fmla="*/ 16 w 842226"/>
                <a:gd name="connsiteY2" fmla="*/ 1503947 h 3043989"/>
                <a:gd name="connsiteX3" fmla="*/ 324868 w 842226"/>
                <a:gd name="connsiteY3" fmla="*/ 2502568 h 3043989"/>
                <a:gd name="connsiteX4" fmla="*/ 842226 w 842226"/>
                <a:gd name="connsiteY4" fmla="*/ 3043989 h 304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226" h="3043989">
                  <a:moveTo>
                    <a:pt x="577531" y="0"/>
                  </a:moveTo>
                  <a:cubicBezTo>
                    <a:pt x="505341" y="97255"/>
                    <a:pt x="433152" y="194510"/>
                    <a:pt x="336900" y="445168"/>
                  </a:cubicBezTo>
                  <a:cubicBezTo>
                    <a:pt x="240648" y="695826"/>
                    <a:pt x="2021" y="1161047"/>
                    <a:pt x="16" y="1503947"/>
                  </a:cubicBezTo>
                  <a:cubicBezTo>
                    <a:pt x="-1989" y="1846847"/>
                    <a:pt x="184500" y="2245894"/>
                    <a:pt x="324868" y="2502568"/>
                  </a:cubicBezTo>
                  <a:cubicBezTo>
                    <a:pt x="465236" y="2759242"/>
                    <a:pt x="653731" y="2901615"/>
                    <a:pt x="842226" y="3043989"/>
                  </a:cubicBezTo>
                </a:path>
              </a:pathLst>
            </a:custGeom>
            <a:noFill/>
            <a:ln w="444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F688DAC1-891B-82BD-D986-551FEF5D2C78}"/>
              </a:ext>
            </a:extLst>
          </p:cNvPr>
          <p:cNvSpPr txBox="1"/>
          <p:nvPr/>
        </p:nvSpPr>
        <p:spPr>
          <a:xfrm>
            <a:off x="914400" y="5115078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C00000"/>
                </a:solidFill>
              </a:rPr>
              <a:t>283, 401, 455, 410, 426, 535, 493, 520, 550, 411, 431, 533, 541, 520, 523  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E136854-550A-D40A-75B9-FC110EAEB9D2}"/>
              </a:ext>
            </a:extLst>
          </p:cNvPr>
          <p:cNvSpPr txBox="1"/>
          <p:nvPr/>
        </p:nvSpPr>
        <p:spPr>
          <a:xfrm>
            <a:off x="914400" y="5570894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70C0"/>
                </a:solidFill>
              </a:rPr>
              <a:t>401, 283</a:t>
            </a:r>
            <a:r>
              <a:rPr lang="en-US" sz="1600" b="1" i="1" dirty="0">
                <a:solidFill>
                  <a:srgbClr val="C00000"/>
                </a:solidFill>
              </a:rPr>
              <a:t>, 455, 410, 426, 535, 493, 520, 550, 411, 431, 533, 541, 520, 523 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E40CDC-E2E5-99B6-90B3-67714204BE90}"/>
              </a:ext>
            </a:extLst>
          </p:cNvPr>
          <p:cNvSpPr txBox="1"/>
          <p:nvPr/>
        </p:nvSpPr>
        <p:spPr>
          <a:xfrm>
            <a:off x="914400" y="604517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C00000"/>
                </a:solidFill>
              </a:rPr>
              <a:t>401, 283, 455, 410, 426, 535, 493, 520, 550, 411, 431, 533, 541, </a:t>
            </a:r>
            <a:r>
              <a:rPr lang="en-US" sz="1600" b="1" i="1" dirty="0">
                <a:solidFill>
                  <a:srgbClr val="0070C0"/>
                </a:solidFill>
              </a:rPr>
              <a:t>523, 520 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2DC1C14-8589-46E5-C4A7-498651BA3117}"/>
              </a:ext>
            </a:extLst>
          </p:cNvPr>
          <p:cNvSpPr txBox="1"/>
          <p:nvPr/>
        </p:nvSpPr>
        <p:spPr>
          <a:xfrm>
            <a:off x="7980390" y="6519446"/>
            <a:ext cx="798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etc.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7C29FE1-07F2-6775-4BDF-A12559E51CB9}"/>
              </a:ext>
            </a:extLst>
          </p:cNvPr>
          <p:cNvSpPr txBox="1"/>
          <p:nvPr/>
        </p:nvSpPr>
        <p:spPr>
          <a:xfrm>
            <a:off x="5465173" y="4518659"/>
            <a:ext cx="345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Numerous topological sorts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10093B2-69B3-A6E3-EEDE-D60968BB0F74}"/>
              </a:ext>
            </a:extLst>
          </p:cNvPr>
          <p:cNvSpPr txBox="1"/>
          <p:nvPr/>
        </p:nvSpPr>
        <p:spPr>
          <a:xfrm>
            <a:off x="426649" y="6465162"/>
            <a:ext cx="394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Outdated numbers, but good example</a:t>
            </a:r>
          </a:p>
        </p:txBody>
      </p:sp>
    </p:spTree>
    <p:extLst>
      <p:ext uri="{BB962C8B-B14F-4D97-AF65-F5344CB8AC3E}">
        <p14:creationId xmlns:p14="http://schemas.microsoft.com/office/powerpoint/2010/main" val="41428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8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8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126" grpId="0"/>
      <p:bldP spid="127" grpId="0"/>
      <p:bldP spid="128" grpId="0"/>
      <p:bldP spid="129" grpId="0"/>
      <p:bldP spid="1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3AB5-959C-9702-007A-38D5A33A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3B62-A6F9-ECB9-B9FA-D9B65B01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 that trees (no parent pointer) are bipartite using induction</a:t>
            </a:r>
          </a:p>
          <a:p>
            <a:r>
              <a:rPr lang="en-US" dirty="0"/>
              <a:t>Base case: single node is bipartite</a:t>
            </a:r>
          </a:p>
          <a:p>
            <a:r>
              <a:rPr lang="en-US" dirty="0"/>
              <a:t>Inductive case: assuming tree with n nodes is bipartite, show that tree with n+1 nodes (i.e., add a leaf) is bipartite</a:t>
            </a:r>
          </a:p>
        </p:txBody>
      </p:sp>
    </p:spTree>
    <p:extLst>
      <p:ext uri="{BB962C8B-B14F-4D97-AF65-F5344CB8AC3E}">
        <p14:creationId xmlns:p14="http://schemas.microsoft.com/office/powerpoint/2010/main" val="394498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CF1F-9DB0-8477-C829-9FF3BBBB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find a topo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619BD-9A58-DA77-7983-077341383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use this graph for our example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1A4C53-7600-4C4C-BA7A-6A8647E0C95C}"/>
              </a:ext>
            </a:extLst>
          </p:cNvPr>
          <p:cNvGrpSpPr/>
          <p:nvPr/>
        </p:nvGrpSpPr>
        <p:grpSpPr>
          <a:xfrm>
            <a:off x="914027" y="2548288"/>
            <a:ext cx="3886200" cy="2971800"/>
            <a:chOff x="603039" y="1771595"/>
            <a:chExt cx="2873582" cy="209225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D20D897-B888-A158-018B-7AAD3006A29E}"/>
                </a:ext>
              </a:extLst>
            </p:cNvPr>
            <p:cNvCxnSpPr>
              <a:stCxn id="25" idx="3"/>
              <a:endCxn id="9" idx="7"/>
            </p:cNvCxnSpPr>
            <p:nvPr/>
          </p:nvCxnSpPr>
          <p:spPr>
            <a:xfrm flipH="1">
              <a:off x="1626748" y="3025262"/>
              <a:ext cx="329271" cy="516616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0F0AD9-54C6-CC4E-C7E3-5DF26FD58673}"/>
                </a:ext>
              </a:extLst>
            </p:cNvPr>
            <p:cNvGrpSpPr/>
            <p:nvPr/>
          </p:nvGrpSpPr>
          <p:grpSpPr>
            <a:xfrm>
              <a:off x="603039" y="1771595"/>
              <a:ext cx="2873582" cy="2092255"/>
              <a:chOff x="603039" y="1771595"/>
              <a:chExt cx="2873582" cy="209225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B1E465-C7E9-0636-FC7D-476978EB6E50}"/>
                  </a:ext>
                </a:extLst>
              </p:cNvPr>
              <p:cNvGrpSpPr/>
              <p:nvPr/>
            </p:nvGrpSpPr>
            <p:grpSpPr>
              <a:xfrm>
                <a:off x="603039" y="1771595"/>
                <a:ext cx="2342240" cy="1311870"/>
                <a:chOff x="672813" y="3338604"/>
                <a:chExt cx="2991383" cy="1628719"/>
              </a:xfrm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60A1A2F9-408C-A52A-1411-476BB339E8D5}"/>
                    </a:ext>
                  </a:extLst>
                </p:cNvPr>
                <p:cNvCxnSpPr>
                  <a:stCxn id="25" idx="2"/>
                  <a:endCxn id="23" idx="6"/>
                </p:cNvCxnSpPr>
                <p:nvPr/>
              </p:nvCxnSpPr>
              <p:spPr>
                <a:xfrm flipH="1">
                  <a:off x="1165370" y="4729487"/>
                  <a:ext cx="1163263" cy="3675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550F940-386C-6DA7-128C-80BF5FC81FE2}"/>
                    </a:ext>
                  </a:extLst>
                </p:cNvPr>
                <p:cNvSpPr/>
                <p:nvPr/>
              </p:nvSpPr>
              <p:spPr>
                <a:xfrm>
                  <a:off x="1519650" y="3347836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881A36D3-DEF8-538B-B38A-E099EFE73F59}"/>
                    </a:ext>
                  </a:extLst>
                </p:cNvPr>
                <p:cNvSpPr/>
                <p:nvPr/>
              </p:nvSpPr>
              <p:spPr>
                <a:xfrm>
                  <a:off x="3137617" y="3338604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FE6F663-E56D-D902-87F3-66FB5357B937}"/>
                    </a:ext>
                  </a:extLst>
                </p:cNvPr>
                <p:cNvSpPr/>
                <p:nvPr/>
              </p:nvSpPr>
              <p:spPr>
                <a:xfrm>
                  <a:off x="672813" y="4499000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A6FDD8CB-9781-660F-39F8-E453428D8B32}"/>
                    </a:ext>
                  </a:extLst>
                </p:cNvPr>
                <p:cNvCxnSpPr>
                  <a:stCxn id="21" idx="3"/>
                  <a:endCxn id="23" idx="7"/>
                </p:cNvCxnSpPr>
                <p:nvPr/>
              </p:nvCxnSpPr>
              <p:spPr>
                <a:xfrm flipH="1">
                  <a:off x="1093237" y="3747575"/>
                  <a:ext cx="498546" cy="820010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3534B9DF-3CF4-2DD4-D448-2408044D2F40}"/>
                    </a:ext>
                  </a:extLst>
                </p:cNvPr>
                <p:cNvSpPr/>
                <p:nvPr/>
              </p:nvSpPr>
              <p:spPr>
                <a:xfrm>
                  <a:off x="2328633" y="4495326"/>
                  <a:ext cx="492557" cy="468321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2F7FB11F-F479-F7BE-DD09-CAD0E9FA00A5}"/>
                    </a:ext>
                  </a:extLst>
                </p:cNvPr>
                <p:cNvCxnSpPr>
                  <a:stCxn id="22" idx="3"/>
                  <a:endCxn id="25" idx="7"/>
                </p:cNvCxnSpPr>
                <p:nvPr/>
              </p:nvCxnSpPr>
              <p:spPr>
                <a:xfrm flipH="1">
                  <a:off x="2749057" y="3738343"/>
                  <a:ext cx="460693" cy="825568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AEC1229E-47FA-AA36-A144-69DAE536A0E2}"/>
                    </a:ext>
                  </a:extLst>
                </p:cNvPr>
                <p:cNvCxnSpPr>
                  <a:stCxn id="21" idx="5"/>
                  <a:endCxn id="25" idx="1"/>
                </p:cNvCxnSpPr>
                <p:nvPr/>
              </p:nvCxnSpPr>
              <p:spPr>
                <a:xfrm>
                  <a:off x="1940074" y="3747575"/>
                  <a:ext cx="460692" cy="81633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99A980F4-9FD5-9D7E-05E7-DD85269FF4B7}"/>
                    </a:ext>
                  </a:extLst>
                </p:cNvPr>
                <p:cNvCxnSpPr>
                  <a:stCxn id="21" idx="6"/>
                  <a:endCxn id="22" idx="2"/>
                </p:cNvCxnSpPr>
                <p:nvPr/>
              </p:nvCxnSpPr>
              <p:spPr>
                <a:xfrm flipV="1">
                  <a:off x="2012207" y="3572765"/>
                  <a:ext cx="1125410" cy="9232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E528545-F968-A978-FA43-5B59186B912D}"/>
                    </a:ext>
                  </a:extLst>
                </p:cNvPr>
                <p:cNvSpPr txBox="1"/>
                <p:nvPr/>
              </p:nvSpPr>
              <p:spPr>
                <a:xfrm>
                  <a:off x="1609482" y="3435304"/>
                  <a:ext cx="428622" cy="32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1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FAF44E6-C7A2-6744-61BC-C0C50A126A4B}"/>
                    </a:ext>
                  </a:extLst>
                </p:cNvPr>
                <p:cNvSpPr txBox="1"/>
                <p:nvPr/>
              </p:nvSpPr>
              <p:spPr>
                <a:xfrm>
                  <a:off x="2420150" y="4580089"/>
                  <a:ext cx="275480" cy="32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4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9E747C0-3754-9C7E-C102-A663ED046D48}"/>
                    </a:ext>
                  </a:extLst>
                </p:cNvPr>
                <p:cNvSpPr txBox="1"/>
                <p:nvPr/>
              </p:nvSpPr>
              <p:spPr>
                <a:xfrm>
                  <a:off x="774002" y="4580089"/>
                  <a:ext cx="452412" cy="32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3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D408098-76FD-CB33-0C98-F6C10C7B1225}"/>
                    </a:ext>
                  </a:extLst>
                </p:cNvPr>
                <p:cNvSpPr txBox="1"/>
                <p:nvPr/>
              </p:nvSpPr>
              <p:spPr>
                <a:xfrm>
                  <a:off x="3235574" y="3424750"/>
                  <a:ext cx="428622" cy="32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2</a:t>
                  </a:r>
                </a:p>
              </p:txBody>
            </p:sp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9E81F39-7F14-D8CA-F9DE-2D2DD2156D76}"/>
                  </a:ext>
                </a:extLst>
              </p:cNvPr>
              <p:cNvSpPr/>
              <p:nvPr/>
            </p:nvSpPr>
            <p:spPr>
              <a:xfrm>
                <a:off x="3090951" y="2712968"/>
                <a:ext cx="385670" cy="37721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4876D76-B251-65B0-283C-3373E88AD6A8}"/>
                  </a:ext>
                </a:extLst>
              </p:cNvPr>
              <p:cNvSpPr/>
              <p:nvPr/>
            </p:nvSpPr>
            <p:spPr>
              <a:xfrm>
                <a:off x="1297558" y="3486636"/>
                <a:ext cx="385670" cy="37721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7DFA1F3-91E9-E3BB-6F85-08C15D3F10D5}"/>
                  </a:ext>
                </a:extLst>
              </p:cNvPr>
              <p:cNvSpPr/>
              <p:nvPr/>
            </p:nvSpPr>
            <p:spPr>
              <a:xfrm>
                <a:off x="2584639" y="3486636"/>
                <a:ext cx="385670" cy="37721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7CC6CB-7780-C0C5-3821-A95E03060B2F}"/>
                  </a:ext>
                </a:extLst>
              </p:cNvPr>
              <p:cNvSpPr txBox="1"/>
              <p:nvPr/>
            </p:nvSpPr>
            <p:spPr>
              <a:xfrm>
                <a:off x="3166452" y="2800943"/>
                <a:ext cx="225087" cy="26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AB5D66-E472-F1DE-CBC2-38741E91830B}"/>
                  </a:ext>
                </a:extLst>
              </p:cNvPr>
              <p:cNvSpPr txBox="1"/>
              <p:nvPr/>
            </p:nvSpPr>
            <p:spPr>
              <a:xfrm>
                <a:off x="1369515" y="3553060"/>
                <a:ext cx="335609" cy="26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26292D-8BC2-2325-3B6D-09D5D7B455B9}"/>
                  </a:ext>
                </a:extLst>
              </p:cNvPr>
              <p:cNvSpPr txBox="1"/>
              <p:nvPr/>
            </p:nvSpPr>
            <p:spPr>
              <a:xfrm>
                <a:off x="2649232" y="3570810"/>
                <a:ext cx="302049" cy="26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7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0F22CAF-44C4-9980-6EAF-C14625779BEA}"/>
                  </a:ext>
                </a:extLst>
              </p:cNvPr>
              <p:cNvCxnSpPr>
                <a:stCxn id="22" idx="5"/>
                <a:endCxn id="8" idx="0"/>
              </p:cNvCxnSpPr>
              <p:nvPr/>
            </p:nvCxnSpPr>
            <p:spPr>
              <a:xfrm>
                <a:off x="2862160" y="2093568"/>
                <a:ext cx="421626" cy="619400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30614DC-4F5D-0401-4578-A9A865CB57B5}"/>
                  </a:ext>
                </a:extLst>
              </p:cNvPr>
              <p:cNvCxnSpPr>
                <a:stCxn id="8" idx="2"/>
                <a:endCxn id="25" idx="6"/>
              </p:cNvCxnSpPr>
              <p:nvPr/>
            </p:nvCxnSpPr>
            <p:spPr>
              <a:xfrm flipH="1" flipV="1">
                <a:off x="2285209" y="2891897"/>
                <a:ext cx="805742" cy="9678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AECE842-2B24-5CDF-9844-BCFE706FEDF4}"/>
                  </a:ext>
                </a:extLst>
              </p:cNvPr>
              <p:cNvCxnSpPr>
                <a:stCxn id="23" idx="5"/>
                <a:endCxn id="9" idx="1"/>
              </p:cNvCxnSpPr>
              <p:nvPr/>
            </p:nvCxnSpPr>
            <p:spPr>
              <a:xfrm>
                <a:off x="932229" y="3028223"/>
                <a:ext cx="421809" cy="513654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3A534E8-AF94-E2E2-89CD-B390C32F32D6}"/>
                  </a:ext>
                </a:extLst>
              </p:cNvPr>
              <p:cNvCxnSpPr>
                <a:stCxn id="25" idx="5"/>
                <a:endCxn id="10" idx="1"/>
              </p:cNvCxnSpPr>
              <p:nvPr/>
            </p:nvCxnSpPr>
            <p:spPr>
              <a:xfrm>
                <a:off x="2228729" y="3025262"/>
                <a:ext cx="412390" cy="51661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B0D47A8-C39C-863B-9793-2F30DB01B709}"/>
                  </a:ext>
                </a:extLst>
              </p:cNvPr>
              <p:cNvCxnSpPr>
                <a:stCxn id="8" idx="4"/>
                <a:endCxn id="10" idx="7"/>
              </p:cNvCxnSpPr>
              <p:nvPr/>
            </p:nvCxnSpPr>
            <p:spPr>
              <a:xfrm flipH="1">
                <a:off x="2913829" y="3090182"/>
                <a:ext cx="369957" cy="45169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638F753-C5B0-19AE-A205-5D2110629072}"/>
                  </a:ext>
                </a:extLst>
              </p:cNvPr>
              <p:cNvCxnSpPr>
                <a:stCxn id="10" idx="2"/>
                <a:endCxn id="9" idx="6"/>
              </p:cNvCxnSpPr>
              <p:nvPr/>
            </p:nvCxnSpPr>
            <p:spPr>
              <a:xfrm flipH="1">
                <a:off x="1683228" y="3675243"/>
                <a:ext cx="901411" cy="0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C2EFE7D-DC26-71E1-A794-28A3E67E3F47}"/>
                  </a:ext>
                </a:extLst>
              </p:cNvPr>
              <p:cNvSpPr txBox="1"/>
              <p:nvPr/>
            </p:nvSpPr>
            <p:spPr>
              <a:xfrm>
                <a:off x="5252086" y="5077699"/>
                <a:ext cx="33508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: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1, 2, 5, 4,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3, 7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, 6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C2EFE7D-DC26-71E1-A794-28A3E67E3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086" y="5077699"/>
                <a:ext cx="3350830" cy="461665"/>
              </a:xfrm>
              <a:prstGeom prst="rect">
                <a:avLst/>
              </a:prstGeom>
              <a:blipFill>
                <a:blip r:embed="rId2"/>
                <a:stretch>
                  <a:fillRect l="-54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C88CA3-74E7-2709-3F46-94DF3797D7FE}"/>
                  </a:ext>
                </a:extLst>
              </p:cNvPr>
              <p:cNvSpPr txBox="1"/>
              <p:nvPr/>
            </p:nvSpPr>
            <p:spPr>
              <a:xfrm>
                <a:off x="5269868" y="5702979"/>
                <a:ext cx="33152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: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1, 2, 5, 4,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7, 3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, 6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C88CA3-74E7-2709-3F46-94DF3797D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868" y="5702979"/>
                <a:ext cx="3315266" cy="461665"/>
              </a:xfrm>
              <a:prstGeom prst="rect">
                <a:avLst/>
              </a:prstGeom>
              <a:blipFill>
                <a:blip r:embed="rId3"/>
                <a:stretch>
                  <a:fillRect l="-368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04438C63-40F9-65B9-F5D4-D1F4DDBA03F9}"/>
              </a:ext>
            </a:extLst>
          </p:cNvPr>
          <p:cNvSpPr txBox="1"/>
          <p:nvPr/>
        </p:nvSpPr>
        <p:spPr>
          <a:xfrm>
            <a:off x="5169333" y="4431368"/>
            <a:ext cx="3350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Two topo sorts</a:t>
            </a:r>
          </a:p>
        </p:txBody>
      </p:sp>
    </p:spTree>
    <p:extLst>
      <p:ext uri="{BB962C8B-B14F-4D97-AF65-F5344CB8AC3E}">
        <p14:creationId xmlns:p14="http://schemas.microsoft.com/office/powerpoint/2010/main" val="9507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72D9-0776-2EF4-2557-448B8FCE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1FC8C-B1D2-6DAA-485C-6D7D8C3A1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Find a topo sort in O(|V| + |E|) (linear time)</a:t>
            </a:r>
          </a:p>
          <a:p>
            <a:r>
              <a:rPr lang="en-US" dirty="0"/>
              <a:t>Assume G = (V, E) was built using adjacency list and that in-degree of each node was stored during the build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Any nodes with in-degree 0? If no, then cycle, done.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Pick any node 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/>
              <a:t> with in-degree 0. Put 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/>
              <a:t> into the 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Decrement in-degree of any node </a:t>
            </a:r>
            <a:r>
              <a:rPr lang="en-US" dirty="0">
                <a:solidFill>
                  <a:srgbClr val="0070C0"/>
                </a:solidFill>
              </a:rPr>
              <a:t>w</a:t>
            </a:r>
            <a:r>
              <a:rPr lang="en-US" dirty="0"/>
              <a:t> where (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w</a:t>
            </a:r>
            <a:r>
              <a:rPr lang="en-US" dirty="0"/>
              <a:t>) ∈ E  (essentially remove 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/>
              <a:t> and its out-edges from graph)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More nodes? Goto step 1, else done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61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on Example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9384" y="470424"/>
            <a:ext cx="3661900" cy="2737325"/>
            <a:chOff x="223236" y="1240918"/>
            <a:chExt cx="3661900" cy="2737325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1417638"/>
              <a:ext cx="3233057" cy="2370591"/>
              <a:chOff x="603039" y="1771595"/>
              <a:chExt cx="2873582" cy="2092255"/>
            </a:xfrm>
          </p:grpSpPr>
          <p:cxnSp>
            <p:nvCxnSpPr>
              <p:cNvPr id="5" name="Straight Arrow Connector 4"/>
              <p:cNvCxnSpPr>
                <a:stCxn id="25" idx="3"/>
                <a:endCxn id="9" idx="7"/>
              </p:cNvCxnSpPr>
              <p:nvPr/>
            </p:nvCxnSpPr>
            <p:spPr>
              <a:xfrm flipH="1">
                <a:off x="1626748" y="3025262"/>
                <a:ext cx="329271" cy="51661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5"/>
              <p:cNvGrpSpPr/>
              <p:nvPr/>
            </p:nvGrpSpPr>
            <p:grpSpPr>
              <a:xfrm>
                <a:off x="603039" y="1771595"/>
                <a:ext cx="2873582" cy="2092255"/>
                <a:chOff x="603039" y="1771595"/>
                <a:chExt cx="2873582" cy="209225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603039" y="1771595"/>
                  <a:ext cx="2342240" cy="1311870"/>
                  <a:chOff x="672813" y="3338604"/>
                  <a:chExt cx="2991383" cy="1628719"/>
                </a:xfrm>
              </p:grpSpPr>
              <p:cxnSp>
                <p:nvCxnSpPr>
                  <p:cNvPr id="20" name="Straight Arrow Connector 19"/>
                  <p:cNvCxnSpPr>
                    <a:stCxn id="25" idx="2"/>
                    <a:endCxn id="23" idx="6"/>
                  </p:cNvCxnSpPr>
                  <p:nvPr/>
                </p:nvCxnSpPr>
                <p:spPr>
                  <a:xfrm flipH="1">
                    <a:off x="1165370" y="4729487"/>
                    <a:ext cx="1163263" cy="3675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Oval 20"/>
                  <p:cNvSpPr/>
                  <p:nvPr/>
                </p:nvSpPr>
                <p:spPr>
                  <a:xfrm>
                    <a:off x="1519650" y="3347836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3137617" y="3338604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672813" y="4499000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Arrow Connector 23"/>
                  <p:cNvCxnSpPr>
                    <a:stCxn id="21" idx="3"/>
                    <a:endCxn id="23" idx="7"/>
                  </p:cNvCxnSpPr>
                  <p:nvPr/>
                </p:nvCxnSpPr>
                <p:spPr>
                  <a:xfrm flipH="1">
                    <a:off x="1093237" y="3747575"/>
                    <a:ext cx="498546" cy="820010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Oval 24"/>
                  <p:cNvSpPr/>
                  <p:nvPr/>
                </p:nvSpPr>
                <p:spPr>
                  <a:xfrm>
                    <a:off x="2328633" y="4495326"/>
                    <a:ext cx="492557" cy="468321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" name="Straight Arrow Connector 25"/>
                  <p:cNvCxnSpPr>
                    <a:stCxn id="22" idx="3"/>
                    <a:endCxn id="25" idx="7"/>
                  </p:cNvCxnSpPr>
                  <p:nvPr/>
                </p:nvCxnSpPr>
                <p:spPr>
                  <a:xfrm flipH="1">
                    <a:off x="2749057" y="3738343"/>
                    <a:ext cx="460693" cy="825568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>
                    <a:stCxn id="21" idx="5"/>
                    <a:endCxn id="25" idx="1"/>
                  </p:cNvCxnSpPr>
                  <p:nvPr/>
                </p:nvCxnSpPr>
                <p:spPr>
                  <a:xfrm>
                    <a:off x="1940074" y="3747575"/>
                    <a:ext cx="460692" cy="816336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>
                    <a:stCxn id="21" idx="6"/>
                    <a:endCxn id="22" idx="2"/>
                  </p:cNvCxnSpPr>
                  <p:nvPr/>
                </p:nvCxnSpPr>
                <p:spPr>
                  <a:xfrm flipV="1">
                    <a:off x="2012207" y="3572765"/>
                    <a:ext cx="1125410" cy="9232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09482" y="3435304"/>
                    <a:ext cx="428622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1</a:t>
                    </a:r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420150" y="4580089"/>
                    <a:ext cx="275480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4</a:t>
                    </a: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774002" y="4580089"/>
                    <a:ext cx="452412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3</a:t>
                    </a: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235574" y="3424750"/>
                    <a:ext cx="428622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2</a:t>
                    </a:r>
                  </a:p>
                </p:txBody>
              </p:sp>
            </p:grpSp>
            <p:sp>
              <p:nvSpPr>
                <p:cNvPr id="8" name="Oval 7"/>
                <p:cNvSpPr/>
                <p:nvPr/>
              </p:nvSpPr>
              <p:spPr>
                <a:xfrm>
                  <a:off x="3090951" y="2712968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1297558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584639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166452" y="2800943"/>
                  <a:ext cx="225087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5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369515" y="3553060"/>
                  <a:ext cx="335609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6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649232" y="3570810"/>
                  <a:ext cx="302049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7</a:t>
                  </a:r>
                </a:p>
              </p:txBody>
            </p:sp>
            <p:cxnSp>
              <p:nvCxnSpPr>
                <p:cNvPr id="14" name="Straight Arrow Connector 13"/>
                <p:cNvCxnSpPr>
                  <a:stCxn id="22" idx="5"/>
                  <a:endCxn id="8" idx="0"/>
                </p:cNvCxnSpPr>
                <p:nvPr/>
              </p:nvCxnSpPr>
              <p:spPr>
                <a:xfrm>
                  <a:off x="2862160" y="2093568"/>
                  <a:ext cx="421626" cy="619400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>
                  <a:stCxn id="8" idx="2"/>
                  <a:endCxn id="25" idx="6"/>
                </p:cNvCxnSpPr>
                <p:nvPr/>
              </p:nvCxnSpPr>
              <p:spPr>
                <a:xfrm flipH="1" flipV="1">
                  <a:off x="2285209" y="2891897"/>
                  <a:ext cx="805742" cy="9678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>
                  <a:stCxn id="23" idx="5"/>
                  <a:endCxn id="9" idx="1"/>
                </p:cNvCxnSpPr>
                <p:nvPr/>
              </p:nvCxnSpPr>
              <p:spPr>
                <a:xfrm>
                  <a:off x="932229" y="3028223"/>
                  <a:ext cx="421809" cy="513654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25" idx="5"/>
                  <a:endCxn id="10" idx="1"/>
                </p:cNvCxnSpPr>
                <p:nvPr/>
              </p:nvCxnSpPr>
              <p:spPr>
                <a:xfrm>
                  <a:off x="2228729" y="3025262"/>
                  <a:ext cx="412390" cy="51661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8" idx="4"/>
                  <a:endCxn id="10" idx="7"/>
                </p:cNvCxnSpPr>
                <p:nvPr/>
              </p:nvCxnSpPr>
              <p:spPr>
                <a:xfrm flipH="1">
                  <a:off x="2913829" y="3090182"/>
                  <a:ext cx="369957" cy="45169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10" idx="2"/>
                  <a:endCxn id="9" idx="6"/>
                </p:cNvCxnSpPr>
                <p:nvPr/>
              </p:nvCxnSpPr>
              <p:spPr>
                <a:xfrm flipH="1">
                  <a:off x="1683228" y="3675243"/>
                  <a:ext cx="901411" cy="0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/>
            <p:cNvSpPr txBox="1"/>
            <p:nvPr/>
          </p:nvSpPr>
          <p:spPr>
            <a:xfrm>
              <a:off x="1853042" y="2108470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0009" y="1240918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3236" y="2125807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3509" y="3595042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81364" y="3608911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07543" y="2135049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74781" y="1257424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105411" y="2253865"/>
            <a:ext cx="44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0070C0"/>
                </a:solidFill>
              </a:rPr>
              <a:t>Node 1 has in-</a:t>
            </a:r>
            <a:r>
              <a:rPr lang="en-US" b="1" i="1" dirty="0" err="1">
                <a:solidFill>
                  <a:srgbClr val="0070C0"/>
                </a:solidFill>
              </a:rPr>
              <a:t>deg</a:t>
            </a:r>
            <a:r>
              <a:rPr lang="en-US" b="1" i="1" dirty="0">
                <a:solidFill>
                  <a:srgbClr val="0070C0"/>
                </a:solidFill>
              </a:rPr>
              <a:t> 0 so put it into 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4552" y="2792368"/>
            <a:ext cx="4371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0070C0"/>
                </a:solidFill>
              </a:rPr>
              <a:t>Remove node 1, out edges, and redo in-degrees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06547" y="3588249"/>
            <a:ext cx="3334009" cy="2556044"/>
            <a:chOff x="223236" y="1240918"/>
            <a:chExt cx="3661900" cy="2737325"/>
          </a:xfrm>
        </p:grpSpPr>
        <p:grpSp>
          <p:nvGrpSpPr>
            <p:cNvPr id="46" name="Group 45"/>
            <p:cNvGrpSpPr/>
            <p:nvPr/>
          </p:nvGrpSpPr>
          <p:grpSpPr>
            <a:xfrm>
              <a:off x="304800" y="1417638"/>
              <a:ext cx="3233057" cy="2370591"/>
              <a:chOff x="603039" y="1771595"/>
              <a:chExt cx="2873582" cy="2092255"/>
            </a:xfrm>
          </p:grpSpPr>
          <p:cxnSp>
            <p:nvCxnSpPr>
              <p:cNvPr id="54" name="Straight Arrow Connector 53"/>
              <p:cNvCxnSpPr>
                <a:stCxn id="74" idx="3"/>
                <a:endCxn id="58" idx="7"/>
              </p:cNvCxnSpPr>
              <p:nvPr/>
            </p:nvCxnSpPr>
            <p:spPr>
              <a:xfrm flipH="1">
                <a:off x="1626748" y="3025262"/>
                <a:ext cx="329271" cy="51661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/>
              <p:cNvGrpSpPr/>
              <p:nvPr/>
            </p:nvGrpSpPr>
            <p:grpSpPr>
              <a:xfrm>
                <a:off x="603039" y="1771595"/>
                <a:ext cx="2873582" cy="2092255"/>
                <a:chOff x="603039" y="1771595"/>
                <a:chExt cx="2873582" cy="2092255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603039" y="1771595"/>
                  <a:ext cx="2342240" cy="1311870"/>
                  <a:chOff x="672813" y="3338604"/>
                  <a:chExt cx="2991383" cy="1628719"/>
                </a:xfrm>
              </p:grpSpPr>
              <p:cxnSp>
                <p:nvCxnSpPr>
                  <p:cNvPr id="69" name="Straight Arrow Connector 68"/>
                  <p:cNvCxnSpPr>
                    <a:stCxn id="74" idx="2"/>
                    <a:endCxn id="72" idx="6"/>
                  </p:cNvCxnSpPr>
                  <p:nvPr/>
                </p:nvCxnSpPr>
                <p:spPr>
                  <a:xfrm flipH="1">
                    <a:off x="1165370" y="4729487"/>
                    <a:ext cx="1163263" cy="3675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Oval 70"/>
                  <p:cNvSpPr/>
                  <p:nvPr/>
                </p:nvSpPr>
                <p:spPr>
                  <a:xfrm>
                    <a:off x="3137617" y="3338604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672813" y="4499000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2328633" y="4495326"/>
                    <a:ext cx="492557" cy="468321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5" name="Straight Arrow Connector 74"/>
                  <p:cNvCxnSpPr>
                    <a:stCxn id="71" idx="3"/>
                    <a:endCxn id="74" idx="7"/>
                  </p:cNvCxnSpPr>
                  <p:nvPr/>
                </p:nvCxnSpPr>
                <p:spPr>
                  <a:xfrm flipH="1">
                    <a:off x="2749057" y="3738343"/>
                    <a:ext cx="460693" cy="825568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2420150" y="4580089"/>
                    <a:ext cx="275480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4</a:t>
                    </a: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774002" y="4580089"/>
                    <a:ext cx="452412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3</a:t>
                    </a:r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3235574" y="3424750"/>
                    <a:ext cx="428622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2</a:t>
                    </a:r>
                  </a:p>
                </p:txBody>
              </p:sp>
            </p:grpSp>
            <p:sp>
              <p:nvSpPr>
                <p:cNvPr id="57" name="Oval 56"/>
                <p:cNvSpPr/>
                <p:nvPr/>
              </p:nvSpPr>
              <p:spPr>
                <a:xfrm>
                  <a:off x="3090951" y="2712968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297558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2584639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166452" y="2800943"/>
                  <a:ext cx="225087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5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369515" y="3553060"/>
                  <a:ext cx="335609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6</a:t>
                  </a: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2649232" y="3570810"/>
                  <a:ext cx="302049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7</a:t>
                  </a:r>
                </a:p>
              </p:txBody>
            </p:sp>
            <p:cxnSp>
              <p:nvCxnSpPr>
                <p:cNvPr id="63" name="Straight Arrow Connector 62"/>
                <p:cNvCxnSpPr>
                  <a:stCxn id="71" idx="5"/>
                  <a:endCxn id="57" idx="0"/>
                </p:cNvCxnSpPr>
                <p:nvPr/>
              </p:nvCxnSpPr>
              <p:spPr>
                <a:xfrm>
                  <a:off x="2862160" y="2093568"/>
                  <a:ext cx="421626" cy="619400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>
                  <a:stCxn id="57" idx="2"/>
                  <a:endCxn id="74" idx="6"/>
                </p:cNvCxnSpPr>
                <p:nvPr/>
              </p:nvCxnSpPr>
              <p:spPr>
                <a:xfrm flipH="1" flipV="1">
                  <a:off x="2285209" y="2891897"/>
                  <a:ext cx="805742" cy="9678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>
                  <a:stCxn id="72" idx="5"/>
                  <a:endCxn id="58" idx="1"/>
                </p:cNvCxnSpPr>
                <p:nvPr/>
              </p:nvCxnSpPr>
              <p:spPr>
                <a:xfrm>
                  <a:off x="932229" y="3028223"/>
                  <a:ext cx="421809" cy="513654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>
                  <a:stCxn id="74" idx="5"/>
                  <a:endCxn id="59" idx="1"/>
                </p:cNvCxnSpPr>
                <p:nvPr/>
              </p:nvCxnSpPr>
              <p:spPr>
                <a:xfrm>
                  <a:off x="2228729" y="3025262"/>
                  <a:ext cx="412390" cy="51661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>
                  <a:stCxn id="57" idx="4"/>
                  <a:endCxn id="59" idx="7"/>
                </p:cNvCxnSpPr>
                <p:nvPr/>
              </p:nvCxnSpPr>
              <p:spPr>
                <a:xfrm flipH="1">
                  <a:off x="2913829" y="3090182"/>
                  <a:ext cx="369957" cy="45169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>
                  <a:stCxn id="59" idx="2"/>
                  <a:endCxn id="58" idx="6"/>
                </p:cNvCxnSpPr>
                <p:nvPr/>
              </p:nvCxnSpPr>
              <p:spPr>
                <a:xfrm flipH="1">
                  <a:off x="1683228" y="3675243"/>
                  <a:ext cx="901411" cy="0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/>
            <p:cNvSpPr txBox="1"/>
            <p:nvPr/>
          </p:nvSpPr>
          <p:spPr>
            <a:xfrm>
              <a:off x="1853042" y="2108470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70009" y="1240918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3236" y="2125807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3509" y="3595042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81364" y="3608911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07543" y="2135049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74781" y="1257424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82" name="Down Arrow 81"/>
          <p:cNvSpPr/>
          <p:nvPr/>
        </p:nvSpPr>
        <p:spPr>
          <a:xfrm rot="20936651">
            <a:off x="1245523" y="3462487"/>
            <a:ext cx="323278" cy="69568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own Arrow 82"/>
          <p:cNvSpPr/>
          <p:nvPr/>
        </p:nvSpPr>
        <p:spPr>
          <a:xfrm rot="16896417">
            <a:off x="4196897" y="5164374"/>
            <a:ext cx="323278" cy="69568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5232431" y="4938540"/>
            <a:ext cx="3334008" cy="1745947"/>
            <a:chOff x="223236" y="2108470"/>
            <a:chExt cx="3661900" cy="1869774"/>
          </a:xfrm>
        </p:grpSpPr>
        <p:grpSp>
          <p:nvGrpSpPr>
            <p:cNvPr id="117" name="Group 116"/>
            <p:cNvGrpSpPr/>
            <p:nvPr/>
          </p:nvGrpSpPr>
          <p:grpSpPr>
            <a:xfrm>
              <a:off x="304800" y="2473273"/>
              <a:ext cx="3233058" cy="1314954"/>
              <a:chOff x="603039" y="2703287"/>
              <a:chExt cx="2873582" cy="1160563"/>
            </a:xfrm>
          </p:grpSpPr>
          <p:cxnSp>
            <p:nvCxnSpPr>
              <p:cNvPr id="125" name="Straight Arrow Connector 124"/>
              <p:cNvCxnSpPr>
                <a:stCxn id="143" idx="3"/>
                <a:endCxn id="129" idx="7"/>
              </p:cNvCxnSpPr>
              <p:nvPr/>
            </p:nvCxnSpPr>
            <p:spPr>
              <a:xfrm flipH="1">
                <a:off x="1626748" y="3025262"/>
                <a:ext cx="329271" cy="51661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603039" y="2703287"/>
                <a:ext cx="2873582" cy="1160563"/>
                <a:chOff x="603039" y="2703287"/>
                <a:chExt cx="2873582" cy="1160563"/>
              </a:xfrm>
            </p:grpSpPr>
            <p:grpSp>
              <p:nvGrpSpPr>
                <p:cNvPr id="127" name="Group 126"/>
                <p:cNvGrpSpPr/>
                <p:nvPr/>
              </p:nvGrpSpPr>
              <p:grpSpPr>
                <a:xfrm>
                  <a:off x="603039" y="2703287"/>
                  <a:ext cx="1682170" cy="380175"/>
                  <a:chOff x="672813" y="4495326"/>
                  <a:chExt cx="2148377" cy="471997"/>
                </a:xfrm>
              </p:grpSpPr>
              <p:cxnSp>
                <p:nvCxnSpPr>
                  <p:cNvPr id="140" name="Straight Arrow Connector 139"/>
                  <p:cNvCxnSpPr>
                    <a:stCxn id="143" idx="2"/>
                    <a:endCxn id="142" idx="6"/>
                  </p:cNvCxnSpPr>
                  <p:nvPr/>
                </p:nvCxnSpPr>
                <p:spPr>
                  <a:xfrm flipH="1">
                    <a:off x="1165370" y="4729487"/>
                    <a:ext cx="1163263" cy="3675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2" name="Oval 141"/>
                  <p:cNvSpPr/>
                  <p:nvPr/>
                </p:nvSpPr>
                <p:spPr>
                  <a:xfrm>
                    <a:off x="672813" y="4499000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2328633" y="4495326"/>
                    <a:ext cx="492557" cy="468321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2420150" y="4580089"/>
                    <a:ext cx="275480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4</a:t>
                    </a:r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774002" y="4580089"/>
                    <a:ext cx="452412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3</a:t>
                    </a:r>
                  </a:p>
                </p:txBody>
              </p:sp>
            </p:grpSp>
            <p:sp>
              <p:nvSpPr>
                <p:cNvPr id="128" name="Oval 127"/>
                <p:cNvSpPr/>
                <p:nvPr/>
              </p:nvSpPr>
              <p:spPr>
                <a:xfrm>
                  <a:off x="3090951" y="2712968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1297558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2584639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166452" y="2800943"/>
                  <a:ext cx="225087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5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1369515" y="3553060"/>
                  <a:ext cx="335609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6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2649232" y="3570810"/>
                  <a:ext cx="302049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7</a:t>
                  </a:r>
                </a:p>
              </p:txBody>
            </p:sp>
            <p:cxnSp>
              <p:nvCxnSpPr>
                <p:cNvPr id="135" name="Straight Arrow Connector 134"/>
                <p:cNvCxnSpPr>
                  <a:stCxn id="128" idx="2"/>
                  <a:endCxn id="143" idx="6"/>
                </p:cNvCxnSpPr>
                <p:nvPr/>
              </p:nvCxnSpPr>
              <p:spPr>
                <a:xfrm flipH="1" flipV="1">
                  <a:off x="2285209" y="2891897"/>
                  <a:ext cx="805742" cy="9678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>
                  <a:stCxn id="142" idx="5"/>
                  <a:endCxn id="129" idx="1"/>
                </p:cNvCxnSpPr>
                <p:nvPr/>
              </p:nvCxnSpPr>
              <p:spPr>
                <a:xfrm>
                  <a:off x="932229" y="3028223"/>
                  <a:ext cx="421809" cy="513654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>
                  <a:stCxn id="143" idx="5"/>
                  <a:endCxn id="130" idx="1"/>
                </p:cNvCxnSpPr>
                <p:nvPr/>
              </p:nvCxnSpPr>
              <p:spPr>
                <a:xfrm>
                  <a:off x="2228729" y="3025262"/>
                  <a:ext cx="412390" cy="51661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/>
                <p:cNvCxnSpPr>
                  <a:stCxn id="128" idx="4"/>
                  <a:endCxn id="130" idx="7"/>
                </p:cNvCxnSpPr>
                <p:nvPr/>
              </p:nvCxnSpPr>
              <p:spPr>
                <a:xfrm flipH="1">
                  <a:off x="2913829" y="3090182"/>
                  <a:ext cx="369957" cy="45169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/>
                <p:cNvCxnSpPr>
                  <a:stCxn id="130" idx="2"/>
                  <a:endCxn id="129" idx="6"/>
                </p:cNvCxnSpPr>
                <p:nvPr/>
              </p:nvCxnSpPr>
              <p:spPr>
                <a:xfrm flipH="1">
                  <a:off x="1683228" y="3675243"/>
                  <a:ext cx="901411" cy="0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8" name="TextBox 117"/>
            <p:cNvSpPr txBox="1"/>
            <p:nvPr/>
          </p:nvSpPr>
          <p:spPr>
            <a:xfrm>
              <a:off x="1853042" y="2108470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23236" y="2125808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33510" y="3595043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981363" y="3608912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507543" y="2135049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4105411" y="3603662"/>
            <a:ext cx="44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0070C0"/>
                </a:solidFill>
              </a:rPr>
              <a:t>Node 2 has in-</a:t>
            </a:r>
            <a:r>
              <a:rPr lang="en-US" b="1" i="1" dirty="0" err="1">
                <a:solidFill>
                  <a:srgbClr val="0070C0"/>
                </a:solidFill>
              </a:rPr>
              <a:t>deg</a:t>
            </a:r>
            <a:r>
              <a:rPr lang="en-US" b="1" i="1" dirty="0">
                <a:solidFill>
                  <a:srgbClr val="0070C0"/>
                </a:solidFill>
              </a:rPr>
              <a:t> 0 so put it into TS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4081738" y="1317209"/>
            <a:ext cx="4523433" cy="736295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214552" y="150069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TS: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38510" y="1494192"/>
            <a:ext cx="34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r>
              <a:rPr lang="en-US" b="1" dirty="0"/>
              <a:t> 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800010" y="1494498"/>
            <a:ext cx="50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, 2 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194469" y="4120192"/>
            <a:ext cx="4371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0070C0"/>
                </a:solidFill>
              </a:rPr>
              <a:t>Remove node 2, out edges, and redo in-degrees</a:t>
            </a:r>
          </a:p>
        </p:txBody>
      </p:sp>
    </p:spTree>
    <p:extLst>
      <p:ext uri="{BB962C8B-B14F-4D97-AF65-F5344CB8AC3E}">
        <p14:creationId xmlns:p14="http://schemas.microsoft.com/office/powerpoint/2010/main" val="359550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82" grpId="0" animBg="1"/>
      <p:bldP spid="83" grpId="0" animBg="1"/>
      <p:bldP spid="148" grpId="0"/>
      <p:bldP spid="150" grpId="0" animBg="1"/>
      <p:bldP spid="40" grpId="0"/>
      <p:bldP spid="42" grpId="0"/>
      <p:bldP spid="149" grpId="0"/>
      <p:bldP spid="15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on Example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14551" y="2242558"/>
            <a:ext cx="4487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rgbClr val="0070C0"/>
                </a:solidFill>
              </a:rPr>
              <a:t>Node 5 has in-</a:t>
            </a:r>
            <a:r>
              <a:rPr lang="en-US" sz="1600" b="1" i="1" dirty="0" err="1">
                <a:solidFill>
                  <a:srgbClr val="0070C0"/>
                </a:solidFill>
              </a:rPr>
              <a:t>deg</a:t>
            </a:r>
            <a:r>
              <a:rPr lang="en-US" sz="1600" b="1" i="1" dirty="0">
                <a:solidFill>
                  <a:srgbClr val="0070C0"/>
                </a:solidFill>
              </a:rPr>
              <a:t> 0 so put it into 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52593" y="2681095"/>
            <a:ext cx="5002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rgbClr val="0070C0"/>
                </a:solidFill>
              </a:rPr>
              <a:t>Remove node 5, out edges, and redo in-degrees</a:t>
            </a:r>
          </a:p>
        </p:txBody>
      </p:sp>
      <p:sp>
        <p:nvSpPr>
          <p:cNvPr id="82" name="Down Arrow 81"/>
          <p:cNvSpPr/>
          <p:nvPr/>
        </p:nvSpPr>
        <p:spPr>
          <a:xfrm>
            <a:off x="2452790" y="2980456"/>
            <a:ext cx="275094" cy="549795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own Arrow 82"/>
          <p:cNvSpPr/>
          <p:nvPr/>
        </p:nvSpPr>
        <p:spPr>
          <a:xfrm rot="18204722">
            <a:off x="470090" y="4828749"/>
            <a:ext cx="280511" cy="461774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248192" y="1043311"/>
            <a:ext cx="3334008" cy="1745947"/>
            <a:chOff x="223236" y="2108470"/>
            <a:chExt cx="3661900" cy="1869774"/>
          </a:xfrm>
        </p:grpSpPr>
        <p:grpSp>
          <p:nvGrpSpPr>
            <p:cNvPr id="117" name="Group 116"/>
            <p:cNvGrpSpPr/>
            <p:nvPr/>
          </p:nvGrpSpPr>
          <p:grpSpPr>
            <a:xfrm>
              <a:off x="304800" y="2473273"/>
              <a:ext cx="3233058" cy="1314954"/>
              <a:chOff x="603039" y="2703287"/>
              <a:chExt cx="2873582" cy="1160563"/>
            </a:xfrm>
          </p:grpSpPr>
          <p:cxnSp>
            <p:nvCxnSpPr>
              <p:cNvPr id="125" name="Straight Arrow Connector 124"/>
              <p:cNvCxnSpPr>
                <a:stCxn id="143" idx="3"/>
                <a:endCxn id="129" idx="7"/>
              </p:cNvCxnSpPr>
              <p:nvPr/>
            </p:nvCxnSpPr>
            <p:spPr>
              <a:xfrm flipH="1">
                <a:off x="1626748" y="3025262"/>
                <a:ext cx="329271" cy="51661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603039" y="2703287"/>
                <a:ext cx="2873582" cy="1160563"/>
                <a:chOff x="603039" y="2703287"/>
                <a:chExt cx="2873582" cy="1160563"/>
              </a:xfrm>
            </p:grpSpPr>
            <p:grpSp>
              <p:nvGrpSpPr>
                <p:cNvPr id="127" name="Group 126"/>
                <p:cNvGrpSpPr/>
                <p:nvPr/>
              </p:nvGrpSpPr>
              <p:grpSpPr>
                <a:xfrm>
                  <a:off x="603039" y="2703287"/>
                  <a:ext cx="1682170" cy="380175"/>
                  <a:chOff x="672813" y="4495326"/>
                  <a:chExt cx="2148377" cy="471997"/>
                </a:xfrm>
              </p:grpSpPr>
              <p:cxnSp>
                <p:nvCxnSpPr>
                  <p:cNvPr id="140" name="Straight Arrow Connector 139"/>
                  <p:cNvCxnSpPr>
                    <a:stCxn id="143" idx="2"/>
                    <a:endCxn id="142" idx="6"/>
                  </p:cNvCxnSpPr>
                  <p:nvPr/>
                </p:nvCxnSpPr>
                <p:spPr>
                  <a:xfrm flipH="1">
                    <a:off x="1165370" y="4729487"/>
                    <a:ext cx="1163263" cy="3675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2" name="Oval 141"/>
                  <p:cNvSpPr/>
                  <p:nvPr/>
                </p:nvSpPr>
                <p:spPr>
                  <a:xfrm>
                    <a:off x="672813" y="4499000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2328633" y="4495326"/>
                    <a:ext cx="492557" cy="468321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2420150" y="4580089"/>
                    <a:ext cx="275480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4</a:t>
                    </a:r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774002" y="4580089"/>
                    <a:ext cx="452412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3</a:t>
                    </a:r>
                  </a:p>
                </p:txBody>
              </p:sp>
            </p:grpSp>
            <p:sp>
              <p:nvSpPr>
                <p:cNvPr id="128" name="Oval 127"/>
                <p:cNvSpPr/>
                <p:nvPr/>
              </p:nvSpPr>
              <p:spPr>
                <a:xfrm>
                  <a:off x="3090951" y="2712968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1297558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2584639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166452" y="2800943"/>
                  <a:ext cx="225087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5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1369515" y="3553060"/>
                  <a:ext cx="335609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6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2649232" y="3570810"/>
                  <a:ext cx="302049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7</a:t>
                  </a:r>
                </a:p>
              </p:txBody>
            </p:sp>
            <p:cxnSp>
              <p:nvCxnSpPr>
                <p:cNvPr id="135" name="Straight Arrow Connector 134"/>
                <p:cNvCxnSpPr>
                  <a:stCxn id="128" idx="2"/>
                  <a:endCxn id="143" idx="6"/>
                </p:cNvCxnSpPr>
                <p:nvPr/>
              </p:nvCxnSpPr>
              <p:spPr>
                <a:xfrm flipH="1" flipV="1">
                  <a:off x="2285209" y="2891897"/>
                  <a:ext cx="805742" cy="9678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>
                  <a:stCxn id="142" idx="5"/>
                  <a:endCxn id="129" idx="1"/>
                </p:cNvCxnSpPr>
                <p:nvPr/>
              </p:nvCxnSpPr>
              <p:spPr>
                <a:xfrm>
                  <a:off x="932229" y="3028223"/>
                  <a:ext cx="421809" cy="513654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>
                  <a:stCxn id="143" idx="5"/>
                  <a:endCxn id="130" idx="1"/>
                </p:cNvCxnSpPr>
                <p:nvPr/>
              </p:nvCxnSpPr>
              <p:spPr>
                <a:xfrm>
                  <a:off x="2228729" y="3025262"/>
                  <a:ext cx="412390" cy="51661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/>
                <p:cNvCxnSpPr>
                  <a:stCxn id="128" idx="4"/>
                  <a:endCxn id="130" idx="7"/>
                </p:cNvCxnSpPr>
                <p:nvPr/>
              </p:nvCxnSpPr>
              <p:spPr>
                <a:xfrm flipH="1">
                  <a:off x="2913829" y="3090182"/>
                  <a:ext cx="369957" cy="45169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/>
                <p:cNvCxnSpPr>
                  <a:stCxn id="130" idx="2"/>
                  <a:endCxn id="129" idx="6"/>
                </p:cNvCxnSpPr>
                <p:nvPr/>
              </p:nvCxnSpPr>
              <p:spPr>
                <a:xfrm flipH="1">
                  <a:off x="1683228" y="3675243"/>
                  <a:ext cx="901411" cy="0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8" name="TextBox 117"/>
            <p:cNvSpPr txBox="1"/>
            <p:nvPr/>
          </p:nvSpPr>
          <p:spPr>
            <a:xfrm>
              <a:off x="1853042" y="2108470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23236" y="2125808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33510" y="3595043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981363" y="3608912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507543" y="2135049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4184797" y="3122575"/>
            <a:ext cx="4487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rgbClr val="0070C0"/>
                </a:solidFill>
              </a:rPr>
              <a:t>Node 4 has in-</a:t>
            </a:r>
            <a:r>
              <a:rPr lang="en-US" sz="1600" b="1" i="1" dirty="0" err="1">
                <a:solidFill>
                  <a:srgbClr val="0070C0"/>
                </a:solidFill>
              </a:rPr>
              <a:t>deg</a:t>
            </a:r>
            <a:r>
              <a:rPr lang="en-US" sz="1600" b="1" i="1" dirty="0">
                <a:solidFill>
                  <a:srgbClr val="0070C0"/>
                </a:solidFill>
              </a:rPr>
              <a:t> 0 so put it into TS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4081738" y="1317209"/>
            <a:ext cx="4523433" cy="736295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214551" y="1500690"/>
            <a:ext cx="645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TS:</a:t>
            </a:r>
            <a:r>
              <a:rPr lang="en-US" b="1" dirty="0"/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21184" y="1500690"/>
            <a:ext cx="346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  <a:r>
              <a:rPr lang="en-US" b="1" dirty="0"/>
              <a:t> 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089077" y="1494426"/>
            <a:ext cx="67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, 2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456529" y="3655858"/>
            <a:ext cx="5203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rgbClr val="0070C0"/>
                </a:solidFill>
              </a:rPr>
              <a:t>Remove node 4, out edges, and redo in-degrees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551686" y="1491693"/>
            <a:ext cx="64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, 5 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025843" y="1482035"/>
            <a:ext cx="613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, 4 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248192" y="3070104"/>
            <a:ext cx="2854943" cy="1770406"/>
            <a:chOff x="223236" y="2108470"/>
            <a:chExt cx="3135720" cy="1895968"/>
          </a:xfrm>
        </p:grpSpPr>
        <p:grpSp>
          <p:nvGrpSpPr>
            <p:cNvPr id="111" name="Group 110"/>
            <p:cNvGrpSpPr/>
            <p:nvPr/>
          </p:nvGrpSpPr>
          <p:grpSpPr>
            <a:xfrm>
              <a:off x="304800" y="2473273"/>
              <a:ext cx="2663408" cy="1314954"/>
              <a:chOff x="603039" y="2703287"/>
              <a:chExt cx="2367270" cy="1160563"/>
            </a:xfrm>
          </p:grpSpPr>
          <p:cxnSp>
            <p:nvCxnSpPr>
              <p:cNvPr id="124" name="Straight Arrow Connector 123"/>
              <p:cNvCxnSpPr>
                <a:stCxn id="163" idx="3"/>
                <a:endCxn id="147" idx="7"/>
              </p:cNvCxnSpPr>
              <p:nvPr/>
            </p:nvCxnSpPr>
            <p:spPr>
              <a:xfrm flipH="1">
                <a:off x="1626748" y="3025262"/>
                <a:ext cx="329271" cy="51661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Group 133"/>
              <p:cNvGrpSpPr/>
              <p:nvPr/>
            </p:nvGrpSpPr>
            <p:grpSpPr>
              <a:xfrm>
                <a:off x="603039" y="2703287"/>
                <a:ext cx="2367270" cy="1160563"/>
                <a:chOff x="603039" y="2703287"/>
                <a:chExt cx="2367270" cy="1160563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603039" y="2703287"/>
                  <a:ext cx="1682170" cy="380175"/>
                  <a:chOff x="672813" y="4495326"/>
                  <a:chExt cx="2148377" cy="471997"/>
                </a:xfrm>
              </p:grpSpPr>
              <p:cxnSp>
                <p:nvCxnSpPr>
                  <p:cNvPr id="161" name="Straight Arrow Connector 160"/>
                  <p:cNvCxnSpPr>
                    <a:stCxn id="163" idx="2"/>
                    <a:endCxn id="162" idx="6"/>
                  </p:cNvCxnSpPr>
                  <p:nvPr/>
                </p:nvCxnSpPr>
                <p:spPr>
                  <a:xfrm flipH="1">
                    <a:off x="1165370" y="4729487"/>
                    <a:ext cx="1163263" cy="3675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2" name="Oval 161"/>
                  <p:cNvSpPr/>
                  <p:nvPr/>
                </p:nvSpPr>
                <p:spPr>
                  <a:xfrm>
                    <a:off x="672813" y="4499000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2328633" y="4495326"/>
                    <a:ext cx="492557" cy="468321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2420150" y="4580089"/>
                    <a:ext cx="275480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4</a:t>
                    </a:r>
                  </a:p>
                </p:txBody>
              </p:sp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774002" y="4580089"/>
                    <a:ext cx="452412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3</a:t>
                    </a:r>
                  </a:p>
                </p:txBody>
              </p:sp>
            </p:grpSp>
            <p:sp>
              <p:nvSpPr>
                <p:cNvPr id="147" name="Oval 146"/>
                <p:cNvSpPr/>
                <p:nvPr/>
              </p:nvSpPr>
              <p:spPr>
                <a:xfrm>
                  <a:off x="1297558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2584639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1369515" y="3553060"/>
                  <a:ext cx="335609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6</a:t>
                  </a:r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2649232" y="3570810"/>
                  <a:ext cx="302049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7</a:t>
                  </a:r>
                </a:p>
              </p:txBody>
            </p:sp>
            <p:cxnSp>
              <p:nvCxnSpPr>
                <p:cNvPr id="157" name="Straight Arrow Connector 156"/>
                <p:cNvCxnSpPr>
                  <a:stCxn id="162" idx="5"/>
                  <a:endCxn id="147" idx="1"/>
                </p:cNvCxnSpPr>
                <p:nvPr/>
              </p:nvCxnSpPr>
              <p:spPr>
                <a:xfrm>
                  <a:off x="932229" y="3028223"/>
                  <a:ext cx="421809" cy="513654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/>
                <p:cNvCxnSpPr>
                  <a:stCxn id="163" idx="5"/>
                  <a:endCxn id="152" idx="1"/>
                </p:cNvCxnSpPr>
                <p:nvPr/>
              </p:nvCxnSpPr>
              <p:spPr>
                <a:xfrm>
                  <a:off x="2228729" y="3025262"/>
                  <a:ext cx="412390" cy="51661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>
                  <a:stCxn id="152" idx="2"/>
                  <a:endCxn id="147" idx="6"/>
                </p:cNvCxnSpPr>
                <p:nvPr/>
              </p:nvCxnSpPr>
              <p:spPr>
                <a:xfrm flipH="1">
                  <a:off x="1683228" y="3675243"/>
                  <a:ext cx="901411" cy="0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2" name="TextBox 111"/>
            <p:cNvSpPr txBox="1"/>
            <p:nvPr/>
          </p:nvSpPr>
          <p:spPr>
            <a:xfrm>
              <a:off x="1853042" y="2108470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23236" y="2125808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33510" y="3595043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81363" y="3608912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143626" y="5097199"/>
            <a:ext cx="2126340" cy="1224736"/>
            <a:chOff x="304800" y="2476629"/>
            <a:chExt cx="2335461" cy="1311598"/>
          </a:xfrm>
        </p:grpSpPr>
        <p:grpSp>
          <p:nvGrpSpPr>
            <p:cNvPr id="173" name="Group 172"/>
            <p:cNvGrpSpPr/>
            <p:nvPr/>
          </p:nvGrpSpPr>
          <p:grpSpPr>
            <a:xfrm>
              <a:off x="304800" y="2476629"/>
              <a:ext cx="2335461" cy="1311598"/>
              <a:chOff x="603039" y="2706249"/>
              <a:chExt cx="2075786" cy="1157601"/>
            </a:xfrm>
          </p:grpSpPr>
          <p:grpSp>
            <p:nvGrpSpPr>
              <p:cNvPr id="174" name="Group 173"/>
              <p:cNvGrpSpPr/>
              <p:nvPr/>
            </p:nvGrpSpPr>
            <p:grpSpPr>
              <a:xfrm>
                <a:off x="603039" y="2706249"/>
                <a:ext cx="433467" cy="377216"/>
                <a:chOff x="672813" y="4499000"/>
                <a:chExt cx="553601" cy="468323"/>
              </a:xfrm>
            </p:grpSpPr>
            <p:sp>
              <p:nvSpPr>
                <p:cNvPr id="183" name="Oval 182"/>
                <p:cNvSpPr/>
                <p:nvPr/>
              </p:nvSpPr>
              <p:spPr>
                <a:xfrm>
                  <a:off x="672813" y="4499000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774002" y="4580089"/>
                  <a:ext cx="452412" cy="32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3</a:t>
                  </a:r>
                </a:p>
              </p:txBody>
            </p:sp>
          </p:grpSp>
          <p:sp>
            <p:nvSpPr>
              <p:cNvPr id="175" name="Oval 174"/>
              <p:cNvSpPr/>
              <p:nvPr/>
            </p:nvSpPr>
            <p:spPr>
              <a:xfrm>
                <a:off x="1344484" y="3385353"/>
                <a:ext cx="385670" cy="37721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293155" y="3486636"/>
                <a:ext cx="385670" cy="37721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1377161" y="3430284"/>
                <a:ext cx="335609" cy="26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6</a:t>
                </a: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2330228" y="3510293"/>
                <a:ext cx="302049" cy="26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7</a:t>
                </a:r>
              </a:p>
            </p:txBody>
          </p:sp>
          <p:cxnSp>
            <p:nvCxnSpPr>
              <p:cNvPr id="179" name="Straight Arrow Connector 178"/>
              <p:cNvCxnSpPr>
                <a:stCxn id="183" idx="5"/>
                <a:endCxn id="175" idx="1"/>
              </p:cNvCxnSpPr>
              <p:nvPr/>
            </p:nvCxnSpPr>
            <p:spPr>
              <a:xfrm>
                <a:off x="932229" y="3028223"/>
                <a:ext cx="468735" cy="412372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>
                <a:stCxn id="176" idx="2"/>
                <a:endCxn id="175" idx="6"/>
              </p:cNvCxnSpPr>
              <p:nvPr/>
            </p:nvCxnSpPr>
            <p:spPr>
              <a:xfrm flipH="1" flipV="1">
                <a:off x="1730154" y="3573961"/>
                <a:ext cx="563001" cy="101282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TextBox 168"/>
            <p:cNvSpPr txBox="1"/>
            <p:nvPr/>
          </p:nvSpPr>
          <p:spPr>
            <a:xfrm>
              <a:off x="835146" y="2555809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434208" y="2913139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117052" y="2977284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3239456" y="4125374"/>
            <a:ext cx="5433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rgbClr val="0070C0"/>
                </a:solidFill>
              </a:rPr>
              <a:t>Nodes 3 and 7 have in-</a:t>
            </a:r>
            <a:r>
              <a:rPr lang="en-US" sz="1600" b="1" i="1" dirty="0" err="1">
                <a:solidFill>
                  <a:srgbClr val="0070C0"/>
                </a:solidFill>
              </a:rPr>
              <a:t>deg</a:t>
            </a:r>
            <a:r>
              <a:rPr lang="en-US" sz="1600" b="1" i="1" dirty="0">
                <a:solidFill>
                  <a:srgbClr val="0070C0"/>
                </a:solidFill>
              </a:rPr>
              <a:t> 0 so pick one, put in TS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6482732" y="1491693"/>
            <a:ext cx="601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, 7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3746492" y="5375241"/>
            <a:ext cx="1372061" cy="1117578"/>
            <a:chOff x="3635942" y="5335503"/>
            <a:chExt cx="1372061" cy="1117578"/>
          </a:xfrm>
        </p:grpSpPr>
        <p:grpSp>
          <p:nvGrpSpPr>
            <p:cNvPr id="191" name="Group 190"/>
            <p:cNvGrpSpPr/>
            <p:nvPr/>
          </p:nvGrpSpPr>
          <p:grpSpPr>
            <a:xfrm>
              <a:off x="3635942" y="5335503"/>
              <a:ext cx="1154564" cy="1117578"/>
              <a:chOff x="603039" y="2706249"/>
              <a:chExt cx="1127115" cy="1056318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603039" y="2706249"/>
                <a:ext cx="433467" cy="377216"/>
                <a:chOff x="672813" y="4499000"/>
                <a:chExt cx="553601" cy="468323"/>
              </a:xfrm>
            </p:grpSpPr>
            <p:sp>
              <p:nvSpPr>
                <p:cNvPr id="202" name="Oval 201"/>
                <p:cNvSpPr/>
                <p:nvPr/>
              </p:nvSpPr>
              <p:spPr>
                <a:xfrm>
                  <a:off x="672813" y="4499000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774002" y="4580089"/>
                  <a:ext cx="452412" cy="32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3</a:t>
                  </a:r>
                </a:p>
              </p:txBody>
            </p:sp>
          </p:grpSp>
          <p:sp>
            <p:nvSpPr>
              <p:cNvPr id="196" name="Oval 195"/>
              <p:cNvSpPr/>
              <p:nvPr/>
            </p:nvSpPr>
            <p:spPr>
              <a:xfrm>
                <a:off x="1344484" y="3385353"/>
                <a:ext cx="385670" cy="37721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1377161" y="3430284"/>
                <a:ext cx="335609" cy="26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6</a:t>
                </a:r>
              </a:p>
            </p:txBody>
          </p:sp>
          <p:cxnSp>
            <p:nvCxnSpPr>
              <p:cNvPr id="200" name="Straight Arrow Connector 199"/>
              <p:cNvCxnSpPr>
                <a:stCxn id="202" idx="5"/>
                <a:endCxn id="196" idx="1"/>
              </p:cNvCxnSpPr>
              <p:nvPr/>
            </p:nvCxnSpPr>
            <p:spPr>
              <a:xfrm>
                <a:off x="932229" y="3028223"/>
                <a:ext cx="468735" cy="412372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TextBox 191"/>
            <p:cNvSpPr txBox="1"/>
            <p:nvPr/>
          </p:nvSpPr>
          <p:spPr>
            <a:xfrm>
              <a:off x="4118800" y="5409439"/>
              <a:ext cx="343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664220" y="5743104"/>
              <a:ext cx="343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5551686" y="4630621"/>
            <a:ext cx="3120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rgbClr val="0070C0"/>
                </a:solidFill>
              </a:rPr>
              <a:t>Node 3 into TS, remove it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9389" y="5519145"/>
            <a:ext cx="612560" cy="709975"/>
            <a:chOff x="5919152" y="5758930"/>
            <a:chExt cx="612560" cy="709975"/>
          </a:xfrm>
        </p:grpSpPr>
        <p:grpSp>
          <p:nvGrpSpPr>
            <p:cNvPr id="206" name="Group 205"/>
            <p:cNvGrpSpPr/>
            <p:nvPr/>
          </p:nvGrpSpPr>
          <p:grpSpPr>
            <a:xfrm>
              <a:off x="5919152" y="6069815"/>
              <a:ext cx="395062" cy="399090"/>
              <a:chOff x="1344484" y="3385353"/>
              <a:chExt cx="385670" cy="377214"/>
            </a:xfrm>
          </p:grpSpPr>
          <p:sp>
            <p:nvSpPr>
              <p:cNvPr id="210" name="Oval 209"/>
              <p:cNvSpPr/>
              <p:nvPr/>
            </p:nvSpPr>
            <p:spPr>
              <a:xfrm>
                <a:off x="1344484" y="3385353"/>
                <a:ext cx="385670" cy="37721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1377161" y="3430284"/>
                <a:ext cx="335609" cy="26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6</a:t>
                </a:r>
              </a:p>
            </p:txBody>
          </p:sp>
        </p:grpSp>
        <p:sp>
          <p:nvSpPr>
            <p:cNvPr id="208" name="TextBox 207"/>
            <p:cNvSpPr txBox="1"/>
            <p:nvPr/>
          </p:nvSpPr>
          <p:spPr>
            <a:xfrm>
              <a:off x="6187929" y="5758930"/>
              <a:ext cx="343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215" name="TextBox 214"/>
          <p:cNvSpPr txBox="1"/>
          <p:nvPr/>
        </p:nvSpPr>
        <p:spPr>
          <a:xfrm>
            <a:off x="6924547" y="1482035"/>
            <a:ext cx="56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, 3 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7372488" y="1491693"/>
            <a:ext cx="55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, 6 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6699793" y="5064328"/>
            <a:ext cx="1955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rgbClr val="0070C0"/>
                </a:solidFill>
              </a:rPr>
              <a:t>Node 6 into TS, remove, </a:t>
            </a:r>
            <a:r>
              <a:rPr lang="en-US" sz="1600" b="1" i="1" dirty="0">
                <a:solidFill>
                  <a:srgbClr val="C00000"/>
                </a:solidFill>
              </a:rPr>
              <a:t>done</a:t>
            </a:r>
          </a:p>
        </p:txBody>
      </p:sp>
      <p:sp>
        <p:nvSpPr>
          <p:cNvPr id="218" name="Down Arrow 217"/>
          <p:cNvSpPr/>
          <p:nvPr/>
        </p:nvSpPr>
        <p:spPr>
          <a:xfrm rot="16518736">
            <a:off x="3101563" y="5013143"/>
            <a:ext cx="241476" cy="461774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Down Arrow 218"/>
          <p:cNvSpPr/>
          <p:nvPr/>
        </p:nvSpPr>
        <p:spPr>
          <a:xfrm rot="17327441">
            <a:off x="5139649" y="5355052"/>
            <a:ext cx="241476" cy="461774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8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7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7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42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82" grpId="0" animBg="1"/>
      <p:bldP spid="83" grpId="0" animBg="1"/>
      <p:bldP spid="148" grpId="0"/>
      <p:bldP spid="150" grpId="0" animBg="1"/>
      <p:bldP spid="40" grpId="0"/>
      <p:bldP spid="42" grpId="0"/>
      <p:bldP spid="149" grpId="0"/>
      <p:bldP spid="151" grpId="0"/>
      <p:bldP spid="108" grpId="0"/>
      <p:bldP spid="109" grpId="0"/>
      <p:bldP spid="188" grpId="0"/>
      <p:bldP spid="189" grpId="0"/>
      <p:bldP spid="204" grpId="0"/>
      <p:bldP spid="215" grpId="0"/>
      <p:bldP spid="216" grpId="0"/>
      <p:bldP spid="217" grpId="0"/>
      <p:bldP spid="218" grpId="0" animBg="1"/>
      <p:bldP spid="2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happens with cycles?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029014" y="1626112"/>
            <a:ext cx="4523433" cy="92600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305300" y="185179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TS: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239027" y="4594033"/>
            <a:ext cx="330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0070C0"/>
                </a:solidFill>
              </a:rPr>
              <a:t>There are </a:t>
            </a:r>
            <a:r>
              <a:rPr lang="en-US" b="1" i="1" dirty="0">
                <a:solidFill>
                  <a:srgbClr val="C00000"/>
                </a:solidFill>
              </a:rPr>
              <a:t>no </a:t>
            </a:r>
            <a:r>
              <a:rPr lang="en-US" b="1" i="1" dirty="0">
                <a:solidFill>
                  <a:srgbClr val="0070C0"/>
                </a:solidFill>
              </a:rPr>
              <a:t>vertices with </a:t>
            </a:r>
          </a:p>
          <a:p>
            <a:pPr algn="r"/>
            <a:r>
              <a:rPr lang="en-US" b="1" i="1" dirty="0">
                <a:solidFill>
                  <a:srgbClr val="0070C0"/>
                </a:solidFill>
              </a:rPr>
              <a:t>in-degree 0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4648200" y="3230255"/>
            <a:ext cx="3924300" cy="947327"/>
            <a:chOff x="1121254" y="5653037"/>
            <a:chExt cx="2423879" cy="543446"/>
          </a:xfrm>
        </p:grpSpPr>
        <p:sp>
          <p:nvSpPr>
            <p:cNvPr id="146" name="Rounded Rectangle 145"/>
            <p:cNvSpPr/>
            <p:nvPr/>
          </p:nvSpPr>
          <p:spPr>
            <a:xfrm>
              <a:off x="1121254" y="5653037"/>
              <a:ext cx="2423879" cy="54344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251119" y="5815500"/>
              <a:ext cx="2164148" cy="229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i="1" dirty="0">
                  <a:solidFill>
                    <a:srgbClr val="C00000"/>
                  </a:solidFill>
                </a:rPr>
                <a:t>Can’t even start this one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9904" y="1887303"/>
            <a:ext cx="2912591" cy="3291969"/>
            <a:chOff x="513247" y="1954556"/>
            <a:chExt cx="2912591" cy="3291969"/>
          </a:xfrm>
        </p:grpSpPr>
        <p:grpSp>
          <p:nvGrpSpPr>
            <p:cNvPr id="73" name="Group 72"/>
            <p:cNvGrpSpPr/>
            <p:nvPr/>
          </p:nvGrpSpPr>
          <p:grpSpPr>
            <a:xfrm>
              <a:off x="762000" y="2297818"/>
              <a:ext cx="2663838" cy="2948707"/>
              <a:chOff x="986315" y="3220416"/>
              <a:chExt cx="2305264" cy="2507612"/>
            </a:xfrm>
          </p:grpSpPr>
          <p:cxnSp>
            <p:nvCxnSpPr>
              <p:cNvPr id="74" name="Straight Arrow Connector 73"/>
              <p:cNvCxnSpPr>
                <a:stCxn id="77" idx="6"/>
                <a:endCxn id="79" idx="2"/>
              </p:cNvCxnSpPr>
              <p:nvPr/>
            </p:nvCxnSpPr>
            <p:spPr>
              <a:xfrm flipV="1">
                <a:off x="1478872" y="5493866"/>
                <a:ext cx="1315242" cy="1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991224" y="3220416"/>
                <a:ext cx="492557" cy="46832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799022" y="3220416"/>
                <a:ext cx="492557" cy="46832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986315" y="5259705"/>
                <a:ext cx="492557" cy="46832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Arrow Connector 77"/>
              <p:cNvCxnSpPr>
                <a:stCxn id="77" idx="0"/>
                <a:endCxn id="75" idx="4"/>
              </p:cNvCxnSpPr>
              <p:nvPr/>
            </p:nvCxnSpPr>
            <p:spPr>
              <a:xfrm flipV="1">
                <a:off x="1232593" y="3688739"/>
                <a:ext cx="4909" cy="157096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/>
              <p:cNvSpPr/>
              <p:nvPr/>
            </p:nvSpPr>
            <p:spPr>
              <a:xfrm>
                <a:off x="2794114" y="5259705"/>
                <a:ext cx="492557" cy="468321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>
                <a:stCxn id="79" idx="0"/>
                <a:endCxn id="76" idx="4"/>
              </p:cNvCxnSpPr>
              <p:nvPr/>
            </p:nvCxnSpPr>
            <p:spPr>
              <a:xfrm flipV="1">
                <a:off x="3040392" y="3688739"/>
                <a:ext cx="4909" cy="157096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6" idx="3"/>
                <a:endCxn id="77" idx="7"/>
              </p:cNvCxnSpPr>
              <p:nvPr/>
            </p:nvCxnSpPr>
            <p:spPr>
              <a:xfrm flipH="1">
                <a:off x="1406739" y="3620155"/>
                <a:ext cx="1464416" cy="1708134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5" idx="6"/>
                <a:endCxn id="76" idx="2"/>
              </p:cNvCxnSpPr>
              <p:nvPr/>
            </p:nvCxnSpPr>
            <p:spPr>
              <a:xfrm>
                <a:off x="1483780" y="3454577"/>
                <a:ext cx="1315243" cy="0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1082650" y="3306069"/>
                <a:ext cx="376928" cy="314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A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902827" y="5336825"/>
                <a:ext cx="332212" cy="314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C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108726" y="5348116"/>
                <a:ext cx="302922" cy="314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B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902827" y="3331849"/>
                <a:ext cx="347265" cy="314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D</a:t>
                </a: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513247" y="4427557"/>
              <a:ext cx="435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97080" y="1954556"/>
              <a:ext cx="435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679003" y="1983905"/>
              <a:ext cx="435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79003" y="4387831"/>
              <a:ext cx="435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437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/>
      <p:bldP spid="1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happens with cycles?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456989" y="1192705"/>
            <a:ext cx="2133412" cy="2459204"/>
            <a:chOff x="646837" y="1511477"/>
            <a:chExt cx="2438546" cy="2921463"/>
          </a:xfrm>
        </p:grpSpPr>
        <p:grpSp>
          <p:nvGrpSpPr>
            <p:cNvPr id="57" name="Group 56"/>
            <p:cNvGrpSpPr/>
            <p:nvPr/>
          </p:nvGrpSpPr>
          <p:grpSpPr>
            <a:xfrm>
              <a:off x="691161" y="1676400"/>
              <a:ext cx="2356328" cy="2756540"/>
              <a:chOff x="1073790" y="2195844"/>
              <a:chExt cx="2356328" cy="275654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084610" y="2195844"/>
                <a:ext cx="2345508" cy="2756540"/>
                <a:chOff x="717105" y="2402932"/>
                <a:chExt cx="2995558" cy="3422311"/>
              </a:xfrm>
            </p:grpSpPr>
            <p:cxnSp>
              <p:nvCxnSpPr>
                <p:cNvPr id="5" name="Straight Arrow Connector 4"/>
                <p:cNvCxnSpPr>
                  <a:stCxn id="10" idx="1"/>
                  <a:endCxn id="8" idx="5"/>
                </p:cNvCxnSpPr>
                <p:nvPr/>
              </p:nvCxnSpPr>
              <p:spPr>
                <a:xfrm flipH="1" flipV="1">
                  <a:off x="1389840" y="4383920"/>
                  <a:ext cx="848794" cy="1041585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Oval 5"/>
                <p:cNvSpPr/>
                <p:nvPr/>
              </p:nvSpPr>
              <p:spPr>
                <a:xfrm>
                  <a:off x="2104905" y="2402932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20106" y="3930253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969416" y="3984182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Arrow Connector 8"/>
                <p:cNvCxnSpPr>
                  <a:stCxn id="6" idx="3"/>
                  <a:endCxn id="8" idx="0"/>
                </p:cNvCxnSpPr>
                <p:nvPr/>
              </p:nvCxnSpPr>
              <p:spPr>
                <a:xfrm flipH="1">
                  <a:off x="1215695" y="2802670"/>
                  <a:ext cx="961344" cy="1181511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2166501" y="5356921"/>
                  <a:ext cx="492557" cy="468322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>
                  <a:stCxn id="7" idx="3"/>
                  <a:endCxn id="10" idx="7"/>
                </p:cNvCxnSpPr>
                <p:nvPr/>
              </p:nvCxnSpPr>
              <p:spPr>
                <a:xfrm flipH="1">
                  <a:off x="2586925" y="4329991"/>
                  <a:ext cx="705314" cy="1095515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>
                  <a:stCxn id="6" idx="5"/>
                  <a:endCxn id="7" idx="1"/>
                </p:cNvCxnSpPr>
                <p:nvPr/>
              </p:nvCxnSpPr>
              <p:spPr>
                <a:xfrm>
                  <a:off x="2525329" y="2802670"/>
                  <a:ext cx="766910" cy="119616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2158303" y="2429967"/>
                  <a:ext cx="4286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A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015396" y="4014588"/>
                  <a:ext cx="4286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B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205658" y="5395637"/>
                  <a:ext cx="4286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D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717105" y="2564357"/>
                  <a:ext cx="4286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C</a:t>
                  </a:r>
                </a:p>
              </p:txBody>
            </p:sp>
          </p:grpSp>
          <p:sp>
            <p:nvSpPr>
              <p:cNvPr id="47" name="Oval 46"/>
              <p:cNvSpPr/>
              <p:nvPr/>
            </p:nvSpPr>
            <p:spPr>
              <a:xfrm>
                <a:off x="1073790" y="2304346"/>
                <a:ext cx="385670" cy="37721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V="1">
                <a:off x="1667838" y="3655954"/>
                <a:ext cx="1376610" cy="164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47" idx="6"/>
                <a:endCxn id="6" idx="2"/>
              </p:cNvCxnSpPr>
              <p:nvPr/>
            </p:nvCxnSpPr>
            <p:spPr>
              <a:xfrm flipV="1">
                <a:off x="1459460" y="2384452"/>
                <a:ext cx="711791" cy="108502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077058" y="3471288"/>
                <a:ext cx="335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E</a:t>
                </a: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2149260" y="1549927"/>
              <a:ext cx="335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13503" y="1511477"/>
              <a:ext cx="335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6837" y="2666819"/>
              <a:ext cx="335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27426" y="4050984"/>
              <a:ext cx="335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49774" y="2537266"/>
              <a:ext cx="335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4059211" y="1242568"/>
            <a:ext cx="4523433" cy="92600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267200" y="151797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TS: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2986640" y="2497159"/>
            <a:ext cx="2133412" cy="2426838"/>
            <a:chOff x="646837" y="1549927"/>
            <a:chExt cx="2438546" cy="2883013"/>
          </a:xfrm>
        </p:grpSpPr>
        <p:grpSp>
          <p:nvGrpSpPr>
            <p:cNvPr id="95" name="Group 94"/>
            <p:cNvGrpSpPr/>
            <p:nvPr/>
          </p:nvGrpSpPr>
          <p:grpSpPr>
            <a:xfrm>
              <a:off x="899539" y="1676400"/>
              <a:ext cx="2147950" cy="2756540"/>
              <a:chOff x="1282168" y="2195844"/>
              <a:chExt cx="2147950" cy="2756540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1282168" y="2195844"/>
                <a:ext cx="2147950" cy="2756540"/>
                <a:chOff x="969416" y="2402932"/>
                <a:chExt cx="2743247" cy="3422311"/>
              </a:xfrm>
            </p:grpSpPr>
            <p:cxnSp>
              <p:nvCxnSpPr>
                <p:cNvPr id="106" name="Straight Arrow Connector 105"/>
                <p:cNvCxnSpPr>
                  <a:stCxn id="111" idx="1"/>
                  <a:endCxn id="109" idx="5"/>
                </p:cNvCxnSpPr>
                <p:nvPr/>
              </p:nvCxnSpPr>
              <p:spPr>
                <a:xfrm flipH="1" flipV="1">
                  <a:off x="1389840" y="4383920"/>
                  <a:ext cx="848794" cy="1041585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Oval 106"/>
                <p:cNvSpPr/>
                <p:nvPr/>
              </p:nvSpPr>
              <p:spPr>
                <a:xfrm>
                  <a:off x="2104905" y="2402932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20106" y="3930253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969416" y="3984182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>
                  <a:stCxn id="107" idx="3"/>
                  <a:endCxn id="109" idx="0"/>
                </p:cNvCxnSpPr>
                <p:nvPr/>
              </p:nvCxnSpPr>
              <p:spPr>
                <a:xfrm flipH="1">
                  <a:off x="1215695" y="2802670"/>
                  <a:ext cx="961344" cy="1181511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Oval 110"/>
                <p:cNvSpPr/>
                <p:nvPr/>
              </p:nvSpPr>
              <p:spPr>
                <a:xfrm>
                  <a:off x="2166501" y="5356921"/>
                  <a:ext cx="492557" cy="468322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2" name="Straight Arrow Connector 111"/>
                <p:cNvCxnSpPr>
                  <a:stCxn id="108" idx="3"/>
                  <a:endCxn id="111" idx="7"/>
                </p:cNvCxnSpPr>
                <p:nvPr/>
              </p:nvCxnSpPr>
              <p:spPr>
                <a:xfrm flipH="1">
                  <a:off x="2586925" y="4329991"/>
                  <a:ext cx="705314" cy="1095515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>
                  <a:stCxn id="107" idx="5"/>
                  <a:endCxn id="108" idx="1"/>
                </p:cNvCxnSpPr>
                <p:nvPr/>
              </p:nvCxnSpPr>
              <p:spPr>
                <a:xfrm>
                  <a:off x="2525329" y="2802670"/>
                  <a:ext cx="766910" cy="119616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/>
                <p:cNvSpPr txBox="1"/>
                <p:nvPr/>
              </p:nvSpPr>
              <p:spPr>
                <a:xfrm>
                  <a:off x="2158303" y="2429967"/>
                  <a:ext cx="4286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A</a:t>
                  </a: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015396" y="4014588"/>
                  <a:ext cx="4286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B</a:t>
                  </a: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2205658" y="5395637"/>
                  <a:ext cx="4286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D</a:t>
                  </a:r>
                </a:p>
              </p:txBody>
            </p:sp>
          </p:grp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1667838" y="3655954"/>
                <a:ext cx="1376610" cy="164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3077058" y="3471288"/>
                <a:ext cx="335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E</a:t>
                </a: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2149260" y="1549927"/>
              <a:ext cx="335609" cy="438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46837" y="2666819"/>
              <a:ext cx="335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327426" y="4050984"/>
              <a:ext cx="335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749774" y="2537266"/>
              <a:ext cx="335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4800600" y="1517971"/>
            <a:ext cx="42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119" name="Down Arrow 118"/>
          <p:cNvSpPr/>
          <p:nvPr/>
        </p:nvSpPr>
        <p:spPr>
          <a:xfrm rot="16200000">
            <a:off x="2332705" y="3925139"/>
            <a:ext cx="275094" cy="549795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/>
          <p:cNvGrpSpPr/>
          <p:nvPr/>
        </p:nvGrpSpPr>
        <p:grpSpPr>
          <a:xfrm>
            <a:off x="6193061" y="2736270"/>
            <a:ext cx="2133412" cy="1595722"/>
            <a:chOff x="5601403" y="4567827"/>
            <a:chExt cx="2133412" cy="1595722"/>
          </a:xfrm>
        </p:grpSpPr>
        <p:grpSp>
          <p:nvGrpSpPr>
            <p:cNvPr id="121" name="Group 120"/>
            <p:cNvGrpSpPr/>
            <p:nvPr/>
          </p:nvGrpSpPr>
          <p:grpSpPr>
            <a:xfrm>
              <a:off x="5822485" y="4878719"/>
              <a:ext cx="1879178" cy="1284830"/>
              <a:chOff x="1282168" y="3426041"/>
              <a:chExt cx="2147950" cy="1526341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1282168" y="3426041"/>
                <a:ext cx="2147950" cy="1526341"/>
                <a:chOff x="969416" y="3930253"/>
                <a:chExt cx="2743247" cy="1894990"/>
              </a:xfrm>
            </p:grpSpPr>
            <p:cxnSp>
              <p:nvCxnSpPr>
                <p:cNvPr id="129" name="Straight Arrow Connector 128"/>
                <p:cNvCxnSpPr>
                  <a:stCxn id="134" idx="1"/>
                  <a:endCxn id="132" idx="5"/>
                </p:cNvCxnSpPr>
                <p:nvPr/>
              </p:nvCxnSpPr>
              <p:spPr>
                <a:xfrm flipH="1" flipV="1">
                  <a:off x="1389840" y="4383920"/>
                  <a:ext cx="848794" cy="1041585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Oval 130"/>
                <p:cNvSpPr/>
                <p:nvPr/>
              </p:nvSpPr>
              <p:spPr>
                <a:xfrm>
                  <a:off x="3220106" y="3930253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969416" y="3984182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2166501" y="5356921"/>
                  <a:ext cx="492557" cy="468322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5" name="Straight Arrow Connector 134"/>
                <p:cNvCxnSpPr>
                  <a:stCxn id="131" idx="3"/>
                  <a:endCxn id="134" idx="7"/>
                </p:cNvCxnSpPr>
                <p:nvPr/>
              </p:nvCxnSpPr>
              <p:spPr>
                <a:xfrm flipH="1">
                  <a:off x="2586925" y="4329991"/>
                  <a:ext cx="705314" cy="1095515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TextBox 137"/>
                <p:cNvSpPr txBox="1"/>
                <p:nvPr/>
              </p:nvSpPr>
              <p:spPr>
                <a:xfrm>
                  <a:off x="1015396" y="4014588"/>
                  <a:ext cx="4286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B</a:t>
                  </a: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2205658" y="5395637"/>
                  <a:ext cx="4286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D</a:t>
                  </a:r>
                </a:p>
              </p:txBody>
            </p:sp>
          </p:grpSp>
          <p:cxnSp>
            <p:nvCxnSpPr>
              <p:cNvPr id="127" name="Straight Arrow Connector 126"/>
              <p:cNvCxnSpPr/>
              <p:nvPr/>
            </p:nvCxnSpPr>
            <p:spPr>
              <a:xfrm flipV="1">
                <a:off x="1667838" y="3655954"/>
                <a:ext cx="1376610" cy="164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3077058" y="3471288"/>
                <a:ext cx="335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E</a:t>
                </a:r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5601403" y="4676881"/>
              <a:ext cx="293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071701" y="5842031"/>
              <a:ext cx="293614" cy="3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441201" y="4567827"/>
              <a:ext cx="293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140" name="Down Arrow 139"/>
          <p:cNvSpPr/>
          <p:nvPr/>
        </p:nvSpPr>
        <p:spPr>
          <a:xfrm rot="16200000">
            <a:off x="5878989" y="3960910"/>
            <a:ext cx="275094" cy="549795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5186265" y="1524177"/>
            <a:ext cx="42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486399" y="4661287"/>
            <a:ext cx="330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0070C0"/>
                </a:solidFill>
              </a:rPr>
              <a:t>There are </a:t>
            </a:r>
            <a:r>
              <a:rPr lang="en-US" b="1" i="1" dirty="0">
                <a:solidFill>
                  <a:srgbClr val="C00000"/>
                </a:solidFill>
              </a:rPr>
              <a:t>no </a:t>
            </a:r>
            <a:r>
              <a:rPr lang="en-US" b="1" i="1" dirty="0">
                <a:solidFill>
                  <a:srgbClr val="0070C0"/>
                </a:solidFill>
              </a:rPr>
              <a:t>vertices with </a:t>
            </a:r>
          </a:p>
          <a:p>
            <a:pPr algn="r"/>
            <a:r>
              <a:rPr lang="en-US" b="1" i="1" dirty="0">
                <a:solidFill>
                  <a:srgbClr val="0070C0"/>
                </a:solidFill>
              </a:rPr>
              <a:t>in-degree 0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693964" y="5417055"/>
            <a:ext cx="5097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0070C0"/>
                </a:solidFill>
              </a:rPr>
              <a:t>However there </a:t>
            </a:r>
            <a:r>
              <a:rPr lang="en-US" b="1" i="1" dirty="0">
                <a:solidFill>
                  <a:srgbClr val="C00000"/>
                </a:solidFill>
              </a:rPr>
              <a:t>are</a:t>
            </a:r>
            <a:r>
              <a:rPr lang="en-US" b="1" i="1" dirty="0">
                <a:solidFill>
                  <a:srgbClr val="0070C0"/>
                </a:solidFill>
              </a:rPr>
              <a:t> unprocessed nodes</a:t>
            </a:r>
          </a:p>
          <a:p>
            <a:pPr algn="r"/>
            <a:r>
              <a:rPr lang="en-US" b="1" i="1" dirty="0">
                <a:solidFill>
                  <a:srgbClr val="0070C0"/>
                </a:solidFill>
              </a:rPr>
              <a:t>So, we have found cycle(s)</a:t>
            </a:r>
          </a:p>
          <a:p>
            <a:pPr algn="r"/>
            <a:r>
              <a:rPr lang="en-US" b="1" i="1" dirty="0">
                <a:solidFill>
                  <a:srgbClr val="0070C0"/>
                </a:solidFill>
              </a:rPr>
              <a:t>So, </a:t>
            </a:r>
            <a:r>
              <a:rPr lang="en-US" b="1" i="1" dirty="0">
                <a:solidFill>
                  <a:srgbClr val="C00000"/>
                </a:solidFill>
              </a:rPr>
              <a:t>no Topo Sort </a:t>
            </a:r>
            <a:r>
              <a:rPr lang="en-US" b="1" i="1" dirty="0">
                <a:solidFill>
                  <a:srgbClr val="0070C0"/>
                </a:solidFill>
              </a:rPr>
              <a:t>possible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5854174" y="1381543"/>
            <a:ext cx="2869165" cy="543446"/>
            <a:chOff x="1121254" y="5653037"/>
            <a:chExt cx="2869165" cy="543446"/>
          </a:xfrm>
        </p:grpSpPr>
        <p:sp>
          <p:nvSpPr>
            <p:cNvPr id="146" name="Rounded Rectangle 145"/>
            <p:cNvSpPr/>
            <p:nvPr/>
          </p:nvSpPr>
          <p:spPr>
            <a:xfrm>
              <a:off x="1121254" y="5653037"/>
              <a:ext cx="2423879" cy="54344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270085" y="5766494"/>
              <a:ext cx="2720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C00000"/>
                  </a:solidFill>
                </a:rPr>
                <a:t>Length is not |V|, invalid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90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9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9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3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3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/>
      <p:bldP spid="118" grpId="0"/>
      <p:bldP spid="119" grpId="0" animBg="1"/>
      <p:bldP spid="140" grpId="0" animBg="1"/>
      <p:bldP spid="142" grpId="0"/>
      <p:bldP spid="143" grpId="0"/>
      <p:bldP spid="14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1AAC-240A-6B73-5388-F703E16B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on this graph (several topo sorts)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598410-71D6-50BF-0EBD-6B456C063B1B}"/>
              </a:ext>
            </a:extLst>
          </p:cNvPr>
          <p:cNvGrpSpPr/>
          <p:nvPr/>
        </p:nvGrpSpPr>
        <p:grpSpPr>
          <a:xfrm>
            <a:off x="685800" y="1417638"/>
            <a:ext cx="4896517" cy="4575640"/>
            <a:chOff x="625777" y="1291760"/>
            <a:chExt cx="4896517" cy="45756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448C457-A34D-6AA3-5C40-EED5DE8FA9CC}"/>
                </a:ext>
              </a:extLst>
            </p:cNvPr>
            <p:cNvGrpSpPr/>
            <p:nvPr/>
          </p:nvGrpSpPr>
          <p:grpSpPr>
            <a:xfrm>
              <a:off x="668978" y="1442882"/>
              <a:ext cx="4853316" cy="4424518"/>
              <a:chOff x="-140256" y="1309066"/>
              <a:chExt cx="4853316" cy="4424518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E9B36AD-CE20-D114-76FC-4A8F79AFA64F}"/>
                  </a:ext>
                </a:extLst>
              </p:cNvPr>
              <p:cNvCxnSpPr>
                <a:stCxn id="39" idx="4"/>
                <a:endCxn id="19" idx="0"/>
              </p:cNvCxnSpPr>
              <p:nvPr/>
            </p:nvCxnSpPr>
            <p:spPr>
              <a:xfrm flipV="1">
                <a:off x="3022890" y="3666869"/>
                <a:ext cx="587277" cy="133339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0079337-8F93-BFDE-88C8-700DEE249AE1}"/>
                  </a:ext>
                </a:extLst>
              </p:cNvPr>
              <p:cNvGrpSpPr/>
              <p:nvPr/>
            </p:nvGrpSpPr>
            <p:grpSpPr>
              <a:xfrm>
                <a:off x="-140256" y="1309066"/>
                <a:ext cx="4853316" cy="4424518"/>
                <a:chOff x="-140256" y="1309066"/>
                <a:chExt cx="4853316" cy="4424518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6391F9E-5B28-08A0-BD18-11FB25CB64A0}"/>
                    </a:ext>
                  </a:extLst>
                </p:cNvPr>
                <p:cNvSpPr/>
                <p:nvPr/>
              </p:nvSpPr>
              <p:spPr>
                <a:xfrm rot="16200000">
                  <a:off x="3737117" y="3345992"/>
                  <a:ext cx="387854" cy="64175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78234BE-1B13-66E5-C773-E532A57019EF}"/>
                    </a:ext>
                  </a:extLst>
                </p:cNvPr>
                <p:cNvSpPr txBox="1"/>
                <p:nvPr/>
              </p:nvSpPr>
              <p:spPr>
                <a:xfrm>
                  <a:off x="3787225" y="3526420"/>
                  <a:ext cx="3880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200" b="1" dirty="0"/>
                    <a:t>4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FED9CCEE-7F45-7718-9327-E3768141194D}"/>
                    </a:ext>
                  </a:extLst>
                </p:cNvPr>
                <p:cNvCxnSpPr>
                  <a:stCxn id="19" idx="2"/>
                  <a:endCxn id="34" idx="5"/>
                </p:cNvCxnSpPr>
                <p:nvPr/>
              </p:nvCxnSpPr>
              <p:spPr>
                <a:xfrm flipH="1">
                  <a:off x="3263931" y="3860796"/>
                  <a:ext cx="667113" cy="1158639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843274E5-E164-E1A2-A20F-24AB5265B32F}"/>
                    </a:ext>
                  </a:extLst>
                </p:cNvPr>
                <p:cNvCxnSpPr>
                  <a:stCxn id="33" idx="5"/>
                  <a:endCxn id="39" idx="1"/>
                </p:cNvCxnSpPr>
                <p:nvPr/>
              </p:nvCxnSpPr>
              <p:spPr>
                <a:xfrm flipV="1">
                  <a:off x="1584844" y="3937336"/>
                  <a:ext cx="890275" cy="965387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5426786F-DB3C-A158-E232-264BEB7A9365}"/>
                    </a:ext>
                  </a:extLst>
                </p:cNvPr>
                <p:cNvCxnSpPr>
                  <a:stCxn id="48" idx="2"/>
                  <a:endCxn id="19" idx="6"/>
                </p:cNvCxnSpPr>
                <p:nvPr/>
              </p:nvCxnSpPr>
              <p:spPr>
                <a:xfrm flipH="1">
                  <a:off x="3931044" y="2324163"/>
                  <a:ext cx="177058" cy="1148779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E10CEDCB-4EF8-0301-490E-EBE170CA00C6}"/>
                    </a:ext>
                  </a:extLst>
                </p:cNvPr>
                <p:cNvGrpSpPr/>
                <p:nvPr/>
              </p:nvGrpSpPr>
              <p:grpSpPr>
                <a:xfrm>
                  <a:off x="-140256" y="1309066"/>
                  <a:ext cx="4853316" cy="4424518"/>
                  <a:chOff x="-140256" y="1309066"/>
                  <a:chExt cx="4853316" cy="4424518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E97BC214-040D-8B8E-640E-097E5F8D2CBC}"/>
                      </a:ext>
                    </a:extLst>
                  </p:cNvPr>
                  <p:cNvGrpSpPr/>
                  <p:nvPr/>
                </p:nvGrpSpPr>
                <p:grpSpPr>
                  <a:xfrm>
                    <a:off x="-140256" y="1309066"/>
                    <a:ext cx="4569235" cy="4041424"/>
                    <a:chOff x="-884206" y="621450"/>
                    <a:chExt cx="4569235" cy="4836549"/>
                  </a:xfrm>
                </p:grpSpPr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1CB1082A-DCA7-41F7-1082-C15EA3CD3E5E}"/>
                        </a:ext>
                      </a:extLst>
                    </p:cNvPr>
                    <p:cNvCxnSpPr>
                      <a:stCxn id="55" idx="2"/>
                      <a:endCxn id="43" idx="7"/>
                    </p:cNvCxnSpPr>
                    <p:nvPr/>
                  </p:nvCxnSpPr>
                  <p:spPr>
                    <a:xfrm>
                      <a:off x="-527284" y="1772248"/>
                      <a:ext cx="516340" cy="937236"/>
                    </a:xfrm>
                    <a:prstGeom prst="straightConnector1">
                      <a:avLst/>
                    </a:prstGeom>
                    <a:ln w="444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BEFA5723-7909-61F7-8300-D81849C842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884206" y="621450"/>
                      <a:ext cx="4569235" cy="4836549"/>
                      <a:chOff x="-884206" y="621450"/>
                      <a:chExt cx="4569235" cy="4836549"/>
                    </a:xfrm>
                  </p:grpSpPr>
                  <p:grpSp>
                    <p:nvGrpSpPr>
                      <p:cNvPr id="32" name="Group 31">
                        <a:extLst>
                          <a:ext uri="{FF2B5EF4-FFF2-40B4-BE49-F238E27FC236}">
                            <a16:creationId xmlns:a16="http://schemas.microsoft.com/office/drawing/2014/main" id="{614C7B05-6A70-26D5-0678-17464CDA58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884206" y="621450"/>
                        <a:ext cx="4569235" cy="4440362"/>
                        <a:chOff x="-1042393" y="1799177"/>
                        <a:chExt cx="4569235" cy="4440362"/>
                      </a:xfrm>
                    </p:grpSpPr>
                    <p:grpSp>
                      <p:nvGrpSpPr>
                        <p:cNvPr id="42" name="Group 41">
                          <a:extLst>
                            <a:ext uri="{FF2B5EF4-FFF2-40B4-BE49-F238E27FC236}">
                              <a16:creationId xmlns:a16="http://schemas.microsoft.com/office/drawing/2014/main" id="{63D70569-4F57-8CCF-8155-02915B47B7D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6200000">
                          <a:off x="-1337620" y="2130446"/>
                          <a:ext cx="4440362" cy="3777824"/>
                          <a:chOff x="418615" y="394305"/>
                          <a:chExt cx="3689477" cy="2220551"/>
                        </a:xfrm>
                      </p:grpSpPr>
                      <p:grpSp>
                        <p:nvGrpSpPr>
                          <p:cNvPr id="51" name="Group 50">
                            <a:extLst>
                              <a:ext uri="{FF2B5EF4-FFF2-40B4-BE49-F238E27FC236}">
                                <a16:creationId xmlns:a16="http://schemas.microsoft.com/office/drawing/2014/main" id="{FFED6F57-5BA1-4744-5172-BC84A160FB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18615" y="394305"/>
                            <a:ext cx="3689477" cy="2031943"/>
                            <a:chOff x="437273" y="1628664"/>
                            <a:chExt cx="4712002" cy="2522708"/>
                          </a:xfrm>
                        </p:grpSpPr>
                        <p:sp>
                          <p:nvSpPr>
                            <p:cNvPr id="55" name="Oval 54">
                              <a:extLst>
                                <a:ext uri="{FF2B5EF4-FFF2-40B4-BE49-F238E27FC236}">
                                  <a16:creationId xmlns:a16="http://schemas.microsoft.com/office/drawing/2014/main" id="{B218FE78-1C17-CEF2-E301-A1A76C02E7B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928076" y="1628664"/>
                              <a:ext cx="492557" cy="468323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40000"/>
                                <a:lumOff val="60000"/>
                                <a:alpha val="45000"/>
                              </a:schemeClr>
                            </a:solidFill>
                            <a:ln w="254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56" name="Oval 55">
                              <a:extLst>
                                <a:ext uri="{FF2B5EF4-FFF2-40B4-BE49-F238E27FC236}">
                                  <a16:creationId xmlns:a16="http://schemas.microsoft.com/office/drawing/2014/main" id="{C327444A-77AE-024F-3825-64924CA5A79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656718" y="2840103"/>
                              <a:ext cx="492557" cy="468323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40000"/>
                                <a:lumOff val="60000"/>
                                <a:alpha val="45000"/>
                              </a:schemeClr>
                            </a:solidFill>
                            <a:ln w="254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57" name="Oval 56">
                              <a:extLst>
                                <a:ext uri="{FF2B5EF4-FFF2-40B4-BE49-F238E27FC236}">
                                  <a16:creationId xmlns:a16="http://schemas.microsoft.com/office/drawing/2014/main" id="{813B8DF5-E1CE-FC58-7706-CE63C73B358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077356" y="3088766"/>
                              <a:ext cx="463593" cy="468320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40000"/>
                                <a:lumOff val="60000"/>
                                <a:alpha val="45000"/>
                              </a:schemeClr>
                            </a:solidFill>
                            <a:ln w="254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58" name="Straight Arrow Connector 57">
                              <a:extLst>
                                <a:ext uri="{FF2B5EF4-FFF2-40B4-BE49-F238E27FC236}">
                                  <a16:creationId xmlns:a16="http://schemas.microsoft.com/office/drawing/2014/main" id="{0203DB7C-BC19-2929-86BA-D98BB2D803FB}"/>
                                </a:ext>
                              </a:extLst>
                            </p:cNvPr>
                            <p:cNvCxnSpPr>
                              <a:stCxn id="39" idx="5"/>
                              <a:endCxn id="52" idx="2"/>
                            </p:cNvCxnSpPr>
                            <p:nvPr/>
                          </p:nvCxnSpPr>
                          <p:spPr>
                            <a:xfrm rot="5400000" flipV="1">
                              <a:off x="2436380" y="3565487"/>
                              <a:ext cx="309289" cy="862481"/>
                            </a:xfrm>
                            <a:prstGeom prst="straightConnector1">
                              <a:avLst/>
                            </a:prstGeom>
                            <a:ln w="4445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9" name="Straight Arrow Connector 58">
                              <a:extLst>
                                <a:ext uri="{FF2B5EF4-FFF2-40B4-BE49-F238E27FC236}">
                                  <a16:creationId xmlns:a16="http://schemas.microsoft.com/office/drawing/2014/main" id="{2357AC71-7E1F-CAFF-B42A-458E4FE42DCC}"/>
                                </a:ext>
                              </a:extLst>
                            </p:cNvPr>
                            <p:cNvCxnSpPr>
                              <a:stCxn id="43" idx="3"/>
                              <a:endCxn id="34" idx="7"/>
                            </p:cNvCxnSpPr>
                            <p:nvPr/>
                          </p:nvCxnSpPr>
                          <p:spPr>
                            <a:xfrm rot="5400000">
                              <a:off x="918924" y="2089126"/>
                              <a:ext cx="1184640" cy="2147942"/>
                            </a:xfrm>
                            <a:prstGeom prst="straightConnector1">
                              <a:avLst/>
                            </a:prstGeom>
                            <a:ln w="4445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60" name="Straight Arrow Connector 59">
                              <a:extLst>
                                <a:ext uri="{FF2B5EF4-FFF2-40B4-BE49-F238E27FC236}">
                                  <a16:creationId xmlns:a16="http://schemas.microsoft.com/office/drawing/2014/main" id="{01636514-032D-320A-F5A3-23EE75AF294A}"/>
                                </a:ext>
                              </a:extLst>
                            </p:cNvPr>
                            <p:cNvCxnSpPr>
                              <a:stCxn id="55" idx="5"/>
                              <a:endCxn id="56" idx="1"/>
                            </p:cNvCxnSpPr>
                            <p:nvPr/>
                          </p:nvCxnSpPr>
                          <p:spPr>
                            <a:xfrm rot="5400000" flipV="1">
                              <a:off x="4098533" y="2278369"/>
                              <a:ext cx="880284" cy="380351"/>
                            </a:xfrm>
                            <a:prstGeom prst="straightConnector1">
                              <a:avLst/>
                            </a:prstGeom>
                            <a:ln w="4445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61" name="TextBox 60">
                              <a:extLst>
                                <a:ext uri="{FF2B5EF4-FFF2-40B4-BE49-F238E27FC236}">
                                  <a16:creationId xmlns:a16="http://schemas.microsoft.com/office/drawing/2014/main" id="{FCC9761F-A629-BA20-431A-86767B3D7BD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5400000">
                              <a:off x="4050487" y="1686937"/>
                              <a:ext cx="215332" cy="35177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>
                                <a:spcAft>
                                  <a:spcPts val="600"/>
                                </a:spcAft>
                              </a:pPr>
                              <a:r>
                                <a:rPr lang="en-US" sz="1200" b="1" dirty="0"/>
                                <a:t>1</a:t>
                              </a:r>
                            </a:p>
                          </p:txBody>
                        </p:sp>
                        <p:sp>
                          <p:nvSpPr>
                            <p:cNvPr id="62" name="TextBox 61">
                              <a:extLst>
                                <a:ext uri="{FF2B5EF4-FFF2-40B4-BE49-F238E27FC236}">
                                  <a16:creationId xmlns:a16="http://schemas.microsoft.com/office/drawing/2014/main" id="{6DB6D325-B7B7-8AAC-9AC2-8C6FEC6F118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5400000">
                              <a:off x="3180231" y="3163646"/>
                              <a:ext cx="216980" cy="35177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>
                                <a:spcAft>
                                  <a:spcPts val="600"/>
                                </a:spcAft>
                              </a:pPr>
                              <a:r>
                                <a:rPr lang="en-US" sz="1200" b="1" dirty="0"/>
                                <a:t>7</a:t>
                              </a:r>
                            </a:p>
                          </p:txBody>
                        </p:sp>
                        <p:sp>
                          <p:nvSpPr>
                            <p:cNvPr id="63" name="TextBox 62">
                              <a:extLst>
                                <a:ext uri="{FF2B5EF4-FFF2-40B4-BE49-F238E27FC236}">
                                  <a16:creationId xmlns:a16="http://schemas.microsoft.com/office/drawing/2014/main" id="{35C57AF3-0AD6-9730-03AC-EE1BA543033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5400000">
                              <a:off x="4788996" y="2908706"/>
                              <a:ext cx="228002" cy="35177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>
                                <a:spcAft>
                                  <a:spcPts val="600"/>
                                </a:spcAft>
                              </a:pPr>
                              <a:r>
                                <a:rPr lang="en-US" sz="1200" b="1" dirty="0"/>
                                <a:t>5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2" name="Oval 51">
                            <a:extLst>
                              <a:ext uri="{FF2B5EF4-FFF2-40B4-BE49-F238E27FC236}">
                                <a16:creationId xmlns:a16="http://schemas.microsoft.com/office/drawing/2014/main" id="{C882DEA8-FB5D-5E8E-F863-2595F968201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442652" y="2237642"/>
                            <a:ext cx="385670" cy="377214"/>
                          </a:xfrm>
                          <a:prstGeom prst="ellipse">
                            <a:avLst/>
                          </a:prstGeom>
                          <a:solidFill>
                            <a:schemeClr val="tx2">
                              <a:lumMod val="40000"/>
                              <a:lumOff val="60000"/>
                              <a:alpha val="45000"/>
                            </a:schemeClr>
                          </a:solidFill>
                          <a:ln w="2540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3" name="TextBox 52">
                            <a:extLst>
                              <a:ext uri="{FF2B5EF4-FFF2-40B4-BE49-F238E27FC236}">
                                <a16:creationId xmlns:a16="http://schemas.microsoft.com/office/drawing/2014/main" id="{91948FDC-55EA-F481-104F-7EB85B2EC6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5400000">
                            <a:off x="2522337" y="2284614"/>
                            <a:ext cx="187957" cy="27543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>
                              <a:spcAft>
                                <a:spcPts val="600"/>
                              </a:spcAft>
                            </a:pPr>
                            <a:r>
                              <a:rPr lang="en-US" sz="1200" b="1" dirty="0"/>
                              <a:t>9</a:t>
                            </a:r>
                          </a:p>
                        </p:txBody>
                      </p:sp>
                      <p:cxnSp>
                        <p:nvCxnSpPr>
                          <p:cNvPr id="54" name="Straight Arrow Connector 53">
                            <a:extLst>
                              <a:ext uri="{FF2B5EF4-FFF2-40B4-BE49-F238E27FC236}">
                                <a16:creationId xmlns:a16="http://schemas.microsoft.com/office/drawing/2014/main" id="{7541A953-C30F-963B-D0BB-642E7F863242}"/>
                              </a:ext>
                            </a:extLst>
                          </p:cNvPr>
                          <p:cNvCxnSpPr>
                            <a:stCxn id="57" idx="4"/>
                            <a:endCxn id="52" idx="0"/>
                          </p:cNvCxnSpPr>
                          <p:nvPr/>
                        </p:nvCxnSpPr>
                        <p:spPr>
                          <a:xfrm rot="5400000">
                            <a:off x="2506352" y="2076710"/>
                            <a:ext cx="290067" cy="31797"/>
                          </a:xfrm>
                          <a:prstGeom prst="straightConnector1">
                            <a:avLst/>
                          </a:prstGeom>
                          <a:ln w="44450">
                            <a:solidFill>
                              <a:schemeClr val="accent4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3" name="Oval 42">
                          <a:extLst>
                            <a:ext uri="{FF2B5EF4-FFF2-40B4-BE49-F238E27FC236}">
                              <a16:creationId xmlns:a16="http://schemas.microsoft.com/office/drawing/2014/main" id="{E8F1D075-56F0-02C9-EE9D-8962172B1E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-174318" y="3730440"/>
                          <a:ext cx="464162" cy="641754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4" name="TextBox 43">
                          <a:extLst>
                            <a:ext uri="{FF2B5EF4-FFF2-40B4-BE49-F238E27FC236}">
                              <a16:creationId xmlns:a16="http://schemas.microsoft.com/office/drawing/2014/main" id="{D67F37B9-E02A-252D-95B4-FC2AD34667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66517" y="3910468"/>
                          <a:ext cx="374061" cy="3314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sz="1200" b="1" dirty="0"/>
                            <a:t>2</a:t>
                          </a:r>
                        </a:p>
                      </p:txBody>
                    </p:sp>
                    <p:sp>
                      <p:nvSpPr>
                        <p:cNvPr id="45" name="Oval 44">
                          <a:extLst>
                            <a:ext uri="{FF2B5EF4-FFF2-40B4-BE49-F238E27FC236}">
                              <a16:creationId xmlns:a16="http://schemas.microsoft.com/office/drawing/2014/main" id="{9AED0C60-720D-68AD-ECDE-2E34D796BA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-953597" y="4583236"/>
                          <a:ext cx="464162" cy="641754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BB8D621D-1F30-CF89-6C13-B995745318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857982" y="4742428"/>
                          <a:ext cx="242839" cy="3314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sz="1200" b="1" dirty="0"/>
                            <a:t>0</a:t>
                          </a:r>
                        </a:p>
                      </p:txBody>
                    </p:sp>
                    <p:cxnSp>
                      <p:nvCxnSpPr>
                        <p:cNvPr id="47" name="Straight Arrow Connector 46">
                          <a:extLst>
                            <a:ext uri="{FF2B5EF4-FFF2-40B4-BE49-F238E27FC236}">
                              <a16:creationId xmlns:a16="http://schemas.microsoft.com/office/drawing/2014/main" id="{168CE072-4B7A-B660-F625-5EDD29B3958E}"/>
                            </a:ext>
                          </a:extLst>
                        </p:cNvPr>
                        <p:cNvCxnSpPr>
                          <a:stCxn id="45" idx="5"/>
                          <a:endCxn id="43" idx="1"/>
                        </p:cNvCxnSpPr>
                        <p:nvPr/>
                      </p:nvCxnSpPr>
                      <p:spPr>
                        <a:xfrm flipV="1">
                          <a:off x="-494622" y="4215423"/>
                          <a:ext cx="325491" cy="524584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8" name="Oval 47">
                          <a:extLst>
                            <a:ext uri="{FF2B5EF4-FFF2-40B4-BE49-F238E27FC236}">
                              <a16:creationId xmlns:a16="http://schemas.microsoft.com/office/drawing/2014/main" id="{E1E040E7-3B2F-1BF2-C4C7-2525793FB7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2973884" y="2461031"/>
                          <a:ext cx="464162" cy="641754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9" name="TextBox 48">
                          <a:extLst>
                            <a:ext uri="{FF2B5EF4-FFF2-40B4-BE49-F238E27FC236}">
                              <a16:creationId xmlns:a16="http://schemas.microsoft.com/office/drawing/2014/main" id="{C1AF3624-D115-4305-DE08-3BC967CA5E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79124" y="2617778"/>
                          <a:ext cx="319640" cy="3314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sz="1200" b="1" dirty="0"/>
                            <a:t>8</a:t>
                          </a:r>
                        </a:p>
                      </p:txBody>
                    </p:sp>
                    <p:cxnSp>
                      <p:nvCxnSpPr>
                        <p:cNvPr id="50" name="Straight Arrow Connector 49">
                          <a:extLst>
                            <a:ext uri="{FF2B5EF4-FFF2-40B4-BE49-F238E27FC236}">
                              <a16:creationId xmlns:a16="http://schemas.microsoft.com/office/drawing/2014/main" id="{BD304467-0856-F02D-19B2-9C6AA04E37B2}"/>
                            </a:ext>
                          </a:extLst>
                        </p:cNvPr>
                        <p:cNvCxnSpPr>
                          <a:stCxn id="56" idx="3"/>
                          <a:endCxn id="48" idx="7"/>
                        </p:cNvCxnSpPr>
                        <p:nvPr/>
                      </p:nvCxnSpPr>
                      <p:spPr>
                        <a:xfrm>
                          <a:off x="1201497" y="2195364"/>
                          <a:ext cx="1777574" cy="422439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3" name="Oval 32">
                        <a:extLst>
                          <a:ext uri="{FF2B5EF4-FFF2-40B4-BE49-F238E27FC236}">
                            <a16:creationId xmlns:a16="http://schemas.microsoft.com/office/drawing/2014/main" id="{85984E96-80F6-47FD-0D5A-DCB6E8DB139A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381919" y="4765366"/>
                        <a:ext cx="464162" cy="64175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65F58B06-2DA6-C8BB-F270-59F1EC9D68BB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2061006" y="4905041"/>
                        <a:ext cx="464162" cy="64175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A8D56D2C-308B-CC96-5C40-4A0D465DD2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3315" y="4926891"/>
                        <a:ext cx="350057" cy="3314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sz="1200" b="1" dirty="0"/>
                          <a:t>6</a:t>
                        </a:r>
                      </a:p>
                    </p:txBody>
                  </p:sp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85046675-F8B4-3D49-2E66-3A145B1E981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94633" y="5073370"/>
                        <a:ext cx="499904" cy="3314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sz="1200" b="1" dirty="0"/>
                          <a:t>10</a:t>
                        </a:r>
                      </a:p>
                    </p:txBody>
                  </p:sp>
                  <p:cxnSp>
                    <p:nvCxnSpPr>
                      <p:cNvPr id="37" name="Straight Arrow Connector 36">
                        <a:extLst>
                          <a:ext uri="{FF2B5EF4-FFF2-40B4-BE49-F238E27FC236}">
                            <a16:creationId xmlns:a16="http://schemas.microsoft.com/office/drawing/2014/main" id="{16CB2FDC-CF41-2B3B-F37E-44C52E14134A}"/>
                          </a:ext>
                        </a:extLst>
                      </p:cNvPr>
                      <p:cNvCxnSpPr>
                        <a:stCxn id="45" idx="3"/>
                        <a:endCxn id="33" idx="7"/>
                      </p:cNvCxnSpPr>
                      <p:nvPr/>
                    </p:nvCxnSpPr>
                    <p:spPr>
                      <a:xfrm>
                        <a:off x="-336435" y="3890492"/>
                        <a:ext cx="723541" cy="1031645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Arrow Connector 37">
                        <a:extLst>
                          <a:ext uri="{FF2B5EF4-FFF2-40B4-BE49-F238E27FC236}">
                            <a16:creationId xmlns:a16="http://schemas.microsoft.com/office/drawing/2014/main" id="{8A1BB289-0B1A-FE2D-6254-C953A2FDA703}"/>
                          </a:ext>
                        </a:extLst>
                      </p:cNvPr>
                      <p:cNvCxnSpPr>
                        <a:stCxn id="33" idx="4"/>
                        <a:endCxn id="19" idx="1"/>
                      </p:cNvCxnSpPr>
                      <p:nvPr/>
                    </p:nvCxnSpPr>
                    <p:spPr>
                      <a:xfrm flipV="1">
                        <a:off x="934877" y="3607242"/>
                        <a:ext cx="2025323" cy="1479001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006B5FC2-629B-3723-A7CA-F1CEAAE0EA68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725982" y="3281833"/>
                        <a:ext cx="464162" cy="64175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F60947C8-FF70-8541-480A-6F6A41B500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14244" y="3465471"/>
                        <a:ext cx="388072" cy="3314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sz="1200" b="1" dirty="0"/>
                          <a:t>3</a:t>
                        </a:r>
                      </a:p>
                    </p:txBody>
                  </p:sp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9892D28B-455D-1E23-C0FB-918B31946FAE}"/>
                          </a:ext>
                        </a:extLst>
                      </p:cNvPr>
                      <p:cNvCxnSpPr>
                        <a:stCxn id="57" idx="3"/>
                        <a:endCxn id="39" idx="6"/>
                      </p:cNvCxnSpPr>
                      <p:nvPr/>
                    </p:nvCxnSpPr>
                    <p:spPr>
                      <a:xfrm>
                        <a:off x="1700435" y="2509951"/>
                        <a:ext cx="257628" cy="860678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7A431F86-2AAC-0630-71E9-36119DCEFC78}"/>
                      </a:ext>
                    </a:extLst>
                  </p:cNvPr>
                  <p:cNvCxnSpPr>
                    <a:stCxn id="43" idx="5"/>
                    <a:endCxn id="57" idx="1"/>
                  </p:cNvCxnSpPr>
                  <p:nvPr/>
                </p:nvCxnSpPr>
                <p:spPr>
                  <a:xfrm flipV="1">
                    <a:off x="1186794" y="2887096"/>
                    <a:ext cx="803799" cy="166732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2237B73E-B573-F9A1-9F33-D7873F02DAA9}"/>
                      </a:ext>
                    </a:extLst>
                  </p:cNvPr>
                  <p:cNvCxnSpPr>
                    <a:stCxn id="56" idx="2"/>
                    <a:endCxn id="57" idx="6"/>
                  </p:cNvCxnSpPr>
                  <p:nvPr/>
                </p:nvCxnSpPr>
                <p:spPr>
                  <a:xfrm>
                    <a:off x="1876738" y="1696920"/>
                    <a:ext cx="340749" cy="878589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F8F4E403-21A4-D834-D985-8E06CC8F9F88}"/>
                      </a:ext>
                    </a:extLst>
                  </p:cNvPr>
                  <p:cNvCxnSpPr>
                    <a:stCxn id="57" idx="2"/>
                    <a:endCxn id="33" idx="6"/>
                  </p:cNvCxnSpPr>
                  <p:nvPr/>
                </p:nvCxnSpPr>
                <p:spPr>
                  <a:xfrm flipH="1">
                    <a:off x="1357950" y="2940556"/>
                    <a:ext cx="859537" cy="1905367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Freeform 28">
                    <a:extLst>
                      <a:ext uri="{FF2B5EF4-FFF2-40B4-BE49-F238E27FC236}">
                        <a16:creationId xmlns:a16="http://schemas.microsoft.com/office/drawing/2014/main" id="{5A0CDA6C-3508-5C9F-AD45-F80430BBE0F1}"/>
                      </a:ext>
                    </a:extLst>
                  </p:cNvPr>
                  <p:cNvSpPr/>
                  <p:nvPr/>
                </p:nvSpPr>
                <p:spPr>
                  <a:xfrm>
                    <a:off x="1357950" y="2295331"/>
                    <a:ext cx="3355110" cy="3438253"/>
                  </a:xfrm>
                  <a:custGeom>
                    <a:avLst/>
                    <a:gdLst>
                      <a:gd name="connsiteX0" fmla="*/ 2537927 w 2968236"/>
                      <a:gd name="connsiteY0" fmla="*/ 0 h 3540642"/>
                      <a:gd name="connsiteX1" fmla="*/ 2939143 w 2968236"/>
                      <a:gd name="connsiteY1" fmla="*/ 681134 h 3540642"/>
                      <a:gd name="connsiteX2" fmla="*/ 2873829 w 2968236"/>
                      <a:gd name="connsiteY2" fmla="*/ 2062065 h 3540642"/>
                      <a:gd name="connsiteX3" fmla="*/ 2369976 w 2968236"/>
                      <a:gd name="connsiteY3" fmla="*/ 3032449 h 3540642"/>
                      <a:gd name="connsiteX4" fmla="*/ 1464907 w 2968236"/>
                      <a:gd name="connsiteY4" fmla="*/ 3489649 h 3540642"/>
                      <a:gd name="connsiteX5" fmla="*/ 317241 w 2968236"/>
                      <a:gd name="connsiteY5" fmla="*/ 3480318 h 3540642"/>
                      <a:gd name="connsiteX6" fmla="*/ 0 w 2968236"/>
                      <a:gd name="connsiteY6" fmla="*/ 3051110 h 3540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968236" h="3540642">
                        <a:moveTo>
                          <a:pt x="2537927" y="0"/>
                        </a:moveTo>
                        <a:cubicBezTo>
                          <a:pt x="2710543" y="168728"/>
                          <a:pt x="2883159" y="337456"/>
                          <a:pt x="2939143" y="681134"/>
                        </a:cubicBezTo>
                        <a:cubicBezTo>
                          <a:pt x="2995127" y="1024812"/>
                          <a:pt x="2968690" y="1670179"/>
                          <a:pt x="2873829" y="2062065"/>
                        </a:cubicBezTo>
                        <a:cubicBezTo>
                          <a:pt x="2778968" y="2453951"/>
                          <a:pt x="2604796" y="2794518"/>
                          <a:pt x="2369976" y="3032449"/>
                        </a:cubicBezTo>
                        <a:cubicBezTo>
                          <a:pt x="2135156" y="3270380"/>
                          <a:pt x="1807029" y="3415004"/>
                          <a:pt x="1464907" y="3489649"/>
                        </a:cubicBezTo>
                        <a:cubicBezTo>
                          <a:pt x="1122784" y="3564294"/>
                          <a:pt x="561392" y="3553408"/>
                          <a:pt x="317241" y="3480318"/>
                        </a:cubicBezTo>
                        <a:cubicBezTo>
                          <a:pt x="73090" y="3407228"/>
                          <a:pt x="36545" y="3229169"/>
                          <a:pt x="0" y="3051110"/>
                        </a:cubicBezTo>
                      </a:path>
                    </a:pathLst>
                  </a:custGeom>
                  <a:noFill/>
                  <a:ln w="444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E4DBB9-4C26-3F52-0B59-02FC70DE45CE}"/>
                </a:ext>
              </a:extLst>
            </p:cNvPr>
            <p:cNvSpPr txBox="1"/>
            <p:nvPr/>
          </p:nvSpPr>
          <p:spPr>
            <a:xfrm>
              <a:off x="740987" y="1718302"/>
              <a:ext cx="29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F200A1-2209-020D-8062-EA6AD346FDD9}"/>
                </a:ext>
              </a:extLst>
            </p:cNvPr>
            <p:cNvSpPr txBox="1"/>
            <p:nvPr/>
          </p:nvSpPr>
          <p:spPr>
            <a:xfrm>
              <a:off x="625777" y="3588557"/>
              <a:ext cx="29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187184-955F-FA29-5D7B-F1F270A7C69A}"/>
                </a:ext>
              </a:extLst>
            </p:cNvPr>
            <p:cNvSpPr txBox="1"/>
            <p:nvPr/>
          </p:nvSpPr>
          <p:spPr>
            <a:xfrm>
              <a:off x="2916884" y="1291760"/>
              <a:ext cx="29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C32E51-B34D-34B5-AAFC-3623C127152C}"/>
                </a:ext>
              </a:extLst>
            </p:cNvPr>
            <p:cNvSpPr txBox="1"/>
            <p:nvPr/>
          </p:nvSpPr>
          <p:spPr>
            <a:xfrm>
              <a:off x="2518591" y="2511556"/>
              <a:ext cx="29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9AF736-AF83-2D1E-4B3B-421B6650152C}"/>
                </a:ext>
              </a:extLst>
            </p:cNvPr>
            <p:cNvSpPr txBox="1"/>
            <p:nvPr/>
          </p:nvSpPr>
          <p:spPr>
            <a:xfrm>
              <a:off x="4995568" y="1823862"/>
              <a:ext cx="29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AF0054-B123-136D-6EB5-6DBD98E550F5}"/>
                </a:ext>
              </a:extLst>
            </p:cNvPr>
            <p:cNvSpPr txBox="1"/>
            <p:nvPr/>
          </p:nvSpPr>
          <p:spPr>
            <a:xfrm>
              <a:off x="3816673" y="2487106"/>
              <a:ext cx="29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775AB5-219B-23F7-179E-648671797DC9}"/>
                </a:ext>
              </a:extLst>
            </p:cNvPr>
            <p:cNvSpPr txBox="1"/>
            <p:nvPr/>
          </p:nvSpPr>
          <p:spPr>
            <a:xfrm>
              <a:off x="1589280" y="5147943"/>
              <a:ext cx="29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E9F344-CD31-2E60-CBFE-1605563991FE}"/>
                </a:ext>
              </a:extLst>
            </p:cNvPr>
            <p:cNvSpPr txBox="1"/>
            <p:nvPr/>
          </p:nvSpPr>
          <p:spPr>
            <a:xfrm>
              <a:off x="1651023" y="2827279"/>
              <a:ext cx="29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BE68D0-CA6E-0832-B0CD-4CD4B0ADE9A5}"/>
                </a:ext>
              </a:extLst>
            </p:cNvPr>
            <p:cNvSpPr txBox="1"/>
            <p:nvPr/>
          </p:nvSpPr>
          <p:spPr>
            <a:xfrm>
              <a:off x="3035654" y="3567048"/>
              <a:ext cx="29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5A9A23-2A06-6812-E7B2-4A200C545ACD}"/>
                </a:ext>
              </a:extLst>
            </p:cNvPr>
            <p:cNvSpPr txBox="1"/>
            <p:nvPr/>
          </p:nvSpPr>
          <p:spPr>
            <a:xfrm>
              <a:off x="4912488" y="3398973"/>
              <a:ext cx="29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8CB003-1988-1061-A89B-0798BB4F897E}"/>
                </a:ext>
              </a:extLst>
            </p:cNvPr>
            <p:cNvSpPr txBox="1"/>
            <p:nvPr/>
          </p:nvSpPr>
          <p:spPr>
            <a:xfrm>
              <a:off x="4253074" y="5133875"/>
              <a:ext cx="288952" cy="278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C7E9CDB-AEE9-B52F-7262-9988F613B0B9}"/>
              </a:ext>
            </a:extLst>
          </p:cNvPr>
          <p:cNvSpPr txBox="1"/>
          <p:nvPr/>
        </p:nvSpPr>
        <p:spPr>
          <a:xfrm>
            <a:off x="5951940" y="1824532"/>
            <a:ext cx="23150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Topo Sort:</a:t>
            </a:r>
          </a:p>
          <a:p>
            <a:r>
              <a:rPr lang="en-US" sz="2000" b="1" i="1" dirty="0"/>
              <a:t>  </a:t>
            </a:r>
            <a:r>
              <a:rPr lang="en-US" b="1" dirty="0"/>
              <a:t>1    </a:t>
            </a:r>
            <a:r>
              <a:rPr lang="en-US" b="1" i="1" dirty="0">
                <a:solidFill>
                  <a:srgbClr val="C00000"/>
                </a:solidFill>
              </a:rPr>
              <a:t>choice: 0, 1</a:t>
            </a:r>
          </a:p>
          <a:p>
            <a:r>
              <a:rPr lang="en-US" b="1" i="1" dirty="0"/>
              <a:t>  5    </a:t>
            </a:r>
            <a:r>
              <a:rPr lang="en-US" b="1" i="1" dirty="0">
                <a:solidFill>
                  <a:srgbClr val="C00000"/>
                </a:solidFill>
              </a:rPr>
              <a:t>choice: 0, 5</a:t>
            </a:r>
          </a:p>
          <a:p>
            <a:r>
              <a:rPr lang="en-US" b="1" i="1" dirty="0"/>
              <a:t>  0    </a:t>
            </a:r>
            <a:r>
              <a:rPr lang="en-US" b="1" i="1" dirty="0">
                <a:solidFill>
                  <a:srgbClr val="C00000"/>
                </a:solidFill>
              </a:rPr>
              <a:t>choice: 0, 8</a:t>
            </a:r>
          </a:p>
          <a:p>
            <a:r>
              <a:rPr lang="en-US" b="1" i="1" dirty="0"/>
              <a:t>  8</a:t>
            </a:r>
          </a:p>
          <a:p>
            <a:r>
              <a:rPr lang="en-US" b="1" i="1" dirty="0"/>
              <a:t>  2</a:t>
            </a:r>
          </a:p>
          <a:p>
            <a:r>
              <a:rPr lang="en-US" b="1" i="1" dirty="0"/>
              <a:t>  7</a:t>
            </a:r>
          </a:p>
          <a:p>
            <a:r>
              <a:rPr lang="en-US" b="1" i="1" dirty="0"/>
              <a:t>  6</a:t>
            </a:r>
          </a:p>
          <a:p>
            <a:r>
              <a:rPr lang="en-US" b="1" i="1" dirty="0"/>
              <a:t>  3</a:t>
            </a:r>
          </a:p>
          <a:p>
            <a:r>
              <a:rPr lang="en-US" b="1" i="1" dirty="0"/>
              <a:t>  4</a:t>
            </a:r>
          </a:p>
          <a:p>
            <a:r>
              <a:rPr lang="en-US" b="1" i="1" dirty="0"/>
              <a:t>  10   </a:t>
            </a:r>
            <a:r>
              <a:rPr lang="en-US" b="1" i="1" dirty="0">
                <a:solidFill>
                  <a:srgbClr val="C00000"/>
                </a:solidFill>
              </a:rPr>
              <a:t>choice: 9, 10</a:t>
            </a:r>
          </a:p>
          <a:p>
            <a:r>
              <a:rPr lang="en-US" b="1" i="1" dirty="0">
                <a:solidFill>
                  <a:srgbClr val="C00000"/>
                </a:solidFill>
              </a:rPr>
              <a:t>  </a:t>
            </a:r>
            <a:r>
              <a:rPr lang="en-US" b="1" i="1" dirty="0"/>
              <a:t>9</a:t>
            </a:r>
          </a:p>
          <a:p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5921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4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59AC-1C99-5B04-E3F7-9B5E79FC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 sort algorithm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5E71A-D986-607B-950C-F88BF5929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O(|V| + |E|)</a:t>
            </a:r>
          </a:p>
          <a:p>
            <a:pPr lvl="1"/>
            <a:r>
              <a:rPr lang="en-US" dirty="0"/>
              <a:t>Examine and remove each vertex, each removal O(1) so O(|V|)</a:t>
            </a:r>
          </a:p>
          <a:p>
            <a:pPr lvl="1"/>
            <a:r>
              <a:rPr lang="en-US" dirty="0"/>
              <a:t>While examining, operate on each out edge once by decrementing in-degree of destination vertex, so O(|E|)</a:t>
            </a:r>
          </a:p>
          <a:p>
            <a:r>
              <a:rPr lang="en-US" dirty="0"/>
              <a:t>This is what we hope for, actually depends on several factors</a:t>
            </a:r>
          </a:p>
          <a:p>
            <a:pPr lvl="1"/>
            <a:r>
              <a:rPr lang="en-US" dirty="0"/>
              <a:t>Remove each vertex O(1)</a:t>
            </a:r>
          </a:p>
          <a:p>
            <a:pPr lvl="1"/>
            <a:r>
              <a:rPr lang="en-US" dirty="0"/>
              <a:t>Decrement in-degree of destination vertex O(1)</a:t>
            </a:r>
          </a:p>
          <a:p>
            <a:pPr lvl="1"/>
            <a:r>
              <a:rPr lang="en-US" dirty="0"/>
              <a:t>Find vertex with in-degree 0 O(1)</a:t>
            </a:r>
          </a:p>
          <a:p>
            <a:pPr lvl="2"/>
            <a:r>
              <a:rPr lang="en-US" dirty="0"/>
              <a:t>If you have to do a linear search through all vertices, then O(|V|), and the algorithm’s complexity is then O(|V|</a:t>
            </a:r>
            <a:r>
              <a:rPr lang="en-US" baseline="30000" dirty="0"/>
              <a:t>2</a:t>
            </a:r>
            <a:r>
              <a:rPr lang="en-US" dirty="0"/>
              <a:t> + |E|)</a:t>
            </a:r>
          </a:p>
        </p:txBody>
      </p:sp>
    </p:spTree>
    <p:extLst>
      <p:ext uri="{BB962C8B-B14F-4D97-AF65-F5344CB8AC3E}">
        <p14:creationId xmlns:p14="http://schemas.microsoft.com/office/powerpoint/2010/main" val="352716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BA32-5C4F-ECAC-D821-273FF0F0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topo sort </a:t>
            </a:r>
            <a:r>
              <a:rPr lang="en-US" dirty="0" err="1"/>
              <a:t>impl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14DD3-C868-3F4D-6A86-BC12EDD43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Compute initial in-degree of each vertex while graph is built</a:t>
            </a:r>
          </a:p>
          <a:p>
            <a:pPr lvl="1"/>
            <a:r>
              <a:rPr lang="en-US" dirty="0"/>
              <a:t>O(|E|)</a:t>
            </a:r>
          </a:p>
          <a:p>
            <a:pPr lvl="1"/>
            <a:r>
              <a:rPr lang="en-US" dirty="0"/>
              <a:t>While building graph, while making the entry for vertex u, for each of its edges (u, v</a:t>
            </a:r>
            <a:r>
              <a:rPr lang="en-US" baseline="-25000" dirty="0"/>
              <a:t>i</a:t>
            </a:r>
            <a:r>
              <a:rPr lang="en-US" dirty="0"/>
              <a:t>), access Vertex v</a:t>
            </a:r>
            <a:r>
              <a:rPr lang="en-US" baseline="-25000" dirty="0"/>
              <a:t>i</a:t>
            </a:r>
            <a:r>
              <a:rPr lang="en-US" dirty="0"/>
              <a:t> in O(1) and increment its in-degree (store it as field in Vertex class) in O(1)</a:t>
            </a:r>
          </a:p>
          <a:p>
            <a:r>
              <a:rPr lang="en-US" dirty="0"/>
              <a:t>Scan through all vertices and identify all with in-degree 0, add to queue</a:t>
            </a:r>
          </a:p>
          <a:p>
            <a:pPr lvl="1"/>
            <a:r>
              <a:rPr lang="en-US" dirty="0"/>
              <a:t>O(|V|)</a:t>
            </a:r>
          </a:p>
          <a:p>
            <a:r>
              <a:rPr lang="en-US" dirty="0"/>
              <a:t>While the 0-in-degree queue is not empty</a:t>
            </a:r>
          </a:p>
          <a:p>
            <a:pPr lvl="1"/>
            <a:r>
              <a:rPr lang="en-US" dirty="0"/>
              <a:t>Take a vertex off the queue and add it to the topo list</a:t>
            </a:r>
          </a:p>
          <a:p>
            <a:pPr lvl="1"/>
            <a:r>
              <a:rPr lang="en-US" dirty="0"/>
              <a:t>Examine each edge and “remove” it by decreasing the in-degree associated with the edge’s destination</a:t>
            </a:r>
          </a:p>
          <a:p>
            <a:pPr lvl="1"/>
            <a:r>
              <a:rPr lang="en-US" dirty="0"/>
              <a:t>If in-degree of a destination vertex falls to 0, add it to the 0-in-degree queue</a:t>
            </a:r>
          </a:p>
          <a:p>
            <a:r>
              <a:rPr lang="en-US" dirty="0"/>
              <a:t>When 0-in-degree queue is empty, if topo list does not contain |V| vertices, then must have found a cycle, no topo sort possible</a:t>
            </a:r>
          </a:p>
          <a:p>
            <a:r>
              <a:rPr lang="en-US" dirty="0"/>
              <a:t>Otherwise, topo list is valid</a:t>
            </a:r>
          </a:p>
          <a:p>
            <a:r>
              <a:rPr lang="en-US" dirty="0"/>
              <a:t>Now O(|V| + |E|)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1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9B0F-0E19-2138-6BF7-2D4A4CB3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F82EA-B118-7D03-0604-727CBE367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Many problems require us to find shortest path from vertex v to vertex w</a:t>
            </a:r>
          </a:p>
          <a:p>
            <a:pPr lvl="1"/>
            <a:r>
              <a:rPr lang="en-US" sz="1400" dirty="0"/>
              <a:t>Simple example, road navigation</a:t>
            </a:r>
          </a:p>
          <a:p>
            <a:r>
              <a:rPr lang="en-US" sz="1600" dirty="0"/>
              <a:t>Look at 2 situations</a:t>
            </a:r>
          </a:p>
          <a:p>
            <a:pPr lvl="1"/>
            <a:r>
              <a:rPr lang="en-US" sz="1400" dirty="0"/>
              <a:t>Digraph with unweighted edges</a:t>
            </a:r>
          </a:p>
          <a:p>
            <a:pPr lvl="2"/>
            <a:r>
              <a:rPr lang="en-US" sz="1200" dirty="0"/>
              <a:t>Weight 1 on all (want shortest path length)</a:t>
            </a:r>
          </a:p>
          <a:p>
            <a:pPr lvl="1"/>
            <a:r>
              <a:rPr lang="en-US" sz="1400" dirty="0"/>
              <a:t>Digraph with weighted edges</a:t>
            </a:r>
          </a:p>
          <a:p>
            <a:pPr lvl="2"/>
            <a:r>
              <a:rPr lang="en-US" sz="1000" dirty="0"/>
              <a:t>Want lowest cost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2424465-C22D-3364-C10F-8D82459E4AD1}"/>
              </a:ext>
            </a:extLst>
          </p:cNvPr>
          <p:cNvSpPr/>
          <p:nvPr/>
        </p:nvSpPr>
        <p:spPr>
          <a:xfrm>
            <a:off x="409273" y="3657600"/>
            <a:ext cx="4126153" cy="3063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E2AFD6-8789-78E5-41C0-0E2629473BA3}"/>
              </a:ext>
            </a:extLst>
          </p:cNvPr>
          <p:cNvGrpSpPr/>
          <p:nvPr/>
        </p:nvGrpSpPr>
        <p:grpSpPr>
          <a:xfrm>
            <a:off x="687974" y="3796782"/>
            <a:ext cx="3357132" cy="2604752"/>
            <a:chOff x="538764" y="2109267"/>
            <a:chExt cx="3233057" cy="249544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6BC98E-0723-DA3F-1BF2-4AB3D03A9861}"/>
                </a:ext>
              </a:extLst>
            </p:cNvPr>
            <p:cNvSpPr txBox="1"/>
            <p:nvPr/>
          </p:nvSpPr>
          <p:spPr>
            <a:xfrm>
              <a:off x="2826860" y="3145091"/>
              <a:ext cx="3775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0CB088-4503-6E54-615C-B501A757F912}"/>
                </a:ext>
              </a:extLst>
            </p:cNvPr>
            <p:cNvSpPr txBox="1"/>
            <p:nvPr/>
          </p:nvSpPr>
          <p:spPr>
            <a:xfrm>
              <a:off x="2286099" y="3818435"/>
              <a:ext cx="300231" cy="324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solidFill>
                    <a:srgbClr val="0070C0"/>
                  </a:solidFill>
                </a:rPr>
                <a:t>4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394DEC2-4F08-23D4-7224-234CBBAEE8EB}"/>
                </a:ext>
              </a:extLst>
            </p:cNvPr>
            <p:cNvGrpSpPr/>
            <p:nvPr/>
          </p:nvGrpSpPr>
          <p:grpSpPr>
            <a:xfrm>
              <a:off x="538764" y="2109267"/>
              <a:ext cx="3233057" cy="2495444"/>
              <a:chOff x="538764" y="2109267"/>
              <a:chExt cx="3233057" cy="2495444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7062033-B91F-15A1-01C2-B01E41BE6F2A}"/>
                  </a:ext>
                </a:extLst>
              </p:cNvPr>
              <p:cNvGrpSpPr/>
              <p:nvPr/>
            </p:nvGrpSpPr>
            <p:grpSpPr>
              <a:xfrm>
                <a:off x="538764" y="2109267"/>
                <a:ext cx="3233057" cy="2495444"/>
                <a:chOff x="304800" y="1292785"/>
                <a:chExt cx="3233057" cy="2495444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9BC4CF58-F0FD-7379-8C6B-3E23AECF5E0A}"/>
                    </a:ext>
                  </a:extLst>
                </p:cNvPr>
                <p:cNvGrpSpPr/>
                <p:nvPr/>
              </p:nvGrpSpPr>
              <p:grpSpPr>
                <a:xfrm>
                  <a:off x="304800" y="1417638"/>
                  <a:ext cx="3233057" cy="2370591"/>
                  <a:chOff x="603039" y="1771595"/>
                  <a:chExt cx="2873582" cy="2092255"/>
                </a:xfrm>
              </p:grpSpPr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65D47457-BB45-081B-82D5-20E90E251F10}"/>
                      </a:ext>
                    </a:extLst>
                  </p:cNvPr>
                  <p:cNvCxnSpPr>
                    <a:stCxn id="41" idx="3"/>
                    <a:endCxn id="25" idx="7"/>
                  </p:cNvCxnSpPr>
                  <p:nvPr/>
                </p:nvCxnSpPr>
                <p:spPr>
                  <a:xfrm flipH="1">
                    <a:off x="1626748" y="3025262"/>
                    <a:ext cx="329271" cy="516616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3ECDC3B4-1457-602E-417E-E608D21432A1}"/>
                      </a:ext>
                    </a:extLst>
                  </p:cNvPr>
                  <p:cNvGrpSpPr/>
                  <p:nvPr/>
                </p:nvGrpSpPr>
                <p:grpSpPr>
                  <a:xfrm>
                    <a:off x="603039" y="1771595"/>
                    <a:ext cx="2873582" cy="2092255"/>
                    <a:chOff x="603039" y="1771595"/>
                    <a:chExt cx="2873582" cy="2092255"/>
                  </a:xfrm>
                </p:grpSpPr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F19A525F-AA12-D16B-7B9F-EB3BF82A22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3039" y="1771595"/>
                      <a:ext cx="2315601" cy="1311870"/>
                      <a:chOff x="672813" y="3338604"/>
                      <a:chExt cx="2957361" cy="1628719"/>
                    </a:xfrm>
                  </p:grpSpPr>
                  <p:cxnSp>
                    <p:nvCxnSpPr>
                      <p:cNvPr id="36" name="Straight Arrow Connector 35">
                        <a:extLst>
                          <a:ext uri="{FF2B5EF4-FFF2-40B4-BE49-F238E27FC236}">
                            <a16:creationId xmlns:a16="http://schemas.microsoft.com/office/drawing/2014/main" id="{0F5D75F6-2B71-E255-456E-01B5B235D8CB}"/>
                          </a:ext>
                        </a:extLst>
                      </p:cNvPr>
                      <p:cNvCxnSpPr>
                        <a:stCxn id="41" idx="2"/>
                        <a:endCxn id="39" idx="6"/>
                      </p:cNvCxnSpPr>
                      <p:nvPr/>
                    </p:nvCxnSpPr>
                    <p:spPr>
                      <a:xfrm flipH="1">
                        <a:off x="1165370" y="4729487"/>
                        <a:ext cx="1163263" cy="3675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F153894B-5678-6C2B-C0D5-6DAE649E83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19650" y="3347836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2A4683D7-163C-F2B7-5DED-3B9B8B7177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37617" y="3338604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82DF81C0-501D-DC89-C1E6-31F0B18785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2813" y="4499000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0" name="Straight Arrow Connector 39">
                        <a:extLst>
                          <a:ext uri="{FF2B5EF4-FFF2-40B4-BE49-F238E27FC236}">
                            <a16:creationId xmlns:a16="http://schemas.microsoft.com/office/drawing/2014/main" id="{370D264A-69E3-D00D-DDB5-4CDFBB1B7007}"/>
                          </a:ext>
                        </a:extLst>
                      </p:cNvPr>
                      <p:cNvCxnSpPr>
                        <a:stCxn id="37" idx="3"/>
                        <a:endCxn id="39" idx="7"/>
                      </p:cNvCxnSpPr>
                      <p:nvPr/>
                    </p:nvCxnSpPr>
                    <p:spPr>
                      <a:xfrm flipH="1">
                        <a:off x="1093237" y="3747575"/>
                        <a:ext cx="498546" cy="820010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accent4">
                            <a:lumMod val="75000"/>
                          </a:schemeClr>
                        </a:solidFill>
                        <a:headEnd type="triangle" w="med" len="med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1" name="Oval 40">
                        <a:extLst>
                          <a:ext uri="{FF2B5EF4-FFF2-40B4-BE49-F238E27FC236}">
                            <a16:creationId xmlns:a16="http://schemas.microsoft.com/office/drawing/2014/main" id="{BAE7E4E3-84D5-AC22-704C-E21C7ADBF5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28633" y="4495326"/>
                        <a:ext cx="492557" cy="468321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2" name="Straight Arrow Connector 41">
                        <a:extLst>
                          <a:ext uri="{FF2B5EF4-FFF2-40B4-BE49-F238E27FC236}">
                            <a16:creationId xmlns:a16="http://schemas.microsoft.com/office/drawing/2014/main" id="{D3C3E4E2-AAB7-69EB-E8CF-CAEB21802B3E}"/>
                          </a:ext>
                        </a:extLst>
                      </p:cNvPr>
                      <p:cNvCxnSpPr>
                        <a:stCxn id="38" idx="3"/>
                        <a:endCxn id="41" idx="7"/>
                      </p:cNvCxnSpPr>
                      <p:nvPr/>
                    </p:nvCxnSpPr>
                    <p:spPr>
                      <a:xfrm flipH="1">
                        <a:off x="2749057" y="3738343"/>
                        <a:ext cx="460693" cy="825568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Arrow Connector 42">
                        <a:extLst>
                          <a:ext uri="{FF2B5EF4-FFF2-40B4-BE49-F238E27FC236}">
                            <a16:creationId xmlns:a16="http://schemas.microsoft.com/office/drawing/2014/main" id="{084A9350-F687-18DF-0FE7-18EC975610DF}"/>
                          </a:ext>
                        </a:extLst>
                      </p:cNvPr>
                      <p:cNvCxnSpPr>
                        <a:stCxn id="37" idx="5"/>
                        <a:endCxn id="41" idx="1"/>
                      </p:cNvCxnSpPr>
                      <p:nvPr/>
                    </p:nvCxnSpPr>
                    <p:spPr>
                      <a:xfrm>
                        <a:off x="1940074" y="3747575"/>
                        <a:ext cx="460692" cy="816336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Straight Arrow Connector 43">
                        <a:extLst>
                          <a:ext uri="{FF2B5EF4-FFF2-40B4-BE49-F238E27FC236}">
                            <a16:creationId xmlns:a16="http://schemas.microsoft.com/office/drawing/2014/main" id="{50EBF0ED-002B-9200-6F38-B17D1F815337}"/>
                          </a:ext>
                        </a:extLst>
                      </p:cNvPr>
                      <p:cNvCxnSpPr>
                        <a:stCxn id="37" idx="6"/>
                        <a:endCxn id="38" idx="2"/>
                      </p:cNvCxnSpPr>
                      <p:nvPr/>
                    </p:nvCxnSpPr>
                    <p:spPr>
                      <a:xfrm flipV="1">
                        <a:off x="2012207" y="3572765"/>
                        <a:ext cx="1125410" cy="9232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07C4179D-4068-2A7B-DC63-73F3F38BAB3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05946" y="3403100"/>
                        <a:ext cx="276955" cy="3877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/>
                          <a:t>A</a:t>
                        </a:r>
                      </a:p>
                    </p:txBody>
                  </p:sp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CF4E4AEE-CCF4-53A8-2367-748604C836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07972" y="4567377"/>
                        <a:ext cx="275479" cy="3877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/>
                          <a:t>D</a:t>
                        </a:r>
                      </a:p>
                    </p:txBody>
                  </p:sp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B59E8785-5164-8081-774B-883C5E65B1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6429" y="4563911"/>
                        <a:ext cx="325452" cy="39117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/>
                          <a:t>C</a:t>
                        </a:r>
                      </a:p>
                    </p:txBody>
                  </p:sp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BF2593F3-5D66-99EA-43B2-0362C05129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25155" y="3407420"/>
                        <a:ext cx="265858" cy="3877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/>
                          <a:t>B</a:t>
                        </a:r>
                      </a:p>
                    </p:txBody>
                  </p:sp>
                </p:grpSp>
                <p:sp>
                  <p:nvSpPr>
                    <p:cNvPr id="24" name="Oval 23">
                      <a:extLst>
                        <a:ext uri="{FF2B5EF4-FFF2-40B4-BE49-F238E27FC236}">
                          <a16:creationId xmlns:a16="http://schemas.microsoft.com/office/drawing/2014/main" id="{4184AE7F-D9E7-2E0E-5517-EABA7963D9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90951" y="2712968"/>
                      <a:ext cx="385670" cy="37721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F178527C-56E6-6FF0-3601-A4203EA4C8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7558" y="3486636"/>
                      <a:ext cx="385670" cy="37721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Oval 25">
                      <a:extLst>
                        <a:ext uri="{FF2B5EF4-FFF2-40B4-BE49-F238E27FC236}">
                          <a16:creationId xmlns:a16="http://schemas.microsoft.com/office/drawing/2014/main" id="{EA57907F-C317-0DA5-4219-448D804A0F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4639" y="3486636"/>
                      <a:ext cx="385670" cy="37721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8C0A91A8-92DF-240A-D69E-B657B5C4D2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49459" y="2752974"/>
                      <a:ext cx="225087" cy="312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/>
                        <a:t>E</a:t>
                      </a:r>
                    </a:p>
                  </p:txBody>
                </p:sp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D40B4034-8CE7-86C2-C578-B7E910A84B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54038" y="3546925"/>
                      <a:ext cx="270185" cy="312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/>
                        <a:t>F</a:t>
                      </a:r>
                    </a:p>
                  </p:txBody>
                </p: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A1339506-C280-71FB-285F-A769564E72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1907" y="3539027"/>
                      <a:ext cx="271292" cy="312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/>
                        <a:t>G</a:t>
                      </a:r>
                    </a:p>
                  </p:txBody>
                </p:sp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0263D6FB-4818-F217-DD14-52829FCE1361}"/>
                        </a:ext>
                      </a:extLst>
                    </p:cNvPr>
                    <p:cNvCxnSpPr>
                      <a:stCxn id="38" idx="5"/>
                      <a:endCxn id="24" idx="0"/>
                    </p:cNvCxnSpPr>
                    <p:nvPr/>
                  </p:nvCxnSpPr>
                  <p:spPr>
                    <a:xfrm>
                      <a:off x="2862160" y="2093568"/>
                      <a:ext cx="421626" cy="619400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6418FD6F-FF7A-C38C-87B9-21A9A905D9C4}"/>
                        </a:ext>
                      </a:extLst>
                    </p:cNvPr>
                    <p:cNvCxnSpPr>
                      <a:stCxn id="24" idx="2"/>
                      <a:endCxn id="41" idx="6"/>
                    </p:cNvCxnSpPr>
                    <p:nvPr/>
                  </p:nvCxnSpPr>
                  <p:spPr>
                    <a:xfrm flipH="1" flipV="1">
                      <a:off x="2285209" y="2891897"/>
                      <a:ext cx="805742" cy="9678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Arrow Connector 31">
                      <a:extLst>
                        <a:ext uri="{FF2B5EF4-FFF2-40B4-BE49-F238E27FC236}">
                          <a16:creationId xmlns:a16="http://schemas.microsoft.com/office/drawing/2014/main" id="{EC25FF3C-51CC-A22F-5D70-5C3EB15FC2C8}"/>
                        </a:ext>
                      </a:extLst>
                    </p:cNvPr>
                    <p:cNvCxnSpPr>
                      <a:stCxn id="39" idx="5"/>
                      <a:endCxn id="25" idx="1"/>
                    </p:cNvCxnSpPr>
                    <p:nvPr/>
                  </p:nvCxnSpPr>
                  <p:spPr>
                    <a:xfrm>
                      <a:off x="932229" y="3028223"/>
                      <a:ext cx="421809" cy="513654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>
                      <a:extLst>
                        <a:ext uri="{FF2B5EF4-FFF2-40B4-BE49-F238E27FC236}">
                          <a16:creationId xmlns:a16="http://schemas.microsoft.com/office/drawing/2014/main" id="{18F0B075-09E3-E18A-51C0-BC99B97806DF}"/>
                        </a:ext>
                      </a:extLst>
                    </p:cNvPr>
                    <p:cNvCxnSpPr>
                      <a:stCxn id="41" idx="5"/>
                      <a:endCxn id="26" idx="1"/>
                    </p:cNvCxnSpPr>
                    <p:nvPr/>
                  </p:nvCxnSpPr>
                  <p:spPr>
                    <a:xfrm>
                      <a:off x="2228729" y="3025262"/>
                      <a:ext cx="412390" cy="516616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>
                      <a:extLst>
                        <a:ext uri="{FF2B5EF4-FFF2-40B4-BE49-F238E27FC236}">
                          <a16:creationId xmlns:a16="http://schemas.microsoft.com/office/drawing/2014/main" id="{E4927672-60A1-74F0-522F-C758C5970060}"/>
                        </a:ext>
                      </a:extLst>
                    </p:cNvPr>
                    <p:cNvCxnSpPr>
                      <a:stCxn id="24" idx="4"/>
                      <a:endCxn id="26" idx="7"/>
                    </p:cNvCxnSpPr>
                    <p:nvPr/>
                  </p:nvCxnSpPr>
                  <p:spPr>
                    <a:xfrm flipH="1">
                      <a:off x="2913829" y="3090182"/>
                      <a:ext cx="369957" cy="451696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>
                      <a:extLst>
                        <a:ext uri="{FF2B5EF4-FFF2-40B4-BE49-F238E27FC236}">
                          <a16:creationId xmlns:a16="http://schemas.microsoft.com/office/drawing/2014/main" id="{9062766C-580B-7CE2-9EC0-DD15332FBDAF}"/>
                        </a:ext>
                      </a:extLst>
                    </p:cNvPr>
                    <p:cNvCxnSpPr>
                      <a:stCxn id="26" idx="2"/>
                      <a:endCxn id="25" idx="6"/>
                    </p:cNvCxnSpPr>
                    <p:nvPr/>
                  </p:nvCxnSpPr>
                  <p:spPr>
                    <a:xfrm flipH="1">
                      <a:off x="1683228" y="3675243"/>
                      <a:ext cx="901411" cy="0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5B43300-D33E-4096-42D5-588C6A479F67}"/>
                    </a:ext>
                  </a:extLst>
                </p:cNvPr>
                <p:cNvSpPr txBox="1"/>
                <p:nvPr/>
              </p:nvSpPr>
              <p:spPr>
                <a:xfrm>
                  <a:off x="2041837" y="1869169"/>
                  <a:ext cx="37759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>
                      <a:solidFill>
                        <a:srgbClr val="0070C0"/>
                      </a:solidFill>
                    </a:rPr>
                    <a:t>3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C5E1CBD-A9DD-3153-A458-A13BF7966434}"/>
                    </a:ext>
                  </a:extLst>
                </p:cNvPr>
                <p:cNvSpPr txBox="1"/>
                <p:nvPr/>
              </p:nvSpPr>
              <p:spPr>
                <a:xfrm>
                  <a:off x="1815300" y="1292785"/>
                  <a:ext cx="260178" cy="3243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>
                      <a:solidFill>
                        <a:srgbClr val="0070C0"/>
                      </a:solidFill>
                    </a:rPr>
                    <a:t>2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1A31C58-6A51-950B-D448-BF75C74313FE}"/>
                    </a:ext>
                  </a:extLst>
                </p:cNvPr>
                <p:cNvSpPr txBox="1"/>
                <p:nvPr/>
              </p:nvSpPr>
              <p:spPr>
                <a:xfrm>
                  <a:off x="574281" y="1909309"/>
                  <a:ext cx="245093" cy="3243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>
                      <a:solidFill>
                        <a:srgbClr val="0070C0"/>
                      </a:solidFill>
                    </a:rPr>
                    <a:t>4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388813D-DFE5-33BC-D6AB-7FB73DCACCE5}"/>
                    </a:ext>
                  </a:extLst>
                </p:cNvPr>
                <p:cNvSpPr txBox="1"/>
                <p:nvPr/>
              </p:nvSpPr>
              <p:spPr>
                <a:xfrm>
                  <a:off x="572608" y="3084531"/>
                  <a:ext cx="37759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>
                      <a:solidFill>
                        <a:srgbClr val="0070C0"/>
                      </a:solidFill>
                    </a:rPr>
                    <a:t>5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FCFA896-5173-B740-222D-CB6C0A419DA4}"/>
                    </a:ext>
                  </a:extLst>
                </p:cNvPr>
                <p:cNvSpPr txBox="1"/>
                <p:nvPr/>
              </p:nvSpPr>
              <p:spPr>
                <a:xfrm>
                  <a:off x="1908168" y="3300552"/>
                  <a:ext cx="298208" cy="3243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>
                      <a:solidFill>
                        <a:srgbClr val="0070C0"/>
                      </a:solidFill>
                    </a:rPr>
                    <a:t>1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E3426FD-10C1-7391-3CE7-29D9ED91A7F2}"/>
                    </a:ext>
                  </a:extLst>
                </p:cNvPr>
                <p:cNvSpPr txBox="1"/>
                <p:nvPr/>
              </p:nvSpPr>
              <p:spPr>
                <a:xfrm>
                  <a:off x="3133204" y="3074809"/>
                  <a:ext cx="345767" cy="3243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>
                      <a:solidFill>
                        <a:srgbClr val="0070C0"/>
                      </a:solidFill>
                    </a:rPr>
                    <a:t>6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8118899-2B84-765D-7A99-3AF0F5245A79}"/>
                    </a:ext>
                  </a:extLst>
                </p:cNvPr>
                <p:cNvSpPr txBox="1"/>
                <p:nvPr/>
              </p:nvSpPr>
              <p:spPr>
                <a:xfrm>
                  <a:off x="3011530" y="1825761"/>
                  <a:ext cx="494502" cy="294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400" b="1" dirty="0">
                      <a:solidFill>
                        <a:srgbClr val="0070C0"/>
                      </a:solidFill>
                    </a:rPr>
                    <a:t>10</a:t>
                  </a: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E614DE-9901-5382-FF1D-C125243E0BBF}"/>
                  </a:ext>
                </a:extLst>
              </p:cNvPr>
              <p:cNvSpPr txBox="1"/>
              <p:nvPr/>
            </p:nvSpPr>
            <p:spPr>
              <a:xfrm>
                <a:off x="1855762" y="3851606"/>
                <a:ext cx="3775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>
                    <a:solidFill>
                      <a:srgbClr val="0070C0"/>
                    </a:solidFill>
                  </a:rPr>
                  <a:t>8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48497A-1937-DB83-C706-E1FA9E36E941}"/>
                  </a:ext>
                </a:extLst>
              </p:cNvPr>
              <p:cNvSpPr txBox="1"/>
              <p:nvPr/>
            </p:nvSpPr>
            <p:spPr>
              <a:xfrm>
                <a:off x="1723649" y="2718572"/>
                <a:ext cx="297219" cy="324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E35C8B-B83C-6A71-90A1-008D97CD5DA9}"/>
                  </a:ext>
                </a:extLst>
              </p:cNvPr>
              <p:cNvSpPr txBox="1"/>
              <p:nvPr/>
            </p:nvSpPr>
            <p:spPr>
              <a:xfrm>
                <a:off x="1206192" y="3196109"/>
                <a:ext cx="3775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>
                    <a:solidFill>
                      <a:srgbClr val="0070C0"/>
                    </a:solidFill>
                  </a:rPr>
                  <a:t>2</a:t>
                </a: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0D5A9AB-D3E6-F258-AB5E-C517CCECA0CF}"/>
              </a:ext>
            </a:extLst>
          </p:cNvPr>
          <p:cNvSpPr txBox="1"/>
          <p:nvPr/>
        </p:nvSpPr>
        <p:spPr>
          <a:xfrm>
            <a:off x="4843884" y="473568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Weighted: </a:t>
            </a:r>
            <a:r>
              <a:rPr lang="en-US" b="1" i="1" dirty="0">
                <a:solidFill>
                  <a:srgbClr val="002060"/>
                </a:solidFill>
              </a:rPr>
              <a:t>shortest path is </a:t>
            </a:r>
          </a:p>
          <a:p>
            <a:r>
              <a:rPr lang="en-US" b="1" i="1" dirty="0">
                <a:solidFill>
                  <a:srgbClr val="0070C0"/>
                </a:solidFill>
              </a:rPr>
              <a:t>A, D, G, F  </a:t>
            </a:r>
            <a:r>
              <a:rPr lang="en-US" b="1" i="1" dirty="0">
                <a:solidFill>
                  <a:srgbClr val="002060"/>
                </a:solidFill>
              </a:rPr>
              <a:t>with a cost of  </a:t>
            </a:r>
            <a:r>
              <a:rPr lang="en-US" b="1" i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E54B70-C9D2-2BF9-10CE-E1631CBF573A}"/>
              </a:ext>
            </a:extLst>
          </p:cNvPr>
          <p:cNvSpPr txBox="1"/>
          <p:nvPr/>
        </p:nvSpPr>
        <p:spPr>
          <a:xfrm>
            <a:off x="4825203" y="4029081"/>
            <a:ext cx="295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Going from </a:t>
            </a:r>
            <a:r>
              <a:rPr lang="en-US" b="1" i="1" dirty="0"/>
              <a:t>A</a:t>
            </a:r>
            <a:r>
              <a:rPr lang="en-US" b="1" i="1" dirty="0">
                <a:solidFill>
                  <a:srgbClr val="C00000"/>
                </a:solidFill>
              </a:rPr>
              <a:t> to </a:t>
            </a:r>
            <a:r>
              <a:rPr lang="en-US" b="1" i="1" dirty="0"/>
              <a:t>F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C10E70-3CE6-F87C-2D05-548A3C0C3804}"/>
              </a:ext>
            </a:extLst>
          </p:cNvPr>
          <p:cNvSpPr txBox="1"/>
          <p:nvPr/>
        </p:nvSpPr>
        <p:spPr>
          <a:xfrm>
            <a:off x="4794193" y="558948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Unweighted: </a:t>
            </a:r>
            <a:r>
              <a:rPr lang="en-US" b="1" i="1" dirty="0">
                <a:solidFill>
                  <a:srgbClr val="002060"/>
                </a:solidFill>
              </a:rPr>
              <a:t>shortest path is 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A, D, F  </a:t>
            </a:r>
            <a:r>
              <a:rPr lang="en-US" b="1" i="1" dirty="0">
                <a:solidFill>
                  <a:srgbClr val="002060"/>
                </a:solidFill>
              </a:rPr>
              <a:t>with a length/cost of  </a:t>
            </a:r>
            <a:r>
              <a:rPr lang="en-US" b="1" i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D633F3-C89A-AE8E-F569-28FA1E460BC0}"/>
              </a:ext>
            </a:extLst>
          </p:cNvPr>
          <p:cNvSpPr txBox="1"/>
          <p:nvPr/>
        </p:nvSpPr>
        <p:spPr>
          <a:xfrm>
            <a:off x="4843884" y="3596727"/>
            <a:ext cx="2955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Digraph Example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BA50C0-94F5-52C1-4226-9D698384F31F}"/>
              </a:ext>
            </a:extLst>
          </p:cNvPr>
          <p:cNvCxnSpPr/>
          <p:nvPr/>
        </p:nvCxnSpPr>
        <p:spPr>
          <a:xfrm>
            <a:off x="2015156" y="4279640"/>
            <a:ext cx="369300" cy="66691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FDEFD0D-F3F8-7231-5489-51617F160568}"/>
              </a:ext>
            </a:extLst>
          </p:cNvPr>
          <p:cNvCxnSpPr/>
          <p:nvPr/>
        </p:nvCxnSpPr>
        <p:spPr>
          <a:xfrm>
            <a:off x="2698616" y="5357009"/>
            <a:ext cx="418322" cy="519545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2360602-970F-09A8-8770-9E9F5A82FB84}"/>
              </a:ext>
            </a:extLst>
          </p:cNvPr>
          <p:cNvCxnSpPr/>
          <p:nvPr/>
        </p:nvCxnSpPr>
        <p:spPr>
          <a:xfrm flipH="1">
            <a:off x="2095282" y="6294301"/>
            <a:ext cx="792782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EC7AD6-7493-C25E-601A-386C35A9E0DC}"/>
              </a:ext>
            </a:extLst>
          </p:cNvPr>
          <p:cNvCxnSpPr/>
          <p:nvPr/>
        </p:nvCxnSpPr>
        <p:spPr>
          <a:xfrm>
            <a:off x="1712322" y="4502699"/>
            <a:ext cx="369300" cy="66691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95E17E5-4096-CDBB-8B9E-CDB9083C7CD3}"/>
              </a:ext>
            </a:extLst>
          </p:cNvPr>
          <p:cNvCxnSpPr/>
          <p:nvPr/>
        </p:nvCxnSpPr>
        <p:spPr>
          <a:xfrm flipH="1">
            <a:off x="1831835" y="5382019"/>
            <a:ext cx="274404" cy="45490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71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9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9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9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9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9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9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3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9" grpId="0"/>
      <p:bldP spid="50" grpId="0"/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4F93-9D30-5328-5CE4-9483424E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with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3ACB9-5E70-D528-69A5-5E016C17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413D33-3E49-DCBE-2B0E-2595A586B809}"/>
              </a:ext>
            </a:extLst>
          </p:cNvPr>
          <p:cNvGrpSpPr/>
          <p:nvPr/>
        </p:nvGrpSpPr>
        <p:grpSpPr>
          <a:xfrm>
            <a:off x="953746" y="2215265"/>
            <a:ext cx="7109196" cy="3487594"/>
            <a:chOff x="6216722" y="1845747"/>
            <a:chExt cx="9987782" cy="457569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16B59A-4A65-8973-3A96-467B7C17DBDD}"/>
                </a:ext>
              </a:extLst>
            </p:cNvPr>
            <p:cNvSpPr/>
            <p:nvPr/>
          </p:nvSpPr>
          <p:spPr>
            <a:xfrm>
              <a:off x="6216722" y="3628111"/>
              <a:ext cx="408185" cy="38396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B03791-7D39-A9DD-7F4D-687489F940AE}"/>
                </a:ext>
              </a:extLst>
            </p:cNvPr>
            <p:cNvSpPr/>
            <p:nvPr/>
          </p:nvSpPr>
          <p:spPr>
            <a:xfrm>
              <a:off x="6642795" y="2141666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8A92DE4-4842-A2B4-66D0-410617A69396}"/>
                </a:ext>
              </a:extLst>
            </p:cNvPr>
            <p:cNvCxnSpPr>
              <a:stCxn id="6" idx="3"/>
              <a:endCxn id="5" idx="0"/>
            </p:cNvCxnSpPr>
            <p:nvPr/>
          </p:nvCxnSpPr>
          <p:spPr>
            <a:xfrm flipH="1">
              <a:off x="6420815" y="2469401"/>
              <a:ext cx="281758" cy="11587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9DDDE4-D73A-FCC3-E558-5E329117CC75}"/>
                </a:ext>
              </a:extLst>
            </p:cNvPr>
            <p:cNvSpPr/>
            <p:nvPr/>
          </p:nvSpPr>
          <p:spPr>
            <a:xfrm>
              <a:off x="6731146" y="5281184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4FCC846-BD39-2936-12C9-DCA46B5758A8}"/>
                </a:ext>
              </a:extLst>
            </p:cNvPr>
            <p:cNvSpPr/>
            <p:nvPr/>
          </p:nvSpPr>
          <p:spPr>
            <a:xfrm>
              <a:off x="9687873" y="5653510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E58673-4785-6B95-FA79-D2F1E19DE626}"/>
                </a:ext>
              </a:extLst>
            </p:cNvPr>
            <p:cNvSpPr/>
            <p:nvPr/>
          </p:nvSpPr>
          <p:spPr>
            <a:xfrm>
              <a:off x="13334073" y="6037477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443AA23-F713-774C-7043-92478F69058D}"/>
                </a:ext>
              </a:extLst>
            </p:cNvPr>
            <p:cNvSpPr/>
            <p:nvPr/>
          </p:nvSpPr>
          <p:spPr>
            <a:xfrm>
              <a:off x="15796319" y="1845747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44DDB74-299C-BD98-DB98-E9C682259E6B}"/>
                </a:ext>
              </a:extLst>
            </p:cNvPr>
            <p:cNvCxnSpPr>
              <a:stCxn id="8" idx="0"/>
              <a:endCxn id="6" idx="4"/>
            </p:cNvCxnSpPr>
            <p:nvPr/>
          </p:nvCxnSpPr>
          <p:spPr>
            <a:xfrm flipH="1" flipV="1">
              <a:off x="6846887" y="2525632"/>
              <a:ext cx="88351" cy="2755552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0A0706D-A243-F29B-F595-FBB527F3C323}"/>
              </a:ext>
            </a:extLst>
          </p:cNvPr>
          <p:cNvSpPr/>
          <p:nvPr/>
        </p:nvSpPr>
        <p:spPr>
          <a:xfrm>
            <a:off x="7053062" y="2727538"/>
            <a:ext cx="290542" cy="292659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5AB642-14D0-C6DD-C1CC-30A7BD12292D}"/>
              </a:ext>
            </a:extLst>
          </p:cNvPr>
          <p:cNvSpPr/>
          <p:nvPr/>
        </p:nvSpPr>
        <p:spPr>
          <a:xfrm>
            <a:off x="7053062" y="3507455"/>
            <a:ext cx="290542" cy="292659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87C5AC-077F-21D8-B868-E69B6D69FEC8}"/>
              </a:ext>
            </a:extLst>
          </p:cNvPr>
          <p:cNvSpPr/>
          <p:nvPr/>
        </p:nvSpPr>
        <p:spPr>
          <a:xfrm>
            <a:off x="4722137" y="2831008"/>
            <a:ext cx="290542" cy="292659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31C256B-1D90-5106-FE08-5A5F429848A5}"/>
              </a:ext>
            </a:extLst>
          </p:cNvPr>
          <p:cNvSpPr/>
          <p:nvPr/>
        </p:nvSpPr>
        <p:spPr>
          <a:xfrm>
            <a:off x="6477000" y="4272497"/>
            <a:ext cx="290542" cy="292659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25EA88-E88C-0395-143D-EB79F84D9CA0}"/>
              </a:ext>
            </a:extLst>
          </p:cNvPr>
          <p:cNvSpPr/>
          <p:nvPr/>
        </p:nvSpPr>
        <p:spPr>
          <a:xfrm>
            <a:off x="2761111" y="3616642"/>
            <a:ext cx="290542" cy="292659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BE3171-421C-B6EB-60A0-7B385A77579D}"/>
              </a:ext>
            </a:extLst>
          </p:cNvPr>
          <p:cNvCxnSpPr>
            <a:stCxn id="15" idx="2"/>
            <a:endCxn id="6" idx="6"/>
          </p:cNvCxnSpPr>
          <p:nvPr/>
        </p:nvCxnSpPr>
        <p:spPr>
          <a:xfrm flipH="1" flipV="1">
            <a:off x="1547562" y="2587144"/>
            <a:ext cx="3174575" cy="39019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1F7292-04BA-8064-0E48-07F25D9337AD}"/>
              </a:ext>
            </a:extLst>
          </p:cNvPr>
          <p:cNvCxnSpPr>
            <a:stCxn id="13" idx="2"/>
            <a:endCxn id="15" idx="6"/>
          </p:cNvCxnSpPr>
          <p:nvPr/>
        </p:nvCxnSpPr>
        <p:spPr>
          <a:xfrm flipH="1">
            <a:off x="5012679" y="2873868"/>
            <a:ext cx="2040383" cy="10347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4AABAE-1F60-4B7E-9473-64AD674B14DD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1610449" y="4980084"/>
            <a:ext cx="1814025" cy="28378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89F4C4-0CB5-A436-3D58-87975D4DF06D}"/>
              </a:ext>
            </a:extLst>
          </p:cNvPr>
          <p:cNvCxnSpPr>
            <a:stCxn id="6" idx="5"/>
            <a:endCxn id="17" idx="1"/>
          </p:cNvCxnSpPr>
          <p:nvPr/>
        </p:nvCxnSpPr>
        <p:spPr>
          <a:xfrm>
            <a:off x="1505013" y="2690614"/>
            <a:ext cx="1298647" cy="96888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56C4DF-3A76-CC8B-D471-CBED61570608}"/>
              </a:ext>
            </a:extLst>
          </p:cNvPr>
          <p:cNvCxnSpPr>
            <a:stCxn id="17" idx="3"/>
            <a:endCxn id="8" idx="7"/>
          </p:cNvCxnSpPr>
          <p:nvPr/>
        </p:nvCxnSpPr>
        <p:spPr>
          <a:xfrm flipH="1">
            <a:off x="1567900" y="3866442"/>
            <a:ext cx="1235760" cy="10101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39E921-10EC-E94B-BE13-441FB13FB4D1}"/>
              </a:ext>
            </a:extLst>
          </p:cNvPr>
          <p:cNvCxnSpPr>
            <a:stCxn id="14" idx="2"/>
            <a:endCxn id="17" idx="5"/>
          </p:cNvCxnSpPr>
          <p:nvPr/>
        </p:nvCxnSpPr>
        <p:spPr>
          <a:xfrm flipH="1">
            <a:off x="3009104" y="3653785"/>
            <a:ext cx="4043958" cy="21265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1975ED-C2CB-4017-7734-A0BAF409103B}"/>
              </a:ext>
            </a:extLst>
          </p:cNvPr>
          <p:cNvCxnSpPr>
            <a:stCxn id="9" idx="1"/>
            <a:endCxn id="17" idx="4"/>
          </p:cNvCxnSpPr>
          <p:nvPr/>
        </p:nvCxnSpPr>
        <p:spPr>
          <a:xfrm flipH="1" flipV="1">
            <a:off x="2906382" y="3909301"/>
            <a:ext cx="560641" cy="125109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49786F-FAD3-7720-B72B-3B57722E6F10}"/>
              </a:ext>
            </a:extLst>
          </p:cNvPr>
          <p:cNvCxnSpPr>
            <a:stCxn id="14" idx="4"/>
            <a:endCxn id="16" idx="7"/>
          </p:cNvCxnSpPr>
          <p:nvPr/>
        </p:nvCxnSpPr>
        <p:spPr>
          <a:xfrm flipH="1">
            <a:off x="6724993" y="3800114"/>
            <a:ext cx="473340" cy="51524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0C5E90-4E9E-4BEB-EB0A-6AC6C45DBCA5}"/>
              </a:ext>
            </a:extLst>
          </p:cNvPr>
          <p:cNvCxnSpPr>
            <a:stCxn id="16" idx="2"/>
            <a:endCxn id="9" idx="7"/>
          </p:cNvCxnSpPr>
          <p:nvPr/>
        </p:nvCxnSpPr>
        <p:spPr>
          <a:xfrm flipH="1">
            <a:off x="3672467" y="4418827"/>
            <a:ext cx="2804533" cy="741573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FF2C70A-8409-5296-F4D4-E43F3874E15F}"/>
              </a:ext>
            </a:extLst>
          </p:cNvPr>
          <p:cNvCxnSpPr>
            <a:stCxn id="16" idx="4"/>
            <a:endCxn id="10" idx="0"/>
          </p:cNvCxnSpPr>
          <p:nvPr/>
        </p:nvCxnSpPr>
        <p:spPr>
          <a:xfrm flipH="1">
            <a:off x="6165071" y="4565156"/>
            <a:ext cx="457200" cy="84504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144">
            <a:extLst>
              <a:ext uri="{FF2B5EF4-FFF2-40B4-BE49-F238E27FC236}">
                <a16:creationId xmlns:a16="http://schemas.microsoft.com/office/drawing/2014/main" id="{B7359468-0E46-5CBD-07B3-2DA6FFECD676}"/>
              </a:ext>
            </a:extLst>
          </p:cNvPr>
          <p:cNvSpPr/>
          <p:nvPr/>
        </p:nvSpPr>
        <p:spPr>
          <a:xfrm>
            <a:off x="6271491" y="3786909"/>
            <a:ext cx="1071816" cy="1865746"/>
          </a:xfrm>
          <a:custGeom>
            <a:avLst/>
            <a:gdLst>
              <a:gd name="connsiteX0" fmla="*/ 0 w 1071816"/>
              <a:gd name="connsiteY0" fmla="*/ 1865746 h 1865746"/>
              <a:gd name="connsiteX1" fmla="*/ 535709 w 1071816"/>
              <a:gd name="connsiteY1" fmla="*/ 1801091 h 1865746"/>
              <a:gd name="connsiteX2" fmla="*/ 1034473 w 1071816"/>
              <a:gd name="connsiteY2" fmla="*/ 1200727 h 1865746"/>
              <a:gd name="connsiteX3" fmla="*/ 997527 w 1071816"/>
              <a:gd name="connsiteY3" fmla="*/ 0 h 1865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1816" h="1865746">
                <a:moveTo>
                  <a:pt x="0" y="1865746"/>
                </a:moveTo>
                <a:lnTo>
                  <a:pt x="535709" y="1801091"/>
                </a:lnTo>
                <a:cubicBezTo>
                  <a:pt x="708121" y="1690255"/>
                  <a:pt x="957503" y="1500909"/>
                  <a:pt x="1034473" y="1200727"/>
                </a:cubicBezTo>
                <a:cubicBezTo>
                  <a:pt x="1111443" y="900545"/>
                  <a:pt x="1054485" y="450272"/>
                  <a:pt x="997527" y="0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51">
            <a:extLst>
              <a:ext uri="{FF2B5EF4-FFF2-40B4-BE49-F238E27FC236}">
                <a16:creationId xmlns:a16="http://schemas.microsoft.com/office/drawing/2014/main" id="{6F84EC9E-9D19-CC4E-81A6-6D14220E7330}"/>
              </a:ext>
            </a:extLst>
          </p:cNvPr>
          <p:cNvSpPr/>
          <p:nvPr/>
        </p:nvSpPr>
        <p:spPr>
          <a:xfrm rot="174780">
            <a:off x="3694545" y="5272511"/>
            <a:ext cx="2346037" cy="195415"/>
          </a:xfrm>
          <a:custGeom>
            <a:avLst/>
            <a:gdLst>
              <a:gd name="connsiteX0" fmla="*/ 2346037 w 2346037"/>
              <a:gd name="connsiteY0" fmla="*/ 272132 h 272132"/>
              <a:gd name="connsiteX1" fmla="*/ 1450110 w 2346037"/>
              <a:gd name="connsiteY1" fmla="*/ 13514 h 272132"/>
              <a:gd name="connsiteX2" fmla="*/ 0 w 2346037"/>
              <a:gd name="connsiteY2" fmla="*/ 59696 h 272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6037" h="272132">
                <a:moveTo>
                  <a:pt x="2346037" y="272132"/>
                </a:moveTo>
                <a:cubicBezTo>
                  <a:pt x="2093576" y="160526"/>
                  <a:pt x="1841116" y="48920"/>
                  <a:pt x="1450110" y="13514"/>
                </a:cubicBezTo>
                <a:cubicBezTo>
                  <a:pt x="1059104" y="-21892"/>
                  <a:pt x="529552" y="18902"/>
                  <a:pt x="0" y="59696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52">
            <a:extLst>
              <a:ext uri="{FF2B5EF4-FFF2-40B4-BE49-F238E27FC236}">
                <a16:creationId xmlns:a16="http://schemas.microsoft.com/office/drawing/2014/main" id="{E66AE955-B4CD-EAC0-B0D3-AC55A48E0C1F}"/>
              </a:ext>
            </a:extLst>
          </p:cNvPr>
          <p:cNvSpPr/>
          <p:nvPr/>
        </p:nvSpPr>
        <p:spPr>
          <a:xfrm>
            <a:off x="3583709" y="3749964"/>
            <a:ext cx="3509818" cy="1376218"/>
          </a:xfrm>
          <a:custGeom>
            <a:avLst/>
            <a:gdLst>
              <a:gd name="connsiteX0" fmla="*/ 0 w 3509818"/>
              <a:gd name="connsiteY0" fmla="*/ 1376218 h 1376218"/>
              <a:gd name="connsiteX1" fmla="*/ 240146 w 3509818"/>
              <a:gd name="connsiteY1" fmla="*/ 1080654 h 1376218"/>
              <a:gd name="connsiteX2" fmla="*/ 1136073 w 3509818"/>
              <a:gd name="connsiteY2" fmla="*/ 628072 h 1376218"/>
              <a:gd name="connsiteX3" fmla="*/ 2198255 w 3509818"/>
              <a:gd name="connsiteY3" fmla="*/ 360218 h 1376218"/>
              <a:gd name="connsiteX4" fmla="*/ 3509818 w 3509818"/>
              <a:gd name="connsiteY4" fmla="*/ 0 h 137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9818" h="1376218">
                <a:moveTo>
                  <a:pt x="0" y="1376218"/>
                </a:moveTo>
                <a:cubicBezTo>
                  <a:pt x="25400" y="1290781"/>
                  <a:pt x="50801" y="1205345"/>
                  <a:pt x="240146" y="1080654"/>
                </a:cubicBezTo>
                <a:cubicBezTo>
                  <a:pt x="429492" y="955963"/>
                  <a:pt x="809722" y="748145"/>
                  <a:pt x="1136073" y="628072"/>
                </a:cubicBezTo>
                <a:cubicBezTo>
                  <a:pt x="1462424" y="507999"/>
                  <a:pt x="1802631" y="464897"/>
                  <a:pt x="2198255" y="360218"/>
                </a:cubicBezTo>
                <a:cubicBezTo>
                  <a:pt x="2593879" y="255539"/>
                  <a:pt x="3051848" y="127769"/>
                  <a:pt x="3509818" y="0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53">
            <a:extLst>
              <a:ext uri="{FF2B5EF4-FFF2-40B4-BE49-F238E27FC236}">
                <a16:creationId xmlns:a16="http://schemas.microsoft.com/office/drawing/2014/main" id="{DA696E6A-6D69-FE73-B8E5-6CFEE4478F37}"/>
              </a:ext>
            </a:extLst>
          </p:cNvPr>
          <p:cNvSpPr/>
          <p:nvPr/>
        </p:nvSpPr>
        <p:spPr>
          <a:xfrm>
            <a:off x="3657600" y="5403273"/>
            <a:ext cx="2382982" cy="325062"/>
          </a:xfrm>
          <a:custGeom>
            <a:avLst/>
            <a:gdLst>
              <a:gd name="connsiteX0" fmla="*/ 0 w 2382982"/>
              <a:gd name="connsiteY0" fmla="*/ 0 h 325062"/>
              <a:gd name="connsiteX1" fmla="*/ 711200 w 2382982"/>
              <a:gd name="connsiteY1" fmla="*/ 267854 h 325062"/>
              <a:gd name="connsiteX2" fmla="*/ 1570182 w 2382982"/>
              <a:gd name="connsiteY2" fmla="*/ 323272 h 325062"/>
              <a:gd name="connsiteX3" fmla="*/ 2382982 w 2382982"/>
              <a:gd name="connsiteY3" fmla="*/ 230909 h 32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2982" h="325062">
                <a:moveTo>
                  <a:pt x="0" y="0"/>
                </a:moveTo>
                <a:cubicBezTo>
                  <a:pt x="224751" y="106987"/>
                  <a:pt x="449503" y="213975"/>
                  <a:pt x="711200" y="267854"/>
                </a:cubicBezTo>
                <a:cubicBezTo>
                  <a:pt x="972897" y="321733"/>
                  <a:pt x="1291552" y="329430"/>
                  <a:pt x="1570182" y="323272"/>
                </a:cubicBezTo>
                <a:cubicBezTo>
                  <a:pt x="1848812" y="317115"/>
                  <a:pt x="2115897" y="274012"/>
                  <a:pt x="2382982" y="230909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54">
            <a:extLst>
              <a:ext uri="{FF2B5EF4-FFF2-40B4-BE49-F238E27FC236}">
                <a16:creationId xmlns:a16="http://schemas.microsoft.com/office/drawing/2014/main" id="{F8E3DFC6-AC3F-8D38-F7F0-2DC84C326382}"/>
              </a:ext>
            </a:extLst>
          </p:cNvPr>
          <p:cNvSpPr/>
          <p:nvPr/>
        </p:nvSpPr>
        <p:spPr>
          <a:xfrm>
            <a:off x="3066473" y="3121891"/>
            <a:ext cx="1773382" cy="618836"/>
          </a:xfrm>
          <a:custGeom>
            <a:avLst/>
            <a:gdLst>
              <a:gd name="connsiteX0" fmla="*/ 1773382 w 1773382"/>
              <a:gd name="connsiteY0" fmla="*/ 0 h 618836"/>
              <a:gd name="connsiteX1" fmla="*/ 1006763 w 1773382"/>
              <a:gd name="connsiteY1" fmla="*/ 415636 h 618836"/>
              <a:gd name="connsiteX2" fmla="*/ 0 w 1773382"/>
              <a:gd name="connsiteY2" fmla="*/ 618836 h 61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618836">
                <a:moveTo>
                  <a:pt x="1773382" y="0"/>
                </a:moveTo>
                <a:cubicBezTo>
                  <a:pt x="1537854" y="156248"/>
                  <a:pt x="1302327" y="312497"/>
                  <a:pt x="1006763" y="415636"/>
                </a:cubicBezTo>
                <a:cubicBezTo>
                  <a:pt x="711199" y="518775"/>
                  <a:pt x="355599" y="568805"/>
                  <a:pt x="0" y="618836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55">
            <a:extLst>
              <a:ext uri="{FF2B5EF4-FFF2-40B4-BE49-F238E27FC236}">
                <a16:creationId xmlns:a16="http://schemas.microsoft.com/office/drawing/2014/main" id="{616DE7B4-895C-D5E7-CE3B-A5767F73AEAA}"/>
              </a:ext>
            </a:extLst>
          </p:cNvPr>
          <p:cNvSpPr/>
          <p:nvPr/>
        </p:nvSpPr>
        <p:spPr>
          <a:xfrm>
            <a:off x="2974109" y="3066473"/>
            <a:ext cx="1782618" cy="572654"/>
          </a:xfrm>
          <a:custGeom>
            <a:avLst/>
            <a:gdLst>
              <a:gd name="connsiteX0" fmla="*/ 0 w 1782618"/>
              <a:gd name="connsiteY0" fmla="*/ 572654 h 572654"/>
              <a:gd name="connsiteX1" fmla="*/ 618836 w 1782618"/>
              <a:gd name="connsiteY1" fmla="*/ 166254 h 572654"/>
              <a:gd name="connsiteX2" fmla="*/ 1782618 w 1782618"/>
              <a:gd name="connsiteY2" fmla="*/ 0 h 57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618" h="572654">
                <a:moveTo>
                  <a:pt x="0" y="572654"/>
                </a:moveTo>
                <a:cubicBezTo>
                  <a:pt x="160866" y="417175"/>
                  <a:pt x="321733" y="261696"/>
                  <a:pt x="618836" y="166254"/>
                </a:cubicBezTo>
                <a:cubicBezTo>
                  <a:pt x="915939" y="70812"/>
                  <a:pt x="1349278" y="35406"/>
                  <a:pt x="1782618" y="0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160">
            <a:extLst>
              <a:ext uri="{FF2B5EF4-FFF2-40B4-BE49-F238E27FC236}">
                <a16:creationId xmlns:a16="http://schemas.microsoft.com/office/drawing/2014/main" id="{F5F4A3A2-5AE5-2691-7ADE-B5A15378A6BA}"/>
              </a:ext>
            </a:extLst>
          </p:cNvPr>
          <p:cNvSpPr/>
          <p:nvPr/>
        </p:nvSpPr>
        <p:spPr>
          <a:xfrm>
            <a:off x="977642" y="3851564"/>
            <a:ext cx="361631" cy="1062181"/>
          </a:xfrm>
          <a:custGeom>
            <a:avLst/>
            <a:gdLst>
              <a:gd name="connsiteX0" fmla="*/ 38358 w 361631"/>
              <a:gd name="connsiteY0" fmla="*/ 0 h 1062181"/>
              <a:gd name="connsiteX1" fmla="*/ 29122 w 361631"/>
              <a:gd name="connsiteY1" fmla="*/ 609600 h 1062181"/>
              <a:gd name="connsiteX2" fmla="*/ 361631 w 361631"/>
              <a:gd name="connsiteY2" fmla="*/ 1062181 h 1062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631" h="1062181">
                <a:moveTo>
                  <a:pt x="38358" y="0"/>
                </a:moveTo>
                <a:cubicBezTo>
                  <a:pt x="6800" y="216285"/>
                  <a:pt x="-24757" y="432570"/>
                  <a:pt x="29122" y="609600"/>
                </a:cubicBezTo>
                <a:cubicBezTo>
                  <a:pt x="83001" y="786630"/>
                  <a:pt x="222316" y="924405"/>
                  <a:pt x="361631" y="1062181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161">
            <a:extLst>
              <a:ext uri="{FF2B5EF4-FFF2-40B4-BE49-F238E27FC236}">
                <a16:creationId xmlns:a16="http://schemas.microsoft.com/office/drawing/2014/main" id="{C86441ED-7B55-B91A-7008-A24E298AC883}"/>
              </a:ext>
            </a:extLst>
          </p:cNvPr>
          <p:cNvSpPr/>
          <p:nvPr/>
        </p:nvSpPr>
        <p:spPr>
          <a:xfrm>
            <a:off x="7232073" y="2373745"/>
            <a:ext cx="544945" cy="341746"/>
          </a:xfrm>
          <a:custGeom>
            <a:avLst/>
            <a:gdLst>
              <a:gd name="connsiteX0" fmla="*/ 0 w 544945"/>
              <a:gd name="connsiteY0" fmla="*/ 341746 h 341746"/>
              <a:gd name="connsiteX1" fmla="*/ 157018 w 544945"/>
              <a:gd name="connsiteY1" fmla="*/ 110837 h 341746"/>
              <a:gd name="connsiteX2" fmla="*/ 544945 w 544945"/>
              <a:gd name="connsiteY2" fmla="*/ 0 h 34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945" h="341746">
                <a:moveTo>
                  <a:pt x="0" y="341746"/>
                </a:moveTo>
                <a:cubicBezTo>
                  <a:pt x="33097" y="254770"/>
                  <a:pt x="66194" y="167795"/>
                  <a:pt x="157018" y="110837"/>
                </a:cubicBezTo>
                <a:cubicBezTo>
                  <a:pt x="247842" y="53879"/>
                  <a:pt x="396393" y="26939"/>
                  <a:pt x="544945" y="0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63">
            <a:extLst>
              <a:ext uri="{FF2B5EF4-FFF2-40B4-BE49-F238E27FC236}">
                <a16:creationId xmlns:a16="http://schemas.microsoft.com/office/drawing/2014/main" id="{C2AD2956-EF05-D657-C3B5-C0B9737E25F2}"/>
              </a:ext>
            </a:extLst>
          </p:cNvPr>
          <p:cNvSpPr/>
          <p:nvPr/>
        </p:nvSpPr>
        <p:spPr>
          <a:xfrm>
            <a:off x="7361382" y="2512291"/>
            <a:ext cx="517236" cy="350982"/>
          </a:xfrm>
          <a:custGeom>
            <a:avLst/>
            <a:gdLst>
              <a:gd name="connsiteX0" fmla="*/ 517236 w 517236"/>
              <a:gd name="connsiteY0" fmla="*/ 0 h 350982"/>
              <a:gd name="connsiteX1" fmla="*/ 360218 w 517236"/>
              <a:gd name="connsiteY1" fmla="*/ 249382 h 350982"/>
              <a:gd name="connsiteX2" fmla="*/ 0 w 517236"/>
              <a:gd name="connsiteY2" fmla="*/ 350982 h 35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236" h="350982">
                <a:moveTo>
                  <a:pt x="517236" y="0"/>
                </a:moveTo>
                <a:cubicBezTo>
                  <a:pt x="481830" y="95442"/>
                  <a:pt x="446424" y="190885"/>
                  <a:pt x="360218" y="249382"/>
                </a:cubicBezTo>
                <a:cubicBezTo>
                  <a:pt x="274012" y="307879"/>
                  <a:pt x="137006" y="329430"/>
                  <a:pt x="0" y="350982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164">
            <a:extLst>
              <a:ext uri="{FF2B5EF4-FFF2-40B4-BE49-F238E27FC236}">
                <a16:creationId xmlns:a16="http://schemas.microsoft.com/office/drawing/2014/main" id="{DCBC826A-6D9F-43DE-2FCC-F65C91B8FA8C}"/>
              </a:ext>
            </a:extLst>
          </p:cNvPr>
          <p:cNvSpPr/>
          <p:nvPr/>
        </p:nvSpPr>
        <p:spPr>
          <a:xfrm>
            <a:off x="7269018" y="3011055"/>
            <a:ext cx="73942" cy="508000"/>
          </a:xfrm>
          <a:custGeom>
            <a:avLst/>
            <a:gdLst>
              <a:gd name="connsiteX0" fmla="*/ 0 w 73942"/>
              <a:gd name="connsiteY0" fmla="*/ 0 h 508000"/>
              <a:gd name="connsiteX1" fmla="*/ 73891 w 73942"/>
              <a:gd name="connsiteY1" fmla="*/ 258618 h 508000"/>
              <a:gd name="connsiteX2" fmla="*/ 9237 w 73942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942" h="508000">
                <a:moveTo>
                  <a:pt x="0" y="0"/>
                </a:moveTo>
                <a:cubicBezTo>
                  <a:pt x="36176" y="86975"/>
                  <a:pt x="72352" y="173951"/>
                  <a:pt x="73891" y="258618"/>
                </a:cubicBezTo>
                <a:cubicBezTo>
                  <a:pt x="75431" y="343285"/>
                  <a:pt x="42334" y="425642"/>
                  <a:pt x="9237" y="508000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65">
            <a:extLst>
              <a:ext uri="{FF2B5EF4-FFF2-40B4-BE49-F238E27FC236}">
                <a16:creationId xmlns:a16="http://schemas.microsoft.com/office/drawing/2014/main" id="{45EBBB0C-C868-BF7E-B955-655D0CD7B51E}"/>
              </a:ext>
            </a:extLst>
          </p:cNvPr>
          <p:cNvSpPr/>
          <p:nvPr/>
        </p:nvSpPr>
        <p:spPr>
          <a:xfrm>
            <a:off x="7010095" y="2992582"/>
            <a:ext cx="120378" cy="526473"/>
          </a:xfrm>
          <a:custGeom>
            <a:avLst/>
            <a:gdLst>
              <a:gd name="connsiteX0" fmla="*/ 120378 w 120378"/>
              <a:gd name="connsiteY0" fmla="*/ 526473 h 526473"/>
              <a:gd name="connsiteX1" fmla="*/ 305 w 120378"/>
              <a:gd name="connsiteY1" fmla="*/ 258618 h 526473"/>
              <a:gd name="connsiteX2" fmla="*/ 92669 w 120378"/>
              <a:gd name="connsiteY2" fmla="*/ 0 h 52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378" h="526473">
                <a:moveTo>
                  <a:pt x="120378" y="526473"/>
                </a:moveTo>
                <a:cubicBezTo>
                  <a:pt x="62650" y="436418"/>
                  <a:pt x="4923" y="346363"/>
                  <a:pt x="305" y="258618"/>
                </a:cubicBezTo>
                <a:cubicBezTo>
                  <a:pt x="-4313" y="170873"/>
                  <a:pt x="44178" y="85436"/>
                  <a:pt x="92669" y="0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605B0B-A1D7-D26F-693F-6E33219AADF4}"/>
              </a:ext>
            </a:extLst>
          </p:cNvPr>
          <p:cNvSpPr txBox="1"/>
          <p:nvPr/>
        </p:nvSpPr>
        <p:spPr>
          <a:xfrm>
            <a:off x="7891868" y="1848502"/>
            <a:ext cx="60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bost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C07FAC-2DCC-8841-14B5-589CA87F414A}"/>
              </a:ext>
            </a:extLst>
          </p:cNvPr>
          <p:cNvSpPr txBox="1"/>
          <p:nvPr/>
        </p:nvSpPr>
        <p:spPr>
          <a:xfrm>
            <a:off x="6644913" y="2444659"/>
            <a:ext cx="60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nyc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03DD3-B7BB-CE82-071C-CF65E0D06C93}"/>
              </a:ext>
            </a:extLst>
          </p:cNvPr>
          <p:cNvSpPr txBox="1"/>
          <p:nvPr/>
        </p:nvSpPr>
        <p:spPr>
          <a:xfrm>
            <a:off x="7361382" y="3477864"/>
            <a:ext cx="60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dc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CC99B1-C2C3-73C2-5405-6F2D60A93A1D}"/>
              </a:ext>
            </a:extLst>
          </p:cNvPr>
          <p:cNvSpPr txBox="1"/>
          <p:nvPr/>
        </p:nvSpPr>
        <p:spPr>
          <a:xfrm>
            <a:off x="6154673" y="5745973"/>
            <a:ext cx="60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atl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39802C-6D94-BFC5-409E-C26662ECD567}"/>
              </a:ext>
            </a:extLst>
          </p:cNvPr>
          <p:cNvSpPr txBox="1"/>
          <p:nvPr/>
        </p:nvSpPr>
        <p:spPr>
          <a:xfrm>
            <a:off x="6626586" y="4579387"/>
            <a:ext cx="60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char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F915A0-BC08-3D9E-E4B3-BC1728367BCA}"/>
              </a:ext>
            </a:extLst>
          </p:cNvPr>
          <p:cNvSpPr txBox="1"/>
          <p:nvPr/>
        </p:nvSpPr>
        <p:spPr>
          <a:xfrm>
            <a:off x="4668894" y="2525418"/>
            <a:ext cx="60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chi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945014-B0FF-DCDF-7E2B-D99C2CFA695F}"/>
              </a:ext>
            </a:extLst>
          </p:cNvPr>
          <p:cNvSpPr txBox="1"/>
          <p:nvPr/>
        </p:nvSpPr>
        <p:spPr>
          <a:xfrm>
            <a:off x="2502747" y="3218212"/>
            <a:ext cx="60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denv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ED7847-CB0E-618E-D33B-BB9D8B0AD2B7}"/>
              </a:ext>
            </a:extLst>
          </p:cNvPr>
          <p:cNvSpPr txBox="1"/>
          <p:nvPr/>
        </p:nvSpPr>
        <p:spPr>
          <a:xfrm>
            <a:off x="1401959" y="2089283"/>
            <a:ext cx="68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seatt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B8912B-A3EC-584D-16A4-41ACBE3DA921}"/>
              </a:ext>
            </a:extLst>
          </p:cNvPr>
          <p:cNvSpPr txBox="1"/>
          <p:nvPr/>
        </p:nvSpPr>
        <p:spPr>
          <a:xfrm>
            <a:off x="527493" y="3459081"/>
            <a:ext cx="45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sfr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3D61B0-1041-1798-C2EF-5F816B343957}"/>
              </a:ext>
            </a:extLst>
          </p:cNvPr>
          <p:cNvSpPr txBox="1"/>
          <p:nvPr/>
        </p:nvSpPr>
        <p:spPr>
          <a:xfrm>
            <a:off x="1214909" y="5183147"/>
            <a:ext cx="68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la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E76D42-06BD-66E3-D512-20691A4E256E}"/>
              </a:ext>
            </a:extLst>
          </p:cNvPr>
          <p:cNvSpPr txBox="1"/>
          <p:nvPr/>
        </p:nvSpPr>
        <p:spPr>
          <a:xfrm>
            <a:off x="3178904" y="5490924"/>
            <a:ext cx="68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dall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AAC201-BD43-85F5-7621-E2298E7BD3EC}"/>
              </a:ext>
            </a:extLst>
          </p:cNvPr>
          <p:cNvSpPr txBox="1"/>
          <p:nvPr/>
        </p:nvSpPr>
        <p:spPr>
          <a:xfrm>
            <a:off x="2885582" y="2434111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70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2A686B-7C14-419E-7749-6ACC064E5507}"/>
              </a:ext>
            </a:extLst>
          </p:cNvPr>
          <p:cNvSpPr txBox="1"/>
          <p:nvPr/>
        </p:nvSpPr>
        <p:spPr>
          <a:xfrm>
            <a:off x="5698927" y="2616134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0F306C-CE0C-5933-103C-47A626D6FDAF}"/>
              </a:ext>
            </a:extLst>
          </p:cNvPr>
          <p:cNvSpPr txBox="1"/>
          <p:nvPr/>
        </p:nvSpPr>
        <p:spPr>
          <a:xfrm>
            <a:off x="803869" y="2884813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1E2D00-C2BA-BDDF-8921-42071B823955}"/>
              </a:ext>
            </a:extLst>
          </p:cNvPr>
          <p:cNvSpPr txBox="1"/>
          <p:nvPr/>
        </p:nvSpPr>
        <p:spPr>
          <a:xfrm>
            <a:off x="540543" y="4204550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FF2CE6-2F25-CF3B-A3A7-F08C081DDFF9}"/>
              </a:ext>
            </a:extLst>
          </p:cNvPr>
          <p:cNvSpPr txBox="1"/>
          <p:nvPr/>
        </p:nvSpPr>
        <p:spPr>
          <a:xfrm>
            <a:off x="1438361" y="4043327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B2FE29-6CA7-B419-A5B8-F6A51AAFF73F}"/>
              </a:ext>
            </a:extLst>
          </p:cNvPr>
          <p:cNvSpPr txBox="1"/>
          <p:nvPr/>
        </p:nvSpPr>
        <p:spPr>
          <a:xfrm>
            <a:off x="2185346" y="4331854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5CC28A-FD80-C591-39E9-50C292F5EED4}"/>
              </a:ext>
            </a:extLst>
          </p:cNvPr>
          <p:cNvSpPr txBox="1"/>
          <p:nvPr/>
        </p:nvSpPr>
        <p:spPr>
          <a:xfrm>
            <a:off x="3187802" y="4402133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87AB9BB-E7A4-45C9-0DD8-996C6BECC590}"/>
              </a:ext>
            </a:extLst>
          </p:cNvPr>
          <p:cNvSpPr txBox="1"/>
          <p:nvPr/>
        </p:nvSpPr>
        <p:spPr>
          <a:xfrm>
            <a:off x="3097285" y="3050687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3D8FFE7-96E8-F21F-8E13-F1633025905E}"/>
              </a:ext>
            </a:extLst>
          </p:cNvPr>
          <p:cNvSpPr txBox="1"/>
          <p:nvPr/>
        </p:nvSpPr>
        <p:spPr>
          <a:xfrm>
            <a:off x="3792738" y="3283680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30E81C9-CE9C-75FB-F3A4-F0E8115D2F71}"/>
              </a:ext>
            </a:extLst>
          </p:cNvPr>
          <p:cNvSpPr txBox="1"/>
          <p:nvPr/>
        </p:nvSpPr>
        <p:spPr>
          <a:xfrm>
            <a:off x="5092690" y="3480990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70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630CEF-EA90-FD94-08C0-09C88C17ECC2}"/>
              </a:ext>
            </a:extLst>
          </p:cNvPr>
          <p:cNvSpPr txBox="1"/>
          <p:nvPr/>
        </p:nvSpPr>
        <p:spPr>
          <a:xfrm>
            <a:off x="4239578" y="4169245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B8A9DA-90AF-AA8B-2699-70E4BDC6E3DA}"/>
              </a:ext>
            </a:extLst>
          </p:cNvPr>
          <p:cNvSpPr txBox="1"/>
          <p:nvPr/>
        </p:nvSpPr>
        <p:spPr>
          <a:xfrm>
            <a:off x="5387065" y="4339293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55C327-30A1-8FA9-E748-23ED21DED26D}"/>
              </a:ext>
            </a:extLst>
          </p:cNvPr>
          <p:cNvSpPr txBox="1"/>
          <p:nvPr/>
        </p:nvSpPr>
        <p:spPr>
          <a:xfrm>
            <a:off x="6019800" y="4805415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EE054A-61E4-70DF-33C5-C3CEF48674B5}"/>
              </a:ext>
            </a:extLst>
          </p:cNvPr>
          <p:cNvSpPr txBox="1"/>
          <p:nvPr/>
        </p:nvSpPr>
        <p:spPr>
          <a:xfrm>
            <a:off x="5063713" y="5008654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16E3D0-5B4C-E1C0-DF7D-0476AF48EDEE}"/>
              </a:ext>
            </a:extLst>
          </p:cNvPr>
          <p:cNvSpPr txBox="1"/>
          <p:nvPr/>
        </p:nvSpPr>
        <p:spPr>
          <a:xfrm>
            <a:off x="4505272" y="5752369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05575B-4422-12D7-54BE-D7D593205631}"/>
              </a:ext>
            </a:extLst>
          </p:cNvPr>
          <p:cNvSpPr txBox="1"/>
          <p:nvPr/>
        </p:nvSpPr>
        <p:spPr>
          <a:xfrm>
            <a:off x="7269018" y="5027460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90BE8B4-AD0C-D978-B6CB-7BBB932125AA}"/>
              </a:ext>
            </a:extLst>
          </p:cNvPr>
          <p:cNvSpPr txBox="1"/>
          <p:nvPr/>
        </p:nvSpPr>
        <p:spPr>
          <a:xfrm>
            <a:off x="2072637" y="5124855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90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A358982-808F-567B-05C7-CEC4516AAEC9}"/>
              </a:ext>
            </a:extLst>
          </p:cNvPr>
          <p:cNvSpPr txBox="1"/>
          <p:nvPr/>
        </p:nvSpPr>
        <p:spPr>
          <a:xfrm>
            <a:off x="6592367" y="3108637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DB0895-E89E-E27A-DEDD-A535D5CB3BEF}"/>
              </a:ext>
            </a:extLst>
          </p:cNvPr>
          <p:cNvSpPr txBox="1"/>
          <p:nvPr/>
        </p:nvSpPr>
        <p:spPr>
          <a:xfrm>
            <a:off x="7377716" y="3096678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FA4AF23-A00B-F6C4-1799-7881CF32F39A}"/>
              </a:ext>
            </a:extLst>
          </p:cNvPr>
          <p:cNvSpPr txBox="1"/>
          <p:nvPr/>
        </p:nvSpPr>
        <p:spPr>
          <a:xfrm>
            <a:off x="7684632" y="2718392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C39C3D-5296-8740-AE87-01EE9830E5D2}"/>
              </a:ext>
            </a:extLst>
          </p:cNvPr>
          <p:cNvSpPr txBox="1"/>
          <p:nvPr/>
        </p:nvSpPr>
        <p:spPr>
          <a:xfrm>
            <a:off x="7099961" y="2177432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CF7553-89B1-0330-D941-6683FF918E85}"/>
              </a:ext>
            </a:extLst>
          </p:cNvPr>
          <p:cNvSpPr txBox="1"/>
          <p:nvPr/>
        </p:nvSpPr>
        <p:spPr>
          <a:xfrm>
            <a:off x="2046136" y="2896614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50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29149C9-C243-3A80-4F4F-D6D3918D1B06}"/>
              </a:ext>
            </a:extLst>
          </p:cNvPr>
          <p:cNvCxnSpPr>
            <a:endCxn id="17" idx="2"/>
          </p:cNvCxnSpPr>
          <p:nvPr/>
        </p:nvCxnSpPr>
        <p:spPr>
          <a:xfrm>
            <a:off x="1257020" y="3719074"/>
            <a:ext cx="1504091" cy="4389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3D8A14A-3095-C225-EF7E-F4E0A537887E}"/>
              </a:ext>
            </a:extLst>
          </p:cNvPr>
          <p:cNvSpPr txBox="1"/>
          <p:nvPr/>
        </p:nvSpPr>
        <p:spPr>
          <a:xfrm>
            <a:off x="1719374" y="3446575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434C41D-8784-4CBA-8404-DAB27A27D888}"/>
              </a:ext>
            </a:extLst>
          </p:cNvPr>
          <p:cNvSpPr txBox="1"/>
          <p:nvPr/>
        </p:nvSpPr>
        <p:spPr>
          <a:xfrm>
            <a:off x="6820740" y="4052564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8350719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DA00-DF3B-A44B-F34C-3521BCA8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Unweighted shortest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A7731-45AC-816A-5203-198CA7A98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Unweighted digraph G = (V, E), start vertex s where </a:t>
            </a:r>
            <a:r>
              <a:rPr lang="en-US" dirty="0" err="1"/>
              <a:t>s∈V</a:t>
            </a:r>
            <a:endParaRPr lang="en-US" dirty="0"/>
          </a:p>
          <a:p>
            <a:r>
              <a:rPr lang="en-US" dirty="0"/>
              <a:t>Output: shortest path(s) from s to every other vertex</a:t>
            </a:r>
          </a:p>
          <a:p>
            <a:r>
              <a:rPr lang="en-US" dirty="0"/>
              <a:t>Unweighted algorithm in O(|V|</a:t>
            </a:r>
            <a:r>
              <a:rPr lang="en-US" baseline="30000" dirty="0"/>
              <a:t>2</a:t>
            </a:r>
            <a:r>
              <a:rPr lang="en-US" dirty="0"/>
              <a:t>) fairly simple</a:t>
            </a:r>
          </a:p>
          <a:p>
            <a:pPr lvl="1"/>
            <a:r>
              <a:rPr lang="en-US" dirty="0"/>
              <a:t>Adding weights complicates things, 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4241517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38B6-E692-0285-379B-7BFA6716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unweighted shortest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C3CED-CB8F-E4A9-621F-395D73403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Recognize that no shortest path can be longer than |V| - 1</a:t>
            </a:r>
          </a:p>
          <a:p>
            <a:r>
              <a:rPr lang="en-US" dirty="0"/>
              <a:t>Run a loop with </a:t>
            </a:r>
            <a:r>
              <a:rPr lang="en-US" dirty="0" err="1"/>
              <a:t>len</a:t>
            </a:r>
            <a:r>
              <a:rPr lang="en-US" dirty="0"/>
              <a:t> going from 0 to |V| - 1 (inclusive)</a:t>
            </a:r>
          </a:p>
          <a:p>
            <a:r>
              <a:rPr lang="en-US" dirty="0"/>
              <a:t>In loop, go through all nodes and when we find one with distance “</a:t>
            </a:r>
            <a:r>
              <a:rPr lang="en-US" dirty="0" err="1"/>
              <a:t>len</a:t>
            </a:r>
            <a:r>
              <a:rPr lang="en-US" dirty="0"/>
              <a:t>”, we mark all unmarked adjacent nodes with distance “</a:t>
            </a:r>
            <a:r>
              <a:rPr lang="en-US" dirty="0" err="1"/>
              <a:t>len</a:t>
            </a:r>
            <a:r>
              <a:rPr lang="en-US" dirty="0"/>
              <a:t> + 1”</a:t>
            </a:r>
          </a:p>
          <a:p>
            <a:r>
              <a:rPr lang="en-US" dirty="0"/>
              <a:t>Double nested loops O(|V| - 1) * O(|V|) is O(|V|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5275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3389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(Bad) Unweighted Shortest Path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0" y="1371600"/>
            <a:ext cx="4876800" cy="3822951"/>
            <a:chOff x="147901" y="3657600"/>
            <a:chExt cx="3986554" cy="3063193"/>
          </a:xfrm>
        </p:grpSpPr>
        <p:sp>
          <p:nvSpPr>
            <p:cNvPr id="8" name="Rounded Rectangle 7"/>
            <p:cNvSpPr/>
            <p:nvPr/>
          </p:nvSpPr>
          <p:spPr>
            <a:xfrm>
              <a:off x="147901" y="3657600"/>
              <a:ext cx="3986554" cy="306319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mpd="sng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57200" y="3951981"/>
              <a:ext cx="3357132" cy="2474430"/>
              <a:chOff x="603039" y="1771595"/>
              <a:chExt cx="2873582" cy="2092255"/>
            </a:xfrm>
          </p:grpSpPr>
          <p:cxnSp>
            <p:nvCxnSpPr>
              <p:cNvPr id="25" name="Straight Arrow Connector 24"/>
              <p:cNvCxnSpPr>
                <a:stCxn id="45" idx="3"/>
                <a:endCxn id="29" idx="7"/>
              </p:cNvCxnSpPr>
              <p:nvPr/>
            </p:nvCxnSpPr>
            <p:spPr>
              <a:xfrm flipH="1">
                <a:off x="1626748" y="3025262"/>
                <a:ext cx="329271" cy="516616"/>
              </a:xfrm>
              <a:prstGeom prst="straightConnector1">
                <a:avLst/>
              </a:prstGeom>
              <a:ln w="317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>
                <a:off x="603039" y="1771595"/>
                <a:ext cx="2873582" cy="2092255"/>
                <a:chOff x="603039" y="1771595"/>
                <a:chExt cx="2873582" cy="2092255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603039" y="1771595"/>
                  <a:ext cx="2315601" cy="1311870"/>
                  <a:chOff x="672813" y="3338604"/>
                  <a:chExt cx="2957361" cy="1628719"/>
                </a:xfrm>
              </p:grpSpPr>
              <p:cxnSp>
                <p:nvCxnSpPr>
                  <p:cNvPr id="40" name="Straight Arrow Connector 39"/>
                  <p:cNvCxnSpPr>
                    <a:stCxn id="45" idx="2"/>
                    <a:endCxn id="43" idx="6"/>
                  </p:cNvCxnSpPr>
                  <p:nvPr/>
                </p:nvCxnSpPr>
                <p:spPr>
                  <a:xfrm flipH="1">
                    <a:off x="1165370" y="4729487"/>
                    <a:ext cx="1163263" cy="3675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Oval 40"/>
                  <p:cNvSpPr/>
                  <p:nvPr/>
                </p:nvSpPr>
                <p:spPr>
                  <a:xfrm>
                    <a:off x="1519650" y="3347836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3137617" y="3338604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672813" y="4499000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" name="Straight Arrow Connector 43"/>
                  <p:cNvCxnSpPr>
                    <a:stCxn id="41" idx="3"/>
                    <a:endCxn id="43" idx="7"/>
                  </p:cNvCxnSpPr>
                  <p:nvPr/>
                </p:nvCxnSpPr>
                <p:spPr>
                  <a:xfrm flipH="1">
                    <a:off x="1093237" y="3747575"/>
                    <a:ext cx="498546" cy="820010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headEnd type="triangle" w="med" len="med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Oval 44"/>
                  <p:cNvSpPr/>
                  <p:nvPr/>
                </p:nvSpPr>
                <p:spPr>
                  <a:xfrm>
                    <a:off x="2328633" y="4495326"/>
                    <a:ext cx="492557" cy="468321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6" name="Straight Arrow Connector 45"/>
                  <p:cNvCxnSpPr>
                    <a:stCxn id="42" idx="3"/>
                    <a:endCxn id="45" idx="7"/>
                  </p:cNvCxnSpPr>
                  <p:nvPr/>
                </p:nvCxnSpPr>
                <p:spPr>
                  <a:xfrm flipH="1">
                    <a:off x="2749057" y="3738343"/>
                    <a:ext cx="460693" cy="825568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>
                    <a:stCxn id="41" idx="5"/>
                    <a:endCxn id="45" idx="1"/>
                  </p:cNvCxnSpPr>
                  <p:nvPr/>
                </p:nvCxnSpPr>
                <p:spPr>
                  <a:xfrm>
                    <a:off x="1940074" y="3747575"/>
                    <a:ext cx="460692" cy="816336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>
                    <a:stCxn id="41" idx="6"/>
                    <a:endCxn id="42" idx="2"/>
                  </p:cNvCxnSpPr>
                  <p:nvPr/>
                </p:nvCxnSpPr>
                <p:spPr>
                  <a:xfrm flipV="1">
                    <a:off x="2012207" y="3572765"/>
                    <a:ext cx="1125410" cy="9232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605946" y="3403100"/>
                    <a:ext cx="276955" cy="387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A</a:t>
                    </a: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2407972" y="4567377"/>
                    <a:ext cx="275479" cy="387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D</a:t>
                    </a:r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716429" y="4563911"/>
                    <a:ext cx="325452" cy="3911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C</a:t>
                    </a: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225155" y="3407420"/>
                    <a:ext cx="265858" cy="387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B</a:t>
                    </a:r>
                  </a:p>
                </p:txBody>
              </p:sp>
            </p:grpSp>
            <p:sp>
              <p:nvSpPr>
                <p:cNvPr id="28" name="Oval 27"/>
                <p:cNvSpPr/>
                <p:nvPr/>
              </p:nvSpPr>
              <p:spPr>
                <a:xfrm>
                  <a:off x="3090951" y="2712968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297558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584639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149459" y="2752974"/>
                  <a:ext cx="225087" cy="312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E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354038" y="3546925"/>
                  <a:ext cx="270185" cy="312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F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631907" y="3539027"/>
                  <a:ext cx="271292" cy="312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G</a:t>
                  </a:r>
                </a:p>
              </p:txBody>
            </p:sp>
            <p:cxnSp>
              <p:nvCxnSpPr>
                <p:cNvPr id="34" name="Straight Arrow Connector 33"/>
                <p:cNvCxnSpPr>
                  <a:stCxn id="42" idx="5"/>
                  <a:endCxn id="28" idx="0"/>
                </p:cNvCxnSpPr>
                <p:nvPr/>
              </p:nvCxnSpPr>
              <p:spPr>
                <a:xfrm>
                  <a:off x="2862160" y="2093568"/>
                  <a:ext cx="421626" cy="619400"/>
                </a:xfrm>
                <a:prstGeom prst="straightConnector1">
                  <a:avLst/>
                </a:prstGeom>
                <a:ln w="317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28" idx="2"/>
                  <a:endCxn id="45" idx="6"/>
                </p:cNvCxnSpPr>
                <p:nvPr/>
              </p:nvCxnSpPr>
              <p:spPr>
                <a:xfrm flipH="1" flipV="1">
                  <a:off x="2285209" y="2891897"/>
                  <a:ext cx="805742" cy="9678"/>
                </a:xfrm>
                <a:prstGeom prst="straightConnector1">
                  <a:avLst/>
                </a:prstGeom>
                <a:ln w="31750">
                  <a:solidFill>
                    <a:schemeClr val="accent4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43" idx="5"/>
                  <a:endCxn id="29" idx="1"/>
                </p:cNvCxnSpPr>
                <p:nvPr/>
              </p:nvCxnSpPr>
              <p:spPr>
                <a:xfrm>
                  <a:off x="932229" y="3028223"/>
                  <a:ext cx="421809" cy="513654"/>
                </a:xfrm>
                <a:prstGeom prst="straightConnector1">
                  <a:avLst/>
                </a:prstGeom>
                <a:ln w="31750">
                  <a:solidFill>
                    <a:schemeClr val="accent4">
                      <a:lumMod val="75000"/>
                    </a:schemeClr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45" idx="5"/>
                  <a:endCxn id="30" idx="1"/>
                </p:cNvCxnSpPr>
                <p:nvPr/>
              </p:nvCxnSpPr>
              <p:spPr>
                <a:xfrm>
                  <a:off x="2228729" y="3025262"/>
                  <a:ext cx="412390" cy="516616"/>
                </a:xfrm>
                <a:prstGeom prst="straightConnector1">
                  <a:avLst/>
                </a:prstGeom>
                <a:ln w="317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28" idx="4"/>
                  <a:endCxn id="30" idx="7"/>
                </p:cNvCxnSpPr>
                <p:nvPr/>
              </p:nvCxnSpPr>
              <p:spPr>
                <a:xfrm flipH="1">
                  <a:off x="2913829" y="3090182"/>
                  <a:ext cx="369957" cy="451696"/>
                </a:xfrm>
                <a:prstGeom prst="straightConnector1">
                  <a:avLst/>
                </a:prstGeom>
                <a:ln w="317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>
                  <a:stCxn id="30" idx="2"/>
                  <a:endCxn id="29" idx="6"/>
                </p:cNvCxnSpPr>
                <p:nvPr/>
              </p:nvCxnSpPr>
              <p:spPr>
                <a:xfrm flipH="1">
                  <a:off x="1683228" y="3675243"/>
                  <a:ext cx="901411" cy="0"/>
                </a:xfrm>
                <a:prstGeom prst="straightConnector1">
                  <a:avLst/>
                </a:prstGeom>
                <a:ln w="317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" name="Down Arrow 3"/>
            <p:cNvSpPr/>
            <p:nvPr/>
          </p:nvSpPr>
          <p:spPr>
            <a:xfrm>
              <a:off x="468655" y="4532690"/>
              <a:ext cx="261406" cy="457200"/>
            </a:xfrm>
            <a:prstGeom prst="down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51713" y="380138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08742" y="23719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798" y="3887341"/>
            <a:ext cx="27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7800" y="118693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 is marked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b="1" dirty="0"/>
              <a:t> to start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57800" y="1610343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currDist</a:t>
            </a:r>
            <a:r>
              <a:rPr lang="en-US" b="1" dirty="0"/>
              <a:t> =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b="1" dirty="0"/>
              <a:t>, </a:t>
            </a:r>
          </a:p>
          <a:p>
            <a:r>
              <a:rPr lang="en-US" b="1" dirty="0"/>
              <a:t>find all nodes marked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24500" y="221801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We find C, and mark adjacencies </a:t>
            </a:r>
            <a:r>
              <a:rPr lang="en-US" b="1" dirty="0">
                <a:solidFill>
                  <a:srgbClr val="C00000"/>
                </a:solidFill>
              </a:rPr>
              <a:t>0+1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57800" y="2871443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currDist</a:t>
            </a:r>
            <a:r>
              <a:rPr lang="en-US" b="1" dirty="0"/>
              <a:t> = 1, </a:t>
            </a:r>
          </a:p>
          <a:p>
            <a:r>
              <a:rPr lang="en-US" b="1" dirty="0"/>
              <a:t>find all nodes marked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535887" y="3504439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We find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b="1" dirty="0">
                <a:solidFill>
                  <a:srgbClr val="0070C0"/>
                </a:solidFill>
              </a:rPr>
              <a:t>, and mark adjacencies </a:t>
            </a:r>
            <a:r>
              <a:rPr lang="en-US" b="1" dirty="0">
                <a:solidFill>
                  <a:srgbClr val="C00000"/>
                </a:solidFill>
              </a:rPr>
              <a:t>1+1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06872" y="2722298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34960" y="2350902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26055" y="417695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We find </a:t>
            </a:r>
            <a:r>
              <a:rPr lang="en-US" b="1" dirty="0">
                <a:solidFill>
                  <a:srgbClr val="C00000"/>
                </a:solidFill>
              </a:rPr>
              <a:t>F</a:t>
            </a:r>
            <a:r>
              <a:rPr lang="en-US" b="1" dirty="0">
                <a:solidFill>
                  <a:srgbClr val="0070C0"/>
                </a:solidFill>
              </a:rPr>
              <a:t>, no adjacencies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57800" y="4572464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currDist</a:t>
            </a:r>
            <a:r>
              <a:rPr lang="en-US" b="1" dirty="0"/>
              <a:t> = 2, </a:t>
            </a:r>
          </a:p>
          <a:p>
            <a:r>
              <a:rPr lang="en-US" b="1" dirty="0"/>
              <a:t>find all nodes marked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24500" y="5244976"/>
            <a:ext cx="346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We find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dirty="0">
                <a:solidFill>
                  <a:srgbClr val="0070C0"/>
                </a:solidFill>
              </a:rPr>
              <a:t>, and mark unmarked adjacencies </a:t>
            </a:r>
            <a:r>
              <a:rPr lang="en-US" b="1" dirty="0">
                <a:solidFill>
                  <a:srgbClr val="C00000"/>
                </a:solidFill>
              </a:rPr>
              <a:t>2+1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381659" y="2727347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535887" y="5883269"/>
            <a:ext cx="346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We find 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="1" dirty="0">
                <a:solidFill>
                  <a:srgbClr val="0070C0"/>
                </a:solidFill>
              </a:rPr>
              <a:t>, and mark unmarked adjacencies </a:t>
            </a:r>
            <a:r>
              <a:rPr lang="en-US" b="1" dirty="0">
                <a:solidFill>
                  <a:srgbClr val="C00000"/>
                </a:solidFill>
              </a:rPr>
              <a:t>2+1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422464" y="3931834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9D9945-1D80-9230-60C2-9E8AE643F388}"/>
              </a:ext>
            </a:extLst>
          </p:cNvPr>
          <p:cNvSpPr txBox="1"/>
          <p:nvPr/>
        </p:nvSpPr>
        <p:spPr>
          <a:xfrm>
            <a:off x="152400" y="5718556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is a graph with each node being labeled with the shortest distance from C</a:t>
            </a:r>
          </a:p>
        </p:txBody>
      </p:sp>
    </p:spTree>
    <p:extLst>
      <p:ext uri="{BB962C8B-B14F-4D97-AF65-F5344CB8AC3E}">
        <p14:creationId xmlns:p14="http://schemas.microsoft.com/office/powerpoint/2010/main" val="29557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4" grpId="0"/>
      <p:bldP spid="55" grpId="0"/>
      <p:bldP spid="9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4184-CFAA-B921-99C7-67CA81FE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with graphs,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2242B-8623-C590-12C1-D2E529394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min cost from NYC to LA?</a:t>
            </a:r>
          </a:p>
          <a:p>
            <a:pPr lvl="1"/>
            <a:r>
              <a:rPr lang="nb-NO" dirty="0"/>
              <a:t>NYC –5&gt;   DC –10&gt;   Char –30&gt;  Dall –20&gt; Denv –40&gt; LA</a:t>
            </a:r>
          </a:p>
          <a:p>
            <a:pPr lvl="1"/>
            <a:r>
              <a:rPr lang="nb-NO" dirty="0"/>
              <a:t>105</a:t>
            </a:r>
          </a:p>
          <a:p>
            <a:pPr lvl="1"/>
            <a:r>
              <a:rPr lang="nb-NO" dirty="0"/>
              <a:t>We’ll learn some algorithms for determining this</a:t>
            </a:r>
          </a:p>
          <a:p>
            <a:r>
              <a:rPr lang="en-US" dirty="0"/>
              <a:t>From any city, can I get to any other city?</a:t>
            </a:r>
          </a:p>
          <a:p>
            <a:pPr lvl="1"/>
            <a:r>
              <a:rPr lang="en-US" dirty="0"/>
              <a:t>I.e., is graph strongly connected?</a:t>
            </a:r>
          </a:p>
        </p:txBody>
      </p:sp>
    </p:spTree>
    <p:extLst>
      <p:ext uri="{BB962C8B-B14F-4D97-AF65-F5344CB8AC3E}">
        <p14:creationId xmlns:p14="http://schemas.microsoft.com/office/powerpoint/2010/main" val="17907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BEBA-EA84-23AA-67A0-99D7206D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with graphs, cont.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ED84EF-5F23-32CF-1261-9DB36F19AABF}"/>
              </a:ext>
            </a:extLst>
          </p:cNvPr>
          <p:cNvGrpSpPr/>
          <p:nvPr/>
        </p:nvGrpSpPr>
        <p:grpSpPr>
          <a:xfrm>
            <a:off x="1667248" y="2018540"/>
            <a:ext cx="5809504" cy="3965508"/>
            <a:chOff x="394656" y="720732"/>
            <a:chExt cx="5809504" cy="474569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6014576-70D7-4DBB-CE91-966EE9C38C00}"/>
                </a:ext>
              </a:extLst>
            </p:cNvPr>
            <p:cNvGrpSpPr/>
            <p:nvPr/>
          </p:nvGrpSpPr>
          <p:grpSpPr>
            <a:xfrm>
              <a:off x="394656" y="720732"/>
              <a:ext cx="5809504" cy="4745697"/>
              <a:chOff x="-272754" y="712302"/>
              <a:chExt cx="5809504" cy="4745697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2D195E1-6279-76AD-036D-80E7F02D2C4F}"/>
                  </a:ext>
                </a:extLst>
              </p:cNvPr>
              <p:cNvCxnSpPr>
                <a:stCxn id="54" idx="2"/>
                <a:endCxn id="32" idx="7"/>
              </p:cNvCxnSpPr>
              <p:nvPr/>
            </p:nvCxnSpPr>
            <p:spPr>
              <a:xfrm>
                <a:off x="164118" y="1888547"/>
                <a:ext cx="1944700" cy="1922207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B43F2C6-7DED-D8EA-D518-C944B43CB167}"/>
                  </a:ext>
                </a:extLst>
              </p:cNvPr>
              <p:cNvGrpSpPr/>
              <p:nvPr/>
            </p:nvGrpSpPr>
            <p:grpSpPr>
              <a:xfrm>
                <a:off x="-272754" y="712302"/>
                <a:ext cx="5809504" cy="4745697"/>
                <a:chOff x="-272754" y="712302"/>
                <a:chExt cx="5809504" cy="4745697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BD5F6FD2-8523-119A-88B1-16661B810286}"/>
                    </a:ext>
                  </a:extLst>
                </p:cNvPr>
                <p:cNvGrpSpPr/>
                <p:nvPr/>
              </p:nvGrpSpPr>
              <p:grpSpPr>
                <a:xfrm>
                  <a:off x="-272754" y="712302"/>
                  <a:ext cx="5809504" cy="3494639"/>
                  <a:chOff x="-348954" y="2203109"/>
                  <a:chExt cx="5809504" cy="3494639"/>
                </a:xfrm>
              </p:grpSpPr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B992EDA0-A3A3-80C8-9D1D-7EF15DB676A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905276" y="4966053"/>
                    <a:ext cx="464162" cy="641754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93FAA7C4-8E81-9C5E-0780-A77DAA492A64}"/>
                      </a:ext>
                    </a:extLst>
                  </p:cNvPr>
                  <p:cNvCxnSpPr>
                    <a:stCxn id="32" idx="4"/>
                    <a:endCxn id="20" idx="0"/>
                  </p:cNvCxnSpPr>
                  <p:nvPr/>
                </p:nvCxnSpPr>
                <p:spPr>
                  <a:xfrm flipV="1">
                    <a:off x="2580389" y="5286930"/>
                    <a:ext cx="1236091" cy="178737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B2EA4997-80A1-302E-40B0-CA9A5097AB45}"/>
                      </a:ext>
                    </a:extLst>
                  </p:cNvPr>
                  <p:cNvGrpSpPr/>
                  <p:nvPr/>
                </p:nvGrpSpPr>
                <p:grpSpPr>
                  <a:xfrm>
                    <a:off x="-348954" y="2203109"/>
                    <a:ext cx="5809504" cy="3494639"/>
                    <a:chOff x="-348954" y="2203109"/>
                    <a:chExt cx="5809504" cy="3494639"/>
                  </a:xfrm>
                </p:grpSpPr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9C488C35-31E2-1A61-F464-7AE46A4BC4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48954" y="2203109"/>
                      <a:ext cx="5602097" cy="3494639"/>
                      <a:chOff x="-430941" y="1890029"/>
                      <a:chExt cx="5602097" cy="3494639"/>
                    </a:xfrm>
                  </p:grpSpPr>
                  <p:grpSp>
                    <p:nvGrpSpPr>
                      <p:cNvPr id="31" name="Group 30">
                        <a:extLst>
                          <a:ext uri="{FF2B5EF4-FFF2-40B4-BE49-F238E27FC236}">
                            <a16:creationId xmlns:a16="http://schemas.microsoft.com/office/drawing/2014/main" id="{51CC5666-7181-0AD0-BD8E-D98427F65E8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6200000">
                        <a:off x="1172047" y="1115117"/>
                        <a:ext cx="2512113" cy="5486105"/>
                        <a:chOff x="1353633" y="800701"/>
                        <a:chExt cx="2087304" cy="3224653"/>
                      </a:xfrm>
                    </p:grpSpPr>
                    <p:cxnSp>
                      <p:nvCxnSpPr>
                        <p:cNvPr id="40" name="Straight Arrow Connector 39">
                          <a:extLst>
                            <a:ext uri="{FF2B5EF4-FFF2-40B4-BE49-F238E27FC236}">
                              <a16:creationId xmlns:a16="http://schemas.microsoft.com/office/drawing/2014/main" id="{769CD3D9-A33F-5B5A-D33F-34BE40AEAA2A}"/>
                            </a:ext>
                          </a:extLst>
                        </p:cNvPr>
                        <p:cNvCxnSpPr>
                          <a:stCxn id="56" idx="3"/>
                          <a:endCxn id="20" idx="7"/>
                        </p:cNvCxnSpPr>
                        <p:nvPr/>
                      </p:nvCxnSpPr>
                      <p:spPr>
                        <a:xfrm rot="5400000">
                          <a:off x="1410660" y="2651498"/>
                          <a:ext cx="780613" cy="388684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1" name="Group 40">
                          <a:extLst>
                            <a:ext uri="{FF2B5EF4-FFF2-40B4-BE49-F238E27FC236}">
                              <a16:creationId xmlns:a16="http://schemas.microsoft.com/office/drawing/2014/main" id="{8AFCE344-35CA-6F7E-788D-43C66F41775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353633" y="800701"/>
                          <a:ext cx="2087304" cy="3224653"/>
                          <a:chOff x="1353633" y="800701"/>
                          <a:chExt cx="2087304" cy="3224653"/>
                        </a:xfrm>
                      </p:grpSpPr>
                      <p:grpSp>
                        <p:nvGrpSpPr>
                          <p:cNvPr id="42" name="Group 41">
                            <a:extLst>
                              <a:ext uri="{FF2B5EF4-FFF2-40B4-BE49-F238E27FC236}">
                                <a16:creationId xmlns:a16="http://schemas.microsoft.com/office/drawing/2014/main" id="{1C94A335-0BF6-2DAD-7042-7E88179B18C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942149" y="800701"/>
                            <a:ext cx="1498788" cy="2101333"/>
                            <a:chOff x="2383051" y="2133214"/>
                            <a:chExt cx="1914172" cy="2608857"/>
                          </a:xfrm>
                        </p:grpSpPr>
                        <p:sp>
                          <p:nvSpPr>
                            <p:cNvPr id="54" name="Oval 53">
                              <a:extLst>
                                <a:ext uri="{FF2B5EF4-FFF2-40B4-BE49-F238E27FC236}">
                                  <a16:creationId xmlns:a16="http://schemas.microsoft.com/office/drawing/2014/main" id="{37D3786C-6AFB-BAC0-372C-0188AB59575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804666" y="2133214"/>
                              <a:ext cx="492557" cy="468323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40000"/>
                                <a:lumOff val="60000"/>
                                <a:alpha val="45000"/>
                              </a:schemeClr>
                            </a:solidFill>
                            <a:ln w="254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55" name="Oval 54">
                              <a:extLst>
                                <a:ext uri="{FF2B5EF4-FFF2-40B4-BE49-F238E27FC236}">
                                  <a16:creationId xmlns:a16="http://schemas.microsoft.com/office/drawing/2014/main" id="{1937DC35-F6D8-10BD-D0C3-26156A618DB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696162" y="3490249"/>
                              <a:ext cx="492557" cy="468323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40000"/>
                                <a:lumOff val="60000"/>
                                <a:alpha val="45000"/>
                              </a:schemeClr>
                            </a:solidFill>
                            <a:ln w="254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56" name="Oval 55">
                              <a:extLst>
                                <a:ext uri="{FF2B5EF4-FFF2-40B4-BE49-F238E27FC236}">
                                  <a16:creationId xmlns:a16="http://schemas.microsoft.com/office/drawing/2014/main" id="{A832291E-1067-88DA-C1D4-3E39C935661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383051" y="3787993"/>
                              <a:ext cx="463593" cy="468320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40000"/>
                                <a:lumOff val="60000"/>
                                <a:alpha val="45000"/>
                              </a:schemeClr>
                            </a:solidFill>
                            <a:ln w="254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57" name="Straight Arrow Connector 56">
                              <a:extLst>
                                <a:ext uri="{FF2B5EF4-FFF2-40B4-BE49-F238E27FC236}">
                                  <a16:creationId xmlns:a16="http://schemas.microsoft.com/office/drawing/2014/main" id="{0FE3AA15-13DC-6CEF-6DC2-0084B29F6DBF}"/>
                                </a:ext>
                              </a:extLst>
                            </p:cNvPr>
                            <p:cNvCxnSpPr>
                              <a:stCxn id="55" idx="3"/>
                              <a:endCxn id="45" idx="7"/>
                            </p:cNvCxnSpPr>
                            <p:nvPr/>
                          </p:nvCxnSpPr>
                          <p:spPr>
                            <a:xfrm rot="5400000">
                              <a:off x="3178130" y="4151907"/>
                              <a:ext cx="852083" cy="328246"/>
                            </a:xfrm>
                            <a:prstGeom prst="straightConnector1">
                              <a:avLst/>
                            </a:prstGeom>
                            <a:ln w="4445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8" name="Straight Arrow Connector 57">
                              <a:extLst>
                                <a:ext uri="{FF2B5EF4-FFF2-40B4-BE49-F238E27FC236}">
                                  <a16:creationId xmlns:a16="http://schemas.microsoft.com/office/drawing/2014/main" id="{7F87150C-C228-7F91-D225-819FA4995234}"/>
                                </a:ext>
                              </a:extLst>
                            </p:cNvPr>
                            <p:cNvCxnSpPr>
                              <a:stCxn id="54" idx="3"/>
                              <a:endCxn id="56" idx="0"/>
                            </p:cNvCxnSpPr>
                            <p:nvPr/>
                          </p:nvCxnSpPr>
                          <p:spPr>
                            <a:xfrm rot="5400000">
                              <a:off x="2618304" y="2529497"/>
                              <a:ext cx="1255040" cy="1261952"/>
                            </a:xfrm>
                            <a:prstGeom prst="straightConnector1">
                              <a:avLst/>
                            </a:prstGeom>
                            <a:ln w="4445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9" name="Straight Arrow Connector 58">
                              <a:extLst>
                                <a:ext uri="{FF2B5EF4-FFF2-40B4-BE49-F238E27FC236}">
                                  <a16:creationId xmlns:a16="http://schemas.microsoft.com/office/drawing/2014/main" id="{898C253A-F1B1-8804-24FA-21A1D6467F04}"/>
                                </a:ext>
                              </a:extLst>
                            </p:cNvPr>
                            <p:cNvCxnSpPr>
                              <a:stCxn id="54" idx="4"/>
                              <a:endCxn id="55" idx="0"/>
                            </p:cNvCxnSpPr>
                            <p:nvPr/>
                          </p:nvCxnSpPr>
                          <p:spPr>
                            <a:xfrm rot="5400000">
                              <a:off x="3552337" y="2991641"/>
                              <a:ext cx="888712" cy="108505"/>
                            </a:xfrm>
                            <a:prstGeom prst="straightConnector1">
                              <a:avLst/>
                            </a:prstGeom>
                            <a:ln w="4445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60" name="TextBox 59">
                              <a:extLst>
                                <a:ext uri="{FF2B5EF4-FFF2-40B4-BE49-F238E27FC236}">
                                  <a16:creationId xmlns:a16="http://schemas.microsoft.com/office/drawing/2014/main" id="{2B12D7B8-04EB-2082-D079-3CBB9815C5D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5400000">
                              <a:off x="3828763" y="2216565"/>
                              <a:ext cx="407349" cy="35177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>
                                <a:spcAft>
                                  <a:spcPts val="600"/>
                                </a:spcAft>
                              </a:pPr>
                              <a:r>
                                <a:rPr lang="en-US" sz="1200" b="1" dirty="0"/>
                                <a:t>301</a:t>
                              </a:r>
                            </a:p>
                          </p:txBody>
                        </p:sp>
                        <p:sp>
                          <p:nvSpPr>
                            <p:cNvPr id="61" name="TextBox 60">
                              <a:extLst>
                                <a:ext uri="{FF2B5EF4-FFF2-40B4-BE49-F238E27FC236}">
                                  <a16:creationId xmlns:a16="http://schemas.microsoft.com/office/drawing/2014/main" id="{ECA14137-DB11-5A32-C621-E532F28335C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5400000">
                              <a:off x="2378118" y="3852232"/>
                              <a:ext cx="370727" cy="35177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>
                                <a:spcAft>
                                  <a:spcPts val="600"/>
                                </a:spcAft>
                              </a:pPr>
                              <a:r>
                                <a:rPr lang="en-US" sz="1200" b="1" dirty="0"/>
                                <a:t>311</a:t>
                              </a:r>
                            </a:p>
                          </p:txBody>
                        </p:sp>
                        <p:sp>
                          <p:nvSpPr>
                            <p:cNvPr id="62" name="TextBox 61">
                              <a:extLst>
                                <a:ext uri="{FF2B5EF4-FFF2-40B4-BE49-F238E27FC236}">
                                  <a16:creationId xmlns:a16="http://schemas.microsoft.com/office/drawing/2014/main" id="{EFD25C91-90D7-CDF9-A0FE-F385942BE17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5400000">
                              <a:off x="3716187" y="3583393"/>
                              <a:ext cx="398582" cy="35177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>
                                <a:spcAft>
                                  <a:spcPts val="600"/>
                                </a:spcAft>
                              </a:pPr>
                              <a:r>
                                <a:rPr lang="en-US" sz="1200" b="1" dirty="0"/>
                                <a:t>210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43" name="Oval 42">
                            <a:extLst>
                              <a:ext uri="{FF2B5EF4-FFF2-40B4-BE49-F238E27FC236}">
                                <a16:creationId xmlns:a16="http://schemas.microsoft.com/office/drawing/2014/main" id="{6320730B-F1DA-7A99-F03D-85DC66D7A48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047169" y="2959549"/>
                            <a:ext cx="385670" cy="377214"/>
                          </a:xfrm>
                          <a:prstGeom prst="ellipse">
                            <a:avLst/>
                          </a:prstGeom>
                          <a:solidFill>
                            <a:schemeClr val="tx2">
                              <a:lumMod val="40000"/>
                              <a:lumOff val="60000"/>
                              <a:alpha val="45000"/>
                            </a:schemeClr>
                          </a:solidFill>
                          <a:ln w="2540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4" name="Oval 43">
                            <a:extLst>
                              <a:ext uri="{FF2B5EF4-FFF2-40B4-BE49-F238E27FC236}">
                                <a16:creationId xmlns:a16="http://schemas.microsoft.com/office/drawing/2014/main" id="{CE03DD78-5F8D-2A04-EC66-34B72DE1C9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028310" y="3648140"/>
                            <a:ext cx="385670" cy="377214"/>
                          </a:xfrm>
                          <a:prstGeom prst="ellipse">
                            <a:avLst/>
                          </a:prstGeom>
                          <a:solidFill>
                            <a:schemeClr val="tx2">
                              <a:lumMod val="40000"/>
                              <a:lumOff val="60000"/>
                              <a:alpha val="45000"/>
                            </a:schemeClr>
                          </a:solidFill>
                          <a:ln w="2540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5" name="Oval 44">
                            <a:extLst>
                              <a:ext uri="{FF2B5EF4-FFF2-40B4-BE49-F238E27FC236}">
                                <a16:creationId xmlns:a16="http://schemas.microsoft.com/office/drawing/2014/main" id="{B951A155-6DC4-65EF-2F0C-A4F78AE4ECA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440584" y="2846794"/>
                            <a:ext cx="385670" cy="377214"/>
                          </a:xfrm>
                          <a:prstGeom prst="ellipse">
                            <a:avLst/>
                          </a:prstGeom>
                          <a:solidFill>
                            <a:schemeClr val="tx2">
                              <a:lumMod val="40000"/>
                              <a:lumOff val="60000"/>
                              <a:alpha val="45000"/>
                            </a:schemeClr>
                          </a:solidFill>
                          <a:ln w="2540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6" name="TextBox 45">
                            <a:extLst>
                              <a:ext uri="{FF2B5EF4-FFF2-40B4-BE49-F238E27FC236}">
                                <a16:creationId xmlns:a16="http://schemas.microsoft.com/office/drawing/2014/main" id="{1A3FAA60-1EA1-F789-A6D6-23811BAE7AE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5400000">
                            <a:off x="3076036" y="3017938"/>
                            <a:ext cx="289444" cy="23015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>
                              <a:spcAft>
                                <a:spcPts val="600"/>
                              </a:spcAft>
                            </a:pPr>
                            <a:r>
                              <a:rPr lang="en-US" sz="1200" b="1" dirty="0"/>
                              <a:t>426</a:t>
                            </a:r>
                          </a:p>
                        </p:txBody>
                      </p:sp>
                      <p:sp>
                        <p:nvSpPr>
                          <p:cNvPr id="47" name="TextBox 46">
                            <a:extLst>
                              <a:ext uri="{FF2B5EF4-FFF2-40B4-BE49-F238E27FC236}">
                                <a16:creationId xmlns:a16="http://schemas.microsoft.com/office/drawing/2014/main" id="{DE92B0B0-0701-541B-B31B-07200C66835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5400000">
                            <a:off x="1303885" y="3254432"/>
                            <a:ext cx="329653" cy="23015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>
                              <a:spcAft>
                                <a:spcPts val="600"/>
                              </a:spcAft>
                            </a:pPr>
                            <a:r>
                              <a:rPr lang="en-US" sz="1200" b="1" dirty="0"/>
                              <a:t>520</a:t>
                            </a:r>
                          </a:p>
                        </p:txBody>
                      </p:sp>
                      <p:sp>
                        <p:nvSpPr>
                          <p:cNvPr id="48" name="TextBox 47">
                            <a:extLst>
                              <a:ext uri="{FF2B5EF4-FFF2-40B4-BE49-F238E27FC236}">
                                <a16:creationId xmlns:a16="http://schemas.microsoft.com/office/drawing/2014/main" id="{93482B56-3D08-CB52-FD02-369E3E075F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5400000">
                            <a:off x="2478729" y="2916540"/>
                            <a:ext cx="316023" cy="23015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>
                              <a:spcAft>
                                <a:spcPts val="600"/>
                              </a:spcAft>
                            </a:pPr>
                            <a:r>
                              <a:rPr lang="en-US" sz="1200" b="1" dirty="0"/>
                              <a:t>431</a:t>
                            </a:r>
                          </a:p>
                        </p:txBody>
                      </p:sp>
                      <p:cxnSp>
                        <p:nvCxnSpPr>
                          <p:cNvPr id="49" name="Straight Arrow Connector 48">
                            <a:extLst>
                              <a:ext uri="{FF2B5EF4-FFF2-40B4-BE49-F238E27FC236}">
                                <a16:creationId xmlns:a16="http://schemas.microsoft.com/office/drawing/2014/main" id="{8D64A1EF-039D-5C24-C19D-EA6A8CECAE7C}"/>
                              </a:ext>
                            </a:extLst>
                          </p:cNvPr>
                          <p:cNvCxnSpPr>
                            <a:stCxn id="62" idx="3"/>
                            <a:endCxn id="43" idx="0"/>
                          </p:cNvCxnSpPr>
                          <p:nvPr/>
                        </p:nvCxnSpPr>
                        <p:spPr>
                          <a:xfrm rot="5400000" flipV="1">
                            <a:off x="2846721" y="2566267"/>
                            <a:ext cx="688593" cy="97971"/>
                          </a:xfrm>
                          <a:prstGeom prst="straightConnector1">
                            <a:avLst/>
                          </a:prstGeom>
                          <a:ln w="44450">
                            <a:solidFill>
                              <a:schemeClr val="accent4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0" name="Straight Arrow Connector 49">
                            <a:extLst>
                              <a:ext uri="{FF2B5EF4-FFF2-40B4-BE49-F238E27FC236}">
                                <a16:creationId xmlns:a16="http://schemas.microsoft.com/office/drawing/2014/main" id="{28DBAC09-5B84-D072-2608-DF432C9BC24F}"/>
                              </a:ext>
                            </a:extLst>
                          </p:cNvPr>
                          <p:cNvCxnSpPr>
                            <a:stCxn id="43" idx="3"/>
                            <a:endCxn id="44" idx="7"/>
                          </p:cNvCxnSpPr>
                          <p:nvPr/>
                        </p:nvCxnSpPr>
                        <p:spPr>
                          <a:xfrm rot="5400000">
                            <a:off x="2519644" y="3119377"/>
                            <a:ext cx="421860" cy="746150"/>
                          </a:xfrm>
                          <a:prstGeom prst="straightConnector1">
                            <a:avLst/>
                          </a:prstGeom>
                          <a:ln w="44450">
                            <a:solidFill>
                              <a:schemeClr val="accent4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1" name="Straight Arrow Connector 50">
                            <a:extLst>
                              <a:ext uri="{FF2B5EF4-FFF2-40B4-BE49-F238E27FC236}">
                                <a16:creationId xmlns:a16="http://schemas.microsoft.com/office/drawing/2014/main" id="{E1746370-24D2-5F47-4BBA-AA5500087930}"/>
                              </a:ext>
                            </a:extLst>
                          </p:cNvPr>
                          <p:cNvCxnSpPr>
                            <a:stCxn id="56" idx="5"/>
                            <a:endCxn id="45" idx="1"/>
                          </p:cNvCxnSpPr>
                          <p:nvPr/>
                        </p:nvCxnSpPr>
                        <p:spPr>
                          <a:xfrm rot="5400000" flipV="1">
                            <a:off x="2151272" y="2556244"/>
                            <a:ext cx="446501" cy="245083"/>
                          </a:xfrm>
                          <a:prstGeom prst="straightConnector1">
                            <a:avLst/>
                          </a:prstGeom>
                          <a:ln w="44450">
                            <a:solidFill>
                              <a:schemeClr val="accent4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2" name="Straight Arrow Connector 51">
                            <a:extLst>
                              <a:ext uri="{FF2B5EF4-FFF2-40B4-BE49-F238E27FC236}">
                                <a16:creationId xmlns:a16="http://schemas.microsoft.com/office/drawing/2014/main" id="{C4143502-2862-05B8-FA82-B1B38CD40BB7}"/>
                              </a:ext>
                            </a:extLst>
                          </p:cNvPr>
                          <p:cNvCxnSpPr>
                            <a:stCxn id="56" idx="4"/>
                            <a:endCxn id="44" idx="0"/>
                          </p:cNvCxnSpPr>
                          <p:nvPr/>
                        </p:nvCxnSpPr>
                        <p:spPr>
                          <a:xfrm rot="5400000" flipV="1">
                            <a:off x="1603712" y="3030708"/>
                            <a:ext cx="1137364" cy="97499"/>
                          </a:xfrm>
                          <a:prstGeom prst="straightConnector1">
                            <a:avLst/>
                          </a:prstGeom>
                          <a:ln w="44450">
                            <a:solidFill>
                              <a:schemeClr val="accent4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3" name="Straight Arrow Connector 52">
                            <a:extLst>
                              <a:ext uri="{FF2B5EF4-FFF2-40B4-BE49-F238E27FC236}">
                                <a16:creationId xmlns:a16="http://schemas.microsoft.com/office/drawing/2014/main" id="{499C322E-7BFC-401F-D7BC-27376702AB3A}"/>
                              </a:ext>
                            </a:extLst>
                          </p:cNvPr>
                          <p:cNvCxnSpPr>
                            <a:stCxn id="55" idx="2"/>
                            <a:endCxn id="20" idx="6"/>
                          </p:cNvCxnSpPr>
                          <p:nvPr/>
                        </p:nvCxnSpPr>
                        <p:spPr>
                          <a:xfrm rot="5400000">
                            <a:off x="1673125" y="2072327"/>
                            <a:ext cx="1287163" cy="1307204"/>
                          </a:xfrm>
                          <a:prstGeom prst="straightConnector1">
                            <a:avLst/>
                          </a:prstGeom>
                          <a:ln w="44450">
                            <a:solidFill>
                              <a:schemeClr val="accent4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32" name="Oval 31">
                        <a:extLst>
                          <a:ext uri="{FF2B5EF4-FFF2-40B4-BE49-F238E27FC236}">
                            <a16:creationId xmlns:a16="http://schemas.microsoft.com/office/drawing/2014/main" id="{5FC50D3C-BEFA-B90B-EACB-3C7E4DDBD2C5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945444" y="4831710"/>
                        <a:ext cx="464162" cy="64175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45E8FFE5-CA50-061E-5A8C-A36C278614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3515" y="4996718"/>
                        <a:ext cx="508019" cy="277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sz="1200" b="1" dirty="0"/>
                          <a:t>455</a:t>
                        </a:r>
                      </a:p>
                    </p:txBody>
                  </p: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0D2BFC3D-AB30-5BAD-7BB1-1B4056B51AB8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-342145" y="4734611"/>
                        <a:ext cx="464162" cy="64175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642461EC-0DD3-95F3-2578-AF81CA9DA2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326519" y="4928932"/>
                        <a:ext cx="50801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sz="1200" b="1" dirty="0"/>
                          <a:t>283</a:t>
                        </a:r>
                      </a:p>
                    </p:txBody>
                  </p:sp>
                  <p:cxnSp>
                    <p:nvCxnSpPr>
                      <p:cNvPr id="36" name="Straight Arrow Connector 35">
                        <a:extLst>
                          <a:ext uri="{FF2B5EF4-FFF2-40B4-BE49-F238E27FC236}">
                            <a16:creationId xmlns:a16="http://schemas.microsoft.com/office/drawing/2014/main" id="{DB1C0F1F-10BD-87CC-4BFD-F59F6D674CD1}"/>
                          </a:ext>
                        </a:extLst>
                      </p:cNvPr>
                      <p:cNvCxnSpPr>
                        <a:stCxn id="34" idx="4"/>
                        <a:endCxn id="32" idx="0"/>
                      </p:cNvCxnSpPr>
                      <p:nvPr/>
                    </p:nvCxnSpPr>
                    <p:spPr>
                      <a:xfrm>
                        <a:off x="210813" y="5055488"/>
                        <a:ext cx="1645835" cy="97099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8B57BC32-0714-1E18-C5DD-5FE23A05498D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2357768" y="1801233"/>
                        <a:ext cx="464162" cy="64175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A3596DE1-4E8F-C93C-4DF7-6CAE4DFFC5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64193" y="1991737"/>
                        <a:ext cx="492431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sz="1200" b="1" dirty="0"/>
                          <a:t>493</a:t>
                        </a:r>
                      </a:p>
                    </p:txBody>
                  </p:sp>
                  <p:cxnSp>
                    <p:nvCxnSpPr>
                      <p:cNvPr id="39" name="Straight Arrow Connector 38">
                        <a:extLst>
                          <a:ext uri="{FF2B5EF4-FFF2-40B4-BE49-F238E27FC236}">
                            <a16:creationId xmlns:a16="http://schemas.microsoft.com/office/drawing/2014/main" id="{0FBD3219-125C-F9D8-2B35-FC80135F4F1F}"/>
                          </a:ext>
                        </a:extLst>
                      </p:cNvPr>
                      <p:cNvCxnSpPr>
                        <a:stCxn id="55" idx="6"/>
                        <a:endCxn id="37" idx="1"/>
                      </p:cNvCxnSpPr>
                      <p:nvPr/>
                    </p:nvCxnSpPr>
                    <p:spPr>
                      <a:xfrm flipV="1">
                        <a:off x="1865518" y="2286216"/>
                        <a:ext cx="497437" cy="418145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4" name="Oval 23">
                      <a:extLst>
                        <a:ext uri="{FF2B5EF4-FFF2-40B4-BE49-F238E27FC236}">
                          <a16:creationId xmlns:a16="http://schemas.microsoft.com/office/drawing/2014/main" id="{CAB9D86C-F180-7BC0-DB48-D36F5B1DF11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168017" y="2246208"/>
                      <a:ext cx="464162" cy="64175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2EDF73AA-7A70-2393-44FA-3846F603D9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53882" y="2455780"/>
                      <a:ext cx="49243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/>
                        <a:t>524</a:t>
                      </a:r>
                    </a:p>
                  </p:txBody>
                </p:sp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EF2A49F5-B8A1-640C-CE22-399C939E2384}"/>
                        </a:ext>
                      </a:extLst>
                    </p:cNvPr>
                    <p:cNvCxnSpPr>
                      <a:stCxn id="55" idx="5"/>
                      <a:endCxn id="24" idx="0"/>
                    </p:cNvCxnSpPr>
                    <p:nvPr/>
                  </p:nvCxnSpPr>
                  <p:spPr>
                    <a:xfrm flipV="1">
                      <a:off x="2174401" y="2567085"/>
                      <a:ext cx="1904820" cy="518331"/>
                    </a:xfrm>
                    <a:prstGeom prst="straightConnector1">
                      <a:avLst/>
                    </a:prstGeom>
                    <a:ln w="444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C93DA9E8-3A79-FF0F-729B-4DA4683840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13355" y="4244737"/>
                      <a:ext cx="492431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/>
                        <a:t>523</a:t>
                      </a:r>
                    </a:p>
                  </p:txBody>
                </p:sp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0A2D5A7F-4308-F78E-D02C-06FF4911711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7592" y="2930805"/>
                      <a:ext cx="464162" cy="64175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9" name="Straight Arrow Connector 28">
                      <a:extLst>
                        <a:ext uri="{FF2B5EF4-FFF2-40B4-BE49-F238E27FC236}">
                          <a16:creationId xmlns:a16="http://schemas.microsoft.com/office/drawing/2014/main" id="{494E7881-E970-37BF-0210-5477BD51B532}"/>
                        </a:ext>
                      </a:extLst>
                    </p:cNvPr>
                    <p:cNvCxnSpPr>
                      <a:stCxn id="45" idx="4"/>
                      <a:endCxn id="28" idx="0"/>
                    </p:cNvCxnSpPr>
                    <p:nvPr/>
                  </p:nvCxnSpPr>
                  <p:spPr>
                    <a:xfrm flipV="1">
                      <a:off x="3889814" y="3251682"/>
                      <a:ext cx="928982" cy="635376"/>
                    </a:xfrm>
                    <a:prstGeom prst="straightConnector1">
                      <a:avLst/>
                    </a:prstGeom>
                    <a:ln w="444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6A93AD4C-A9E2-9027-C710-AAD9C8875F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30955" y="3112102"/>
                      <a:ext cx="492431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/>
                        <a:t>533</a:t>
                      </a:r>
                    </a:p>
                  </p:txBody>
                </p:sp>
              </p:grpSp>
            </p:grp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7588D13-F2A8-7B70-6599-B1B942311D6D}"/>
                    </a:ext>
                  </a:extLst>
                </p:cNvPr>
                <p:cNvSpPr/>
                <p:nvPr/>
              </p:nvSpPr>
              <p:spPr>
                <a:xfrm rot="16200000">
                  <a:off x="754339" y="4890993"/>
                  <a:ext cx="464162" cy="64175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19C8C3A-3651-39DB-7BFE-D26A4BBEE039}"/>
                    </a:ext>
                  </a:extLst>
                </p:cNvPr>
                <p:cNvSpPr/>
                <p:nvPr/>
              </p:nvSpPr>
              <p:spPr>
                <a:xfrm rot="16200000">
                  <a:off x="2061006" y="4905041"/>
                  <a:ext cx="464162" cy="64175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37E8EC3-6A84-6B35-5B8C-4A16BC4BFD4B}"/>
                    </a:ext>
                  </a:extLst>
                </p:cNvPr>
                <p:cNvSpPr txBox="1"/>
                <p:nvPr/>
              </p:nvSpPr>
              <p:spPr>
                <a:xfrm>
                  <a:off x="746645" y="5073370"/>
                  <a:ext cx="5080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200" b="1" dirty="0"/>
                    <a:t>535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51DB737-B37E-C7EF-165B-E96DD20DFD00}"/>
                    </a:ext>
                  </a:extLst>
                </p:cNvPr>
                <p:cNvSpPr txBox="1"/>
                <p:nvPr/>
              </p:nvSpPr>
              <p:spPr>
                <a:xfrm>
                  <a:off x="2068975" y="5093126"/>
                  <a:ext cx="5080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200" b="1" dirty="0"/>
                    <a:t>550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41FFADBB-72DB-36A3-841B-40016F9BB6F0}"/>
                    </a:ext>
                  </a:extLst>
                </p:cNvPr>
                <p:cNvCxnSpPr>
                  <a:stCxn id="34" idx="2"/>
                  <a:endCxn id="11" idx="7"/>
                </p:cNvCxnSpPr>
                <p:nvPr/>
              </p:nvCxnSpPr>
              <p:spPr>
                <a:xfrm>
                  <a:off x="48123" y="4109842"/>
                  <a:ext cx="711403" cy="937922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4AA2F40F-B247-4FD9-B8E2-59B6E936B21B}"/>
                    </a:ext>
                  </a:extLst>
                </p:cNvPr>
                <p:cNvCxnSpPr>
                  <a:stCxn id="34" idx="3"/>
                  <a:endCxn id="12" idx="0"/>
                </p:cNvCxnSpPr>
                <p:nvPr/>
              </p:nvCxnSpPr>
              <p:spPr>
                <a:xfrm>
                  <a:off x="275017" y="4041867"/>
                  <a:ext cx="1697193" cy="1184051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DAEB1C5-C466-A203-B0E1-ECA29CC3B0B6}"/>
                    </a:ext>
                  </a:extLst>
                </p:cNvPr>
                <p:cNvSpPr/>
                <p:nvPr/>
              </p:nvSpPr>
              <p:spPr>
                <a:xfrm rot="16200000">
                  <a:off x="3429391" y="4370955"/>
                  <a:ext cx="464162" cy="64175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5F81621-1FCA-B107-17FC-48F37F20344D}"/>
                    </a:ext>
                  </a:extLst>
                </p:cNvPr>
                <p:cNvSpPr txBox="1"/>
                <p:nvPr/>
              </p:nvSpPr>
              <p:spPr>
                <a:xfrm>
                  <a:off x="3439669" y="4547631"/>
                  <a:ext cx="560839" cy="277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200" b="1" dirty="0"/>
                    <a:t>541</a:t>
                  </a: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34E453AD-5F6A-EF86-760A-1D9CE7E3A06B}"/>
                    </a:ext>
                  </a:extLst>
                </p:cNvPr>
                <p:cNvCxnSpPr>
                  <a:stCxn id="56" idx="2"/>
                  <a:endCxn id="17" idx="7"/>
                </p:cNvCxnSpPr>
                <p:nvPr/>
              </p:nvCxnSpPr>
              <p:spPr>
                <a:xfrm>
                  <a:off x="2431713" y="3228208"/>
                  <a:ext cx="1002865" cy="1299518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Freeform 279">
              <a:extLst>
                <a:ext uri="{FF2B5EF4-FFF2-40B4-BE49-F238E27FC236}">
                  <a16:creationId xmlns:a16="http://schemas.microsoft.com/office/drawing/2014/main" id="{E76B652B-6BF3-BB85-3292-5AF0859DFBB7}"/>
                </a:ext>
              </a:extLst>
            </p:cNvPr>
            <p:cNvSpPr/>
            <p:nvPr/>
          </p:nvSpPr>
          <p:spPr>
            <a:xfrm>
              <a:off x="1272774" y="1931251"/>
              <a:ext cx="1184593" cy="3073886"/>
            </a:xfrm>
            <a:custGeom>
              <a:avLst/>
              <a:gdLst>
                <a:gd name="connsiteX0" fmla="*/ 1145572 w 1145572"/>
                <a:gd name="connsiteY0" fmla="*/ 0 h 3116179"/>
                <a:gd name="connsiteX1" fmla="*/ 556025 w 1145572"/>
                <a:gd name="connsiteY1" fmla="*/ 481263 h 3116179"/>
                <a:gd name="connsiteX2" fmla="*/ 2572 w 1145572"/>
                <a:gd name="connsiteY2" fmla="*/ 1467853 h 3116179"/>
                <a:gd name="connsiteX3" fmla="*/ 387583 w 1145572"/>
                <a:gd name="connsiteY3" fmla="*/ 3116179 h 311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5572" h="3116179">
                  <a:moveTo>
                    <a:pt x="1145572" y="0"/>
                  </a:moveTo>
                  <a:cubicBezTo>
                    <a:pt x="946048" y="118310"/>
                    <a:pt x="746525" y="236621"/>
                    <a:pt x="556025" y="481263"/>
                  </a:cubicBezTo>
                  <a:cubicBezTo>
                    <a:pt x="365525" y="725905"/>
                    <a:pt x="30646" y="1028700"/>
                    <a:pt x="2572" y="1467853"/>
                  </a:cubicBezTo>
                  <a:cubicBezTo>
                    <a:pt x="-25502" y="1907006"/>
                    <a:pt x="181040" y="2511592"/>
                    <a:pt x="387583" y="3116179"/>
                  </a:cubicBezTo>
                </a:path>
              </a:pathLst>
            </a:custGeom>
            <a:noFill/>
            <a:ln w="444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280">
              <a:extLst>
                <a:ext uri="{FF2B5EF4-FFF2-40B4-BE49-F238E27FC236}">
                  <a16:creationId xmlns:a16="http://schemas.microsoft.com/office/drawing/2014/main" id="{7183FA36-CAF0-4EF4-ED95-9A7F6DC17E55}"/>
                </a:ext>
              </a:extLst>
            </p:cNvPr>
            <p:cNvSpPr/>
            <p:nvPr/>
          </p:nvSpPr>
          <p:spPr>
            <a:xfrm>
              <a:off x="1985195" y="1973179"/>
              <a:ext cx="842226" cy="3043989"/>
            </a:xfrm>
            <a:custGeom>
              <a:avLst/>
              <a:gdLst>
                <a:gd name="connsiteX0" fmla="*/ 577531 w 842226"/>
                <a:gd name="connsiteY0" fmla="*/ 0 h 3043989"/>
                <a:gd name="connsiteX1" fmla="*/ 336900 w 842226"/>
                <a:gd name="connsiteY1" fmla="*/ 445168 h 3043989"/>
                <a:gd name="connsiteX2" fmla="*/ 16 w 842226"/>
                <a:gd name="connsiteY2" fmla="*/ 1503947 h 3043989"/>
                <a:gd name="connsiteX3" fmla="*/ 324868 w 842226"/>
                <a:gd name="connsiteY3" fmla="*/ 2502568 h 3043989"/>
                <a:gd name="connsiteX4" fmla="*/ 842226 w 842226"/>
                <a:gd name="connsiteY4" fmla="*/ 3043989 h 304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226" h="3043989">
                  <a:moveTo>
                    <a:pt x="577531" y="0"/>
                  </a:moveTo>
                  <a:cubicBezTo>
                    <a:pt x="505341" y="97255"/>
                    <a:pt x="433152" y="194510"/>
                    <a:pt x="336900" y="445168"/>
                  </a:cubicBezTo>
                  <a:cubicBezTo>
                    <a:pt x="240648" y="695826"/>
                    <a:pt x="2021" y="1161047"/>
                    <a:pt x="16" y="1503947"/>
                  </a:cubicBezTo>
                  <a:cubicBezTo>
                    <a:pt x="-1989" y="1846847"/>
                    <a:pt x="184500" y="2245894"/>
                    <a:pt x="324868" y="2502568"/>
                  </a:cubicBezTo>
                  <a:cubicBezTo>
                    <a:pt x="465236" y="2759242"/>
                    <a:pt x="653731" y="2901615"/>
                    <a:pt x="842226" y="3043989"/>
                  </a:cubicBezTo>
                </a:path>
              </a:pathLst>
            </a:custGeom>
            <a:noFill/>
            <a:ln w="444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FD258DB-18FF-6E30-E1BB-C48BBD47BB4F}"/>
              </a:ext>
            </a:extLst>
          </p:cNvPr>
          <p:cNvSpPr txBox="1"/>
          <p:nvPr/>
        </p:nvSpPr>
        <p:spPr>
          <a:xfrm>
            <a:off x="6362718" y="6227064"/>
            <a:ext cx="252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(numbers are outdated)</a:t>
            </a:r>
          </a:p>
        </p:txBody>
      </p:sp>
    </p:spTree>
    <p:extLst>
      <p:ext uri="{BB962C8B-B14F-4D97-AF65-F5344CB8AC3E}">
        <p14:creationId xmlns:p14="http://schemas.microsoft.com/office/powerpoint/2010/main" val="27723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E1F5-9BE9-A60A-8DC5-78CDE6D9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with graphs,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4A7F-F731-024C-0111-F777E7716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382201"/>
            <a:ext cx="7886700" cy="3382074"/>
          </a:xfrm>
        </p:spPr>
        <p:txBody>
          <a:bodyPr>
            <a:normAutofit fontScale="92500"/>
          </a:bodyPr>
          <a:lstStyle/>
          <a:p>
            <a:r>
              <a:rPr lang="en-US" dirty="0"/>
              <a:t>FSM (finite state automaton) – simple computer</a:t>
            </a:r>
          </a:p>
          <a:p>
            <a:pPr lvl="1"/>
            <a:r>
              <a:rPr lang="en-US" dirty="0"/>
              <a:t>Details in 455</a:t>
            </a:r>
          </a:p>
          <a:p>
            <a:r>
              <a:rPr lang="en-US" dirty="0"/>
              <a:t>This one checks if a string has an even number of 0’s</a:t>
            </a:r>
          </a:p>
          <a:p>
            <a:pPr lvl="1"/>
            <a:r>
              <a:rPr lang="en-US" dirty="0"/>
              <a:t>Vertices are “states”</a:t>
            </a:r>
          </a:p>
          <a:p>
            <a:pPr lvl="1"/>
            <a:r>
              <a:rPr lang="en-US" dirty="0"/>
              <a:t>Numbers on edges are not weights, they’re input characters</a:t>
            </a:r>
          </a:p>
          <a:p>
            <a:r>
              <a:rPr lang="en-US" dirty="0"/>
              <a:t>Find (</a:t>
            </a:r>
            <a:r>
              <a:rPr lang="en-US" dirty="0" err="1"/>
              <a:t>cmd</a:t>
            </a:r>
            <a:r>
              <a:rPr lang="en-US" dirty="0"/>
              <a:t>/ctrl + F) implemented with regex, implemented with FSM</a:t>
            </a:r>
          </a:p>
        </p:txBody>
      </p:sp>
      <p:pic>
        <p:nvPicPr>
          <p:cNvPr id="1030" name="Picture 6" descr="formal languages - Regular expression for a binary string containing even  number of 0's - Computer Science Stack Exchange">
            <a:extLst>
              <a:ext uri="{FF2B5EF4-FFF2-40B4-BE49-F238E27FC236}">
                <a16:creationId xmlns:a16="http://schemas.microsoft.com/office/drawing/2014/main" id="{103BC486-B1FB-E4EE-A6A4-FBD004EA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2" y="1471422"/>
            <a:ext cx="315277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63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B90F-527F-3C42-69AD-B83AF74D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with graphs,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95600-361F-A052-6A44-A9E89AB21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Graph of Wikipedia</a:t>
            </a:r>
            <a:endParaRPr lang="en-US" dirty="0"/>
          </a:p>
          <a:p>
            <a:pPr lvl="1"/>
            <a:r>
              <a:rPr lang="en-US" dirty="0"/>
              <a:t>Each color is a community the author found, of which there are 28 (e.g., politics &amp; law, football (soccer), video games)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240EEC-C2E6-D8A2-F589-A1BB594BB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40" y="3273552"/>
            <a:ext cx="6964719" cy="358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6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3623-14F3-B307-337B-7223A0CE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F830D-4D96-F479-CF06-925B1218C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main approaches</a:t>
            </a:r>
          </a:p>
          <a:p>
            <a:r>
              <a:rPr lang="en-US" dirty="0"/>
              <a:t>Adjacency matrix</a:t>
            </a:r>
          </a:p>
          <a:p>
            <a:pPr lvl="1"/>
            <a:r>
              <a:rPr lang="en-US" dirty="0"/>
              <a:t>Edge information tracked in 2D array</a:t>
            </a:r>
          </a:p>
          <a:p>
            <a:pPr lvl="1"/>
            <a:r>
              <a:rPr lang="en-US" dirty="0"/>
              <a:t>AM[</a:t>
            </a:r>
            <a:r>
              <a:rPr lang="en-US" dirty="0" err="1"/>
              <a:t>i</a:t>
            </a:r>
            <a:r>
              <a:rPr lang="en-US" dirty="0"/>
              <a:t>][j] represents an edge from vertex </a:t>
            </a:r>
            <a:r>
              <a:rPr lang="en-US" dirty="0" err="1"/>
              <a:t>i</a:t>
            </a:r>
            <a:r>
              <a:rPr lang="en-US" dirty="0"/>
              <a:t> to vertex j</a:t>
            </a:r>
          </a:p>
          <a:p>
            <a:r>
              <a:rPr lang="en-US" dirty="0"/>
              <a:t>Adjacency list</a:t>
            </a:r>
          </a:p>
          <a:p>
            <a:pPr lvl="1"/>
            <a:r>
              <a:rPr lang="en-US" dirty="0"/>
              <a:t>Each vertex object maintains a list of edge objects</a:t>
            </a:r>
          </a:p>
        </p:txBody>
      </p:sp>
    </p:spTree>
    <p:extLst>
      <p:ext uri="{BB962C8B-B14F-4D97-AF65-F5344CB8AC3E}">
        <p14:creationId xmlns:p14="http://schemas.microsoft.com/office/powerpoint/2010/main" val="91060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</TotalTime>
  <Words>2893</Words>
  <Application>Microsoft Office PowerPoint</Application>
  <PresentationFormat>On-screen Show (4:3)</PresentationFormat>
  <Paragraphs>724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Aptos</vt:lpstr>
      <vt:lpstr>Aptos Display</vt:lpstr>
      <vt:lpstr>Arial</vt:lpstr>
      <vt:lpstr>Cambria Math</vt:lpstr>
      <vt:lpstr>Courier New</vt:lpstr>
      <vt:lpstr>Segoe Print</vt:lpstr>
      <vt:lpstr>Office Theme</vt:lpstr>
      <vt:lpstr>L18 – Graphs</vt:lpstr>
      <vt:lpstr>Announcements</vt:lpstr>
      <vt:lpstr>Bipartite question</vt:lpstr>
      <vt:lpstr>Modeling with graphs</vt:lpstr>
      <vt:lpstr>Modeling with graphs, cont.</vt:lpstr>
      <vt:lpstr>Modeling with graphs, cont.</vt:lpstr>
      <vt:lpstr>Modeling with graphs, cont.</vt:lpstr>
      <vt:lpstr>Modeling with graphs, cont.</vt:lpstr>
      <vt:lpstr>Graph representation</vt:lpstr>
      <vt:lpstr>Adjacency matrix (unweighted)</vt:lpstr>
      <vt:lpstr>Adjacency matrix (weighted)</vt:lpstr>
      <vt:lpstr>Adjacency matrix performance</vt:lpstr>
      <vt:lpstr>Adjacency matrix space problem</vt:lpstr>
      <vt:lpstr>Sparse or dense? Traffic example</vt:lpstr>
      <vt:lpstr>Traffic example explanation</vt:lpstr>
      <vt:lpstr>Sparse or dense?</vt:lpstr>
      <vt:lpstr>Complete graph density</vt:lpstr>
      <vt:lpstr>Adjacency matrix of undirected graph</vt:lpstr>
      <vt:lpstr>Adjacency matrix summary</vt:lpstr>
      <vt:lpstr>Adjacency list</vt:lpstr>
      <vt:lpstr>Adjacency list typing</vt:lpstr>
      <vt:lpstr>Adjacency list (weighted)</vt:lpstr>
      <vt:lpstr>Adjacency list performance</vt:lpstr>
      <vt:lpstr>Adjacency list efficiency</vt:lpstr>
      <vt:lpstr>Topological sort (topo sort)</vt:lpstr>
      <vt:lpstr>Examples</vt:lpstr>
      <vt:lpstr>Examples</vt:lpstr>
      <vt:lpstr>Properties</vt:lpstr>
      <vt:lpstr>Uses</vt:lpstr>
      <vt:lpstr>Algorithm to find a topo sort</vt:lpstr>
      <vt:lpstr>Algorithm</vt:lpstr>
      <vt:lpstr>Execute on Example</vt:lpstr>
      <vt:lpstr>Execute on Example</vt:lpstr>
      <vt:lpstr>What happens with cycles?</vt:lpstr>
      <vt:lpstr>What happens with cycles?</vt:lpstr>
      <vt:lpstr>Try on this graph (several topo sorts)</vt:lpstr>
      <vt:lpstr>Topo sort algorithm analysis</vt:lpstr>
      <vt:lpstr>Efficient topo sort impl</vt:lpstr>
      <vt:lpstr>Shortest path</vt:lpstr>
      <vt:lpstr>Unweighted shortest path</vt:lpstr>
      <vt:lpstr>Bad unweighted shortest path</vt:lpstr>
      <vt:lpstr>(Bad) Unweighted Shortest Path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Wei, Jesse D</dc:creator>
  <cp:lastModifiedBy>Wei, Jesse D</cp:lastModifiedBy>
  <cp:revision>7</cp:revision>
  <dcterms:created xsi:type="dcterms:W3CDTF">2024-07-22T12:50:10Z</dcterms:created>
  <dcterms:modified xsi:type="dcterms:W3CDTF">2024-07-23T13:38:06Z</dcterms:modified>
</cp:coreProperties>
</file>