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7" r:id="rId3"/>
    <p:sldId id="258" r:id="rId4"/>
    <p:sldId id="259" r:id="rId5"/>
    <p:sldId id="260" r:id="rId6"/>
    <p:sldId id="551" r:id="rId7"/>
    <p:sldId id="261" r:id="rId8"/>
    <p:sldId id="552" r:id="rId9"/>
    <p:sldId id="553" r:id="rId10"/>
    <p:sldId id="582" r:id="rId11"/>
    <p:sldId id="558" r:id="rId12"/>
    <p:sldId id="555" r:id="rId13"/>
    <p:sldId id="556" r:id="rId14"/>
    <p:sldId id="559" r:id="rId15"/>
    <p:sldId id="560" r:id="rId16"/>
    <p:sldId id="561" r:id="rId17"/>
    <p:sldId id="591" r:id="rId18"/>
    <p:sldId id="583" r:id="rId19"/>
    <p:sldId id="584" r:id="rId20"/>
    <p:sldId id="585" r:id="rId21"/>
    <p:sldId id="565" r:id="rId22"/>
    <p:sldId id="586" r:id="rId23"/>
    <p:sldId id="587" r:id="rId24"/>
    <p:sldId id="588" r:id="rId25"/>
    <p:sldId id="589" r:id="rId26"/>
    <p:sldId id="567" r:id="rId27"/>
    <p:sldId id="592" r:id="rId28"/>
    <p:sldId id="590" r:id="rId29"/>
    <p:sldId id="593" r:id="rId30"/>
    <p:sldId id="595" r:id="rId31"/>
    <p:sldId id="596" r:id="rId32"/>
    <p:sldId id="597" r:id="rId33"/>
    <p:sldId id="598" r:id="rId34"/>
    <p:sldId id="599" r:id="rId35"/>
    <p:sldId id="600" r:id="rId36"/>
    <p:sldId id="601" r:id="rId37"/>
    <p:sldId id="602" r:id="rId38"/>
    <p:sldId id="610" r:id="rId39"/>
    <p:sldId id="603" r:id="rId40"/>
    <p:sldId id="604" r:id="rId41"/>
    <p:sldId id="605" r:id="rId42"/>
    <p:sldId id="606" r:id="rId43"/>
    <p:sldId id="608" r:id="rId44"/>
    <p:sldId id="607" r:id="rId45"/>
    <p:sldId id="609" r:id="rId46"/>
    <p:sldId id="611" r:id="rId47"/>
    <p:sldId id="612" r:id="rId48"/>
    <p:sldId id="613" r:id="rId49"/>
    <p:sldId id="616" r:id="rId50"/>
    <p:sldId id="614" r:id="rId51"/>
    <p:sldId id="615" r:id="rId52"/>
    <p:sldId id="617" r:id="rId53"/>
    <p:sldId id="618" r:id="rId54"/>
    <p:sldId id="619"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48"/>
  </p:normalViewPr>
  <p:slideViewPr>
    <p:cSldViewPr snapToGrid="0">
      <p:cViewPr varScale="1">
        <p:scale>
          <a:sx n="63" d="100"/>
          <a:sy n="63" d="100"/>
        </p:scale>
        <p:origin x="200" y="1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B88436-ED92-4ED6-A6C8-64ED6DF71956}" type="datetimeFigureOut">
              <a:rPr lang="en-US" smtClean="0"/>
              <a:t>7/15/24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9A34-2481-48B7-A9C9-3BBED9B427D9}" type="slidenum">
              <a:rPr lang="en-US" smtClean="0"/>
              <a:t>‹#›</a:t>
            </a:fld>
            <a:endParaRPr lang="en-US"/>
          </a:p>
        </p:txBody>
      </p:sp>
    </p:spTree>
    <p:extLst>
      <p:ext uri="{BB962C8B-B14F-4D97-AF65-F5344CB8AC3E}">
        <p14:creationId xmlns:p14="http://schemas.microsoft.com/office/powerpoint/2010/main" val="3761082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Do not modify the notes in this section to avoid tampering with the Poll Everywhere activity.
More info at polleverywhere.com/support
Why do we want our heap to be a complete BT? What is a benefit (try to recall from yesterday)?
https://www.polleverywhere.com/free_text_polls/vHmQandwUYZvGnJBa7k5F</a:t>
            </a:r>
          </a:p>
        </p:txBody>
      </p:sp>
      <p:sp>
        <p:nvSpPr>
          <p:cNvPr id="4" name="Slide Number Placeholder 3"/>
          <p:cNvSpPr>
            <a:spLocks noGrp="1"/>
          </p:cNvSpPr>
          <p:nvPr>
            <p:ph type="sldNum" sz="quarter" idx="5"/>
          </p:nvPr>
        </p:nvSpPr>
        <p:spPr/>
        <p:txBody>
          <a:bodyPr/>
          <a:lstStyle/>
          <a:p>
            <a:fld id="{A89C9A34-2481-48B7-A9C9-3BBED9B427D9}" type="slidenum">
              <a:rPr lang="en-US" smtClean="0"/>
              <a:t>8</a:t>
            </a:fld>
            <a:endParaRPr lang="en-US"/>
          </a:p>
        </p:txBody>
      </p:sp>
      <p:sp>
        <p:nvSpPr>
          <p:cNvPr id="5" name="TextBox 4">
            <a:extLst>
              <a:ext uri="{FF2B5EF4-FFF2-40B4-BE49-F238E27FC236}">
                <a16:creationId xmlns:a16="http://schemas.microsoft.com/office/drawing/2014/main" id="{62FA994F-0A7A-F916-0135-62ECEFC143F7}"/>
              </a:ext>
            </a:extLst>
          </p:cNvPr>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2106892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Do not modify the notes in this section to avoid tampering with the Poll Everywhere activity.
More info at polleverywhere.com/support
Start with an empty minimum binary heap and insert the following values in this order (separate inserts): 25, 6, 17, 8, 5, 12, 7, 22, 3. Which of the following is correct for the order of elements in the heap array (smallest index to largest)?
https://www.polleverywhere.com/multiple_choice_polls/dNZwlCGpha1KrJsdXf3FB?state=opened&amp;flow=Default&amp;onscreen=persist</a:t>
            </a:r>
          </a:p>
        </p:txBody>
      </p:sp>
      <p:sp>
        <p:nvSpPr>
          <p:cNvPr id="4" name="Slide Number Placeholder 3"/>
          <p:cNvSpPr>
            <a:spLocks noGrp="1"/>
          </p:cNvSpPr>
          <p:nvPr>
            <p:ph type="sldNum" sz="quarter" idx="5"/>
          </p:nvPr>
        </p:nvSpPr>
        <p:spPr/>
        <p:txBody>
          <a:bodyPr/>
          <a:lstStyle/>
          <a:p>
            <a:fld id="{A89C9A34-2481-48B7-A9C9-3BBED9B427D9}" type="slidenum">
              <a:rPr lang="en-US" smtClean="0"/>
              <a:t>17</a:t>
            </a:fld>
            <a:endParaRPr lang="en-US"/>
          </a:p>
        </p:txBody>
      </p:sp>
      <p:sp>
        <p:nvSpPr>
          <p:cNvPr id="5" name="TextBox 4">
            <a:extLst>
              <a:ext uri="{FF2B5EF4-FFF2-40B4-BE49-F238E27FC236}">
                <a16:creationId xmlns:a16="http://schemas.microsoft.com/office/drawing/2014/main" id="{BFE940CB-2197-1167-1303-435A2D503909}"/>
              </a:ext>
            </a:extLst>
          </p:cNvPr>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1606789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Do not modify the notes in this section to avoid tampering with the Poll Everywhere activity.
More info at polleverywhere.com/support
Heap: Based on the difference between the parent/child formulas, why leave slot 0 of the array unused?
https://www.polleverywhere.com/free_text_polls/rOcVmq8sRdVfubqS7z70c</a:t>
            </a:r>
          </a:p>
        </p:txBody>
      </p:sp>
      <p:sp>
        <p:nvSpPr>
          <p:cNvPr id="4" name="Slide Number Placeholder 3"/>
          <p:cNvSpPr>
            <a:spLocks noGrp="1"/>
          </p:cNvSpPr>
          <p:nvPr>
            <p:ph type="sldNum" sz="quarter" idx="5"/>
          </p:nvPr>
        </p:nvSpPr>
        <p:spPr/>
        <p:txBody>
          <a:bodyPr/>
          <a:lstStyle/>
          <a:p>
            <a:fld id="{A89C9A34-2481-48B7-A9C9-3BBED9B427D9}" type="slidenum">
              <a:rPr lang="en-US" smtClean="0"/>
              <a:t>19</a:t>
            </a:fld>
            <a:endParaRPr lang="en-US"/>
          </a:p>
        </p:txBody>
      </p:sp>
      <p:sp>
        <p:nvSpPr>
          <p:cNvPr id="5" name="TextBox 4">
            <a:extLst>
              <a:ext uri="{FF2B5EF4-FFF2-40B4-BE49-F238E27FC236}">
                <a16:creationId xmlns:a16="http://schemas.microsoft.com/office/drawing/2014/main" id="{FC36534B-185F-4A89-6E1D-46157091879E}"/>
              </a:ext>
            </a:extLst>
          </p:cNvPr>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3226815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Do not modify the notes in this section to avoid tampering with the Poll Everywhere activity.
More info at polleverywhere.com/support
Do a single deleteMin on this heap. Which of the following is correct for the order of elements in the heap array (smallest index to largest left to right) after this operation?
https://www.polleverywhere.com/multiple_choice_polls/BeHsNhm1L3jfHUgaDlmu6?state=opened&amp;flow=Default&amp;onscreen=persist</a:t>
            </a:r>
          </a:p>
        </p:txBody>
      </p:sp>
      <p:sp>
        <p:nvSpPr>
          <p:cNvPr id="4" name="Slide Number Placeholder 3"/>
          <p:cNvSpPr>
            <a:spLocks noGrp="1"/>
          </p:cNvSpPr>
          <p:nvPr>
            <p:ph type="sldNum" sz="quarter" idx="5"/>
          </p:nvPr>
        </p:nvSpPr>
        <p:spPr/>
        <p:txBody>
          <a:bodyPr/>
          <a:lstStyle/>
          <a:p>
            <a:fld id="{A89C9A34-2481-48B7-A9C9-3BBED9B427D9}" type="slidenum">
              <a:rPr lang="en-US" smtClean="0"/>
              <a:t>27</a:t>
            </a:fld>
            <a:endParaRPr lang="en-US"/>
          </a:p>
        </p:txBody>
      </p:sp>
      <p:sp>
        <p:nvSpPr>
          <p:cNvPr id="5" name="TextBox 4">
            <a:extLst>
              <a:ext uri="{FF2B5EF4-FFF2-40B4-BE49-F238E27FC236}">
                <a16:creationId xmlns:a16="http://schemas.microsoft.com/office/drawing/2014/main" id="{368EF9E1-BF0E-E52F-29A2-BA389A73C8F3}"/>
              </a:ext>
            </a:extLst>
          </p:cNvPr>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1949428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Do not modify the notes in this section to avoid tampering with the Poll Everywhere activity.
More info at polleverywhere.com/support
increaseKey (unoptimized) worst-case time complexity? n is the number of leaves in the tree.
https://www.polleverywhere.com/multiple_choice_polls/5tnHvjM1WlDXntijOQjPl?state=opened&amp;flow=Default&amp;onscreen=persist</a:t>
            </a:r>
          </a:p>
        </p:txBody>
      </p:sp>
      <p:sp>
        <p:nvSpPr>
          <p:cNvPr id="4" name="Slide Number Placeholder 3"/>
          <p:cNvSpPr>
            <a:spLocks noGrp="1"/>
          </p:cNvSpPr>
          <p:nvPr>
            <p:ph type="sldNum" sz="quarter" idx="5"/>
          </p:nvPr>
        </p:nvSpPr>
        <p:spPr/>
        <p:txBody>
          <a:bodyPr/>
          <a:lstStyle/>
          <a:p>
            <a:fld id="{A89C9A34-2481-48B7-A9C9-3BBED9B427D9}" type="slidenum">
              <a:rPr lang="en-US" smtClean="0"/>
              <a:t>31</a:t>
            </a:fld>
            <a:endParaRPr lang="en-US"/>
          </a:p>
        </p:txBody>
      </p:sp>
      <p:sp>
        <p:nvSpPr>
          <p:cNvPr id="5" name="TextBox 4">
            <a:extLst>
              <a:ext uri="{FF2B5EF4-FFF2-40B4-BE49-F238E27FC236}">
                <a16:creationId xmlns:a16="http://schemas.microsoft.com/office/drawing/2014/main" id="{C38D2ADA-116C-033B-5A48-87524F4361BA}"/>
              </a:ext>
            </a:extLst>
          </p:cNvPr>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3880919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Do not modify the notes in this section to avoid tampering with the Poll Everywhere activity.
More info at polleverywhere.com/support
Why is it worst-case O(log n) to insert and remove from a heap but O(n) worst-case to do the same on a BST?
https://www.polleverywhere.com/free_text_polls/OllyQDFZ3xLFX75rFO6Hs</a:t>
            </a:r>
          </a:p>
        </p:txBody>
      </p:sp>
      <p:sp>
        <p:nvSpPr>
          <p:cNvPr id="4" name="Slide Number Placeholder 3"/>
          <p:cNvSpPr>
            <a:spLocks noGrp="1"/>
          </p:cNvSpPr>
          <p:nvPr>
            <p:ph type="sldNum" sz="quarter" idx="5"/>
          </p:nvPr>
        </p:nvSpPr>
        <p:spPr/>
        <p:txBody>
          <a:bodyPr/>
          <a:lstStyle/>
          <a:p>
            <a:fld id="{A89C9A34-2481-48B7-A9C9-3BBED9B427D9}" type="slidenum">
              <a:rPr lang="en-US" smtClean="0"/>
              <a:t>34</a:t>
            </a:fld>
            <a:endParaRPr lang="en-US"/>
          </a:p>
        </p:txBody>
      </p:sp>
      <p:sp>
        <p:nvSpPr>
          <p:cNvPr id="5" name="TextBox 4">
            <a:extLst>
              <a:ext uri="{FF2B5EF4-FFF2-40B4-BE49-F238E27FC236}">
                <a16:creationId xmlns:a16="http://schemas.microsoft.com/office/drawing/2014/main" id="{3747110B-6669-92B7-AA4B-66FB940A65ED}"/>
              </a:ext>
            </a:extLst>
          </p:cNvPr>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2097344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Do not modify the notes in this section to avoid tampering with the Poll Everywhere activity.
More info at polleverywhere.com/support
Heap: why is insert average O(1) but delMin average O(log n) when both perform roughly the same bubbling strategy?
https://www.polleverywhere.com/free_text_polls/TWXm9eBX4XRTN3jEeMPpz</a:t>
            </a:r>
          </a:p>
        </p:txBody>
      </p:sp>
      <p:sp>
        <p:nvSpPr>
          <p:cNvPr id="4" name="Slide Number Placeholder 3"/>
          <p:cNvSpPr>
            <a:spLocks noGrp="1"/>
          </p:cNvSpPr>
          <p:nvPr>
            <p:ph type="sldNum" sz="quarter" idx="5"/>
          </p:nvPr>
        </p:nvSpPr>
        <p:spPr/>
        <p:txBody>
          <a:bodyPr/>
          <a:lstStyle/>
          <a:p>
            <a:fld id="{A89C9A34-2481-48B7-A9C9-3BBED9B427D9}" type="slidenum">
              <a:rPr lang="en-US" smtClean="0"/>
              <a:t>35</a:t>
            </a:fld>
            <a:endParaRPr lang="en-US"/>
          </a:p>
        </p:txBody>
      </p:sp>
      <p:sp>
        <p:nvSpPr>
          <p:cNvPr id="5" name="TextBox 4">
            <a:extLst>
              <a:ext uri="{FF2B5EF4-FFF2-40B4-BE49-F238E27FC236}">
                <a16:creationId xmlns:a16="http://schemas.microsoft.com/office/drawing/2014/main" id="{515A0B9B-BD79-B06B-559E-22AFFD9F1E85}"/>
              </a:ext>
            </a:extLst>
          </p:cNvPr>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4246007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Do not modify the notes in this section to avoid tampering with the Poll Everywhere activity.
More info at polleverywhere.com/support
Efficient build heap starts with the parent of the last node (i.e., ignores leaves). What assumption does the min-heapify algorithm make that makes it unnecessary to run on leaves?
https://www.polleverywhere.com/free_text_polls/D1OqXmjST05bdRmEsui0E</a:t>
            </a:r>
          </a:p>
        </p:txBody>
      </p:sp>
      <p:sp>
        <p:nvSpPr>
          <p:cNvPr id="4" name="Slide Number Placeholder 3"/>
          <p:cNvSpPr>
            <a:spLocks noGrp="1"/>
          </p:cNvSpPr>
          <p:nvPr>
            <p:ph type="sldNum" sz="quarter" idx="5"/>
          </p:nvPr>
        </p:nvSpPr>
        <p:spPr/>
        <p:txBody>
          <a:bodyPr/>
          <a:lstStyle/>
          <a:p>
            <a:fld id="{A89C9A34-2481-48B7-A9C9-3BBED9B427D9}" type="slidenum">
              <a:rPr lang="en-US" smtClean="0"/>
              <a:t>45</a:t>
            </a:fld>
            <a:endParaRPr lang="en-US"/>
          </a:p>
        </p:txBody>
      </p:sp>
      <p:sp>
        <p:nvSpPr>
          <p:cNvPr id="5" name="TextBox 4">
            <a:extLst>
              <a:ext uri="{FF2B5EF4-FFF2-40B4-BE49-F238E27FC236}">
                <a16:creationId xmlns:a16="http://schemas.microsoft.com/office/drawing/2014/main" id="{18852F99-2967-7691-8EA8-026C823370D4}"/>
              </a:ext>
            </a:extLst>
          </p:cNvPr>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3557322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EA435D-4779-4187-B57D-7E78F91C81C1}" type="datetimeFigureOut">
              <a:rPr lang="en-US" smtClean="0"/>
              <a:t>7/15/24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49F63-1975-42E1-A780-C8B1378C1DD4}" type="slidenum">
              <a:rPr lang="en-US" smtClean="0"/>
              <a:t>‹#›</a:t>
            </a:fld>
            <a:endParaRPr lang="en-US"/>
          </a:p>
        </p:txBody>
      </p:sp>
    </p:spTree>
    <p:extLst>
      <p:ext uri="{BB962C8B-B14F-4D97-AF65-F5344CB8AC3E}">
        <p14:creationId xmlns:p14="http://schemas.microsoft.com/office/powerpoint/2010/main" val="835710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A435D-4779-4187-B57D-7E78F91C81C1}" type="datetimeFigureOut">
              <a:rPr lang="en-US" smtClean="0"/>
              <a:t>7/15/24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49F63-1975-42E1-A780-C8B1378C1DD4}" type="slidenum">
              <a:rPr lang="en-US" smtClean="0"/>
              <a:t>‹#›</a:t>
            </a:fld>
            <a:endParaRPr lang="en-US"/>
          </a:p>
        </p:txBody>
      </p:sp>
    </p:spTree>
    <p:extLst>
      <p:ext uri="{BB962C8B-B14F-4D97-AF65-F5344CB8AC3E}">
        <p14:creationId xmlns:p14="http://schemas.microsoft.com/office/powerpoint/2010/main" val="3633898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A435D-4779-4187-B57D-7E78F91C81C1}" type="datetimeFigureOut">
              <a:rPr lang="en-US" smtClean="0"/>
              <a:t>7/15/24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49F63-1975-42E1-A780-C8B1378C1DD4}" type="slidenum">
              <a:rPr lang="en-US" smtClean="0"/>
              <a:t>‹#›</a:t>
            </a:fld>
            <a:endParaRPr lang="en-US"/>
          </a:p>
        </p:txBody>
      </p:sp>
    </p:spTree>
    <p:extLst>
      <p:ext uri="{BB962C8B-B14F-4D97-AF65-F5344CB8AC3E}">
        <p14:creationId xmlns:p14="http://schemas.microsoft.com/office/powerpoint/2010/main" val="2737831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A435D-4779-4187-B57D-7E78F91C81C1}" type="datetimeFigureOut">
              <a:rPr lang="en-US" smtClean="0"/>
              <a:t>7/15/24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49F63-1975-42E1-A780-C8B1378C1DD4}" type="slidenum">
              <a:rPr lang="en-US" smtClean="0"/>
              <a:t>‹#›</a:t>
            </a:fld>
            <a:endParaRPr lang="en-US"/>
          </a:p>
        </p:txBody>
      </p:sp>
    </p:spTree>
    <p:extLst>
      <p:ext uri="{BB962C8B-B14F-4D97-AF65-F5344CB8AC3E}">
        <p14:creationId xmlns:p14="http://schemas.microsoft.com/office/powerpoint/2010/main" val="752210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A435D-4779-4187-B57D-7E78F91C81C1}" type="datetimeFigureOut">
              <a:rPr lang="en-US" smtClean="0"/>
              <a:t>7/15/24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49F63-1975-42E1-A780-C8B1378C1DD4}" type="slidenum">
              <a:rPr lang="en-US" smtClean="0"/>
              <a:t>‹#›</a:t>
            </a:fld>
            <a:endParaRPr lang="en-US"/>
          </a:p>
        </p:txBody>
      </p:sp>
    </p:spTree>
    <p:extLst>
      <p:ext uri="{BB962C8B-B14F-4D97-AF65-F5344CB8AC3E}">
        <p14:creationId xmlns:p14="http://schemas.microsoft.com/office/powerpoint/2010/main" val="1902043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EA435D-4779-4187-B57D-7E78F91C81C1}" type="datetimeFigureOut">
              <a:rPr lang="en-US" smtClean="0"/>
              <a:t>7/15/24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849F63-1975-42E1-A780-C8B1378C1DD4}" type="slidenum">
              <a:rPr lang="en-US" smtClean="0"/>
              <a:t>‹#›</a:t>
            </a:fld>
            <a:endParaRPr lang="en-US"/>
          </a:p>
        </p:txBody>
      </p:sp>
    </p:spTree>
    <p:extLst>
      <p:ext uri="{BB962C8B-B14F-4D97-AF65-F5344CB8AC3E}">
        <p14:creationId xmlns:p14="http://schemas.microsoft.com/office/powerpoint/2010/main" val="2111334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EA435D-4779-4187-B57D-7E78F91C81C1}" type="datetimeFigureOut">
              <a:rPr lang="en-US" smtClean="0"/>
              <a:t>7/15/24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849F63-1975-42E1-A780-C8B1378C1DD4}" type="slidenum">
              <a:rPr lang="en-US" smtClean="0"/>
              <a:t>‹#›</a:t>
            </a:fld>
            <a:endParaRPr lang="en-US"/>
          </a:p>
        </p:txBody>
      </p:sp>
    </p:spTree>
    <p:extLst>
      <p:ext uri="{BB962C8B-B14F-4D97-AF65-F5344CB8AC3E}">
        <p14:creationId xmlns:p14="http://schemas.microsoft.com/office/powerpoint/2010/main" val="1853988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A435D-4779-4187-B57D-7E78F91C81C1}" type="datetimeFigureOut">
              <a:rPr lang="en-US" smtClean="0"/>
              <a:t>7/15/24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849F63-1975-42E1-A780-C8B1378C1DD4}" type="slidenum">
              <a:rPr lang="en-US" smtClean="0"/>
              <a:t>‹#›</a:t>
            </a:fld>
            <a:endParaRPr lang="en-US"/>
          </a:p>
        </p:txBody>
      </p:sp>
    </p:spTree>
    <p:extLst>
      <p:ext uri="{BB962C8B-B14F-4D97-AF65-F5344CB8AC3E}">
        <p14:creationId xmlns:p14="http://schemas.microsoft.com/office/powerpoint/2010/main" val="4240861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A435D-4779-4187-B57D-7E78F91C81C1}" type="datetimeFigureOut">
              <a:rPr lang="en-US" smtClean="0"/>
              <a:t>7/15/24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849F63-1975-42E1-A780-C8B1378C1DD4}" type="slidenum">
              <a:rPr lang="en-US" smtClean="0"/>
              <a:t>‹#›</a:t>
            </a:fld>
            <a:endParaRPr lang="en-US"/>
          </a:p>
        </p:txBody>
      </p:sp>
    </p:spTree>
    <p:extLst>
      <p:ext uri="{BB962C8B-B14F-4D97-AF65-F5344CB8AC3E}">
        <p14:creationId xmlns:p14="http://schemas.microsoft.com/office/powerpoint/2010/main" val="3707717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A435D-4779-4187-B57D-7E78F91C81C1}" type="datetimeFigureOut">
              <a:rPr lang="en-US" smtClean="0"/>
              <a:t>7/15/24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849F63-1975-42E1-A780-C8B1378C1DD4}" type="slidenum">
              <a:rPr lang="en-US" smtClean="0"/>
              <a:t>‹#›</a:t>
            </a:fld>
            <a:endParaRPr lang="en-US"/>
          </a:p>
        </p:txBody>
      </p:sp>
    </p:spTree>
    <p:extLst>
      <p:ext uri="{BB962C8B-B14F-4D97-AF65-F5344CB8AC3E}">
        <p14:creationId xmlns:p14="http://schemas.microsoft.com/office/powerpoint/2010/main" val="437269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A435D-4779-4187-B57D-7E78F91C81C1}" type="datetimeFigureOut">
              <a:rPr lang="en-US" smtClean="0"/>
              <a:t>7/15/24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849F63-1975-42E1-A780-C8B1378C1DD4}" type="slidenum">
              <a:rPr lang="en-US" smtClean="0"/>
              <a:t>‹#›</a:t>
            </a:fld>
            <a:endParaRPr lang="en-US"/>
          </a:p>
        </p:txBody>
      </p:sp>
    </p:spTree>
    <p:extLst>
      <p:ext uri="{BB962C8B-B14F-4D97-AF65-F5344CB8AC3E}">
        <p14:creationId xmlns:p14="http://schemas.microsoft.com/office/powerpoint/2010/main" val="2793846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BEA435D-4779-4187-B57D-7E78F91C81C1}" type="datetimeFigureOut">
              <a:rPr lang="en-US" smtClean="0"/>
              <a:t>7/15/24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9849F63-1975-42E1-A780-C8B1378C1DD4}" type="slidenum">
              <a:rPr lang="en-US" smtClean="0"/>
              <a:t>‹#›</a:t>
            </a:fld>
            <a:endParaRPr lang="en-US"/>
          </a:p>
        </p:txBody>
      </p:sp>
    </p:spTree>
    <p:extLst>
      <p:ext uri="{BB962C8B-B14F-4D97-AF65-F5344CB8AC3E}">
        <p14:creationId xmlns:p14="http://schemas.microsoft.com/office/powerpoint/2010/main" val="3324028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s.usfca.edu/~galles/visualization/Heap.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E8E7-9E0B-F9AA-E712-5048D1EE0EB4}"/>
              </a:ext>
            </a:extLst>
          </p:cNvPr>
          <p:cNvSpPr>
            <a:spLocks noGrp="1"/>
          </p:cNvSpPr>
          <p:nvPr>
            <p:ph type="ctrTitle"/>
          </p:nvPr>
        </p:nvSpPr>
        <p:spPr/>
        <p:txBody>
          <a:bodyPr/>
          <a:lstStyle/>
          <a:p>
            <a:r>
              <a:rPr lang="en-US" dirty="0"/>
              <a:t>L12/13 – Heap</a:t>
            </a:r>
          </a:p>
        </p:txBody>
      </p:sp>
      <p:sp>
        <p:nvSpPr>
          <p:cNvPr id="3" name="Subtitle 2">
            <a:extLst>
              <a:ext uri="{FF2B5EF4-FFF2-40B4-BE49-F238E27FC236}">
                <a16:creationId xmlns:a16="http://schemas.microsoft.com/office/drawing/2014/main" id="{AA3E03A3-8343-F66D-2E2F-79B5096B40DC}"/>
              </a:ext>
            </a:extLst>
          </p:cNvPr>
          <p:cNvSpPr>
            <a:spLocks noGrp="1"/>
          </p:cNvSpPr>
          <p:nvPr>
            <p:ph type="subTitle" idx="1"/>
          </p:nvPr>
        </p:nvSpPr>
        <p:spPr/>
        <p:txBody>
          <a:bodyPr/>
          <a:lstStyle/>
          <a:p>
            <a:r>
              <a:rPr lang="en-US" dirty="0"/>
              <a:t>7/11/24, 7/15/24</a:t>
            </a:r>
          </a:p>
          <a:p>
            <a:endParaRPr lang="en-US" dirty="0"/>
          </a:p>
        </p:txBody>
      </p:sp>
    </p:spTree>
    <p:extLst>
      <p:ext uri="{BB962C8B-B14F-4D97-AF65-F5344CB8AC3E}">
        <p14:creationId xmlns:p14="http://schemas.microsoft.com/office/powerpoint/2010/main" val="1889040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8427" y="206733"/>
            <a:ext cx="8229600" cy="1143000"/>
          </a:xfrm>
        </p:spPr>
        <p:txBody>
          <a:bodyPr>
            <a:normAutofit/>
          </a:bodyPr>
          <a:lstStyle/>
          <a:p>
            <a:pPr algn="r"/>
            <a:r>
              <a:rPr lang="en-US" sz="4400" dirty="0">
                <a:solidFill>
                  <a:srgbClr val="0070C0"/>
                </a:solidFill>
                <a:effectLst/>
                <a:latin typeface="Arial Narrow" panose="020B0606020202030204" pitchFamily="34" charset="0"/>
                <a:ea typeface="Verdana" panose="020B0604030504040204" pitchFamily="34" charset="0"/>
                <a:cs typeface="Verdana" panose="020B0604030504040204" pitchFamily="34" charset="0"/>
              </a:rPr>
              <a:t>Example</a:t>
            </a:r>
          </a:p>
        </p:txBody>
      </p:sp>
      <p:sp>
        <p:nvSpPr>
          <p:cNvPr id="2" name="Content Placeholder 1"/>
          <p:cNvSpPr>
            <a:spLocks noGrp="1"/>
          </p:cNvSpPr>
          <p:nvPr>
            <p:ph idx="1"/>
          </p:nvPr>
        </p:nvSpPr>
        <p:spPr>
          <a:xfrm>
            <a:off x="618039" y="5582984"/>
            <a:ext cx="8077200" cy="522740"/>
          </a:xfrm>
        </p:spPr>
        <p:txBody>
          <a:bodyPr>
            <a:normAutofit fontScale="92500"/>
          </a:bodyPr>
          <a:lstStyle/>
          <a:p>
            <a:pPr marL="109728" indent="0">
              <a:buNone/>
            </a:pPr>
            <a:r>
              <a:rPr lang="en-US" sz="2200" b="1" dirty="0">
                <a:latin typeface="Courier New" panose="02070309020205020404" pitchFamily="49" charset="0"/>
                <a:cs typeface="Courier New" panose="02070309020205020404" pitchFamily="49" charset="0"/>
              </a:rPr>
              <a:t>0   1   2   3    4   5   6   7   8   9  10  11  ...</a:t>
            </a:r>
          </a:p>
        </p:txBody>
      </p:sp>
      <p:grpSp>
        <p:nvGrpSpPr>
          <p:cNvPr id="4" name="Group 3"/>
          <p:cNvGrpSpPr/>
          <p:nvPr/>
        </p:nvGrpSpPr>
        <p:grpSpPr>
          <a:xfrm>
            <a:off x="551744" y="1521879"/>
            <a:ext cx="3809620" cy="2387313"/>
            <a:chOff x="217207" y="2296670"/>
            <a:chExt cx="5441520" cy="3525378"/>
          </a:xfrm>
        </p:grpSpPr>
        <p:cxnSp>
          <p:nvCxnSpPr>
            <p:cNvPr id="5" name="Straight Connector 4"/>
            <p:cNvCxnSpPr/>
            <p:nvPr/>
          </p:nvCxnSpPr>
          <p:spPr>
            <a:xfrm>
              <a:off x="1057380" y="4517867"/>
              <a:ext cx="217328" cy="704447"/>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418445" y="3119738"/>
              <a:ext cx="425771" cy="612848"/>
            </a:xfrm>
            <a:prstGeom prst="rect">
              <a:avLst/>
            </a:prstGeom>
            <a:noFill/>
          </p:spPr>
          <p:txBody>
            <a:bodyPr wrap="square" rtlCol="0">
              <a:spAutoFit/>
            </a:bodyPr>
            <a:lstStyle/>
            <a:p>
              <a:r>
                <a:rPr lang="en-US" b="1" dirty="0">
                  <a:solidFill>
                    <a:srgbClr val="C00000"/>
                  </a:solidFill>
                </a:rPr>
                <a:t>4</a:t>
              </a:r>
            </a:p>
          </p:txBody>
        </p:sp>
        <p:sp>
          <p:nvSpPr>
            <p:cNvPr id="7" name="TextBox 6"/>
            <p:cNvSpPr txBox="1"/>
            <p:nvPr/>
          </p:nvSpPr>
          <p:spPr>
            <a:xfrm>
              <a:off x="217207" y="5209200"/>
              <a:ext cx="778427" cy="612848"/>
            </a:xfrm>
            <a:prstGeom prst="rect">
              <a:avLst/>
            </a:prstGeom>
            <a:noFill/>
          </p:spPr>
          <p:txBody>
            <a:bodyPr wrap="square" rtlCol="0">
              <a:spAutoFit/>
            </a:bodyPr>
            <a:lstStyle/>
            <a:p>
              <a:r>
                <a:rPr lang="en-US" b="1" dirty="0">
                  <a:solidFill>
                    <a:srgbClr val="C00000"/>
                  </a:solidFill>
                </a:rPr>
                <a:t>31</a:t>
              </a:r>
            </a:p>
          </p:txBody>
        </p:sp>
        <p:sp>
          <p:nvSpPr>
            <p:cNvPr id="8" name="TextBox 7"/>
            <p:cNvSpPr txBox="1"/>
            <p:nvPr/>
          </p:nvSpPr>
          <p:spPr>
            <a:xfrm>
              <a:off x="946688" y="5209200"/>
              <a:ext cx="748499" cy="612848"/>
            </a:xfrm>
            <a:prstGeom prst="rect">
              <a:avLst/>
            </a:prstGeom>
            <a:noFill/>
          </p:spPr>
          <p:txBody>
            <a:bodyPr wrap="square" rtlCol="0">
              <a:spAutoFit/>
            </a:bodyPr>
            <a:lstStyle/>
            <a:p>
              <a:r>
                <a:rPr lang="en-US" b="1" dirty="0">
                  <a:solidFill>
                    <a:srgbClr val="C00000"/>
                  </a:solidFill>
                </a:rPr>
                <a:t>18</a:t>
              </a:r>
            </a:p>
          </p:txBody>
        </p:sp>
        <p:sp>
          <p:nvSpPr>
            <p:cNvPr id="9" name="TextBox 8"/>
            <p:cNvSpPr txBox="1"/>
            <p:nvPr/>
          </p:nvSpPr>
          <p:spPr>
            <a:xfrm>
              <a:off x="3576423" y="4156350"/>
              <a:ext cx="742356" cy="612848"/>
            </a:xfrm>
            <a:prstGeom prst="rect">
              <a:avLst/>
            </a:prstGeom>
            <a:noFill/>
          </p:spPr>
          <p:txBody>
            <a:bodyPr wrap="square" rtlCol="0">
              <a:spAutoFit/>
            </a:bodyPr>
            <a:lstStyle/>
            <a:p>
              <a:r>
                <a:rPr lang="en-US" b="1" dirty="0">
                  <a:solidFill>
                    <a:srgbClr val="C00000"/>
                  </a:solidFill>
                </a:rPr>
                <a:t>11</a:t>
              </a:r>
            </a:p>
          </p:txBody>
        </p:sp>
        <p:sp>
          <p:nvSpPr>
            <p:cNvPr id="10" name="TextBox 9"/>
            <p:cNvSpPr txBox="1"/>
            <p:nvPr/>
          </p:nvSpPr>
          <p:spPr>
            <a:xfrm>
              <a:off x="5074683" y="4141307"/>
              <a:ext cx="584044" cy="612848"/>
            </a:xfrm>
            <a:prstGeom prst="rect">
              <a:avLst/>
            </a:prstGeom>
            <a:noFill/>
          </p:spPr>
          <p:txBody>
            <a:bodyPr wrap="square" rtlCol="0">
              <a:spAutoFit/>
            </a:bodyPr>
            <a:lstStyle/>
            <a:p>
              <a:r>
                <a:rPr lang="en-US" b="1" dirty="0">
                  <a:solidFill>
                    <a:srgbClr val="C00000"/>
                  </a:solidFill>
                </a:rPr>
                <a:t>9</a:t>
              </a:r>
            </a:p>
          </p:txBody>
        </p:sp>
        <p:cxnSp>
          <p:nvCxnSpPr>
            <p:cNvPr id="11" name="Straight Connector 10"/>
            <p:cNvCxnSpPr/>
            <p:nvPr/>
          </p:nvCxnSpPr>
          <p:spPr>
            <a:xfrm flipH="1">
              <a:off x="1882670" y="2670113"/>
              <a:ext cx="1044483" cy="605656"/>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3253959" y="2670113"/>
              <a:ext cx="1213679" cy="651725"/>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033621" y="3485775"/>
              <a:ext cx="570101" cy="634880"/>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3955936" y="3531845"/>
              <a:ext cx="570101" cy="634880"/>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707281" y="3549276"/>
              <a:ext cx="529987" cy="582300"/>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770177" y="3510907"/>
              <a:ext cx="529987" cy="582300"/>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2036007" y="4477052"/>
              <a:ext cx="264157" cy="732773"/>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04706" y="4531722"/>
              <a:ext cx="277406" cy="75121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852243" y="2296670"/>
              <a:ext cx="352463" cy="612848"/>
            </a:xfrm>
            <a:prstGeom prst="rect">
              <a:avLst/>
            </a:prstGeom>
            <a:noFill/>
          </p:spPr>
          <p:txBody>
            <a:bodyPr wrap="square" rtlCol="0">
              <a:spAutoFit/>
            </a:bodyPr>
            <a:lstStyle/>
            <a:p>
              <a:r>
                <a:rPr lang="en-US" b="1" dirty="0">
                  <a:solidFill>
                    <a:srgbClr val="C00000"/>
                  </a:solidFill>
                </a:rPr>
                <a:t>3</a:t>
              </a:r>
            </a:p>
          </p:txBody>
        </p:sp>
        <p:sp>
          <p:nvSpPr>
            <p:cNvPr id="20" name="TextBox 19"/>
            <p:cNvSpPr txBox="1"/>
            <p:nvPr/>
          </p:nvSpPr>
          <p:spPr>
            <a:xfrm>
              <a:off x="1452273" y="3025413"/>
              <a:ext cx="425771" cy="612848"/>
            </a:xfrm>
            <a:prstGeom prst="rect">
              <a:avLst/>
            </a:prstGeom>
            <a:noFill/>
          </p:spPr>
          <p:txBody>
            <a:bodyPr wrap="square" rtlCol="0">
              <a:spAutoFit/>
            </a:bodyPr>
            <a:lstStyle/>
            <a:p>
              <a:r>
                <a:rPr lang="en-US" b="1" dirty="0">
                  <a:solidFill>
                    <a:srgbClr val="C00000"/>
                  </a:solidFill>
                </a:rPr>
                <a:t>7</a:t>
              </a:r>
            </a:p>
          </p:txBody>
        </p:sp>
        <p:sp>
          <p:nvSpPr>
            <p:cNvPr id="21" name="TextBox 20"/>
            <p:cNvSpPr txBox="1"/>
            <p:nvPr/>
          </p:nvSpPr>
          <p:spPr>
            <a:xfrm>
              <a:off x="2129877" y="4038354"/>
              <a:ext cx="784742" cy="612848"/>
            </a:xfrm>
            <a:prstGeom prst="rect">
              <a:avLst/>
            </a:prstGeom>
            <a:noFill/>
          </p:spPr>
          <p:txBody>
            <a:bodyPr wrap="square" rtlCol="0">
              <a:spAutoFit/>
            </a:bodyPr>
            <a:lstStyle/>
            <a:p>
              <a:r>
                <a:rPr lang="en-US" b="1" dirty="0">
                  <a:solidFill>
                    <a:srgbClr val="C00000"/>
                  </a:solidFill>
                </a:rPr>
                <a:t>12</a:t>
              </a:r>
            </a:p>
          </p:txBody>
        </p:sp>
        <p:sp>
          <p:nvSpPr>
            <p:cNvPr id="22" name="TextBox 21"/>
            <p:cNvSpPr txBox="1"/>
            <p:nvPr/>
          </p:nvSpPr>
          <p:spPr>
            <a:xfrm>
              <a:off x="512280" y="4052080"/>
              <a:ext cx="746920" cy="612848"/>
            </a:xfrm>
            <a:prstGeom prst="rect">
              <a:avLst/>
            </a:prstGeom>
            <a:noFill/>
          </p:spPr>
          <p:txBody>
            <a:bodyPr wrap="square" rtlCol="0">
              <a:spAutoFit/>
            </a:bodyPr>
            <a:lstStyle/>
            <a:p>
              <a:r>
                <a:rPr lang="en-US" b="1" dirty="0">
                  <a:solidFill>
                    <a:srgbClr val="C00000"/>
                  </a:solidFill>
                </a:rPr>
                <a:t>16</a:t>
              </a:r>
            </a:p>
          </p:txBody>
        </p:sp>
        <p:sp>
          <p:nvSpPr>
            <p:cNvPr id="23" name="TextBox 22"/>
            <p:cNvSpPr txBox="1"/>
            <p:nvPr/>
          </p:nvSpPr>
          <p:spPr>
            <a:xfrm>
              <a:off x="1745451" y="5209200"/>
              <a:ext cx="798920" cy="612848"/>
            </a:xfrm>
            <a:prstGeom prst="rect">
              <a:avLst/>
            </a:prstGeom>
            <a:noFill/>
          </p:spPr>
          <p:txBody>
            <a:bodyPr wrap="square" rtlCol="0">
              <a:spAutoFit/>
            </a:bodyPr>
            <a:lstStyle/>
            <a:p>
              <a:r>
                <a:rPr lang="en-US" b="1" dirty="0">
                  <a:solidFill>
                    <a:srgbClr val="C00000"/>
                  </a:solidFill>
                </a:rPr>
                <a:t>21</a:t>
              </a:r>
            </a:p>
          </p:txBody>
        </p:sp>
      </p:grpSp>
      <p:grpSp>
        <p:nvGrpSpPr>
          <p:cNvPr id="58" name="Group 57"/>
          <p:cNvGrpSpPr/>
          <p:nvPr/>
        </p:nvGrpSpPr>
        <p:grpSpPr>
          <a:xfrm>
            <a:off x="627564" y="4877671"/>
            <a:ext cx="8229600" cy="707091"/>
            <a:chOff x="627564" y="4877671"/>
            <a:chExt cx="8229600" cy="707091"/>
          </a:xfrm>
        </p:grpSpPr>
        <p:sp>
          <p:nvSpPr>
            <p:cNvPr id="24" name="Rectangle 23"/>
            <p:cNvSpPr/>
            <p:nvPr/>
          </p:nvSpPr>
          <p:spPr>
            <a:xfrm>
              <a:off x="627564" y="4877671"/>
              <a:ext cx="8229600" cy="685800"/>
            </a:xfrm>
            <a:prstGeom prst="rect">
              <a:avLst/>
            </a:prstGeom>
            <a:solidFill>
              <a:schemeClr val="accent2">
                <a:lumMod val="40000"/>
                <a:lumOff val="60000"/>
                <a:alpha val="56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1841855"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56251" y="4886385"/>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12311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38431"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3613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709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997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1901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580564" y="4886385"/>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4093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0189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214235" y="4877671"/>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1371012" y="5057196"/>
            <a:ext cx="227042" cy="369332"/>
          </a:xfrm>
          <a:prstGeom prst="rect">
            <a:avLst/>
          </a:prstGeom>
          <a:noFill/>
        </p:spPr>
        <p:txBody>
          <a:bodyPr wrap="square" rtlCol="0">
            <a:spAutoFit/>
          </a:bodyPr>
          <a:lstStyle/>
          <a:p>
            <a:r>
              <a:rPr lang="en-US" b="1" dirty="0">
                <a:solidFill>
                  <a:srgbClr val="C00000"/>
                </a:solidFill>
              </a:rPr>
              <a:t>3</a:t>
            </a:r>
          </a:p>
        </p:txBody>
      </p:sp>
      <p:sp>
        <p:nvSpPr>
          <p:cNvPr id="39" name="TextBox 38"/>
          <p:cNvSpPr txBox="1"/>
          <p:nvPr/>
        </p:nvSpPr>
        <p:spPr>
          <a:xfrm>
            <a:off x="1971472" y="5057196"/>
            <a:ext cx="274264" cy="369332"/>
          </a:xfrm>
          <a:prstGeom prst="rect">
            <a:avLst/>
          </a:prstGeom>
          <a:noFill/>
        </p:spPr>
        <p:txBody>
          <a:bodyPr wrap="square" rtlCol="0">
            <a:spAutoFit/>
          </a:bodyPr>
          <a:lstStyle/>
          <a:p>
            <a:r>
              <a:rPr lang="en-US" b="1" dirty="0">
                <a:solidFill>
                  <a:srgbClr val="C00000"/>
                </a:solidFill>
              </a:rPr>
              <a:t>7</a:t>
            </a:r>
          </a:p>
        </p:txBody>
      </p:sp>
      <p:sp>
        <p:nvSpPr>
          <p:cNvPr id="40" name="TextBox 39"/>
          <p:cNvSpPr txBox="1"/>
          <p:nvPr/>
        </p:nvSpPr>
        <p:spPr>
          <a:xfrm>
            <a:off x="2594404" y="5049817"/>
            <a:ext cx="274264" cy="369332"/>
          </a:xfrm>
          <a:prstGeom prst="rect">
            <a:avLst/>
          </a:prstGeom>
          <a:noFill/>
        </p:spPr>
        <p:txBody>
          <a:bodyPr wrap="square" rtlCol="0">
            <a:spAutoFit/>
          </a:bodyPr>
          <a:lstStyle/>
          <a:p>
            <a:r>
              <a:rPr lang="en-US" b="1" dirty="0">
                <a:solidFill>
                  <a:srgbClr val="C00000"/>
                </a:solidFill>
              </a:rPr>
              <a:t>4</a:t>
            </a:r>
          </a:p>
        </p:txBody>
      </p:sp>
      <p:sp>
        <p:nvSpPr>
          <p:cNvPr id="41" name="TextBox 40"/>
          <p:cNvSpPr txBox="1"/>
          <p:nvPr/>
        </p:nvSpPr>
        <p:spPr>
          <a:xfrm>
            <a:off x="3205655" y="5049817"/>
            <a:ext cx="481135" cy="369332"/>
          </a:xfrm>
          <a:prstGeom prst="rect">
            <a:avLst/>
          </a:prstGeom>
          <a:noFill/>
        </p:spPr>
        <p:txBody>
          <a:bodyPr wrap="square" rtlCol="0">
            <a:spAutoFit/>
          </a:bodyPr>
          <a:lstStyle/>
          <a:p>
            <a:r>
              <a:rPr lang="en-US" b="1" dirty="0">
                <a:solidFill>
                  <a:srgbClr val="C00000"/>
                </a:solidFill>
              </a:rPr>
              <a:t>16</a:t>
            </a:r>
          </a:p>
        </p:txBody>
      </p:sp>
      <p:sp>
        <p:nvSpPr>
          <p:cNvPr id="42" name="TextBox 41"/>
          <p:cNvSpPr txBox="1"/>
          <p:nvPr/>
        </p:nvSpPr>
        <p:spPr>
          <a:xfrm>
            <a:off x="3804224" y="5049817"/>
            <a:ext cx="505498" cy="369332"/>
          </a:xfrm>
          <a:prstGeom prst="rect">
            <a:avLst/>
          </a:prstGeom>
          <a:noFill/>
        </p:spPr>
        <p:txBody>
          <a:bodyPr wrap="square" rtlCol="0">
            <a:spAutoFit/>
          </a:bodyPr>
          <a:lstStyle/>
          <a:p>
            <a:r>
              <a:rPr lang="en-US" b="1" dirty="0">
                <a:solidFill>
                  <a:srgbClr val="C00000"/>
                </a:solidFill>
              </a:rPr>
              <a:t>12</a:t>
            </a:r>
          </a:p>
        </p:txBody>
      </p:sp>
      <p:sp>
        <p:nvSpPr>
          <p:cNvPr id="43" name="TextBox 42"/>
          <p:cNvSpPr txBox="1"/>
          <p:nvPr/>
        </p:nvSpPr>
        <p:spPr>
          <a:xfrm>
            <a:off x="4435506" y="5059017"/>
            <a:ext cx="478195" cy="369332"/>
          </a:xfrm>
          <a:prstGeom prst="rect">
            <a:avLst/>
          </a:prstGeom>
          <a:noFill/>
        </p:spPr>
        <p:txBody>
          <a:bodyPr wrap="square" rtlCol="0">
            <a:spAutoFit/>
          </a:bodyPr>
          <a:lstStyle/>
          <a:p>
            <a:r>
              <a:rPr lang="en-US" b="1" dirty="0">
                <a:solidFill>
                  <a:srgbClr val="C00000"/>
                </a:solidFill>
              </a:rPr>
              <a:t>11</a:t>
            </a:r>
          </a:p>
        </p:txBody>
      </p:sp>
      <p:sp>
        <p:nvSpPr>
          <p:cNvPr id="44" name="TextBox 43"/>
          <p:cNvSpPr txBox="1"/>
          <p:nvPr/>
        </p:nvSpPr>
        <p:spPr>
          <a:xfrm>
            <a:off x="5136981" y="5057196"/>
            <a:ext cx="376217" cy="369332"/>
          </a:xfrm>
          <a:prstGeom prst="rect">
            <a:avLst/>
          </a:prstGeom>
          <a:noFill/>
        </p:spPr>
        <p:txBody>
          <a:bodyPr wrap="square" rtlCol="0">
            <a:spAutoFit/>
          </a:bodyPr>
          <a:lstStyle/>
          <a:p>
            <a:r>
              <a:rPr lang="en-US" b="1" dirty="0">
                <a:solidFill>
                  <a:srgbClr val="C00000"/>
                </a:solidFill>
              </a:rPr>
              <a:t>9</a:t>
            </a:r>
          </a:p>
        </p:txBody>
      </p:sp>
      <p:sp>
        <p:nvSpPr>
          <p:cNvPr id="45" name="TextBox 44"/>
          <p:cNvSpPr txBox="1"/>
          <p:nvPr/>
        </p:nvSpPr>
        <p:spPr>
          <a:xfrm>
            <a:off x="5683365" y="5049817"/>
            <a:ext cx="501430" cy="369332"/>
          </a:xfrm>
          <a:prstGeom prst="rect">
            <a:avLst/>
          </a:prstGeom>
          <a:noFill/>
        </p:spPr>
        <p:txBody>
          <a:bodyPr wrap="square" rtlCol="0">
            <a:spAutoFit/>
          </a:bodyPr>
          <a:lstStyle/>
          <a:p>
            <a:r>
              <a:rPr lang="en-US" b="1" dirty="0">
                <a:solidFill>
                  <a:srgbClr val="C00000"/>
                </a:solidFill>
              </a:rPr>
              <a:t>31</a:t>
            </a:r>
          </a:p>
        </p:txBody>
      </p:sp>
      <p:sp>
        <p:nvSpPr>
          <p:cNvPr id="46" name="TextBox 45"/>
          <p:cNvSpPr txBox="1"/>
          <p:nvPr/>
        </p:nvSpPr>
        <p:spPr>
          <a:xfrm>
            <a:off x="6255914" y="5049817"/>
            <a:ext cx="482152" cy="369332"/>
          </a:xfrm>
          <a:prstGeom prst="rect">
            <a:avLst/>
          </a:prstGeom>
          <a:noFill/>
        </p:spPr>
        <p:txBody>
          <a:bodyPr wrap="square" rtlCol="0">
            <a:spAutoFit/>
          </a:bodyPr>
          <a:lstStyle/>
          <a:p>
            <a:r>
              <a:rPr lang="en-US" b="1" dirty="0">
                <a:solidFill>
                  <a:srgbClr val="C00000"/>
                </a:solidFill>
              </a:rPr>
              <a:t>18</a:t>
            </a:r>
          </a:p>
        </p:txBody>
      </p:sp>
      <p:sp>
        <p:nvSpPr>
          <p:cNvPr id="47" name="TextBox 46"/>
          <p:cNvSpPr txBox="1"/>
          <p:nvPr/>
        </p:nvSpPr>
        <p:spPr>
          <a:xfrm>
            <a:off x="6894631" y="5057196"/>
            <a:ext cx="514631" cy="369332"/>
          </a:xfrm>
          <a:prstGeom prst="rect">
            <a:avLst/>
          </a:prstGeom>
          <a:noFill/>
        </p:spPr>
        <p:txBody>
          <a:bodyPr wrap="square" rtlCol="0">
            <a:spAutoFit/>
          </a:bodyPr>
          <a:lstStyle/>
          <a:p>
            <a:r>
              <a:rPr lang="en-US" b="1" dirty="0">
                <a:solidFill>
                  <a:srgbClr val="C00000"/>
                </a:solidFill>
              </a:rPr>
              <a:t>21</a:t>
            </a:r>
          </a:p>
        </p:txBody>
      </p:sp>
      <p:sp>
        <p:nvSpPr>
          <p:cNvPr id="50" name="Content Placeholder 1"/>
          <p:cNvSpPr txBox="1">
            <a:spLocks/>
          </p:cNvSpPr>
          <p:nvPr/>
        </p:nvSpPr>
        <p:spPr>
          <a:xfrm>
            <a:off x="3930987" y="1411130"/>
            <a:ext cx="4941895" cy="2986336"/>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r">
              <a:spcBef>
                <a:spcPts val="1200"/>
              </a:spcBef>
              <a:buFont typeface="Wingdings 3"/>
              <a:buNone/>
            </a:pPr>
            <a:r>
              <a:rPr lang="en-US" sz="1800" i="1" dirty="0">
                <a:ea typeface="Verdana" panose="020B0604030504040204" pitchFamily="34" charset="0"/>
                <a:cs typeface="Verdana" panose="020B0604030504040204" pitchFamily="34" charset="0"/>
              </a:rPr>
              <a:t>To fill array, </a:t>
            </a:r>
            <a:r>
              <a:rPr lang="en-US" sz="1800" b="1" i="1" dirty="0">
                <a:solidFill>
                  <a:srgbClr val="C00000"/>
                </a:solidFill>
                <a:ea typeface="Verdana" panose="020B0604030504040204" pitchFamily="34" charset="0"/>
                <a:cs typeface="Verdana" panose="020B0604030504040204" pitchFamily="34" charset="0"/>
              </a:rPr>
              <a:t>breadth-first</a:t>
            </a:r>
            <a:r>
              <a:rPr lang="en-US" sz="1800" i="1" dirty="0">
                <a:ea typeface="Verdana" panose="020B0604030504040204" pitchFamily="34" charset="0"/>
                <a:cs typeface="Verdana" panose="020B0604030504040204" pitchFamily="34" charset="0"/>
              </a:rPr>
              <a:t> across tree</a:t>
            </a:r>
          </a:p>
          <a:p>
            <a:pPr marL="109728" indent="0" algn="r">
              <a:spcBef>
                <a:spcPts val="1800"/>
              </a:spcBef>
              <a:buFont typeface="Wingdings 3"/>
              <a:buNone/>
            </a:pPr>
            <a:r>
              <a:rPr lang="en-US" sz="1800" dirty="0">
                <a:ea typeface="Verdana" panose="020B0604030504040204" pitchFamily="34" charset="0"/>
                <a:cs typeface="Verdana" panose="020B0604030504040204" pitchFamily="34" charset="0"/>
              </a:rPr>
              <a:t>root in slot 1: </a:t>
            </a:r>
            <a:r>
              <a:rPr lang="en-US" sz="1800" b="1" dirty="0">
                <a:solidFill>
                  <a:srgbClr val="C00000"/>
                </a:solidFill>
                <a:ea typeface="Verdana" panose="020B0604030504040204" pitchFamily="34" charset="0"/>
                <a:cs typeface="Verdana" panose="020B0604030504040204" pitchFamily="34" charset="0"/>
              </a:rPr>
              <a:t>3</a:t>
            </a:r>
          </a:p>
          <a:p>
            <a:pPr marL="109728" indent="0" algn="r">
              <a:spcBef>
                <a:spcPts val="1800"/>
              </a:spcBef>
              <a:buFont typeface="Wingdings 3"/>
              <a:buNone/>
            </a:pPr>
            <a:r>
              <a:rPr lang="en-US" sz="1800" dirty="0">
                <a:ea typeface="Verdana" panose="020B0604030504040204" pitchFamily="34" charset="0"/>
                <a:cs typeface="Verdana" panose="020B0604030504040204" pitchFamily="34" charset="0"/>
              </a:rPr>
              <a:t>then level 1 in slots 2,3: </a:t>
            </a:r>
            <a:r>
              <a:rPr lang="en-US" sz="1800" b="1" dirty="0">
                <a:solidFill>
                  <a:srgbClr val="C00000"/>
                </a:solidFill>
                <a:ea typeface="Verdana" panose="020B0604030504040204" pitchFamily="34" charset="0"/>
                <a:cs typeface="Verdana" panose="020B0604030504040204" pitchFamily="34" charset="0"/>
              </a:rPr>
              <a:t>7, 4</a:t>
            </a:r>
          </a:p>
          <a:p>
            <a:pPr marL="109728" indent="0" algn="r">
              <a:spcBef>
                <a:spcPts val="1800"/>
              </a:spcBef>
              <a:buFont typeface="Wingdings 3"/>
              <a:buNone/>
            </a:pPr>
            <a:r>
              <a:rPr lang="en-US" sz="1800" dirty="0">
                <a:ea typeface="Verdana" panose="020B0604030504040204" pitchFamily="34" charset="0"/>
                <a:cs typeface="Verdana" panose="020B0604030504040204" pitchFamily="34" charset="0"/>
              </a:rPr>
              <a:t>level 2 in slots 4,5,6,7:</a:t>
            </a:r>
            <a:r>
              <a:rPr lang="en-US" sz="1800" b="1" dirty="0">
                <a:solidFill>
                  <a:srgbClr val="C00000"/>
                </a:solidFill>
                <a:ea typeface="Verdana" panose="020B0604030504040204" pitchFamily="34" charset="0"/>
                <a:cs typeface="Verdana" panose="020B0604030504040204" pitchFamily="34" charset="0"/>
              </a:rPr>
              <a:t> 16,12,11,9</a:t>
            </a:r>
          </a:p>
          <a:p>
            <a:pPr marL="109728" indent="0" algn="r">
              <a:spcBef>
                <a:spcPts val="1800"/>
              </a:spcBef>
              <a:buFont typeface="Wingdings 3"/>
              <a:buNone/>
            </a:pPr>
            <a:r>
              <a:rPr lang="en-US" sz="1800" dirty="0">
                <a:ea typeface="Verdana" panose="020B0604030504040204" pitchFamily="34" charset="0"/>
                <a:cs typeface="Verdana" panose="020B0604030504040204" pitchFamily="34" charset="0"/>
              </a:rPr>
              <a:t>next level in slots 8, 9, 10 …15: </a:t>
            </a:r>
            <a:r>
              <a:rPr lang="en-US" sz="1800" b="1" dirty="0">
                <a:solidFill>
                  <a:srgbClr val="C00000"/>
                </a:solidFill>
                <a:ea typeface="Verdana" panose="020B0604030504040204" pitchFamily="34" charset="0"/>
                <a:cs typeface="Verdana" panose="020B0604030504040204" pitchFamily="34" charset="0"/>
              </a:rPr>
              <a:t>31,18,21</a:t>
            </a:r>
          </a:p>
          <a:p>
            <a:pPr marL="109728" indent="0" algn="r">
              <a:spcBef>
                <a:spcPts val="1800"/>
              </a:spcBef>
              <a:buFont typeface="Wingdings 3"/>
              <a:buNone/>
            </a:pPr>
            <a:r>
              <a:rPr lang="en-US" sz="1800" b="1" i="1" dirty="0">
                <a:solidFill>
                  <a:srgbClr val="0070C0"/>
                </a:solidFill>
                <a:ea typeface="Verdana" panose="020B0604030504040204" pitchFamily="34" charset="0"/>
                <a:cs typeface="Verdana" panose="020B0604030504040204" pitchFamily="34" charset="0"/>
              </a:rPr>
              <a:t>Next item causes slot 11 to fill</a:t>
            </a:r>
          </a:p>
        </p:txBody>
      </p:sp>
      <p:sp>
        <p:nvSpPr>
          <p:cNvPr id="59" name="Oval 58"/>
          <p:cNvSpPr/>
          <p:nvPr/>
        </p:nvSpPr>
        <p:spPr>
          <a:xfrm>
            <a:off x="7475707" y="4975852"/>
            <a:ext cx="467929" cy="489437"/>
          </a:xfrm>
          <a:prstGeom prst="ellipse">
            <a:avLst/>
          </a:prstGeom>
          <a:solidFill>
            <a:schemeClr val="accent1">
              <a:lumMod val="75000"/>
              <a:alpha val="43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226608" y="3439851"/>
            <a:ext cx="353184" cy="357176"/>
          </a:xfrm>
          <a:prstGeom prst="ellipse">
            <a:avLst/>
          </a:prstGeom>
          <a:solidFill>
            <a:schemeClr val="accent2">
              <a:lumMod val="40000"/>
              <a:lumOff val="60000"/>
              <a:alpha val="69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a:endCxn id="60" idx="0"/>
          </p:cNvCxnSpPr>
          <p:nvPr/>
        </p:nvCxnSpPr>
        <p:spPr>
          <a:xfrm>
            <a:off x="2218934" y="3017147"/>
            <a:ext cx="184266" cy="422704"/>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23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9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1400"/>
                            </p:stCondLst>
                            <p:childTnLst>
                              <p:par>
                                <p:cTn id="9" presetID="10"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childTnLst>
                          </p:cTn>
                        </p:par>
                        <p:par>
                          <p:cTn id="12" fill="hold">
                            <p:stCondLst>
                              <p:cond delay="1900"/>
                            </p:stCondLst>
                            <p:childTnLst>
                              <p:par>
                                <p:cTn id="13" presetID="10" presetClass="entr" presetSubtype="0" fill="hold" grpId="0" nodeType="afterEffect">
                                  <p:stCondLst>
                                    <p:cond delay="20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50">
                                            <p:txEl>
                                              <p:pRg st="0" end="0"/>
                                            </p:txEl>
                                          </p:spTgt>
                                        </p:tgtEl>
                                        <p:attrNameLst>
                                          <p:attrName>style.visibility</p:attrName>
                                        </p:attrNameLst>
                                      </p:cBhvr>
                                      <p:to>
                                        <p:strVal val="visible"/>
                                      </p:to>
                                    </p:set>
                                    <p:animEffect transition="in" filter="fade">
                                      <p:cBhvr>
                                        <p:cTn id="24" dur="500"/>
                                        <p:tgtEl>
                                          <p:spTgt spid="50">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0">
                                            <p:txEl>
                                              <p:pRg st="1" end="1"/>
                                            </p:txEl>
                                          </p:spTgt>
                                        </p:tgtEl>
                                        <p:attrNameLst>
                                          <p:attrName>style.visibility</p:attrName>
                                        </p:attrNameLst>
                                      </p:cBhvr>
                                      <p:to>
                                        <p:strVal val="visible"/>
                                      </p:to>
                                    </p:set>
                                    <p:animEffect transition="in" filter="fade">
                                      <p:cBhvr>
                                        <p:cTn id="29" dur="500"/>
                                        <p:tgtEl>
                                          <p:spTgt spid="50">
                                            <p:txEl>
                                              <p:pRg st="1" end="1"/>
                                            </p:txEl>
                                          </p:spTgt>
                                        </p:tgtEl>
                                      </p:cBhvr>
                                    </p:animEffect>
                                  </p:childTnLst>
                                </p:cTn>
                              </p:par>
                            </p:childTnLst>
                          </p:cTn>
                        </p:par>
                        <p:par>
                          <p:cTn id="30" fill="hold">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additive="base">
                                        <p:cTn id="33" dur="500" fill="hold"/>
                                        <p:tgtEl>
                                          <p:spTgt spid="38"/>
                                        </p:tgtEl>
                                        <p:attrNameLst>
                                          <p:attrName>ppt_x</p:attrName>
                                        </p:attrNameLst>
                                      </p:cBhvr>
                                      <p:tavLst>
                                        <p:tav tm="0">
                                          <p:val>
                                            <p:strVal val="#ppt_x"/>
                                          </p:val>
                                        </p:tav>
                                        <p:tav tm="100000">
                                          <p:val>
                                            <p:strVal val="#ppt_x"/>
                                          </p:val>
                                        </p:tav>
                                      </p:tavLst>
                                    </p:anim>
                                    <p:anim calcmode="lin" valueType="num">
                                      <p:cBhvr additive="base">
                                        <p:cTn id="3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0">
                                            <p:txEl>
                                              <p:pRg st="2" end="2"/>
                                            </p:txEl>
                                          </p:spTgt>
                                        </p:tgtEl>
                                        <p:attrNameLst>
                                          <p:attrName>style.visibility</p:attrName>
                                        </p:attrNameLst>
                                      </p:cBhvr>
                                      <p:to>
                                        <p:strVal val="visible"/>
                                      </p:to>
                                    </p:set>
                                    <p:animEffect transition="in" filter="fade">
                                      <p:cBhvr>
                                        <p:cTn id="39" dur="500"/>
                                        <p:tgtEl>
                                          <p:spTgt spid="50">
                                            <p:txEl>
                                              <p:pRg st="2" end="2"/>
                                            </p:txEl>
                                          </p:spTgt>
                                        </p:tgtEl>
                                      </p:cBhvr>
                                    </p:animEffect>
                                  </p:childTnLst>
                                </p:cTn>
                              </p:par>
                            </p:childTnLst>
                          </p:cTn>
                        </p:par>
                        <p:par>
                          <p:cTn id="40" fill="hold">
                            <p:stCondLst>
                              <p:cond delay="500"/>
                            </p:stCondLst>
                            <p:childTnLst>
                              <p:par>
                                <p:cTn id="41" presetID="2" presetClass="entr" presetSubtype="4"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500" fill="hold"/>
                                        <p:tgtEl>
                                          <p:spTgt spid="39"/>
                                        </p:tgtEl>
                                        <p:attrNameLst>
                                          <p:attrName>ppt_x</p:attrName>
                                        </p:attrNameLst>
                                      </p:cBhvr>
                                      <p:tavLst>
                                        <p:tav tm="0">
                                          <p:val>
                                            <p:strVal val="#ppt_x"/>
                                          </p:val>
                                        </p:tav>
                                        <p:tav tm="100000">
                                          <p:val>
                                            <p:strVal val="#ppt_x"/>
                                          </p:val>
                                        </p:tav>
                                      </p:tavLst>
                                    </p:anim>
                                    <p:anim calcmode="lin" valueType="num">
                                      <p:cBhvr additive="base">
                                        <p:cTn id="44" dur="500" fill="hold"/>
                                        <p:tgtEl>
                                          <p:spTgt spid="39"/>
                                        </p:tgtEl>
                                        <p:attrNameLst>
                                          <p:attrName>ppt_y</p:attrName>
                                        </p:attrNameLst>
                                      </p:cBhvr>
                                      <p:tavLst>
                                        <p:tav tm="0">
                                          <p:val>
                                            <p:strVal val="1+#ppt_h/2"/>
                                          </p:val>
                                        </p:tav>
                                        <p:tav tm="100000">
                                          <p:val>
                                            <p:strVal val="#ppt_y"/>
                                          </p:val>
                                        </p:tav>
                                      </p:tavLst>
                                    </p:anim>
                                  </p:childTnLst>
                                </p:cTn>
                              </p:par>
                            </p:childTnLst>
                          </p:cTn>
                        </p:par>
                        <p:par>
                          <p:cTn id="45" fill="hold">
                            <p:stCondLst>
                              <p:cond delay="1000"/>
                            </p:stCondLst>
                            <p:childTnLst>
                              <p:par>
                                <p:cTn id="46" presetID="2" presetClass="entr" presetSubtype="4"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 calcmode="lin" valueType="num">
                                      <p:cBhvr additive="base">
                                        <p:cTn id="48" dur="500" fill="hold"/>
                                        <p:tgtEl>
                                          <p:spTgt spid="40"/>
                                        </p:tgtEl>
                                        <p:attrNameLst>
                                          <p:attrName>ppt_x</p:attrName>
                                        </p:attrNameLst>
                                      </p:cBhvr>
                                      <p:tavLst>
                                        <p:tav tm="0">
                                          <p:val>
                                            <p:strVal val="#ppt_x"/>
                                          </p:val>
                                        </p:tav>
                                        <p:tav tm="100000">
                                          <p:val>
                                            <p:strVal val="#ppt_x"/>
                                          </p:val>
                                        </p:tav>
                                      </p:tavLst>
                                    </p:anim>
                                    <p:anim calcmode="lin" valueType="num">
                                      <p:cBhvr additive="base">
                                        <p:cTn id="4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0">
                                            <p:txEl>
                                              <p:pRg st="3" end="3"/>
                                            </p:txEl>
                                          </p:spTgt>
                                        </p:tgtEl>
                                        <p:attrNameLst>
                                          <p:attrName>style.visibility</p:attrName>
                                        </p:attrNameLst>
                                      </p:cBhvr>
                                      <p:to>
                                        <p:strVal val="visible"/>
                                      </p:to>
                                    </p:set>
                                    <p:animEffect transition="in" filter="fade">
                                      <p:cBhvr>
                                        <p:cTn id="54" dur="500"/>
                                        <p:tgtEl>
                                          <p:spTgt spid="50">
                                            <p:txEl>
                                              <p:pRg st="3" end="3"/>
                                            </p:txEl>
                                          </p:spTgt>
                                        </p:tgtEl>
                                      </p:cBhvr>
                                    </p:animEffect>
                                  </p:childTnLst>
                                </p:cTn>
                              </p:par>
                            </p:childTnLst>
                          </p:cTn>
                        </p:par>
                        <p:par>
                          <p:cTn id="55" fill="hold">
                            <p:stCondLst>
                              <p:cond delay="500"/>
                            </p:stCondLst>
                            <p:childTnLst>
                              <p:par>
                                <p:cTn id="56" presetID="2" presetClass="entr" presetSubtype="4"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500" fill="hold"/>
                                        <p:tgtEl>
                                          <p:spTgt spid="41"/>
                                        </p:tgtEl>
                                        <p:attrNameLst>
                                          <p:attrName>ppt_x</p:attrName>
                                        </p:attrNameLst>
                                      </p:cBhvr>
                                      <p:tavLst>
                                        <p:tav tm="0">
                                          <p:val>
                                            <p:strVal val="#ppt_x"/>
                                          </p:val>
                                        </p:tav>
                                        <p:tav tm="100000">
                                          <p:val>
                                            <p:strVal val="#ppt_x"/>
                                          </p:val>
                                        </p:tav>
                                      </p:tavLst>
                                    </p:anim>
                                    <p:anim calcmode="lin" valueType="num">
                                      <p:cBhvr additive="base">
                                        <p:cTn id="59" dur="500" fill="hold"/>
                                        <p:tgtEl>
                                          <p:spTgt spid="41"/>
                                        </p:tgtEl>
                                        <p:attrNameLst>
                                          <p:attrName>ppt_y</p:attrName>
                                        </p:attrNameLst>
                                      </p:cBhvr>
                                      <p:tavLst>
                                        <p:tav tm="0">
                                          <p:val>
                                            <p:strVal val="1+#ppt_h/2"/>
                                          </p:val>
                                        </p:tav>
                                        <p:tav tm="100000">
                                          <p:val>
                                            <p:strVal val="#ppt_y"/>
                                          </p:val>
                                        </p:tav>
                                      </p:tavLst>
                                    </p:anim>
                                  </p:childTnLst>
                                </p:cTn>
                              </p:par>
                            </p:childTnLst>
                          </p:cTn>
                        </p:par>
                        <p:par>
                          <p:cTn id="60" fill="hold">
                            <p:stCondLst>
                              <p:cond delay="1000"/>
                            </p:stCondLst>
                            <p:childTnLst>
                              <p:par>
                                <p:cTn id="61" presetID="2" presetClass="entr" presetSubtype="4" fill="hold" grpId="0" nodeType="afterEffect">
                                  <p:stCondLst>
                                    <p:cond delay="0"/>
                                  </p:stCondLst>
                                  <p:childTnLst>
                                    <p:set>
                                      <p:cBhvr>
                                        <p:cTn id="62" dur="1" fill="hold">
                                          <p:stCondLst>
                                            <p:cond delay="0"/>
                                          </p:stCondLst>
                                        </p:cTn>
                                        <p:tgtEl>
                                          <p:spTgt spid="42"/>
                                        </p:tgtEl>
                                        <p:attrNameLst>
                                          <p:attrName>style.visibility</p:attrName>
                                        </p:attrNameLst>
                                      </p:cBhvr>
                                      <p:to>
                                        <p:strVal val="visible"/>
                                      </p:to>
                                    </p:set>
                                    <p:anim calcmode="lin" valueType="num">
                                      <p:cBhvr additive="base">
                                        <p:cTn id="63" dur="500" fill="hold"/>
                                        <p:tgtEl>
                                          <p:spTgt spid="42"/>
                                        </p:tgtEl>
                                        <p:attrNameLst>
                                          <p:attrName>ppt_x</p:attrName>
                                        </p:attrNameLst>
                                      </p:cBhvr>
                                      <p:tavLst>
                                        <p:tav tm="0">
                                          <p:val>
                                            <p:strVal val="#ppt_x"/>
                                          </p:val>
                                        </p:tav>
                                        <p:tav tm="100000">
                                          <p:val>
                                            <p:strVal val="#ppt_x"/>
                                          </p:val>
                                        </p:tav>
                                      </p:tavLst>
                                    </p:anim>
                                    <p:anim calcmode="lin" valueType="num">
                                      <p:cBhvr additive="base">
                                        <p:cTn id="64" dur="500" fill="hold"/>
                                        <p:tgtEl>
                                          <p:spTgt spid="42"/>
                                        </p:tgtEl>
                                        <p:attrNameLst>
                                          <p:attrName>ppt_y</p:attrName>
                                        </p:attrNameLst>
                                      </p:cBhvr>
                                      <p:tavLst>
                                        <p:tav tm="0">
                                          <p:val>
                                            <p:strVal val="1+#ppt_h/2"/>
                                          </p:val>
                                        </p:tav>
                                        <p:tav tm="100000">
                                          <p:val>
                                            <p:strVal val="#ppt_y"/>
                                          </p:val>
                                        </p:tav>
                                      </p:tavLst>
                                    </p:anim>
                                  </p:childTnLst>
                                </p:cTn>
                              </p:par>
                            </p:childTnLst>
                          </p:cTn>
                        </p:par>
                        <p:par>
                          <p:cTn id="65" fill="hold">
                            <p:stCondLst>
                              <p:cond delay="1500"/>
                            </p:stCondLst>
                            <p:childTnLst>
                              <p:par>
                                <p:cTn id="66" presetID="2" presetClass="entr" presetSubtype="4" fill="hold" grpId="0" nodeType="afterEffect">
                                  <p:stCondLst>
                                    <p:cond delay="0"/>
                                  </p:stCondLst>
                                  <p:childTnLst>
                                    <p:set>
                                      <p:cBhvr>
                                        <p:cTn id="67" dur="1" fill="hold">
                                          <p:stCondLst>
                                            <p:cond delay="0"/>
                                          </p:stCondLst>
                                        </p:cTn>
                                        <p:tgtEl>
                                          <p:spTgt spid="43"/>
                                        </p:tgtEl>
                                        <p:attrNameLst>
                                          <p:attrName>style.visibility</p:attrName>
                                        </p:attrNameLst>
                                      </p:cBhvr>
                                      <p:to>
                                        <p:strVal val="visible"/>
                                      </p:to>
                                    </p:set>
                                    <p:anim calcmode="lin" valueType="num">
                                      <p:cBhvr additive="base">
                                        <p:cTn id="68" dur="500" fill="hold"/>
                                        <p:tgtEl>
                                          <p:spTgt spid="43"/>
                                        </p:tgtEl>
                                        <p:attrNameLst>
                                          <p:attrName>ppt_x</p:attrName>
                                        </p:attrNameLst>
                                      </p:cBhvr>
                                      <p:tavLst>
                                        <p:tav tm="0">
                                          <p:val>
                                            <p:strVal val="#ppt_x"/>
                                          </p:val>
                                        </p:tav>
                                        <p:tav tm="100000">
                                          <p:val>
                                            <p:strVal val="#ppt_x"/>
                                          </p:val>
                                        </p:tav>
                                      </p:tavLst>
                                    </p:anim>
                                    <p:anim calcmode="lin" valueType="num">
                                      <p:cBhvr additive="base">
                                        <p:cTn id="69" dur="500" fill="hold"/>
                                        <p:tgtEl>
                                          <p:spTgt spid="43"/>
                                        </p:tgtEl>
                                        <p:attrNameLst>
                                          <p:attrName>ppt_y</p:attrName>
                                        </p:attrNameLst>
                                      </p:cBhvr>
                                      <p:tavLst>
                                        <p:tav tm="0">
                                          <p:val>
                                            <p:strVal val="1+#ppt_h/2"/>
                                          </p:val>
                                        </p:tav>
                                        <p:tav tm="100000">
                                          <p:val>
                                            <p:strVal val="#ppt_y"/>
                                          </p:val>
                                        </p:tav>
                                      </p:tavLst>
                                    </p:anim>
                                  </p:childTnLst>
                                </p:cTn>
                              </p:par>
                            </p:childTnLst>
                          </p:cTn>
                        </p:par>
                        <p:par>
                          <p:cTn id="70" fill="hold">
                            <p:stCondLst>
                              <p:cond delay="2000"/>
                            </p:stCondLst>
                            <p:childTnLst>
                              <p:par>
                                <p:cTn id="71" presetID="2" presetClass="entr" presetSubtype="4" fill="hold" grpId="0" nodeType="after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500" fill="hold"/>
                                        <p:tgtEl>
                                          <p:spTgt spid="44"/>
                                        </p:tgtEl>
                                        <p:attrNameLst>
                                          <p:attrName>ppt_x</p:attrName>
                                        </p:attrNameLst>
                                      </p:cBhvr>
                                      <p:tavLst>
                                        <p:tav tm="0">
                                          <p:val>
                                            <p:strVal val="#ppt_x"/>
                                          </p:val>
                                        </p:tav>
                                        <p:tav tm="100000">
                                          <p:val>
                                            <p:strVal val="#ppt_x"/>
                                          </p:val>
                                        </p:tav>
                                      </p:tavLst>
                                    </p:anim>
                                    <p:anim calcmode="lin" valueType="num">
                                      <p:cBhvr additive="base">
                                        <p:cTn id="7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50">
                                            <p:txEl>
                                              <p:pRg st="4" end="4"/>
                                            </p:txEl>
                                          </p:spTgt>
                                        </p:tgtEl>
                                        <p:attrNameLst>
                                          <p:attrName>style.visibility</p:attrName>
                                        </p:attrNameLst>
                                      </p:cBhvr>
                                      <p:to>
                                        <p:strVal val="visible"/>
                                      </p:to>
                                    </p:set>
                                    <p:animEffect transition="in" filter="fade">
                                      <p:cBhvr>
                                        <p:cTn id="79" dur="500"/>
                                        <p:tgtEl>
                                          <p:spTgt spid="50">
                                            <p:txEl>
                                              <p:pRg st="4" end="4"/>
                                            </p:txEl>
                                          </p:spTgt>
                                        </p:tgtEl>
                                      </p:cBhvr>
                                    </p:animEffect>
                                  </p:childTnLst>
                                </p:cTn>
                              </p:par>
                            </p:childTnLst>
                          </p:cTn>
                        </p:par>
                        <p:par>
                          <p:cTn id="80" fill="hold">
                            <p:stCondLst>
                              <p:cond delay="500"/>
                            </p:stCondLst>
                            <p:childTnLst>
                              <p:par>
                                <p:cTn id="81" presetID="2" presetClass="entr" presetSubtype="4" fill="hold" grpId="0" nodeType="afterEffect">
                                  <p:stCondLst>
                                    <p:cond delay="0"/>
                                  </p:stCondLst>
                                  <p:childTnLst>
                                    <p:set>
                                      <p:cBhvr>
                                        <p:cTn id="82" dur="1" fill="hold">
                                          <p:stCondLst>
                                            <p:cond delay="0"/>
                                          </p:stCondLst>
                                        </p:cTn>
                                        <p:tgtEl>
                                          <p:spTgt spid="45"/>
                                        </p:tgtEl>
                                        <p:attrNameLst>
                                          <p:attrName>style.visibility</p:attrName>
                                        </p:attrNameLst>
                                      </p:cBhvr>
                                      <p:to>
                                        <p:strVal val="visible"/>
                                      </p:to>
                                    </p:set>
                                    <p:anim calcmode="lin" valueType="num">
                                      <p:cBhvr additive="base">
                                        <p:cTn id="83" dur="500" fill="hold"/>
                                        <p:tgtEl>
                                          <p:spTgt spid="45"/>
                                        </p:tgtEl>
                                        <p:attrNameLst>
                                          <p:attrName>ppt_x</p:attrName>
                                        </p:attrNameLst>
                                      </p:cBhvr>
                                      <p:tavLst>
                                        <p:tav tm="0">
                                          <p:val>
                                            <p:strVal val="#ppt_x"/>
                                          </p:val>
                                        </p:tav>
                                        <p:tav tm="100000">
                                          <p:val>
                                            <p:strVal val="#ppt_x"/>
                                          </p:val>
                                        </p:tav>
                                      </p:tavLst>
                                    </p:anim>
                                    <p:anim calcmode="lin" valueType="num">
                                      <p:cBhvr additive="base">
                                        <p:cTn id="84" dur="500" fill="hold"/>
                                        <p:tgtEl>
                                          <p:spTgt spid="45"/>
                                        </p:tgtEl>
                                        <p:attrNameLst>
                                          <p:attrName>ppt_y</p:attrName>
                                        </p:attrNameLst>
                                      </p:cBhvr>
                                      <p:tavLst>
                                        <p:tav tm="0">
                                          <p:val>
                                            <p:strVal val="1+#ppt_h/2"/>
                                          </p:val>
                                        </p:tav>
                                        <p:tav tm="100000">
                                          <p:val>
                                            <p:strVal val="#ppt_y"/>
                                          </p:val>
                                        </p:tav>
                                      </p:tavLst>
                                    </p:anim>
                                  </p:childTnLst>
                                </p:cTn>
                              </p:par>
                            </p:childTnLst>
                          </p:cTn>
                        </p:par>
                        <p:par>
                          <p:cTn id="85" fill="hold">
                            <p:stCondLst>
                              <p:cond delay="1000"/>
                            </p:stCondLst>
                            <p:childTnLst>
                              <p:par>
                                <p:cTn id="86" presetID="2" presetClass="entr" presetSubtype="4" fill="hold" grpId="0" nodeType="afterEffect">
                                  <p:stCondLst>
                                    <p:cond delay="0"/>
                                  </p:stCondLst>
                                  <p:childTnLst>
                                    <p:set>
                                      <p:cBhvr>
                                        <p:cTn id="87" dur="1" fill="hold">
                                          <p:stCondLst>
                                            <p:cond delay="0"/>
                                          </p:stCondLst>
                                        </p:cTn>
                                        <p:tgtEl>
                                          <p:spTgt spid="46"/>
                                        </p:tgtEl>
                                        <p:attrNameLst>
                                          <p:attrName>style.visibility</p:attrName>
                                        </p:attrNameLst>
                                      </p:cBhvr>
                                      <p:to>
                                        <p:strVal val="visible"/>
                                      </p:to>
                                    </p:set>
                                    <p:anim calcmode="lin" valueType="num">
                                      <p:cBhvr additive="base">
                                        <p:cTn id="88" dur="500" fill="hold"/>
                                        <p:tgtEl>
                                          <p:spTgt spid="46"/>
                                        </p:tgtEl>
                                        <p:attrNameLst>
                                          <p:attrName>ppt_x</p:attrName>
                                        </p:attrNameLst>
                                      </p:cBhvr>
                                      <p:tavLst>
                                        <p:tav tm="0">
                                          <p:val>
                                            <p:strVal val="#ppt_x"/>
                                          </p:val>
                                        </p:tav>
                                        <p:tav tm="100000">
                                          <p:val>
                                            <p:strVal val="#ppt_x"/>
                                          </p:val>
                                        </p:tav>
                                      </p:tavLst>
                                    </p:anim>
                                    <p:anim calcmode="lin" valueType="num">
                                      <p:cBhvr additive="base">
                                        <p:cTn id="89" dur="500" fill="hold"/>
                                        <p:tgtEl>
                                          <p:spTgt spid="46"/>
                                        </p:tgtEl>
                                        <p:attrNameLst>
                                          <p:attrName>ppt_y</p:attrName>
                                        </p:attrNameLst>
                                      </p:cBhvr>
                                      <p:tavLst>
                                        <p:tav tm="0">
                                          <p:val>
                                            <p:strVal val="1+#ppt_h/2"/>
                                          </p:val>
                                        </p:tav>
                                        <p:tav tm="100000">
                                          <p:val>
                                            <p:strVal val="#ppt_y"/>
                                          </p:val>
                                        </p:tav>
                                      </p:tavLst>
                                    </p:anim>
                                  </p:childTnLst>
                                </p:cTn>
                              </p:par>
                            </p:childTnLst>
                          </p:cTn>
                        </p:par>
                        <p:par>
                          <p:cTn id="90" fill="hold">
                            <p:stCondLst>
                              <p:cond delay="1500"/>
                            </p:stCondLst>
                            <p:childTnLst>
                              <p:par>
                                <p:cTn id="91" presetID="2" presetClass="entr" presetSubtype="4" fill="hold" grpId="0" nodeType="after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50">
                                            <p:txEl>
                                              <p:pRg st="5" end="5"/>
                                            </p:txEl>
                                          </p:spTgt>
                                        </p:tgtEl>
                                        <p:attrNameLst>
                                          <p:attrName>style.visibility</p:attrName>
                                        </p:attrNameLst>
                                      </p:cBhvr>
                                      <p:to>
                                        <p:strVal val="visible"/>
                                      </p:to>
                                    </p:set>
                                    <p:animEffect transition="in" filter="fade">
                                      <p:cBhvr>
                                        <p:cTn id="99" dur="500"/>
                                        <p:tgtEl>
                                          <p:spTgt spid="50">
                                            <p:txEl>
                                              <p:pRg st="5" end="5"/>
                                            </p:txEl>
                                          </p:spTgt>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fade">
                                      <p:cBhvr>
                                        <p:cTn id="103" dur="500"/>
                                        <p:tgtEl>
                                          <p:spTgt spid="60"/>
                                        </p:tgtEl>
                                      </p:cBhvr>
                                    </p:animEffect>
                                  </p:childTnLst>
                                </p:cTn>
                              </p:par>
                              <p:par>
                                <p:cTn id="104" presetID="10" presetClass="entr" presetSubtype="0" fill="hold" nodeType="withEffect">
                                  <p:stCondLst>
                                    <p:cond delay="0"/>
                                  </p:stCondLst>
                                  <p:childTnLst>
                                    <p:set>
                                      <p:cBhvr>
                                        <p:cTn id="105" dur="1" fill="hold">
                                          <p:stCondLst>
                                            <p:cond delay="0"/>
                                          </p:stCondLst>
                                        </p:cTn>
                                        <p:tgtEl>
                                          <p:spTgt spid="61"/>
                                        </p:tgtEl>
                                        <p:attrNameLst>
                                          <p:attrName>style.visibility</p:attrName>
                                        </p:attrNameLst>
                                      </p:cBhvr>
                                      <p:to>
                                        <p:strVal val="visible"/>
                                      </p:to>
                                    </p:set>
                                    <p:animEffect transition="in" filter="fade">
                                      <p:cBhvr>
                                        <p:cTn id="106" dur="500"/>
                                        <p:tgtEl>
                                          <p:spTgt spid="61"/>
                                        </p:tgtEl>
                                      </p:cBhvr>
                                    </p:animEffect>
                                  </p:childTnLst>
                                </p:cTn>
                              </p:par>
                            </p:childTnLst>
                          </p:cTn>
                        </p:par>
                        <p:par>
                          <p:cTn id="107" fill="hold">
                            <p:stCondLst>
                              <p:cond delay="1000"/>
                            </p:stCondLst>
                            <p:childTnLst>
                              <p:par>
                                <p:cTn id="108" presetID="42" presetClass="entr" presetSubtype="0" fill="hold" grpId="0" nodeType="afterEffect">
                                  <p:stCondLst>
                                    <p:cond delay="0"/>
                                  </p:stCondLst>
                                  <p:childTnLst>
                                    <p:set>
                                      <p:cBhvr>
                                        <p:cTn id="109" dur="1" fill="hold">
                                          <p:stCondLst>
                                            <p:cond delay="0"/>
                                          </p:stCondLst>
                                        </p:cTn>
                                        <p:tgtEl>
                                          <p:spTgt spid="59"/>
                                        </p:tgtEl>
                                        <p:attrNameLst>
                                          <p:attrName>style.visibility</p:attrName>
                                        </p:attrNameLst>
                                      </p:cBhvr>
                                      <p:to>
                                        <p:strVal val="visible"/>
                                      </p:to>
                                    </p:set>
                                    <p:animEffect transition="in" filter="fade">
                                      <p:cBhvr>
                                        <p:cTn id="110" dur="1000"/>
                                        <p:tgtEl>
                                          <p:spTgt spid="59"/>
                                        </p:tgtEl>
                                      </p:cBhvr>
                                    </p:animEffect>
                                    <p:anim calcmode="lin" valueType="num">
                                      <p:cBhvr>
                                        <p:cTn id="111" dur="1000" fill="hold"/>
                                        <p:tgtEl>
                                          <p:spTgt spid="59"/>
                                        </p:tgtEl>
                                        <p:attrNameLst>
                                          <p:attrName>ppt_x</p:attrName>
                                        </p:attrNameLst>
                                      </p:cBhvr>
                                      <p:tavLst>
                                        <p:tav tm="0">
                                          <p:val>
                                            <p:strVal val="#ppt_x"/>
                                          </p:val>
                                        </p:tav>
                                        <p:tav tm="100000">
                                          <p:val>
                                            <p:strVal val="#ppt_x"/>
                                          </p:val>
                                        </p:tav>
                                      </p:tavLst>
                                    </p:anim>
                                    <p:anim calcmode="lin" valueType="num">
                                      <p:cBhvr>
                                        <p:cTn id="112"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8" grpId="0"/>
      <p:bldP spid="39" grpId="0"/>
      <p:bldP spid="40" grpId="0"/>
      <p:bldP spid="41" grpId="0"/>
      <p:bldP spid="42" grpId="0"/>
      <p:bldP spid="43" grpId="0"/>
      <p:bldP spid="44" grpId="0"/>
      <p:bldP spid="45" grpId="0"/>
      <p:bldP spid="46" grpId="0"/>
      <p:bldP spid="47" grpId="0"/>
      <p:bldP spid="50" grpId="0"/>
      <p:bldP spid="59" grpId="0" animBg="1"/>
      <p:bldP spid="6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 55"/>
          <p:cNvSpPr/>
          <p:nvPr/>
        </p:nvSpPr>
        <p:spPr>
          <a:xfrm>
            <a:off x="1268539" y="2104913"/>
            <a:ext cx="522174" cy="533400"/>
          </a:xfrm>
          <a:prstGeom prst="ellipse">
            <a:avLst/>
          </a:prstGeom>
          <a:solidFill>
            <a:schemeClr val="accent2">
              <a:lumMod val="40000"/>
              <a:lumOff val="60000"/>
              <a:alpha val="69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325133" y="2143628"/>
            <a:ext cx="522174" cy="533400"/>
          </a:xfrm>
          <a:prstGeom prst="ellipse">
            <a:avLst/>
          </a:prstGeom>
          <a:solidFill>
            <a:schemeClr val="accent2">
              <a:lumMod val="40000"/>
              <a:lumOff val="60000"/>
              <a:alpha val="69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52314" y="4798009"/>
            <a:ext cx="594516" cy="1257038"/>
          </a:xfrm>
          <a:prstGeom prst="ellipse">
            <a:avLst/>
          </a:prstGeom>
          <a:solidFill>
            <a:schemeClr val="accent1">
              <a:lumMod val="60000"/>
              <a:lumOff val="40000"/>
              <a:alpha val="69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511927" y="4798009"/>
            <a:ext cx="594516" cy="1257038"/>
          </a:xfrm>
          <a:prstGeom prst="ellipse">
            <a:avLst/>
          </a:prstGeom>
          <a:solidFill>
            <a:schemeClr val="accent1">
              <a:lumMod val="60000"/>
              <a:lumOff val="40000"/>
              <a:alpha val="69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99197" y="4769045"/>
            <a:ext cx="594516" cy="1257038"/>
          </a:xfrm>
          <a:prstGeom prst="ellipse">
            <a:avLst/>
          </a:prstGeom>
          <a:solidFill>
            <a:schemeClr val="accent1">
              <a:lumMod val="60000"/>
              <a:lumOff val="40000"/>
              <a:alpha val="69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234983" y="4779929"/>
            <a:ext cx="594516" cy="1257038"/>
          </a:xfrm>
          <a:prstGeom prst="ellipse">
            <a:avLst/>
          </a:prstGeom>
          <a:solidFill>
            <a:schemeClr val="accent1">
              <a:lumMod val="60000"/>
              <a:lumOff val="40000"/>
              <a:alpha val="69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221167" y="1562272"/>
            <a:ext cx="522174" cy="533400"/>
          </a:xfrm>
          <a:prstGeom prst="ellipse">
            <a:avLst/>
          </a:prstGeom>
          <a:solidFill>
            <a:schemeClr val="accent2">
              <a:lumMod val="40000"/>
              <a:lumOff val="60000"/>
              <a:alpha val="69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a:xfrm>
            <a:off x="678427" y="206733"/>
            <a:ext cx="8229600" cy="1143000"/>
          </a:xfrm>
        </p:spPr>
        <p:txBody>
          <a:bodyPr>
            <a:normAutofit/>
          </a:bodyPr>
          <a:lstStyle/>
          <a:p>
            <a:pPr algn="r"/>
            <a:r>
              <a:rPr lang="en-US" sz="4400" dirty="0">
                <a:solidFill>
                  <a:srgbClr val="0070C0"/>
                </a:solidFill>
                <a:effectLst/>
                <a:latin typeface="Arial Narrow" panose="020B0606020202030204" pitchFamily="34" charset="0"/>
                <a:ea typeface="Verdana" panose="020B0604030504040204" pitchFamily="34" charset="0"/>
                <a:cs typeface="Verdana" panose="020B0604030504040204" pitchFamily="34" charset="0"/>
              </a:rPr>
              <a:t>Example</a:t>
            </a:r>
          </a:p>
        </p:txBody>
      </p:sp>
      <p:sp>
        <p:nvSpPr>
          <p:cNvPr id="2" name="Content Placeholder 1"/>
          <p:cNvSpPr>
            <a:spLocks noGrp="1"/>
          </p:cNvSpPr>
          <p:nvPr>
            <p:ph idx="1"/>
          </p:nvPr>
        </p:nvSpPr>
        <p:spPr>
          <a:xfrm>
            <a:off x="618039" y="5582984"/>
            <a:ext cx="8077200" cy="522740"/>
          </a:xfrm>
        </p:spPr>
        <p:txBody>
          <a:bodyPr>
            <a:normAutofit fontScale="92500"/>
          </a:bodyPr>
          <a:lstStyle/>
          <a:p>
            <a:pPr marL="109728" indent="0">
              <a:buNone/>
            </a:pPr>
            <a:r>
              <a:rPr lang="en-US" sz="2200" b="1" dirty="0">
                <a:latin typeface="Courier New" panose="02070309020205020404" pitchFamily="49" charset="0"/>
                <a:cs typeface="Courier New" panose="02070309020205020404" pitchFamily="49" charset="0"/>
              </a:rPr>
              <a:t>0   1   2   3    4   5   6   7   8   9  10  11  ...</a:t>
            </a:r>
          </a:p>
        </p:txBody>
      </p:sp>
      <p:grpSp>
        <p:nvGrpSpPr>
          <p:cNvPr id="4" name="Group 3"/>
          <p:cNvGrpSpPr/>
          <p:nvPr/>
        </p:nvGrpSpPr>
        <p:grpSpPr>
          <a:xfrm>
            <a:off x="482138" y="1676400"/>
            <a:ext cx="3809620" cy="2387313"/>
            <a:chOff x="217207" y="2296670"/>
            <a:chExt cx="5441520" cy="3525378"/>
          </a:xfrm>
        </p:grpSpPr>
        <p:cxnSp>
          <p:nvCxnSpPr>
            <p:cNvPr id="5" name="Straight Connector 4"/>
            <p:cNvCxnSpPr/>
            <p:nvPr/>
          </p:nvCxnSpPr>
          <p:spPr>
            <a:xfrm>
              <a:off x="1057380" y="4517867"/>
              <a:ext cx="217328" cy="704447"/>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418445" y="3119738"/>
              <a:ext cx="425771" cy="612848"/>
            </a:xfrm>
            <a:prstGeom prst="rect">
              <a:avLst/>
            </a:prstGeom>
            <a:noFill/>
          </p:spPr>
          <p:txBody>
            <a:bodyPr wrap="square" rtlCol="0">
              <a:spAutoFit/>
            </a:bodyPr>
            <a:lstStyle/>
            <a:p>
              <a:r>
                <a:rPr lang="en-US" b="1" dirty="0">
                  <a:solidFill>
                    <a:srgbClr val="C00000"/>
                  </a:solidFill>
                </a:rPr>
                <a:t>4</a:t>
              </a:r>
            </a:p>
          </p:txBody>
        </p:sp>
        <p:sp>
          <p:nvSpPr>
            <p:cNvPr id="7" name="TextBox 6"/>
            <p:cNvSpPr txBox="1"/>
            <p:nvPr/>
          </p:nvSpPr>
          <p:spPr>
            <a:xfrm>
              <a:off x="217207" y="5209200"/>
              <a:ext cx="778427" cy="612848"/>
            </a:xfrm>
            <a:prstGeom prst="rect">
              <a:avLst/>
            </a:prstGeom>
            <a:noFill/>
          </p:spPr>
          <p:txBody>
            <a:bodyPr wrap="square" rtlCol="0">
              <a:spAutoFit/>
            </a:bodyPr>
            <a:lstStyle/>
            <a:p>
              <a:r>
                <a:rPr lang="en-US" b="1" dirty="0">
                  <a:solidFill>
                    <a:srgbClr val="C00000"/>
                  </a:solidFill>
                </a:rPr>
                <a:t>31</a:t>
              </a:r>
            </a:p>
          </p:txBody>
        </p:sp>
        <p:sp>
          <p:nvSpPr>
            <p:cNvPr id="8" name="TextBox 7"/>
            <p:cNvSpPr txBox="1"/>
            <p:nvPr/>
          </p:nvSpPr>
          <p:spPr>
            <a:xfrm>
              <a:off x="946688" y="5209200"/>
              <a:ext cx="748499" cy="612848"/>
            </a:xfrm>
            <a:prstGeom prst="rect">
              <a:avLst/>
            </a:prstGeom>
            <a:noFill/>
          </p:spPr>
          <p:txBody>
            <a:bodyPr wrap="square" rtlCol="0">
              <a:spAutoFit/>
            </a:bodyPr>
            <a:lstStyle/>
            <a:p>
              <a:r>
                <a:rPr lang="en-US" b="1" dirty="0">
                  <a:solidFill>
                    <a:srgbClr val="C00000"/>
                  </a:solidFill>
                </a:rPr>
                <a:t>18</a:t>
              </a:r>
            </a:p>
          </p:txBody>
        </p:sp>
        <p:sp>
          <p:nvSpPr>
            <p:cNvPr id="9" name="TextBox 8"/>
            <p:cNvSpPr txBox="1"/>
            <p:nvPr/>
          </p:nvSpPr>
          <p:spPr>
            <a:xfrm>
              <a:off x="3576423" y="4156350"/>
              <a:ext cx="742356" cy="612848"/>
            </a:xfrm>
            <a:prstGeom prst="rect">
              <a:avLst/>
            </a:prstGeom>
            <a:noFill/>
          </p:spPr>
          <p:txBody>
            <a:bodyPr wrap="square" rtlCol="0">
              <a:spAutoFit/>
            </a:bodyPr>
            <a:lstStyle/>
            <a:p>
              <a:r>
                <a:rPr lang="en-US" b="1" dirty="0">
                  <a:solidFill>
                    <a:srgbClr val="C00000"/>
                  </a:solidFill>
                </a:rPr>
                <a:t>11</a:t>
              </a:r>
            </a:p>
          </p:txBody>
        </p:sp>
        <p:sp>
          <p:nvSpPr>
            <p:cNvPr id="10" name="TextBox 9"/>
            <p:cNvSpPr txBox="1"/>
            <p:nvPr/>
          </p:nvSpPr>
          <p:spPr>
            <a:xfrm>
              <a:off x="5074683" y="4141307"/>
              <a:ext cx="584044" cy="612848"/>
            </a:xfrm>
            <a:prstGeom prst="rect">
              <a:avLst/>
            </a:prstGeom>
            <a:noFill/>
          </p:spPr>
          <p:txBody>
            <a:bodyPr wrap="square" rtlCol="0">
              <a:spAutoFit/>
            </a:bodyPr>
            <a:lstStyle/>
            <a:p>
              <a:r>
                <a:rPr lang="en-US" b="1" dirty="0">
                  <a:solidFill>
                    <a:srgbClr val="C00000"/>
                  </a:solidFill>
                </a:rPr>
                <a:t>9</a:t>
              </a:r>
            </a:p>
          </p:txBody>
        </p:sp>
        <p:cxnSp>
          <p:nvCxnSpPr>
            <p:cNvPr id="11" name="Straight Connector 10"/>
            <p:cNvCxnSpPr/>
            <p:nvPr/>
          </p:nvCxnSpPr>
          <p:spPr>
            <a:xfrm flipH="1">
              <a:off x="1882670" y="2670113"/>
              <a:ext cx="1044483" cy="605656"/>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3253959" y="2670113"/>
              <a:ext cx="1213679" cy="651725"/>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033621" y="3485775"/>
              <a:ext cx="570101" cy="634880"/>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3955936" y="3531845"/>
              <a:ext cx="570101" cy="634880"/>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707281" y="3549276"/>
              <a:ext cx="529987" cy="582300"/>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770177" y="3510907"/>
              <a:ext cx="529987" cy="582300"/>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2036007" y="4477052"/>
              <a:ext cx="264157" cy="732773"/>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04706" y="4531722"/>
              <a:ext cx="277406" cy="75121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852243" y="2296670"/>
              <a:ext cx="352463" cy="612848"/>
            </a:xfrm>
            <a:prstGeom prst="rect">
              <a:avLst/>
            </a:prstGeom>
            <a:noFill/>
          </p:spPr>
          <p:txBody>
            <a:bodyPr wrap="square" rtlCol="0">
              <a:spAutoFit/>
            </a:bodyPr>
            <a:lstStyle/>
            <a:p>
              <a:r>
                <a:rPr lang="en-US" b="1" dirty="0">
                  <a:solidFill>
                    <a:srgbClr val="C00000"/>
                  </a:solidFill>
                </a:rPr>
                <a:t>3</a:t>
              </a:r>
            </a:p>
          </p:txBody>
        </p:sp>
        <p:sp>
          <p:nvSpPr>
            <p:cNvPr id="20" name="TextBox 19"/>
            <p:cNvSpPr txBox="1"/>
            <p:nvPr/>
          </p:nvSpPr>
          <p:spPr>
            <a:xfrm>
              <a:off x="1452273" y="3025413"/>
              <a:ext cx="425771" cy="612848"/>
            </a:xfrm>
            <a:prstGeom prst="rect">
              <a:avLst/>
            </a:prstGeom>
            <a:noFill/>
          </p:spPr>
          <p:txBody>
            <a:bodyPr wrap="square" rtlCol="0">
              <a:spAutoFit/>
            </a:bodyPr>
            <a:lstStyle/>
            <a:p>
              <a:r>
                <a:rPr lang="en-US" b="1" dirty="0">
                  <a:solidFill>
                    <a:srgbClr val="C00000"/>
                  </a:solidFill>
                </a:rPr>
                <a:t>7</a:t>
              </a:r>
            </a:p>
          </p:txBody>
        </p:sp>
        <p:sp>
          <p:nvSpPr>
            <p:cNvPr id="21" name="TextBox 20"/>
            <p:cNvSpPr txBox="1"/>
            <p:nvPr/>
          </p:nvSpPr>
          <p:spPr>
            <a:xfrm>
              <a:off x="2129877" y="4038354"/>
              <a:ext cx="784742" cy="612848"/>
            </a:xfrm>
            <a:prstGeom prst="rect">
              <a:avLst/>
            </a:prstGeom>
            <a:noFill/>
          </p:spPr>
          <p:txBody>
            <a:bodyPr wrap="square" rtlCol="0">
              <a:spAutoFit/>
            </a:bodyPr>
            <a:lstStyle/>
            <a:p>
              <a:r>
                <a:rPr lang="en-US" b="1" dirty="0">
                  <a:solidFill>
                    <a:srgbClr val="C00000"/>
                  </a:solidFill>
                </a:rPr>
                <a:t>12</a:t>
              </a:r>
            </a:p>
          </p:txBody>
        </p:sp>
        <p:sp>
          <p:nvSpPr>
            <p:cNvPr id="22" name="TextBox 21"/>
            <p:cNvSpPr txBox="1"/>
            <p:nvPr/>
          </p:nvSpPr>
          <p:spPr>
            <a:xfrm>
              <a:off x="512280" y="4052080"/>
              <a:ext cx="746920" cy="612848"/>
            </a:xfrm>
            <a:prstGeom prst="rect">
              <a:avLst/>
            </a:prstGeom>
            <a:noFill/>
          </p:spPr>
          <p:txBody>
            <a:bodyPr wrap="square" rtlCol="0">
              <a:spAutoFit/>
            </a:bodyPr>
            <a:lstStyle/>
            <a:p>
              <a:r>
                <a:rPr lang="en-US" b="1" dirty="0">
                  <a:solidFill>
                    <a:srgbClr val="C00000"/>
                  </a:solidFill>
                </a:rPr>
                <a:t>16</a:t>
              </a:r>
            </a:p>
          </p:txBody>
        </p:sp>
        <p:sp>
          <p:nvSpPr>
            <p:cNvPr id="23" name="TextBox 22"/>
            <p:cNvSpPr txBox="1"/>
            <p:nvPr/>
          </p:nvSpPr>
          <p:spPr>
            <a:xfrm>
              <a:off x="1745451" y="5209200"/>
              <a:ext cx="798920" cy="612848"/>
            </a:xfrm>
            <a:prstGeom prst="rect">
              <a:avLst/>
            </a:prstGeom>
            <a:noFill/>
          </p:spPr>
          <p:txBody>
            <a:bodyPr wrap="square" rtlCol="0">
              <a:spAutoFit/>
            </a:bodyPr>
            <a:lstStyle/>
            <a:p>
              <a:r>
                <a:rPr lang="en-US" b="1" dirty="0">
                  <a:solidFill>
                    <a:srgbClr val="C00000"/>
                  </a:solidFill>
                </a:rPr>
                <a:t>21</a:t>
              </a:r>
            </a:p>
          </p:txBody>
        </p:sp>
      </p:grpSp>
      <p:grpSp>
        <p:nvGrpSpPr>
          <p:cNvPr id="51" name="Group 50"/>
          <p:cNvGrpSpPr/>
          <p:nvPr/>
        </p:nvGrpSpPr>
        <p:grpSpPr>
          <a:xfrm>
            <a:off x="627564" y="4877671"/>
            <a:ext cx="8229600" cy="707091"/>
            <a:chOff x="609600" y="4626909"/>
            <a:chExt cx="8229600" cy="707091"/>
          </a:xfrm>
        </p:grpSpPr>
        <p:sp>
          <p:nvSpPr>
            <p:cNvPr id="24" name="Rectangle 23"/>
            <p:cNvSpPr/>
            <p:nvPr/>
          </p:nvSpPr>
          <p:spPr>
            <a:xfrm>
              <a:off x="609600" y="4626909"/>
              <a:ext cx="8229600" cy="685800"/>
            </a:xfrm>
            <a:prstGeom prst="rect">
              <a:avLst/>
            </a:prstGeom>
            <a:solidFill>
              <a:schemeClr val="accent2">
                <a:lumMod val="40000"/>
                <a:lumOff val="60000"/>
                <a:alpha val="56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1823891" y="4648200"/>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38287" y="4635623"/>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105150" y="4648200"/>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20467" y="4648200"/>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343400" y="4648200"/>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53000" y="4648200"/>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81800" y="4648200"/>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172200" y="4648200"/>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562600" y="4635623"/>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391400" y="4648200"/>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001000" y="4648200"/>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196271" y="4626909"/>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353048" y="4806434"/>
              <a:ext cx="227042" cy="369332"/>
            </a:xfrm>
            <a:prstGeom prst="rect">
              <a:avLst/>
            </a:prstGeom>
            <a:noFill/>
          </p:spPr>
          <p:txBody>
            <a:bodyPr wrap="square" rtlCol="0">
              <a:spAutoFit/>
            </a:bodyPr>
            <a:lstStyle/>
            <a:p>
              <a:r>
                <a:rPr lang="en-US" b="1" dirty="0">
                  <a:solidFill>
                    <a:srgbClr val="C00000"/>
                  </a:solidFill>
                </a:rPr>
                <a:t>3</a:t>
              </a:r>
            </a:p>
          </p:txBody>
        </p:sp>
        <p:sp>
          <p:nvSpPr>
            <p:cNvPr id="39" name="TextBox 38"/>
            <p:cNvSpPr txBox="1"/>
            <p:nvPr/>
          </p:nvSpPr>
          <p:spPr>
            <a:xfrm>
              <a:off x="1953508" y="4806434"/>
              <a:ext cx="274264" cy="369332"/>
            </a:xfrm>
            <a:prstGeom prst="rect">
              <a:avLst/>
            </a:prstGeom>
            <a:noFill/>
          </p:spPr>
          <p:txBody>
            <a:bodyPr wrap="square" rtlCol="0">
              <a:spAutoFit/>
            </a:bodyPr>
            <a:lstStyle/>
            <a:p>
              <a:r>
                <a:rPr lang="en-US" b="1" dirty="0">
                  <a:solidFill>
                    <a:srgbClr val="C00000"/>
                  </a:solidFill>
                </a:rPr>
                <a:t>7</a:t>
              </a:r>
            </a:p>
          </p:txBody>
        </p:sp>
        <p:sp>
          <p:nvSpPr>
            <p:cNvPr id="40" name="TextBox 39"/>
            <p:cNvSpPr txBox="1"/>
            <p:nvPr/>
          </p:nvSpPr>
          <p:spPr>
            <a:xfrm>
              <a:off x="2576440" y="4799055"/>
              <a:ext cx="274264" cy="369332"/>
            </a:xfrm>
            <a:prstGeom prst="rect">
              <a:avLst/>
            </a:prstGeom>
            <a:noFill/>
          </p:spPr>
          <p:txBody>
            <a:bodyPr wrap="square" rtlCol="0">
              <a:spAutoFit/>
            </a:bodyPr>
            <a:lstStyle/>
            <a:p>
              <a:r>
                <a:rPr lang="en-US" b="1" dirty="0">
                  <a:solidFill>
                    <a:srgbClr val="C00000"/>
                  </a:solidFill>
                </a:rPr>
                <a:t>4</a:t>
              </a:r>
            </a:p>
          </p:txBody>
        </p:sp>
        <p:sp>
          <p:nvSpPr>
            <p:cNvPr id="41" name="TextBox 40"/>
            <p:cNvSpPr txBox="1"/>
            <p:nvPr/>
          </p:nvSpPr>
          <p:spPr>
            <a:xfrm>
              <a:off x="3187691" y="4799055"/>
              <a:ext cx="481135" cy="369332"/>
            </a:xfrm>
            <a:prstGeom prst="rect">
              <a:avLst/>
            </a:prstGeom>
            <a:noFill/>
          </p:spPr>
          <p:txBody>
            <a:bodyPr wrap="square" rtlCol="0">
              <a:spAutoFit/>
            </a:bodyPr>
            <a:lstStyle/>
            <a:p>
              <a:r>
                <a:rPr lang="en-US" b="1" dirty="0">
                  <a:solidFill>
                    <a:srgbClr val="C00000"/>
                  </a:solidFill>
                </a:rPr>
                <a:t>16</a:t>
              </a:r>
            </a:p>
          </p:txBody>
        </p:sp>
        <p:sp>
          <p:nvSpPr>
            <p:cNvPr id="42" name="TextBox 41"/>
            <p:cNvSpPr txBox="1"/>
            <p:nvPr/>
          </p:nvSpPr>
          <p:spPr>
            <a:xfrm>
              <a:off x="3786260" y="4799055"/>
              <a:ext cx="505498" cy="369332"/>
            </a:xfrm>
            <a:prstGeom prst="rect">
              <a:avLst/>
            </a:prstGeom>
            <a:noFill/>
          </p:spPr>
          <p:txBody>
            <a:bodyPr wrap="square" rtlCol="0">
              <a:spAutoFit/>
            </a:bodyPr>
            <a:lstStyle/>
            <a:p>
              <a:r>
                <a:rPr lang="en-US" b="1" dirty="0">
                  <a:solidFill>
                    <a:srgbClr val="C00000"/>
                  </a:solidFill>
                </a:rPr>
                <a:t>12</a:t>
              </a:r>
            </a:p>
          </p:txBody>
        </p:sp>
        <p:sp>
          <p:nvSpPr>
            <p:cNvPr id="43" name="TextBox 42"/>
            <p:cNvSpPr txBox="1"/>
            <p:nvPr/>
          </p:nvSpPr>
          <p:spPr>
            <a:xfrm>
              <a:off x="4417542" y="4808255"/>
              <a:ext cx="478195" cy="369332"/>
            </a:xfrm>
            <a:prstGeom prst="rect">
              <a:avLst/>
            </a:prstGeom>
            <a:noFill/>
          </p:spPr>
          <p:txBody>
            <a:bodyPr wrap="square" rtlCol="0">
              <a:spAutoFit/>
            </a:bodyPr>
            <a:lstStyle/>
            <a:p>
              <a:r>
                <a:rPr lang="en-US" b="1" dirty="0">
                  <a:solidFill>
                    <a:srgbClr val="C00000"/>
                  </a:solidFill>
                </a:rPr>
                <a:t>11</a:t>
              </a:r>
            </a:p>
          </p:txBody>
        </p:sp>
        <p:sp>
          <p:nvSpPr>
            <p:cNvPr id="44" name="TextBox 43"/>
            <p:cNvSpPr txBox="1"/>
            <p:nvPr/>
          </p:nvSpPr>
          <p:spPr>
            <a:xfrm>
              <a:off x="5119017" y="4806434"/>
              <a:ext cx="376217" cy="369332"/>
            </a:xfrm>
            <a:prstGeom prst="rect">
              <a:avLst/>
            </a:prstGeom>
            <a:noFill/>
          </p:spPr>
          <p:txBody>
            <a:bodyPr wrap="square" rtlCol="0">
              <a:spAutoFit/>
            </a:bodyPr>
            <a:lstStyle/>
            <a:p>
              <a:r>
                <a:rPr lang="en-US" b="1" dirty="0">
                  <a:solidFill>
                    <a:srgbClr val="C00000"/>
                  </a:solidFill>
                </a:rPr>
                <a:t>9</a:t>
              </a:r>
            </a:p>
          </p:txBody>
        </p:sp>
        <p:sp>
          <p:nvSpPr>
            <p:cNvPr id="45" name="TextBox 44"/>
            <p:cNvSpPr txBox="1"/>
            <p:nvPr/>
          </p:nvSpPr>
          <p:spPr>
            <a:xfrm>
              <a:off x="5665401" y="4799055"/>
              <a:ext cx="501430" cy="369332"/>
            </a:xfrm>
            <a:prstGeom prst="rect">
              <a:avLst/>
            </a:prstGeom>
            <a:noFill/>
          </p:spPr>
          <p:txBody>
            <a:bodyPr wrap="square" rtlCol="0">
              <a:spAutoFit/>
            </a:bodyPr>
            <a:lstStyle/>
            <a:p>
              <a:r>
                <a:rPr lang="en-US" b="1" dirty="0">
                  <a:solidFill>
                    <a:srgbClr val="C00000"/>
                  </a:solidFill>
                </a:rPr>
                <a:t>31</a:t>
              </a:r>
            </a:p>
          </p:txBody>
        </p:sp>
        <p:sp>
          <p:nvSpPr>
            <p:cNvPr id="46" name="TextBox 45"/>
            <p:cNvSpPr txBox="1"/>
            <p:nvPr/>
          </p:nvSpPr>
          <p:spPr>
            <a:xfrm>
              <a:off x="6237950" y="4799055"/>
              <a:ext cx="482152" cy="369332"/>
            </a:xfrm>
            <a:prstGeom prst="rect">
              <a:avLst/>
            </a:prstGeom>
            <a:noFill/>
          </p:spPr>
          <p:txBody>
            <a:bodyPr wrap="square" rtlCol="0">
              <a:spAutoFit/>
            </a:bodyPr>
            <a:lstStyle/>
            <a:p>
              <a:r>
                <a:rPr lang="en-US" b="1" dirty="0">
                  <a:solidFill>
                    <a:srgbClr val="C00000"/>
                  </a:solidFill>
                </a:rPr>
                <a:t>18</a:t>
              </a:r>
            </a:p>
          </p:txBody>
        </p:sp>
        <p:sp>
          <p:nvSpPr>
            <p:cNvPr id="47" name="TextBox 46"/>
            <p:cNvSpPr txBox="1"/>
            <p:nvPr/>
          </p:nvSpPr>
          <p:spPr>
            <a:xfrm>
              <a:off x="6876667" y="4806434"/>
              <a:ext cx="514631" cy="369332"/>
            </a:xfrm>
            <a:prstGeom prst="rect">
              <a:avLst/>
            </a:prstGeom>
            <a:noFill/>
          </p:spPr>
          <p:txBody>
            <a:bodyPr wrap="square" rtlCol="0">
              <a:spAutoFit/>
            </a:bodyPr>
            <a:lstStyle/>
            <a:p>
              <a:r>
                <a:rPr lang="en-US" b="1" dirty="0">
                  <a:solidFill>
                    <a:srgbClr val="C00000"/>
                  </a:solidFill>
                </a:rPr>
                <a:t>21</a:t>
              </a:r>
            </a:p>
          </p:txBody>
        </p:sp>
      </p:grpSp>
      <p:sp>
        <p:nvSpPr>
          <p:cNvPr id="50" name="Content Placeholder 1"/>
          <p:cNvSpPr txBox="1">
            <a:spLocks/>
          </p:cNvSpPr>
          <p:nvPr/>
        </p:nvSpPr>
        <p:spPr>
          <a:xfrm>
            <a:off x="3915269" y="1379087"/>
            <a:ext cx="4941895" cy="2986336"/>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r">
              <a:spcBef>
                <a:spcPts val="1200"/>
              </a:spcBef>
              <a:buFont typeface="Wingdings 3"/>
              <a:buNone/>
            </a:pPr>
            <a:r>
              <a:rPr lang="en-US" sz="1800" b="1" i="1" dirty="0">
                <a:solidFill>
                  <a:srgbClr val="0070C0"/>
                </a:solidFill>
                <a:ea typeface="Verdana" panose="020B0604030504040204" pitchFamily="34" charset="0"/>
                <a:cs typeface="Verdana" panose="020B0604030504040204" pitchFamily="34" charset="0"/>
              </a:rPr>
              <a:t>To infer tree structure from array</a:t>
            </a:r>
          </a:p>
          <a:p>
            <a:pPr marL="109728" indent="0" algn="r">
              <a:spcBef>
                <a:spcPts val="1200"/>
              </a:spcBef>
              <a:buFont typeface="Wingdings 3"/>
              <a:buNone/>
            </a:pPr>
            <a:r>
              <a:rPr lang="en-US" sz="1800" dirty="0">
                <a:ea typeface="Verdana" panose="020B0604030504040204" pitchFamily="34" charset="0"/>
                <a:cs typeface="Verdana" panose="020B0604030504040204" pitchFamily="34" charset="0"/>
              </a:rPr>
              <a:t>node in slot 1: </a:t>
            </a:r>
            <a:r>
              <a:rPr lang="en-US" sz="1800" b="1" dirty="0">
                <a:solidFill>
                  <a:srgbClr val="C00000"/>
                </a:solidFill>
                <a:ea typeface="Verdana" panose="020B0604030504040204" pitchFamily="34" charset="0"/>
                <a:cs typeface="Verdana" panose="020B0604030504040204" pitchFamily="34" charset="0"/>
              </a:rPr>
              <a:t>3</a:t>
            </a:r>
          </a:p>
          <a:p>
            <a:pPr marL="109728" indent="0" algn="r">
              <a:spcBef>
                <a:spcPts val="1200"/>
              </a:spcBef>
              <a:buFont typeface="Wingdings 3"/>
              <a:buNone/>
            </a:pPr>
            <a:r>
              <a:rPr lang="en-US" sz="1800" b="1" dirty="0">
                <a:solidFill>
                  <a:srgbClr val="0070C0"/>
                </a:solidFill>
                <a:ea typeface="Verdana" panose="020B0604030504040204" pitchFamily="34" charset="0"/>
                <a:cs typeface="Verdana" panose="020B0604030504040204" pitchFamily="34" charset="0"/>
              </a:rPr>
              <a:t>Parent</a:t>
            </a:r>
            <a:r>
              <a:rPr lang="en-US" sz="1800" dirty="0">
                <a:ea typeface="Verdana" panose="020B0604030504040204" pitchFamily="34" charset="0"/>
                <a:cs typeface="Verdana" panose="020B0604030504040204" pitchFamily="34" charset="0"/>
              </a:rPr>
              <a:t>: floor(1/2) is 0 (</a:t>
            </a:r>
            <a:r>
              <a:rPr lang="en-US" sz="1800" i="1" dirty="0">
                <a:ea typeface="Verdana" panose="020B0604030504040204" pitchFamily="34" charset="0"/>
                <a:cs typeface="Verdana" panose="020B0604030504040204" pitchFamily="34" charset="0"/>
              </a:rPr>
              <a:t>root, no parent</a:t>
            </a:r>
            <a:r>
              <a:rPr lang="en-US" sz="1800" dirty="0">
                <a:ea typeface="Verdana" panose="020B0604030504040204" pitchFamily="34" charset="0"/>
                <a:cs typeface="Verdana" panose="020B0604030504040204" pitchFamily="34" charset="0"/>
              </a:rPr>
              <a:t>)</a:t>
            </a:r>
          </a:p>
          <a:p>
            <a:pPr marL="109728" indent="0" algn="r">
              <a:spcBef>
                <a:spcPts val="1200"/>
              </a:spcBef>
              <a:buFont typeface="Wingdings 3"/>
              <a:buNone/>
            </a:pPr>
            <a:r>
              <a:rPr lang="en-US" sz="1800" b="1" dirty="0" err="1">
                <a:solidFill>
                  <a:srgbClr val="0070C0"/>
                </a:solidFill>
                <a:ea typeface="Verdana" panose="020B0604030504040204" pitchFamily="34" charset="0"/>
                <a:cs typeface="Verdana" panose="020B0604030504040204" pitchFamily="34" charset="0"/>
              </a:rPr>
              <a:t>Lchild</a:t>
            </a:r>
            <a:r>
              <a:rPr lang="en-US" sz="1800" dirty="0">
                <a:ea typeface="Verdana" panose="020B0604030504040204" pitchFamily="34" charset="0"/>
                <a:cs typeface="Verdana" panose="020B0604030504040204" pitchFamily="34" charset="0"/>
              </a:rPr>
              <a:t>: 2*1 is 2, slot 2 has </a:t>
            </a:r>
            <a:r>
              <a:rPr lang="en-US" sz="1800" b="1" dirty="0">
                <a:solidFill>
                  <a:srgbClr val="C00000"/>
                </a:solidFill>
                <a:ea typeface="Verdana" panose="020B0604030504040204" pitchFamily="34" charset="0"/>
                <a:cs typeface="Verdana" panose="020B0604030504040204" pitchFamily="34" charset="0"/>
              </a:rPr>
              <a:t>7</a:t>
            </a:r>
          </a:p>
          <a:p>
            <a:pPr marL="109728" indent="0" algn="r">
              <a:spcBef>
                <a:spcPts val="1200"/>
              </a:spcBef>
              <a:buFont typeface="Wingdings 3"/>
              <a:buNone/>
            </a:pPr>
            <a:r>
              <a:rPr lang="en-US" sz="1800" b="1" dirty="0" err="1">
                <a:solidFill>
                  <a:srgbClr val="0070C0"/>
                </a:solidFill>
                <a:ea typeface="Verdana" panose="020B0604030504040204" pitchFamily="34" charset="0"/>
                <a:cs typeface="Verdana" panose="020B0604030504040204" pitchFamily="34" charset="0"/>
              </a:rPr>
              <a:t>Rchild</a:t>
            </a:r>
            <a:r>
              <a:rPr lang="en-US" sz="1800" b="1" dirty="0">
                <a:solidFill>
                  <a:srgbClr val="0070C0"/>
                </a:solidFill>
                <a:ea typeface="Verdana" panose="020B0604030504040204" pitchFamily="34" charset="0"/>
                <a:cs typeface="Verdana" panose="020B0604030504040204" pitchFamily="34" charset="0"/>
              </a:rPr>
              <a:t>: </a:t>
            </a:r>
            <a:r>
              <a:rPr lang="en-US" sz="1800" dirty="0">
                <a:ea typeface="Verdana" panose="020B0604030504040204" pitchFamily="34" charset="0"/>
                <a:cs typeface="Verdana" panose="020B0604030504040204" pitchFamily="34" charset="0"/>
              </a:rPr>
              <a:t>(2*1)+1 is 3, slot 3 has </a:t>
            </a:r>
            <a:r>
              <a:rPr lang="en-US" sz="1800" b="1" dirty="0">
                <a:solidFill>
                  <a:srgbClr val="C00000"/>
                </a:solidFill>
                <a:ea typeface="Verdana" panose="020B0604030504040204" pitchFamily="34" charset="0"/>
                <a:cs typeface="Verdana" panose="020B0604030504040204" pitchFamily="34" charset="0"/>
              </a:rPr>
              <a:t>4</a:t>
            </a:r>
          </a:p>
          <a:p>
            <a:pPr marL="109728" indent="0" algn="r">
              <a:spcBef>
                <a:spcPts val="1800"/>
              </a:spcBef>
              <a:buFont typeface="Wingdings 3"/>
              <a:buNone/>
            </a:pPr>
            <a:endParaRPr lang="en-US" sz="1800" b="1" dirty="0">
              <a:solidFill>
                <a:srgbClr val="C00000"/>
              </a:solidFill>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6326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9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1400"/>
                            </p:stCondLst>
                            <p:childTnLst>
                              <p:par>
                                <p:cTn id="9" presetID="10" presetClass="entr" presetSubtype="0" fill="hold" nodeType="afterEffect">
                                  <p:stCondLst>
                                    <p:cond delay="90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childTnLst>
                          </p:cTn>
                        </p:par>
                        <p:par>
                          <p:cTn id="12" fill="hold">
                            <p:stCondLst>
                              <p:cond delay="2800"/>
                            </p:stCondLst>
                            <p:childTnLst>
                              <p:par>
                                <p:cTn id="13" presetID="10" presetClass="entr" presetSubtype="0" fill="hold" grpId="0" nodeType="afterEffect">
                                  <p:stCondLst>
                                    <p:cond delay="20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childTnLst>
                                </p:cTn>
                              </p:par>
                              <p:par>
                                <p:cTn id="21" presetID="10" presetClass="entr" presetSubtype="0" fill="hold" nodeType="withEffect">
                                  <p:stCondLst>
                                    <p:cond delay="0"/>
                                  </p:stCondLst>
                                  <p:childTnLst>
                                    <p:set>
                                      <p:cBhvr>
                                        <p:cTn id="22" dur="1" fill="hold">
                                          <p:stCondLst>
                                            <p:cond delay="0"/>
                                          </p:stCondLst>
                                        </p:cTn>
                                        <p:tgtEl>
                                          <p:spTgt spid="50">
                                            <p:txEl>
                                              <p:pRg st="0" end="0"/>
                                            </p:txEl>
                                          </p:spTgt>
                                        </p:tgtEl>
                                        <p:attrNameLst>
                                          <p:attrName>style.visibility</p:attrName>
                                        </p:attrNameLst>
                                      </p:cBhvr>
                                      <p:to>
                                        <p:strVal val="visible"/>
                                      </p:to>
                                    </p:set>
                                    <p:animEffect transition="in" filter="fade">
                                      <p:cBhvr>
                                        <p:cTn id="23" dur="500"/>
                                        <p:tgtEl>
                                          <p:spTgt spid="50">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0">
                                            <p:txEl>
                                              <p:pRg st="1" end="1"/>
                                            </p:txEl>
                                          </p:spTgt>
                                        </p:tgtEl>
                                        <p:attrNameLst>
                                          <p:attrName>style.visibility</p:attrName>
                                        </p:attrNameLst>
                                      </p:cBhvr>
                                      <p:to>
                                        <p:strVal val="visible"/>
                                      </p:to>
                                    </p:set>
                                    <p:animEffect transition="in" filter="fade">
                                      <p:cBhvr>
                                        <p:cTn id="28" dur="500"/>
                                        <p:tgtEl>
                                          <p:spTgt spid="50">
                                            <p:txEl>
                                              <p:pRg st="1" end="1"/>
                                            </p:txEl>
                                          </p:spTgt>
                                        </p:tgtEl>
                                      </p:cBhvr>
                                    </p:animEffect>
                                  </p:childTnLst>
                                </p:cTn>
                              </p:par>
                            </p:childTnLst>
                          </p:cTn>
                        </p:par>
                        <p:par>
                          <p:cTn id="29" fill="hold">
                            <p:stCondLst>
                              <p:cond delay="500"/>
                            </p:stCondLst>
                            <p:childTnLst>
                              <p:par>
                                <p:cTn id="30" presetID="10" presetClass="entr" presetSubtype="0" fill="hold" grpId="0" nodeType="afterEffect">
                                  <p:stCondLst>
                                    <p:cond delay="40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500"/>
                                        <p:tgtEl>
                                          <p:spTgt spid="48"/>
                                        </p:tgtEl>
                                      </p:cBhvr>
                                    </p:animEffect>
                                  </p:childTnLst>
                                </p:cTn>
                              </p:par>
                            </p:childTnLst>
                          </p:cTn>
                        </p:par>
                        <p:par>
                          <p:cTn id="33" fill="hold">
                            <p:stCondLst>
                              <p:cond delay="1400"/>
                            </p:stCondLst>
                            <p:childTnLst>
                              <p:par>
                                <p:cTn id="34" presetID="10" presetClass="entr" presetSubtype="0" fill="hold" grpId="0" nodeType="after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0">
                                            <p:txEl>
                                              <p:pRg st="2" end="2"/>
                                            </p:txEl>
                                          </p:spTgt>
                                        </p:tgtEl>
                                        <p:attrNameLst>
                                          <p:attrName>style.visibility</p:attrName>
                                        </p:attrNameLst>
                                      </p:cBhvr>
                                      <p:to>
                                        <p:strVal val="visible"/>
                                      </p:to>
                                    </p:set>
                                    <p:animEffect transition="in" filter="fade">
                                      <p:cBhvr>
                                        <p:cTn id="41" dur="500"/>
                                        <p:tgtEl>
                                          <p:spTgt spid="50">
                                            <p:txEl>
                                              <p:pRg st="2" end="2"/>
                                            </p:txEl>
                                          </p:spTgt>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0">
                                            <p:txEl>
                                              <p:pRg st="3" end="3"/>
                                            </p:txEl>
                                          </p:spTgt>
                                        </p:tgtEl>
                                        <p:attrNameLst>
                                          <p:attrName>style.visibility</p:attrName>
                                        </p:attrNameLst>
                                      </p:cBhvr>
                                      <p:to>
                                        <p:strVal val="visible"/>
                                      </p:to>
                                    </p:set>
                                    <p:animEffect transition="in" filter="fade">
                                      <p:cBhvr>
                                        <p:cTn id="50" dur="500"/>
                                        <p:tgtEl>
                                          <p:spTgt spid="50">
                                            <p:txEl>
                                              <p:pRg st="3" end="3"/>
                                            </p:txEl>
                                          </p:spTgt>
                                        </p:tgtEl>
                                      </p:cBhvr>
                                    </p:animEffect>
                                  </p:childTnLst>
                                </p:cTn>
                              </p:par>
                            </p:childTnLst>
                          </p:cTn>
                        </p:par>
                        <p:par>
                          <p:cTn id="51" fill="hold">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fade">
                                      <p:cBhvr>
                                        <p:cTn id="54" dur="500"/>
                                        <p:tgtEl>
                                          <p:spTgt spid="56"/>
                                        </p:tgtEl>
                                      </p:cBhvr>
                                    </p:animEffect>
                                  </p:childTnLst>
                                </p:cTn>
                              </p:par>
                            </p:childTnLst>
                          </p:cTn>
                        </p:par>
                        <p:par>
                          <p:cTn id="55" fill="hold">
                            <p:stCondLst>
                              <p:cond delay="1000"/>
                            </p:stCondLst>
                            <p:childTnLst>
                              <p:par>
                                <p:cTn id="56" presetID="10" presetClass="entr" presetSubtype="0" fill="hold" grpId="0" nodeType="afterEffect">
                                  <p:stCondLst>
                                    <p:cond delay="300"/>
                                  </p:stCondLst>
                                  <p:childTnLst>
                                    <p:set>
                                      <p:cBhvr>
                                        <p:cTn id="57" dur="1" fill="hold">
                                          <p:stCondLst>
                                            <p:cond delay="0"/>
                                          </p:stCondLst>
                                        </p:cTn>
                                        <p:tgtEl>
                                          <p:spTgt spid="52"/>
                                        </p:tgtEl>
                                        <p:attrNameLst>
                                          <p:attrName>style.visibility</p:attrName>
                                        </p:attrNameLst>
                                      </p:cBhvr>
                                      <p:to>
                                        <p:strVal val="visible"/>
                                      </p:to>
                                    </p:set>
                                    <p:animEffect transition="in" filter="fade">
                                      <p:cBhvr>
                                        <p:cTn id="58" dur="500"/>
                                        <p:tgtEl>
                                          <p:spTgt spid="5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0">
                                            <p:txEl>
                                              <p:pRg st="4" end="4"/>
                                            </p:txEl>
                                          </p:spTgt>
                                        </p:tgtEl>
                                        <p:attrNameLst>
                                          <p:attrName>style.visibility</p:attrName>
                                        </p:attrNameLst>
                                      </p:cBhvr>
                                      <p:to>
                                        <p:strVal val="visible"/>
                                      </p:to>
                                    </p:set>
                                    <p:animEffect transition="in" filter="fade">
                                      <p:cBhvr>
                                        <p:cTn id="63" dur="500"/>
                                        <p:tgtEl>
                                          <p:spTgt spid="50">
                                            <p:txEl>
                                              <p:pRg st="4" end="4"/>
                                            </p:txEl>
                                          </p:spTgt>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fade">
                                      <p:cBhvr>
                                        <p:cTn id="67" dur="500"/>
                                        <p:tgtEl>
                                          <p:spTgt spid="57"/>
                                        </p:tgtEl>
                                      </p:cBhvr>
                                    </p:animEffect>
                                  </p:childTnLst>
                                </p:cTn>
                              </p:par>
                            </p:childTnLst>
                          </p:cTn>
                        </p:par>
                        <p:par>
                          <p:cTn id="68" fill="hold">
                            <p:stCondLst>
                              <p:cond delay="1000"/>
                            </p:stCondLst>
                            <p:childTnLst>
                              <p:par>
                                <p:cTn id="69" presetID="10" presetClass="entr" presetSubtype="0" fill="hold" grpId="0" nodeType="afterEffect">
                                  <p:stCondLst>
                                    <p:cond delay="30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2" grpId="0" animBg="1"/>
      <p:bldP spid="53" grpId="0" animBg="1"/>
      <p:bldP spid="54" grpId="0" animBg="1"/>
      <p:bldP spid="55" grpId="0" animBg="1"/>
      <p:bldP spid="48" grpId="0" animBg="1"/>
      <p:bldP spid="2" grpId="0" build="p"/>
      <p:bldP spid="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Oval 58"/>
          <p:cNvSpPr/>
          <p:nvPr/>
        </p:nvSpPr>
        <p:spPr>
          <a:xfrm>
            <a:off x="1230803" y="2086191"/>
            <a:ext cx="522174" cy="533400"/>
          </a:xfrm>
          <a:prstGeom prst="ellipse">
            <a:avLst/>
          </a:prstGeom>
          <a:solidFill>
            <a:schemeClr val="accent2">
              <a:lumMod val="40000"/>
              <a:lumOff val="60000"/>
              <a:alpha val="69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38909" y="3575715"/>
            <a:ext cx="522174" cy="533400"/>
          </a:xfrm>
          <a:prstGeom prst="ellipse">
            <a:avLst/>
          </a:prstGeom>
          <a:solidFill>
            <a:schemeClr val="accent2">
              <a:lumMod val="40000"/>
              <a:lumOff val="60000"/>
              <a:alpha val="69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020813" y="3580808"/>
            <a:ext cx="522174" cy="533400"/>
          </a:xfrm>
          <a:prstGeom prst="ellipse">
            <a:avLst/>
          </a:prstGeom>
          <a:solidFill>
            <a:schemeClr val="accent2">
              <a:lumMod val="40000"/>
              <a:lumOff val="60000"/>
              <a:alpha val="69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5585735" y="4769045"/>
            <a:ext cx="594516" cy="1257038"/>
          </a:xfrm>
          <a:prstGeom prst="ellipse">
            <a:avLst/>
          </a:prstGeom>
          <a:solidFill>
            <a:schemeClr val="accent1">
              <a:lumMod val="60000"/>
              <a:lumOff val="40000"/>
              <a:alpha val="69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6215162" y="4769045"/>
            <a:ext cx="594516" cy="1257038"/>
          </a:xfrm>
          <a:prstGeom prst="ellipse">
            <a:avLst/>
          </a:prstGeom>
          <a:solidFill>
            <a:schemeClr val="accent1">
              <a:lumMod val="60000"/>
              <a:lumOff val="40000"/>
              <a:alpha val="69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845940" y="4751254"/>
            <a:ext cx="594516" cy="1257038"/>
          </a:xfrm>
          <a:prstGeom prst="ellipse">
            <a:avLst/>
          </a:prstGeom>
          <a:solidFill>
            <a:schemeClr val="accent1">
              <a:lumMod val="60000"/>
              <a:lumOff val="40000"/>
              <a:alpha val="69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159711" y="4757899"/>
            <a:ext cx="594516" cy="1257038"/>
          </a:xfrm>
          <a:prstGeom prst="ellipse">
            <a:avLst/>
          </a:prstGeom>
          <a:solidFill>
            <a:schemeClr val="accent1">
              <a:lumMod val="60000"/>
              <a:lumOff val="40000"/>
              <a:alpha val="69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26827" y="2770526"/>
            <a:ext cx="522174" cy="533400"/>
          </a:xfrm>
          <a:prstGeom prst="ellipse">
            <a:avLst/>
          </a:prstGeom>
          <a:solidFill>
            <a:schemeClr val="accent2">
              <a:lumMod val="40000"/>
              <a:lumOff val="60000"/>
              <a:alpha val="69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678427" y="206733"/>
            <a:ext cx="8229600" cy="1143000"/>
          </a:xfrm>
        </p:spPr>
        <p:txBody>
          <a:bodyPr>
            <a:normAutofit/>
          </a:bodyPr>
          <a:lstStyle/>
          <a:p>
            <a:pPr algn="r"/>
            <a:r>
              <a:rPr lang="en-US" sz="4400" dirty="0">
                <a:solidFill>
                  <a:srgbClr val="0070C0"/>
                </a:solidFill>
                <a:effectLst/>
                <a:latin typeface="Arial Narrow" panose="020B0606020202030204" pitchFamily="34" charset="0"/>
                <a:ea typeface="Verdana" panose="020B0604030504040204" pitchFamily="34" charset="0"/>
                <a:cs typeface="Verdana" panose="020B0604030504040204" pitchFamily="34" charset="0"/>
              </a:rPr>
              <a:t>Example</a:t>
            </a:r>
          </a:p>
        </p:txBody>
      </p:sp>
      <p:sp>
        <p:nvSpPr>
          <p:cNvPr id="2" name="Content Placeholder 1"/>
          <p:cNvSpPr>
            <a:spLocks noGrp="1"/>
          </p:cNvSpPr>
          <p:nvPr>
            <p:ph idx="1"/>
          </p:nvPr>
        </p:nvSpPr>
        <p:spPr>
          <a:xfrm>
            <a:off x="618039" y="5582984"/>
            <a:ext cx="8077200" cy="522740"/>
          </a:xfrm>
        </p:spPr>
        <p:txBody>
          <a:bodyPr>
            <a:normAutofit fontScale="92500"/>
          </a:bodyPr>
          <a:lstStyle/>
          <a:p>
            <a:pPr marL="109728" indent="0">
              <a:buNone/>
            </a:pPr>
            <a:r>
              <a:rPr lang="en-US" sz="2200" b="1" dirty="0">
                <a:latin typeface="Courier New" panose="02070309020205020404" pitchFamily="49" charset="0"/>
                <a:cs typeface="Courier New" panose="02070309020205020404" pitchFamily="49" charset="0"/>
              </a:rPr>
              <a:t>0   1   2   3    4   5   6   7   8   9  10  11  ...</a:t>
            </a:r>
          </a:p>
        </p:txBody>
      </p:sp>
      <p:grpSp>
        <p:nvGrpSpPr>
          <p:cNvPr id="4" name="Group 3"/>
          <p:cNvGrpSpPr/>
          <p:nvPr/>
        </p:nvGrpSpPr>
        <p:grpSpPr>
          <a:xfrm>
            <a:off x="482138" y="1676400"/>
            <a:ext cx="3809620" cy="2387313"/>
            <a:chOff x="217207" y="2296670"/>
            <a:chExt cx="5441520" cy="3525378"/>
          </a:xfrm>
        </p:grpSpPr>
        <p:cxnSp>
          <p:nvCxnSpPr>
            <p:cNvPr id="5" name="Straight Connector 4"/>
            <p:cNvCxnSpPr/>
            <p:nvPr/>
          </p:nvCxnSpPr>
          <p:spPr>
            <a:xfrm>
              <a:off x="1057380" y="4517867"/>
              <a:ext cx="217328" cy="704447"/>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418445" y="3119738"/>
              <a:ext cx="425771" cy="612848"/>
            </a:xfrm>
            <a:prstGeom prst="rect">
              <a:avLst/>
            </a:prstGeom>
            <a:noFill/>
          </p:spPr>
          <p:txBody>
            <a:bodyPr wrap="square" rtlCol="0">
              <a:spAutoFit/>
            </a:bodyPr>
            <a:lstStyle/>
            <a:p>
              <a:r>
                <a:rPr lang="en-US" b="1" dirty="0">
                  <a:solidFill>
                    <a:srgbClr val="C00000"/>
                  </a:solidFill>
                </a:rPr>
                <a:t>4</a:t>
              </a:r>
            </a:p>
          </p:txBody>
        </p:sp>
        <p:sp>
          <p:nvSpPr>
            <p:cNvPr id="7" name="TextBox 6"/>
            <p:cNvSpPr txBox="1"/>
            <p:nvPr/>
          </p:nvSpPr>
          <p:spPr>
            <a:xfrm>
              <a:off x="217207" y="5209200"/>
              <a:ext cx="778427" cy="612848"/>
            </a:xfrm>
            <a:prstGeom prst="rect">
              <a:avLst/>
            </a:prstGeom>
            <a:noFill/>
          </p:spPr>
          <p:txBody>
            <a:bodyPr wrap="square" rtlCol="0">
              <a:spAutoFit/>
            </a:bodyPr>
            <a:lstStyle/>
            <a:p>
              <a:r>
                <a:rPr lang="en-US" b="1" dirty="0">
                  <a:solidFill>
                    <a:srgbClr val="C00000"/>
                  </a:solidFill>
                </a:rPr>
                <a:t>31</a:t>
              </a:r>
            </a:p>
          </p:txBody>
        </p:sp>
        <p:sp>
          <p:nvSpPr>
            <p:cNvPr id="8" name="TextBox 7"/>
            <p:cNvSpPr txBox="1"/>
            <p:nvPr/>
          </p:nvSpPr>
          <p:spPr>
            <a:xfrm>
              <a:off x="946688" y="5209200"/>
              <a:ext cx="748499" cy="612848"/>
            </a:xfrm>
            <a:prstGeom prst="rect">
              <a:avLst/>
            </a:prstGeom>
            <a:noFill/>
          </p:spPr>
          <p:txBody>
            <a:bodyPr wrap="square" rtlCol="0">
              <a:spAutoFit/>
            </a:bodyPr>
            <a:lstStyle/>
            <a:p>
              <a:r>
                <a:rPr lang="en-US" b="1" dirty="0">
                  <a:solidFill>
                    <a:srgbClr val="C00000"/>
                  </a:solidFill>
                </a:rPr>
                <a:t>18</a:t>
              </a:r>
            </a:p>
          </p:txBody>
        </p:sp>
        <p:sp>
          <p:nvSpPr>
            <p:cNvPr id="9" name="TextBox 8"/>
            <p:cNvSpPr txBox="1"/>
            <p:nvPr/>
          </p:nvSpPr>
          <p:spPr>
            <a:xfrm>
              <a:off x="3576423" y="4156350"/>
              <a:ext cx="742356" cy="612848"/>
            </a:xfrm>
            <a:prstGeom prst="rect">
              <a:avLst/>
            </a:prstGeom>
            <a:noFill/>
          </p:spPr>
          <p:txBody>
            <a:bodyPr wrap="square" rtlCol="0">
              <a:spAutoFit/>
            </a:bodyPr>
            <a:lstStyle/>
            <a:p>
              <a:r>
                <a:rPr lang="en-US" b="1" dirty="0">
                  <a:solidFill>
                    <a:srgbClr val="C00000"/>
                  </a:solidFill>
                </a:rPr>
                <a:t>11</a:t>
              </a:r>
            </a:p>
          </p:txBody>
        </p:sp>
        <p:sp>
          <p:nvSpPr>
            <p:cNvPr id="10" name="TextBox 9"/>
            <p:cNvSpPr txBox="1"/>
            <p:nvPr/>
          </p:nvSpPr>
          <p:spPr>
            <a:xfrm>
              <a:off x="5074683" y="4141307"/>
              <a:ext cx="584044" cy="612848"/>
            </a:xfrm>
            <a:prstGeom prst="rect">
              <a:avLst/>
            </a:prstGeom>
            <a:noFill/>
          </p:spPr>
          <p:txBody>
            <a:bodyPr wrap="square" rtlCol="0">
              <a:spAutoFit/>
            </a:bodyPr>
            <a:lstStyle/>
            <a:p>
              <a:r>
                <a:rPr lang="en-US" b="1" dirty="0">
                  <a:solidFill>
                    <a:srgbClr val="C00000"/>
                  </a:solidFill>
                </a:rPr>
                <a:t>9</a:t>
              </a:r>
            </a:p>
          </p:txBody>
        </p:sp>
        <p:cxnSp>
          <p:nvCxnSpPr>
            <p:cNvPr id="11" name="Straight Connector 10"/>
            <p:cNvCxnSpPr/>
            <p:nvPr/>
          </p:nvCxnSpPr>
          <p:spPr>
            <a:xfrm flipH="1">
              <a:off x="1882670" y="2670113"/>
              <a:ext cx="1044483" cy="605656"/>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3253959" y="2670113"/>
              <a:ext cx="1213679" cy="651725"/>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033621" y="3485775"/>
              <a:ext cx="570101" cy="634880"/>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3955936" y="3531845"/>
              <a:ext cx="570101" cy="634880"/>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707281" y="3549276"/>
              <a:ext cx="529987" cy="582300"/>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770177" y="3510907"/>
              <a:ext cx="529987" cy="582300"/>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2036007" y="4477052"/>
              <a:ext cx="264157" cy="732773"/>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04706" y="4531722"/>
              <a:ext cx="277406" cy="75121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852243" y="2296670"/>
              <a:ext cx="352463" cy="612848"/>
            </a:xfrm>
            <a:prstGeom prst="rect">
              <a:avLst/>
            </a:prstGeom>
            <a:noFill/>
          </p:spPr>
          <p:txBody>
            <a:bodyPr wrap="square" rtlCol="0">
              <a:spAutoFit/>
            </a:bodyPr>
            <a:lstStyle/>
            <a:p>
              <a:r>
                <a:rPr lang="en-US" b="1" dirty="0">
                  <a:solidFill>
                    <a:srgbClr val="C00000"/>
                  </a:solidFill>
                </a:rPr>
                <a:t>3</a:t>
              </a:r>
            </a:p>
          </p:txBody>
        </p:sp>
        <p:sp>
          <p:nvSpPr>
            <p:cNvPr id="20" name="TextBox 19"/>
            <p:cNvSpPr txBox="1"/>
            <p:nvPr/>
          </p:nvSpPr>
          <p:spPr>
            <a:xfrm>
              <a:off x="1452273" y="3025413"/>
              <a:ext cx="425771" cy="612848"/>
            </a:xfrm>
            <a:prstGeom prst="rect">
              <a:avLst/>
            </a:prstGeom>
            <a:noFill/>
          </p:spPr>
          <p:txBody>
            <a:bodyPr wrap="square" rtlCol="0">
              <a:spAutoFit/>
            </a:bodyPr>
            <a:lstStyle/>
            <a:p>
              <a:r>
                <a:rPr lang="en-US" b="1" dirty="0">
                  <a:solidFill>
                    <a:srgbClr val="C00000"/>
                  </a:solidFill>
                </a:rPr>
                <a:t>7</a:t>
              </a:r>
            </a:p>
          </p:txBody>
        </p:sp>
        <p:sp>
          <p:nvSpPr>
            <p:cNvPr id="21" name="TextBox 20"/>
            <p:cNvSpPr txBox="1"/>
            <p:nvPr/>
          </p:nvSpPr>
          <p:spPr>
            <a:xfrm>
              <a:off x="2129877" y="4038354"/>
              <a:ext cx="784742" cy="612848"/>
            </a:xfrm>
            <a:prstGeom prst="rect">
              <a:avLst/>
            </a:prstGeom>
            <a:noFill/>
          </p:spPr>
          <p:txBody>
            <a:bodyPr wrap="square" rtlCol="0">
              <a:spAutoFit/>
            </a:bodyPr>
            <a:lstStyle/>
            <a:p>
              <a:r>
                <a:rPr lang="en-US" b="1" dirty="0">
                  <a:solidFill>
                    <a:srgbClr val="C00000"/>
                  </a:solidFill>
                </a:rPr>
                <a:t>12</a:t>
              </a:r>
            </a:p>
          </p:txBody>
        </p:sp>
        <p:sp>
          <p:nvSpPr>
            <p:cNvPr id="22" name="TextBox 21"/>
            <p:cNvSpPr txBox="1"/>
            <p:nvPr/>
          </p:nvSpPr>
          <p:spPr>
            <a:xfrm>
              <a:off x="512280" y="4052080"/>
              <a:ext cx="746920" cy="612848"/>
            </a:xfrm>
            <a:prstGeom prst="rect">
              <a:avLst/>
            </a:prstGeom>
            <a:noFill/>
          </p:spPr>
          <p:txBody>
            <a:bodyPr wrap="square" rtlCol="0">
              <a:spAutoFit/>
            </a:bodyPr>
            <a:lstStyle/>
            <a:p>
              <a:r>
                <a:rPr lang="en-US" b="1" dirty="0">
                  <a:solidFill>
                    <a:srgbClr val="C00000"/>
                  </a:solidFill>
                </a:rPr>
                <a:t>16</a:t>
              </a:r>
            </a:p>
          </p:txBody>
        </p:sp>
        <p:sp>
          <p:nvSpPr>
            <p:cNvPr id="23" name="TextBox 22"/>
            <p:cNvSpPr txBox="1"/>
            <p:nvPr/>
          </p:nvSpPr>
          <p:spPr>
            <a:xfrm>
              <a:off x="1745451" y="5209200"/>
              <a:ext cx="798920" cy="612848"/>
            </a:xfrm>
            <a:prstGeom prst="rect">
              <a:avLst/>
            </a:prstGeom>
            <a:noFill/>
          </p:spPr>
          <p:txBody>
            <a:bodyPr wrap="square" rtlCol="0">
              <a:spAutoFit/>
            </a:bodyPr>
            <a:lstStyle/>
            <a:p>
              <a:r>
                <a:rPr lang="en-US" b="1" dirty="0">
                  <a:solidFill>
                    <a:srgbClr val="C00000"/>
                  </a:solidFill>
                </a:rPr>
                <a:t>21</a:t>
              </a:r>
            </a:p>
          </p:txBody>
        </p:sp>
      </p:grpSp>
      <p:grpSp>
        <p:nvGrpSpPr>
          <p:cNvPr id="51" name="Group 50"/>
          <p:cNvGrpSpPr/>
          <p:nvPr/>
        </p:nvGrpSpPr>
        <p:grpSpPr>
          <a:xfrm>
            <a:off x="627564" y="4877671"/>
            <a:ext cx="8229600" cy="707091"/>
            <a:chOff x="609600" y="4626909"/>
            <a:chExt cx="8229600" cy="707091"/>
          </a:xfrm>
        </p:grpSpPr>
        <p:sp>
          <p:nvSpPr>
            <p:cNvPr id="24" name="Rectangle 23"/>
            <p:cNvSpPr/>
            <p:nvPr/>
          </p:nvSpPr>
          <p:spPr>
            <a:xfrm>
              <a:off x="609600" y="4626909"/>
              <a:ext cx="8229600" cy="685800"/>
            </a:xfrm>
            <a:prstGeom prst="rect">
              <a:avLst/>
            </a:prstGeom>
            <a:solidFill>
              <a:schemeClr val="accent2">
                <a:lumMod val="40000"/>
                <a:lumOff val="60000"/>
                <a:alpha val="56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1823891" y="4648200"/>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38287" y="4635623"/>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105150" y="4648200"/>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20467" y="4648200"/>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343400" y="4648200"/>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53000" y="4648200"/>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81800" y="4648200"/>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172200" y="4648200"/>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562600" y="4635623"/>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391400" y="4648200"/>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001000" y="4648200"/>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196271" y="4626909"/>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353048" y="4806434"/>
              <a:ext cx="227042" cy="369332"/>
            </a:xfrm>
            <a:prstGeom prst="rect">
              <a:avLst/>
            </a:prstGeom>
            <a:noFill/>
          </p:spPr>
          <p:txBody>
            <a:bodyPr wrap="square" rtlCol="0">
              <a:spAutoFit/>
            </a:bodyPr>
            <a:lstStyle/>
            <a:p>
              <a:r>
                <a:rPr lang="en-US" b="1" dirty="0">
                  <a:solidFill>
                    <a:srgbClr val="C00000"/>
                  </a:solidFill>
                </a:rPr>
                <a:t>3</a:t>
              </a:r>
            </a:p>
          </p:txBody>
        </p:sp>
        <p:sp>
          <p:nvSpPr>
            <p:cNvPr id="39" name="TextBox 38"/>
            <p:cNvSpPr txBox="1"/>
            <p:nvPr/>
          </p:nvSpPr>
          <p:spPr>
            <a:xfrm>
              <a:off x="1953508" y="4806434"/>
              <a:ext cx="274264" cy="369332"/>
            </a:xfrm>
            <a:prstGeom prst="rect">
              <a:avLst/>
            </a:prstGeom>
            <a:noFill/>
          </p:spPr>
          <p:txBody>
            <a:bodyPr wrap="square" rtlCol="0">
              <a:spAutoFit/>
            </a:bodyPr>
            <a:lstStyle/>
            <a:p>
              <a:r>
                <a:rPr lang="en-US" b="1" dirty="0">
                  <a:solidFill>
                    <a:srgbClr val="C00000"/>
                  </a:solidFill>
                </a:rPr>
                <a:t>7</a:t>
              </a:r>
            </a:p>
          </p:txBody>
        </p:sp>
        <p:sp>
          <p:nvSpPr>
            <p:cNvPr id="40" name="TextBox 39"/>
            <p:cNvSpPr txBox="1"/>
            <p:nvPr/>
          </p:nvSpPr>
          <p:spPr>
            <a:xfrm>
              <a:off x="2576440" y="4799055"/>
              <a:ext cx="274264" cy="369332"/>
            </a:xfrm>
            <a:prstGeom prst="rect">
              <a:avLst/>
            </a:prstGeom>
            <a:noFill/>
          </p:spPr>
          <p:txBody>
            <a:bodyPr wrap="square" rtlCol="0">
              <a:spAutoFit/>
            </a:bodyPr>
            <a:lstStyle/>
            <a:p>
              <a:r>
                <a:rPr lang="en-US" b="1" dirty="0">
                  <a:solidFill>
                    <a:srgbClr val="C00000"/>
                  </a:solidFill>
                </a:rPr>
                <a:t>4</a:t>
              </a:r>
            </a:p>
          </p:txBody>
        </p:sp>
        <p:sp>
          <p:nvSpPr>
            <p:cNvPr id="41" name="TextBox 40"/>
            <p:cNvSpPr txBox="1"/>
            <p:nvPr/>
          </p:nvSpPr>
          <p:spPr>
            <a:xfrm>
              <a:off x="3187691" y="4799055"/>
              <a:ext cx="481135" cy="369332"/>
            </a:xfrm>
            <a:prstGeom prst="rect">
              <a:avLst/>
            </a:prstGeom>
            <a:noFill/>
          </p:spPr>
          <p:txBody>
            <a:bodyPr wrap="square" rtlCol="0">
              <a:spAutoFit/>
            </a:bodyPr>
            <a:lstStyle/>
            <a:p>
              <a:r>
                <a:rPr lang="en-US" b="1" dirty="0">
                  <a:solidFill>
                    <a:srgbClr val="C00000"/>
                  </a:solidFill>
                </a:rPr>
                <a:t>16</a:t>
              </a:r>
            </a:p>
          </p:txBody>
        </p:sp>
        <p:sp>
          <p:nvSpPr>
            <p:cNvPr id="42" name="TextBox 41"/>
            <p:cNvSpPr txBox="1"/>
            <p:nvPr/>
          </p:nvSpPr>
          <p:spPr>
            <a:xfrm>
              <a:off x="3786260" y="4799055"/>
              <a:ext cx="505498" cy="369332"/>
            </a:xfrm>
            <a:prstGeom prst="rect">
              <a:avLst/>
            </a:prstGeom>
            <a:noFill/>
          </p:spPr>
          <p:txBody>
            <a:bodyPr wrap="square" rtlCol="0">
              <a:spAutoFit/>
            </a:bodyPr>
            <a:lstStyle/>
            <a:p>
              <a:r>
                <a:rPr lang="en-US" b="1" dirty="0">
                  <a:solidFill>
                    <a:srgbClr val="C00000"/>
                  </a:solidFill>
                </a:rPr>
                <a:t>12</a:t>
              </a:r>
            </a:p>
          </p:txBody>
        </p:sp>
        <p:sp>
          <p:nvSpPr>
            <p:cNvPr id="43" name="TextBox 42"/>
            <p:cNvSpPr txBox="1"/>
            <p:nvPr/>
          </p:nvSpPr>
          <p:spPr>
            <a:xfrm>
              <a:off x="4417542" y="4808255"/>
              <a:ext cx="478195" cy="369332"/>
            </a:xfrm>
            <a:prstGeom prst="rect">
              <a:avLst/>
            </a:prstGeom>
            <a:noFill/>
          </p:spPr>
          <p:txBody>
            <a:bodyPr wrap="square" rtlCol="0">
              <a:spAutoFit/>
            </a:bodyPr>
            <a:lstStyle/>
            <a:p>
              <a:r>
                <a:rPr lang="en-US" b="1" dirty="0">
                  <a:solidFill>
                    <a:srgbClr val="C00000"/>
                  </a:solidFill>
                </a:rPr>
                <a:t>11</a:t>
              </a:r>
            </a:p>
          </p:txBody>
        </p:sp>
        <p:sp>
          <p:nvSpPr>
            <p:cNvPr id="44" name="TextBox 43"/>
            <p:cNvSpPr txBox="1"/>
            <p:nvPr/>
          </p:nvSpPr>
          <p:spPr>
            <a:xfrm>
              <a:off x="5119017" y="4806434"/>
              <a:ext cx="376217" cy="369332"/>
            </a:xfrm>
            <a:prstGeom prst="rect">
              <a:avLst/>
            </a:prstGeom>
            <a:noFill/>
          </p:spPr>
          <p:txBody>
            <a:bodyPr wrap="square" rtlCol="0">
              <a:spAutoFit/>
            </a:bodyPr>
            <a:lstStyle/>
            <a:p>
              <a:r>
                <a:rPr lang="en-US" b="1" dirty="0">
                  <a:solidFill>
                    <a:srgbClr val="C00000"/>
                  </a:solidFill>
                </a:rPr>
                <a:t>9</a:t>
              </a:r>
            </a:p>
          </p:txBody>
        </p:sp>
        <p:sp>
          <p:nvSpPr>
            <p:cNvPr id="45" name="TextBox 44"/>
            <p:cNvSpPr txBox="1"/>
            <p:nvPr/>
          </p:nvSpPr>
          <p:spPr>
            <a:xfrm>
              <a:off x="5665401" y="4799055"/>
              <a:ext cx="501430" cy="369332"/>
            </a:xfrm>
            <a:prstGeom prst="rect">
              <a:avLst/>
            </a:prstGeom>
            <a:noFill/>
          </p:spPr>
          <p:txBody>
            <a:bodyPr wrap="square" rtlCol="0">
              <a:spAutoFit/>
            </a:bodyPr>
            <a:lstStyle/>
            <a:p>
              <a:r>
                <a:rPr lang="en-US" b="1" dirty="0">
                  <a:solidFill>
                    <a:srgbClr val="C00000"/>
                  </a:solidFill>
                </a:rPr>
                <a:t>31</a:t>
              </a:r>
            </a:p>
          </p:txBody>
        </p:sp>
        <p:sp>
          <p:nvSpPr>
            <p:cNvPr id="46" name="TextBox 45"/>
            <p:cNvSpPr txBox="1"/>
            <p:nvPr/>
          </p:nvSpPr>
          <p:spPr>
            <a:xfrm>
              <a:off x="6237950" y="4799055"/>
              <a:ext cx="482152" cy="369332"/>
            </a:xfrm>
            <a:prstGeom prst="rect">
              <a:avLst/>
            </a:prstGeom>
            <a:noFill/>
          </p:spPr>
          <p:txBody>
            <a:bodyPr wrap="square" rtlCol="0">
              <a:spAutoFit/>
            </a:bodyPr>
            <a:lstStyle/>
            <a:p>
              <a:r>
                <a:rPr lang="en-US" b="1" dirty="0">
                  <a:solidFill>
                    <a:srgbClr val="C00000"/>
                  </a:solidFill>
                </a:rPr>
                <a:t>18</a:t>
              </a:r>
            </a:p>
          </p:txBody>
        </p:sp>
        <p:sp>
          <p:nvSpPr>
            <p:cNvPr id="47" name="TextBox 46"/>
            <p:cNvSpPr txBox="1"/>
            <p:nvPr/>
          </p:nvSpPr>
          <p:spPr>
            <a:xfrm>
              <a:off x="6876667" y="4806434"/>
              <a:ext cx="514631" cy="369332"/>
            </a:xfrm>
            <a:prstGeom prst="rect">
              <a:avLst/>
            </a:prstGeom>
            <a:noFill/>
          </p:spPr>
          <p:txBody>
            <a:bodyPr wrap="square" rtlCol="0">
              <a:spAutoFit/>
            </a:bodyPr>
            <a:lstStyle/>
            <a:p>
              <a:r>
                <a:rPr lang="en-US" b="1" dirty="0">
                  <a:solidFill>
                    <a:srgbClr val="C00000"/>
                  </a:solidFill>
                </a:rPr>
                <a:t>21</a:t>
              </a:r>
            </a:p>
          </p:txBody>
        </p:sp>
      </p:grpSp>
      <p:sp>
        <p:nvSpPr>
          <p:cNvPr id="58" name="Content Placeholder 1"/>
          <p:cNvSpPr txBox="1">
            <a:spLocks/>
          </p:cNvSpPr>
          <p:nvPr/>
        </p:nvSpPr>
        <p:spPr>
          <a:xfrm>
            <a:off x="3882868" y="1286768"/>
            <a:ext cx="4941895" cy="3200156"/>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r">
              <a:spcBef>
                <a:spcPts val="1800"/>
              </a:spcBef>
              <a:buNone/>
            </a:pPr>
            <a:r>
              <a:rPr lang="en-US" sz="1800" b="1" i="1" dirty="0">
                <a:solidFill>
                  <a:srgbClr val="0070C0"/>
                </a:solidFill>
                <a:ea typeface="Verdana" panose="020B0604030504040204" pitchFamily="34" charset="0"/>
                <a:cs typeface="Verdana" panose="020B0604030504040204" pitchFamily="34" charset="0"/>
              </a:rPr>
              <a:t>To infer tree structure from array</a:t>
            </a:r>
          </a:p>
          <a:p>
            <a:pPr marL="109728" indent="0" algn="r">
              <a:spcBef>
                <a:spcPts val="1800"/>
              </a:spcBef>
              <a:buFont typeface="Wingdings 3"/>
              <a:buNone/>
            </a:pPr>
            <a:r>
              <a:rPr lang="en-US" sz="1800" dirty="0">
                <a:ea typeface="Verdana" panose="020B0604030504040204" pitchFamily="34" charset="0"/>
                <a:cs typeface="Verdana" panose="020B0604030504040204" pitchFamily="34" charset="0"/>
              </a:rPr>
              <a:t>node in slot 4 is </a:t>
            </a:r>
            <a:r>
              <a:rPr lang="en-US" sz="1800" b="1" dirty="0">
                <a:solidFill>
                  <a:srgbClr val="C00000"/>
                </a:solidFill>
                <a:ea typeface="Verdana" panose="020B0604030504040204" pitchFamily="34" charset="0"/>
                <a:cs typeface="Verdana" panose="020B0604030504040204" pitchFamily="34" charset="0"/>
              </a:rPr>
              <a:t>16</a:t>
            </a:r>
          </a:p>
          <a:p>
            <a:pPr marL="109728" indent="0" algn="r">
              <a:spcBef>
                <a:spcPts val="1800"/>
              </a:spcBef>
              <a:buFont typeface="Wingdings 3"/>
              <a:buNone/>
            </a:pPr>
            <a:r>
              <a:rPr lang="en-US" sz="1800" b="1" dirty="0">
                <a:solidFill>
                  <a:srgbClr val="0070C0"/>
                </a:solidFill>
                <a:ea typeface="Verdana" panose="020B0604030504040204" pitchFamily="34" charset="0"/>
                <a:cs typeface="Verdana" panose="020B0604030504040204" pitchFamily="34" charset="0"/>
              </a:rPr>
              <a:t>Parent: </a:t>
            </a:r>
            <a:r>
              <a:rPr lang="en-US" sz="1800" dirty="0">
                <a:ea typeface="Verdana" panose="020B0604030504040204" pitchFamily="34" charset="0"/>
                <a:cs typeface="Verdana" panose="020B0604030504040204" pitchFamily="34" charset="0"/>
              </a:rPr>
              <a:t>floor(4/2) is 2, slot 2 has </a:t>
            </a:r>
            <a:r>
              <a:rPr lang="en-US" sz="1800" b="1" dirty="0">
                <a:solidFill>
                  <a:srgbClr val="C00000"/>
                </a:solidFill>
                <a:ea typeface="Verdana" panose="020B0604030504040204" pitchFamily="34" charset="0"/>
                <a:cs typeface="Verdana" panose="020B0604030504040204" pitchFamily="34" charset="0"/>
              </a:rPr>
              <a:t>7</a:t>
            </a:r>
          </a:p>
          <a:p>
            <a:pPr marL="109728" indent="0" algn="r">
              <a:spcBef>
                <a:spcPts val="1800"/>
              </a:spcBef>
              <a:buFont typeface="Wingdings 3"/>
              <a:buNone/>
            </a:pPr>
            <a:r>
              <a:rPr lang="en-US" sz="1800" b="1" dirty="0" err="1">
                <a:solidFill>
                  <a:srgbClr val="0070C0"/>
                </a:solidFill>
                <a:ea typeface="Verdana" panose="020B0604030504040204" pitchFamily="34" charset="0"/>
                <a:cs typeface="Verdana" panose="020B0604030504040204" pitchFamily="34" charset="0"/>
              </a:rPr>
              <a:t>Lchild</a:t>
            </a:r>
            <a:r>
              <a:rPr lang="en-US" sz="1800" b="1" dirty="0">
                <a:solidFill>
                  <a:srgbClr val="0070C0"/>
                </a:solidFill>
                <a:ea typeface="Verdana" panose="020B0604030504040204" pitchFamily="34" charset="0"/>
                <a:cs typeface="Verdana" panose="020B0604030504040204" pitchFamily="34" charset="0"/>
              </a:rPr>
              <a:t>: </a:t>
            </a:r>
            <a:r>
              <a:rPr lang="en-US" sz="1800" dirty="0">
                <a:ea typeface="Verdana" panose="020B0604030504040204" pitchFamily="34" charset="0"/>
                <a:cs typeface="Verdana" panose="020B0604030504040204" pitchFamily="34" charset="0"/>
              </a:rPr>
              <a:t>4*2 is 8, slot 8 has </a:t>
            </a:r>
            <a:r>
              <a:rPr lang="en-US" sz="1800" b="1" dirty="0">
                <a:solidFill>
                  <a:srgbClr val="C00000"/>
                </a:solidFill>
                <a:ea typeface="Verdana" panose="020B0604030504040204" pitchFamily="34" charset="0"/>
                <a:cs typeface="Verdana" panose="020B0604030504040204" pitchFamily="34" charset="0"/>
              </a:rPr>
              <a:t>31</a:t>
            </a:r>
          </a:p>
          <a:p>
            <a:pPr marL="109728" indent="0" algn="r">
              <a:spcBef>
                <a:spcPts val="1800"/>
              </a:spcBef>
              <a:buFont typeface="Wingdings 3"/>
              <a:buNone/>
            </a:pPr>
            <a:r>
              <a:rPr lang="en-US" sz="1800" b="1" dirty="0" err="1">
                <a:solidFill>
                  <a:srgbClr val="0070C0"/>
                </a:solidFill>
                <a:ea typeface="Verdana" panose="020B0604030504040204" pitchFamily="34" charset="0"/>
                <a:cs typeface="Verdana" panose="020B0604030504040204" pitchFamily="34" charset="0"/>
              </a:rPr>
              <a:t>Rchild</a:t>
            </a:r>
            <a:r>
              <a:rPr lang="en-US" sz="1800" b="1" dirty="0">
                <a:solidFill>
                  <a:srgbClr val="0070C0"/>
                </a:solidFill>
                <a:ea typeface="Verdana" panose="020B0604030504040204" pitchFamily="34" charset="0"/>
                <a:cs typeface="Verdana" panose="020B0604030504040204" pitchFamily="34" charset="0"/>
              </a:rPr>
              <a:t>: </a:t>
            </a:r>
            <a:r>
              <a:rPr lang="en-US" sz="1800" dirty="0">
                <a:ea typeface="Verdana" panose="020B0604030504040204" pitchFamily="34" charset="0"/>
                <a:cs typeface="Verdana" panose="020B0604030504040204" pitchFamily="34" charset="0"/>
              </a:rPr>
              <a:t>(4*2)+1 is 9, slot 9 has </a:t>
            </a:r>
            <a:r>
              <a:rPr lang="en-US" sz="1800" b="1" dirty="0">
                <a:solidFill>
                  <a:srgbClr val="C00000"/>
                </a:solidFill>
                <a:ea typeface="Verdana" panose="020B0604030504040204" pitchFamily="34" charset="0"/>
                <a:cs typeface="Verdana" panose="020B0604030504040204" pitchFamily="34" charset="0"/>
              </a:rPr>
              <a:t>18</a:t>
            </a:r>
            <a:r>
              <a:rPr lang="en-US" sz="1800" dirty="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336956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9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1400"/>
                            </p:stCondLst>
                            <p:childTnLst>
                              <p:par>
                                <p:cTn id="9" presetID="10" presetClass="entr" presetSubtype="0" fill="hold" nodeType="afterEffect">
                                  <p:stCondLst>
                                    <p:cond delay="60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childTnLst>
                          </p:cTn>
                        </p:par>
                        <p:par>
                          <p:cTn id="12" fill="hold">
                            <p:stCondLst>
                              <p:cond delay="2500"/>
                            </p:stCondLst>
                            <p:childTnLst>
                              <p:par>
                                <p:cTn id="13" presetID="10" presetClass="entr" presetSubtype="0" fill="hold" grpId="0" nodeType="afterEffect">
                                  <p:stCondLst>
                                    <p:cond delay="20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fade">
                                      <p:cBhvr>
                                        <p:cTn id="20" dur="500"/>
                                        <p:tgtEl>
                                          <p:spTgt spid="58"/>
                                        </p:tgtEl>
                                      </p:cBhvr>
                                    </p:animEffect>
                                  </p:childTnLst>
                                </p:cTn>
                              </p:par>
                              <p:par>
                                <p:cTn id="21" presetID="10" presetClass="entr" presetSubtype="0" fill="hold" nodeType="withEffect">
                                  <p:stCondLst>
                                    <p:cond delay="0"/>
                                  </p:stCondLst>
                                  <p:childTnLst>
                                    <p:set>
                                      <p:cBhvr>
                                        <p:cTn id="22" dur="1" fill="hold">
                                          <p:stCondLst>
                                            <p:cond delay="0"/>
                                          </p:stCondLst>
                                        </p:cTn>
                                        <p:tgtEl>
                                          <p:spTgt spid="58">
                                            <p:txEl>
                                              <p:pRg st="0" end="0"/>
                                            </p:txEl>
                                          </p:spTgt>
                                        </p:tgtEl>
                                        <p:attrNameLst>
                                          <p:attrName>style.visibility</p:attrName>
                                        </p:attrNameLst>
                                      </p:cBhvr>
                                      <p:to>
                                        <p:strVal val="visible"/>
                                      </p:to>
                                    </p:set>
                                    <p:animEffect transition="in" filter="fade">
                                      <p:cBhvr>
                                        <p:cTn id="23" dur="500"/>
                                        <p:tgtEl>
                                          <p:spTgt spid="5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8">
                                            <p:txEl>
                                              <p:pRg st="1" end="1"/>
                                            </p:txEl>
                                          </p:spTgt>
                                        </p:tgtEl>
                                        <p:attrNameLst>
                                          <p:attrName>style.visibility</p:attrName>
                                        </p:attrNameLst>
                                      </p:cBhvr>
                                      <p:to>
                                        <p:strVal val="visible"/>
                                      </p:to>
                                    </p:set>
                                    <p:animEffect transition="in" filter="fade">
                                      <p:cBhvr>
                                        <p:cTn id="28" dur="500"/>
                                        <p:tgtEl>
                                          <p:spTgt spid="58">
                                            <p:txEl>
                                              <p:pRg st="1" end="1"/>
                                            </p:txEl>
                                          </p:spTgt>
                                        </p:tgtEl>
                                      </p:cBhvr>
                                    </p:animEffect>
                                  </p:childTnLst>
                                </p:cTn>
                              </p:par>
                            </p:childTnLst>
                          </p:cTn>
                        </p:par>
                        <p:par>
                          <p:cTn id="29" fill="hold">
                            <p:stCondLst>
                              <p:cond delay="500"/>
                            </p:stCondLst>
                            <p:childTnLst>
                              <p:par>
                                <p:cTn id="30" presetID="10" presetClass="entr" presetSubtype="0" fill="hold" grpId="0" nodeType="afterEffect">
                                  <p:stCondLst>
                                    <p:cond delay="20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500"/>
                                        <p:tgtEl>
                                          <p:spTgt spid="48"/>
                                        </p:tgtEl>
                                      </p:cBhvr>
                                    </p:animEffect>
                                  </p:childTnLst>
                                </p:cTn>
                              </p:par>
                            </p:childTnLst>
                          </p:cTn>
                        </p:par>
                        <p:par>
                          <p:cTn id="33" fill="hold">
                            <p:stCondLst>
                              <p:cond delay="1200"/>
                            </p:stCondLst>
                            <p:childTnLst>
                              <p:par>
                                <p:cTn id="34" presetID="10" presetClass="entr" presetSubtype="0" fill="hold" grpId="0" nodeType="afterEffect">
                                  <p:stCondLst>
                                    <p:cond delay="40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8">
                                            <p:txEl>
                                              <p:pRg st="2" end="2"/>
                                            </p:txEl>
                                          </p:spTgt>
                                        </p:tgtEl>
                                        <p:attrNameLst>
                                          <p:attrName>style.visibility</p:attrName>
                                        </p:attrNameLst>
                                      </p:cBhvr>
                                      <p:to>
                                        <p:strVal val="visible"/>
                                      </p:to>
                                    </p:set>
                                    <p:animEffect transition="in" filter="fade">
                                      <p:cBhvr>
                                        <p:cTn id="41" dur="500"/>
                                        <p:tgtEl>
                                          <p:spTgt spid="58">
                                            <p:txEl>
                                              <p:pRg st="2" end="2"/>
                                            </p:txEl>
                                          </p:spTgt>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childTnLst>
                          </p:cTn>
                        </p:par>
                        <p:par>
                          <p:cTn id="46" fill="hold">
                            <p:stCondLst>
                              <p:cond delay="1000"/>
                            </p:stCondLst>
                            <p:childTnLst>
                              <p:par>
                                <p:cTn id="47" presetID="10" presetClass="entr" presetSubtype="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500"/>
                                        <p:tgtEl>
                                          <p:spTgt spid="5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8">
                                            <p:txEl>
                                              <p:pRg st="3" end="3"/>
                                            </p:txEl>
                                          </p:spTgt>
                                        </p:tgtEl>
                                        <p:attrNameLst>
                                          <p:attrName>style.visibility</p:attrName>
                                        </p:attrNameLst>
                                      </p:cBhvr>
                                      <p:to>
                                        <p:strVal val="visible"/>
                                      </p:to>
                                    </p:set>
                                    <p:animEffect transition="in" filter="fade">
                                      <p:cBhvr>
                                        <p:cTn id="54" dur="500"/>
                                        <p:tgtEl>
                                          <p:spTgt spid="58">
                                            <p:txEl>
                                              <p:pRg st="3" end="3"/>
                                            </p:txEl>
                                          </p:spTgt>
                                        </p:tgtEl>
                                      </p:cBhvr>
                                    </p:animEffect>
                                  </p:childTnLst>
                                </p:cTn>
                              </p:par>
                            </p:childTnLst>
                          </p:cTn>
                        </p:par>
                        <p:par>
                          <p:cTn id="55" fill="hold">
                            <p:stCondLst>
                              <p:cond delay="500"/>
                            </p:stCondLst>
                            <p:childTnLst>
                              <p:par>
                                <p:cTn id="56" presetID="10" presetClass="entr" presetSubtype="0" fill="hold" grpId="0" nodeType="afterEffect">
                                  <p:stCondLst>
                                    <p:cond delay="300"/>
                                  </p:stCondLst>
                                  <p:childTnLst>
                                    <p:set>
                                      <p:cBhvr>
                                        <p:cTn id="57" dur="1" fill="hold">
                                          <p:stCondLst>
                                            <p:cond delay="0"/>
                                          </p:stCondLst>
                                        </p:cTn>
                                        <p:tgtEl>
                                          <p:spTgt spid="52"/>
                                        </p:tgtEl>
                                        <p:attrNameLst>
                                          <p:attrName>style.visibility</p:attrName>
                                        </p:attrNameLst>
                                      </p:cBhvr>
                                      <p:to>
                                        <p:strVal val="visible"/>
                                      </p:to>
                                    </p:set>
                                    <p:animEffect transition="in" filter="fade">
                                      <p:cBhvr>
                                        <p:cTn id="58" dur="500"/>
                                        <p:tgtEl>
                                          <p:spTgt spid="52"/>
                                        </p:tgtEl>
                                      </p:cBhvr>
                                    </p:animEffect>
                                  </p:childTnLst>
                                </p:cTn>
                              </p:par>
                            </p:childTnLst>
                          </p:cTn>
                        </p:par>
                        <p:par>
                          <p:cTn id="59" fill="hold">
                            <p:stCondLst>
                              <p:cond delay="1300"/>
                            </p:stCondLst>
                            <p:childTnLst>
                              <p:par>
                                <p:cTn id="60" presetID="10" presetClass="entr" presetSubtype="0" fill="hold" grpId="0" nodeType="afterEffect">
                                  <p:stCondLst>
                                    <p:cond delay="200"/>
                                  </p:stCondLst>
                                  <p:childTnLst>
                                    <p:set>
                                      <p:cBhvr>
                                        <p:cTn id="61" dur="1" fill="hold">
                                          <p:stCondLst>
                                            <p:cond delay="0"/>
                                          </p:stCondLst>
                                        </p:cTn>
                                        <p:tgtEl>
                                          <p:spTgt spid="56"/>
                                        </p:tgtEl>
                                        <p:attrNameLst>
                                          <p:attrName>style.visibility</p:attrName>
                                        </p:attrNameLst>
                                      </p:cBhvr>
                                      <p:to>
                                        <p:strVal val="visible"/>
                                      </p:to>
                                    </p:set>
                                    <p:animEffect transition="in" filter="fade">
                                      <p:cBhvr>
                                        <p:cTn id="62" dur="500"/>
                                        <p:tgtEl>
                                          <p:spTgt spid="5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8">
                                            <p:txEl>
                                              <p:pRg st="4" end="4"/>
                                            </p:txEl>
                                          </p:spTgt>
                                        </p:tgtEl>
                                        <p:attrNameLst>
                                          <p:attrName>style.visibility</p:attrName>
                                        </p:attrNameLst>
                                      </p:cBhvr>
                                      <p:to>
                                        <p:strVal val="visible"/>
                                      </p:to>
                                    </p:set>
                                    <p:animEffect transition="in" filter="fade">
                                      <p:cBhvr>
                                        <p:cTn id="67" dur="500"/>
                                        <p:tgtEl>
                                          <p:spTgt spid="58">
                                            <p:txEl>
                                              <p:pRg st="4" end="4"/>
                                            </p:txEl>
                                          </p:spTgt>
                                        </p:tgtEl>
                                      </p:cBhvr>
                                    </p:animEffect>
                                  </p:childTnLst>
                                </p:cTn>
                              </p:par>
                            </p:childTnLst>
                          </p:cTn>
                        </p:par>
                        <p:par>
                          <p:cTn id="68" fill="hold">
                            <p:stCondLst>
                              <p:cond delay="500"/>
                            </p:stCondLst>
                            <p:childTnLst>
                              <p:par>
                                <p:cTn id="69" presetID="10" presetClass="entr" presetSubtype="0" fill="hold" grpId="0" nodeType="afterEffect">
                                  <p:stCondLst>
                                    <p:cond delay="30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childTnLst>
                          </p:cTn>
                        </p:par>
                        <p:par>
                          <p:cTn id="72" fill="hold">
                            <p:stCondLst>
                              <p:cond delay="1300"/>
                            </p:stCondLst>
                            <p:childTnLst>
                              <p:par>
                                <p:cTn id="73" presetID="10" presetClass="entr" presetSubtype="0" fill="hold" grpId="0" nodeType="after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fade">
                                      <p:cBhvr>
                                        <p:cTn id="7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6" grpId="0" animBg="1"/>
      <p:bldP spid="57" grpId="0" animBg="1"/>
      <p:bldP spid="52" grpId="0" animBg="1"/>
      <p:bldP spid="53" grpId="0" animBg="1"/>
      <p:bldP spid="54" grpId="0" animBg="1"/>
      <p:bldP spid="55" grpId="0" animBg="1"/>
      <p:bldP spid="48" grpId="0" animBg="1"/>
      <p:bldP spid="2" grpId="0" build="p"/>
      <p:bldP spid="5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Oval 58"/>
          <p:cNvSpPr/>
          <p:nvPr/>
        </p:nvSpPr>
        <p:spPr>
          <a:xfrm>
            <a:off x="1220419" y="944141"/>
            <a:ext cx="522174" cy="533400"/>
          </a:xfrm>
          <a:prstGeom prst="ellipse">
            <a:avLst/>
          </a:prstGeom>
          <a:solidFill>
            <a:schemeClr val="accent2">
              <a:lumMod val="40000"/>
              <a:lumOff val="60000"/>
              <a:alpha val="69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46303" y="2392219"/>
            <a:ext cx="522174" cy="533400"/>
          </a:xfrm>
          <a:prstGeom prst="ellipse">
            <a:avLst/>
          </a:prstGeom>
          <a:solidFill>
            <a:schemeClr val="accent2">
              <a:lumMod val="40000"/>
              <a:lumOff val="60000"/>
              <a:alpha val="69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003823" y="2396786"/>
            <a:ext cx="522174" cy="533400"/>
          </a:xfrm>
          <a:prstGeom prst="ellipse">
            <a:avLst/>
          </a:prstGeom>
          <a:solidFill>
            <a:schemeClr val="accent2">
              <a:lumMod val="40000"/>
              <a:lumOff val="60000"/>
              <a:alpha val="69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5595216" y="4039306"/>
            <a:ext cx="594516" cy="1257038"/>
          </a:xfrm>
          <a:prstGeom prst="ellipse">
            <a:avLst/>
          </a:prstGeom>
          <a:solidFill>
            <a:schemeClr val="accent1">
              <a:lumMod val="60000"/>
              <a:lumOff val="40000"/>
              <a:alpha val="69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6223433" y="4039306"/>
            <a:ext cx="594516" cy="1257038"/>
          </a:xfrm>
          <a:prstGeom prst="ellipse">
            <a:avLst/>
          </a:prstGeom>
          <a:solidFill>
            <a:schemeClr val="accent1">
              <a:lumMod val="60000"/>
              <a:lumOff val="40000"/>
              <a:alpha val="69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826137" y="4006504"/>
            <a:ext cx="586465" cy="1257038"/>
          </a:xfrm>
          <a:prstGeom prst="ellipse">
            <a:avLst/>
          </a:prstGeom>
          <a:solidFill>
            <a:schemeClr val="accent1">
              <a:lumMod val="60000"/>
              <a:lumOff val="40000"/>
              <a:alpha val="69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132481" y="4022312"/>
            <a:ext cx="594516" cy="1257038"/>
          </a:xfrm>
          <a:prstGeom prst="ellipse">
            <a:avLst/>
          </a:prstGeom>
          <a:solidFill>
            <a:schemeClr val="accent6">
              <a:lumMod val="60000"/>
              <a:lumOff val="40000"/>
              <a:alpha val="69000"/>
            </a:schemeClr>
          </a:solidFill>
          <a:ln w="25400">
            <a:solidFill>
              <a:schemeClr val="accent5">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687113" y="1606462"/>
            <a:ext cx="522174" cy="533400"/>
          </a:xfrm>
          <a:prstGeom prst="ellipse">
            <a:avLst/>
          </a:prstGeom>
          <a:solidFill>
            <a:schemeClr val="accent2">
              <a:lumMod val="40000"/>
              <a:lumOff val="60000"/>
              <a:alpha val="69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678427" y="206733"/>
            <a:ext cx="8229600" cy="1143000"/>
          </a:xfrm>
        </p:spPr>
        <p:txBody>
          <a:bodyPr>
            <a:normAutofit/>
          </a:bodyPr>
          <a:lstStyle/>
          <a:p>
            <a:pPr algn="r"/>
            <a:r>
              <a:rPr lang="en-US" sz="4400" dirty="0">
                <a:solidFill>
                  <a:srgbClr val="0070C0"/>
                </a:solidFill>
                <a:effectLst/>
                <a:latin typeface="Arial Narrow" panose="020B0606020202030204" pitchFamily="34" charset="0"/>
                <a:ea typeface="Verdana" panose="020B0604030504040204" pitchFamily="34" charset="0"/>
                <a:cs typeface="Verdana" panose="020B0604030504040204" pitchFamily="34" charset="0"/>
              </a:rPr>
              <a:t>Example</a:t>
            </a:r>
          </a:p>
        </p:txBody>
      </p:sp>
      <p:sp>
        <p:nvSpPr>
          <p:cNvPr id="2" name="Content Placeholder 1"/>
          <p:cNvSpPr>
            <a:spLocks noGrp="1"/>
          </p:cNvSpPr>
          <p:nvPr>
            <p:ph idx="1"/>
          </p:nvPr>
        </p:nvSpPr>
        <p:spPr>
          <a:xfrm>
            <a:off x="616953" y="4869476"/>
            <a:ext cx="8077200" cy="522740"/>
          </a:xfrm>
        </p:spPr>
        <p:txBody>
          <a:bodyPr>
            <a:normAutofit fontScale="92500"/>
          </a:bodyPr>
          <a:lstStyle/>
          <a:p>
            <a:pPr marL="109728" indent="0">
              <a:buNone/>
            </a:pPr>
            <a:r>
              <a:rPr lang="en-US" sz="2200" b="1" dirty="0">
                <a:latin typeface="Courier New" panose="02070309020205020404" pitchFamily="49" charset="0"/>
                <a:cs typeface="Courier New" panose="02070309020205020404" pitchFamily="49" charset="0"/>
              </a:rPr>
              <a:t>0   1   2   3    4   5   6   7   8   9  10  11  ...</a:t>
            </a:r>
          </a:p>
        </p:txBody>
      </p:sp>
      <p:grpSp>
        <p:nvGrpSpPr>
          <p:cNvPr id="4" name="Group 3"/>
          <p:cNvGrpSpPr/>
          <p:nvPr/>
        </p:nvGrpSpPr>
        <p:grpSpPr>
          <a:xfrm>
            <a:off x="461633" y="496066"/>
            <a:ext cx="3809620" cy="2387313"/>
            <a:chOff x="217207" y="2296670"/>
            <a:chExt cx="5441520" cy="3525378"/>
          </a:xfrm>
        </p:grpSpPr>
        <p:cxnSp>
          <p:nvCxnSpPr>
            <p:cNvPr id="5" name="Straight Connector 4"/>
            <p:cNvCxnSpPr/>
            <p:nvPr/>
          </p:nvCxnSpPr>
          <p:spPr>
            <a:xfrm>
              <a:off x="1057380" y="4517867"/>
              <a:ext cx="217328" cy="704447"/>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418445" y="3119738"/>
              <a:ext cx="425771" cy="612848"/>
            </a:xfrm>
            <a:prstGeom prst="rect">
              <a:avLst/>
            </a:prstGeom>
            <a:noFill/>
          </p:spPr>
          <p:txBody>
            <a:bodyPr wrap="square" rtlCol="0">
              <a:spAutoFit/>
            </a:bodyPr>
            <a:lstStyle/>
            <a:p>
              <a:r>
                <a:rPr lang="en-US" b="1" dirty="0">
                  <a:solidFill>
                    <a:srgbClr val="C00000"/>
                  </a:solidFill>
                </a:rPr>
                <a:t>4</a:t>
              </a:r>
            </a:p>
          </p:txBody>
        </p:sp>
        <p:sp>
          <p:nvSpPr>
            <p:cNvPr id="7" name="TextBox 6"/>
            <p:cNvSpPr txBox="1"/>
            <p:nvPr/>
          </p:nvSpPr>
          <p:spPr>
            <a:xfrm>
              <a:off x="217207" y="5209200"/>
              <a:ext cx="778427" cy="612848"/>
            </a:xfrm>
            <a:prstGeom prst="rect">
              <a:avLst/>
            </a:prstGeom>
            <a:noFill/>
          </p:spPr>
          <p:txBody>
            <a:bodyPr wrap="square" rtlCol="0">
              <a:spAutoFit/>
            </a:bodyPr>
            <a:lstStyle/>
            <a:p>
              <a:r>
                <a:rPr lang="en-US" b="1" dirty="0">
                  <a:solidFill>
                    <a:srgbClr val="C00000"/>
                  </a:solidFill>
                </a:rPr>
                <a:t>31</a:t>
              </a:r>
            </a:p>
          </p:txBody>
        </p:sp>
        <p:sp>
          <p:nvSpPr>
            <p:cNvPr id="8" name="TextBox 7"/>
            <p:cNvSpPr txBox="1"/>
            <p:nvPr/>
          </p:nvSpPr>
          <p:spPr>
            <a:xfrm>
              <a:off x="946688" y="5209200"/>
              <a:ext cx="748499" cy="612848"/>
            </a:xfrm>
            <a:prstGeom prst="rect">
              <a:avLst/>
            </a:prstGeom>
            <a:noFill/>
          </p:spPr>
          <p:txBody>
            <a:bodyPr wrap="square" rtlCol="0">
              <a:spAutoFit/>
            </a:bodyPr>
            <a:lstStyle/>
            <a:p>
              <a:r>
                <a:rPr lang="en-US" b="1" dirty="0">
                  <a:solidFill>
                    <a:srgbClr val="C00000"/>
                  </a:solidFill>
                </a:rPr>
                <a:t>18</a:t>
              </a:r>
            </a:p>
          </p:txBody>
        </p:sp>
        <p:sp>
          <p:nvSpPr>
            <p:cNvPr id="9" name="TextBox 8"/>
            <p:cNvSpPr txBox="1"/>
            <p:nvPr/>
          </p:nvSpPr>
          <p:spPr>
            <a:xfrm>
              <a:off x="3576423" y="4156350"/>
              <a:ext cx="742356" cy="612848"/>
            </a:xfrm>
            <a:prstGeom prst="rect">
              <a:avLst/>
            </a:prstGeom>
            <a:noFill/>
          </p:spPr>
          <p:txBody>
            <a:bodyPr wrap="square" rtlCol="0">
              <a:spAutoFit/>
            </a:bodyPr>
            <a:lstStyle/>
            <a:p>
              <a:r>
                <a:rPr lang="en-US" b="1" dirty="0">
                  <a:solidFill>
                    <a:srgbClr val="C00000"/>
                  </a:solidFill>
                </a:rPr>
                <a:t>11</a:t>
              </a:r>
            </a:p>
          </p:txBody>
        </p:sp>
        <p:sp>
          <p:nvSpPr>
            <p:cNvPr id="10" name="TextBox 9"/>
            <p:cNvSpPr txBox="1"/>
            <p:nvPr/>
          </p:nvSpPr>
          <p:spPr>
            <a:xfrm>
              <a:off x="5074683" y="4141307"/>
              <a:ext cx="584044" cy="612848"/>
            </a:xfrm>
            <a:prstGeom prst="rect">
              <a:avLst/>
            </a:prstGeom>
            <a:noFill/>
          </p:spPr>
          <p:txBody>
            <a:bodyPr wrap="square" rtlCol="0">
              <a:spAutoFit/>
            </a:bodyPr>
            <a:lstStyle/>
            <a:p>
              <a:r>
                <a:rPr lang="en-US" b="1" dirty="0">
                  <a:solidFill>
                    <a:srgbClr val="C00000"/>
                  </a:solidFill>
                </a:rPr>
                <a:t>9</a:t>
              </a:r>
            </a:p>
          </p:txBody>
        </p:sp>
        <p:cxnSp>
          <p:nvCxnSpPr>
            <p:cNvPr id="11" name="Straight Connector 10"/>
            <p:cNvCxnSpPr/>
            <p:nvPr/>
          </p:nvCxnSpPr>
          <p:spPr>
            <a:xfrm flipH="1">
              <a:off x="1882670" y="2670113"/>
              <a:ext cx="1044483" cy="605656"/>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3253959" y="2670113"/>
              <a:ext cx="1213679" cy="651725"/>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033621" y="3485775"/>
              <a:ext cx="570101" cy="634880"/>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3955936" y="3531845"/>
              <a:ext cx="570101" cy="634880"/>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707281" y="3549276"/>
              <a:ext cx="529987" cy="582300"/>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770177" y="3510907"/>
              <a:ext cx="529987" cy="582300"/>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2036007" y="4477052"/>
              <a:ext cx="264157" cy="732773"/>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04706" y="4531722"/>
              <a:ext cx="277406" cy="75121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852243" y="2296670"/>
              <a:ext cx="352463" cy="612848"/>
            </a:xfrm>
            <a:prstGeom prst="rect">
              <a:avLst/>
            </a:prstGeom>
            <a:noFill/>
          </p:spPr>
          <p:txBody>
            <a:bodyPr wrap="square" rtlCol="0">
              <a:spAutoFit/>
            </a:bodyPr>
            <a:lstStyle/>
            <a:p>
              <a:r>
                <a:rPr lang="en-US" b="1" dirty="0">
                  <a:solidFill>
                    <a:srgbClr val="C00000"/>
                  </a:solidFill>
                </a:rPr>
                <a:t>3</a:t>
              </a:r>
            </a:p>
          </p:txBody>
        </p:sp>
        <p:sp>
          <p:nvSpPr>
            <p:cNvPr id="20" name="TextBox 19"/>
            <p:cNvSpPr txBox="1"/>
            <p:nvPr/>
          </p:nvSpPr>
          <p:spPr>
            <a:xfrm>
              <a:off x="1452273" y="3025413"/>
              <a:ext cx="425771" cy="612848"/>
            </a:xfrm>
            <a:prstGeom prst="rect">
              <a:avLst/>
            </a:prstGeom>
            <a:noFill/>
          </p:spPr>
          <p:txBody>
            <a:bodyPr wrap="square" rtlCol="0">
              <a:spAutoFit/>
            </a:bodyPr>
            <a:lstStyle/>
            <a:p>
              <a:r>
                <a:rPr lang="en-US" b="1" dirty="0">
                  <a:solidFill>
                    <a:srgbClr val="C00000"/>
                  </a:solidFill>
                </a:rPr>
                <a:t>7</a:t>
              </a:r>
            </a:p>
          </p:txBody>
        </p:sp>
        <p:sp>
          <p:nvSpPr>
            <p:cNvPr id="21" name="TextBox 20"/>
            <p:cNvSpPr txBox="1"/>
            <p:nvPr/>
          </p:nvSpPr>
          <p:spPr>
            <a:xfrm>
              <a:off x="2129877" y="4038354"/>
              <a:ext cx="784742" cy="612848"/>
            </a:xfrm>
            <a:prstGeom prst="rect">
              <a:avLst/>
            </a:prstGeom>
            <a:noFill/>
          </p:spPr>
          <p:txBody>
            <a:bodyPr wrap="square" rtlCol="0">
              <a:spAutoFit/>
            </a:bodyPr>
            <a:lstStyle/>
            <a:p>
              <a:r>
                <a:rPr lang="en-US" b="1" dirty="0">
                  <a:solidFill>
                    <a:srgbClr val="C00000"/>
                  </a:solidFill>
                </a:rPr>
                <a:t>12</a:t>
              </a:r>
            </a:p>
          </p:txBody>
        </p:sp>
        <p:sp>
          <p:nvSpPr>
            <p:cNvPr id="22" name="TextBox 21"/>
            <p:cNvSpPr txBox="1"/>
            <p:nvPr/>
          </p:nvSpPr>
          <p:spPr>
            <a:xfrm>
              <a:off x="512280" y="4052080"/>
              <a:ext cx="746920" cy="612848"/>
            </a:xfrm>
            <a:prstGeom prst="rect">
              <a:avLst/>
            </a:prstGeom>
            <a:noFill/>
          </p:spPr>
          <p:txBody>
            <a:bodyPr wrap="square" rtlCol="0">
              <a:spAutoFit/>
            </a:bodyPr>
            <a:lstStyle/>
            <a:p>
              <a:r>
                <a:rPr lang="en-US" b="1" dirty="0">
                  <a:solidFill>
                    <a:srgbClr val="C00000"/>
                  </a:solidFill>
                </a:rPr>
                <a:t>16</a:t>
              </a:r>
            </a:p>
          </p:txBody>
        </p:sp>
        <p:sp>
          <p:nvSpPr>
            <p:cNvPr id="23" name="TextBox 22"/>
            <p:cNvSpPr txBox="1"/>
            <p:nvPr/>
          </p:nvSpPr>
          <p:spPr>
            <a:xfrm>
              <a:off x="1745451" y="5209200"/>
              <a:ext cx="798920" cy="612848"/>
            </a:xfrm>
            <a:prstGeom prst="rect">
              <a:avLst/>
            </a:prstGeom>
            <a:noFill/>
          </p:spPr>
          <p:txBody>
            <a:bodyPr wrap="square" rtlCol="0">
              <a:spAutoFit/>
            </a:bodyPr>
            <a:lstStyle/>
            <a:p>
              <a:r>
                <a:rPr lang="en-US" b="1" dirty="0">
                  <a:solidFill>
                    <a:srgbClr val="C00000"/>
                  </a:solidFill>
                </a:rPr>
                <a:t>21</a:t>
              </a:r>
            </a:p>
          </p:txBody>
        </p:sp>
      </p:grpSp>
      <p:grpSp>
        <p:nvGrpSpPr>
          <p:cNvPr id="51" name="Group 50"/>
          <p:cNvGrpSpPr/>
          <p:nvPr/>
        </p:nvGrpSpPr>
        <p:grpSpPr>
          <a:xfrm>
            <a:off x="608514" y="4162925"/>
            <a:ext cx="8229600" cy="707091"/>
            <a:chOff x="609600" y="4626909"/>
            <a:chExt cx="8229600" cy="707091"/>
          </a:xfrm>
        </p:grpSpPr>
        <p:sp>
          <p:nvSpPr>
            <p:cNvPr id="24" name="Rectangle 23"/>
            <p:cNvSpPr/>
            <p:nvPr/>
          </p:nvSpPr>
          <p:spPr>
            <a:xfrm>
              <a:off x="609600" y="4626909"/>
              <a:ext cx="8229600" cy="685800"/>
            </a:xfrm>
            <a:prstGeom prst="rect">
              <a:avLst/>
            </a:prstGeom>
            <a:solidFill>
              <a:schemeClr val="accent2">
                <a:lumMod val="40000"/>
                <a:lumOff val="60000"/>
                <a:alpha val="56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1823891" y="4648200"/>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38287" y="4635623"/>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105150" y="4648200"/>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20467" y="4648200"/>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343400" y="4648200"/>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53000" y="4648200"/>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81800" y="4648200"/>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172200" y="4648200"/>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562600" y="4635623"/>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391400" y="4648200"/>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001000" y="4648200"/>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196271" y="4626909"/>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353048" y="4806434"/>
              <a:ext cx="227042" cy="369332"/>
            </a:xfrm>
            <a:prstGeom prst="rect">
              <a:avLst/>
            </a:prstGeom>
            <a:noFill/>
          </p:spPr>
          <p:txBody>
            <a:bodyPr wrap="square" rtlCol="0">
              <a:spAutoFit/>
            </a:bodyPr>
            <a:lstStyle/>
            <a:p>
              <a:r>
                <a:rPr lang="en-US" b="1" dirty="0">
                  <a:solidFill>
                    <a:srgbClr val="C00000"/>
                  </a:solidFill>
                </a:rPr>
                <a:t>3</a:t>
              </a:r>
            </a:p>
          </p:txBody>
        </p:sp>
        <p:sp>
          <p:nvSpPr>
            <p:cNvPr id="39" name="TextBox 38"/>
            <p:cNvSpPr txBox="1"/>
            <p:nvPr/>
          </p:nvSpPr>
          <p:spPr>
            <a:xfrm>
              <a:off x="1953508" y="4806434"/>
              <a:ext cx="274264" cy="369332"/>
            </a:xfrm>
            <a:prstGeom prst="rect">
              <a:avLst/>
            </a:prstGeom>
            <a:noFill/>
          </p:spPr>
          <p:txBody>
            <a:bodyPr wrap="square" rtlCol="0">
              <a:spAutoFit/>
            </a:bodyPr>
            <a:lstStyle/>
            <a:p>
              <a:r>
                <a:rPr lang="en-US" b="1" dirty="0">
                  <a:solidFill>
                    <a:srgbClr val="C00000"/>
                  </a:solidFill>
                </a:rPr>
                <a:t>7</a:t>
              </a:r>
            </a:p>
          </p:txBody>
        </p:sp>
        <p:sp>
          <p:nvSpPr>
            <p:cNvPr id="40" name="TextBox 39"/>
            <p:cNvSpPr txBox="1"/>
            <p:nvPr/>
          </p:nvSpPr>
          <p:spPr>
            <a:xfrm>
              <a:off x="2576440" y="4799055"/>
              <a:ext cx="274264" cy="369332"/>
            </a:xfrm>
            <a:prstGeom prst="rect">
              <a:avLst/>
            </a:prstGeom>
            <a:noFill/>
          </p:spPr>
          <p:txBody>
            <a:bodyPr wrap="square" rtlCol="0">
              <a:spAutoFit/>
            </a:bodyPr>
            <a:lstStyle/>
            <a:p>
              <a:r>
                <a:rPr lang="en-US" b="1" dirty="0">
                  <a:solidFill>
                    <a:srgbClr val="C00000"/>
                  </a:solidFill>
                </a:rPr>
                <a:t>4</a:t>
              </a:r>
            </a:p>
          </p:txBody>
        </p:sp>
        <p:sp>
          <p:nvSpPr>
            <p:cNvPr id="41" name="TextBox 40"/>
            <p:cNvSpPr txBox="1"/>
            <p:nvPr/>
          </p:nvSpPr>
          <p:spPr>
            <a:xfrm>
              <a:off x="3187691" y="4799055"/>
              <a:ext cx="481135" cy="369332"/>
            </a:xfrm>
            <a:prstGeom prst="rect">
              <a:avLst/>
            </a:prstGeom>
            <a:noFill/>
          </p:spPr>
          <p:txBody>
            <a:bodyPr wrap="square" rtlCol="0">
              <a:spAutoFit/>
            </a:bodyPr>
            <a:lstStyle/>
            <a:p>
              <a:r>
                <a:rPr lang="en-US" b="1" dirty="0">
                  <a:solidFill>
                    <a:srgbClr val="C00000"/>
                  </a:solidFill>
                </a:rPr>
                <a:t>16</a:t>
              </a:r>
            </a:p>
          </p:txBody>
        </p:sp>
        <p:sp>
          <p:nvSpPr>
            <p:cNvPr id="42" name="TextBox 41"/>
            <p:cNvSpPr txBox="1"/>
            <p:nvPr/>
          </p:nvSpPr>
          <p:spPr>
            <a:xfrm>
              <a:off x="3786260" y="4799055"/>
              <a:ext cx="505498" cy="369332"/>
            </a:xfrm>
            <a:prstGeom prst="rect">
              <a:avLst/>
            </a:prstGeom>
            <a:noFill/>
          </p:spPr>
          <p:txBody>
            <a:bodyPr wrap="square" rtlCol="0">
              <a:spAutoFit/>
            </a:bodyPr>
            <a:lstStyle/>
            <a:p>
              <a:r>
                <a:rPr lang="en-US" b="1" dirty="0">
                  <a:solidFill>
                    <a:srgbClr val="C00000"/>
                  </a:solidFill>
                </a:rPr>
                <a:t>12</a:t>
              </a:r>
            </a:p>
          </p:txBody>
        </p:sp>
        <p:sp>
          <p:nvSpPr>
            <p:cNvPr id="43" name="TextBox 42"/>
            <p:cNvSpPr txBox="1"/>
            <p:nvPr/>
          </p:nvSpPr>
          <p:spPr>
            <a:xfrm>
              <a:off x="4417542" y="4808255"/>
              <a:ext cx="478195" cy="369332"/>
            </a:xfrm>
            <a:prstGeom prst="rect">
              <a:avLst/>
            </a:prstGeom>
            <a:noFill/>
          </p:spPr>
          <p:txBody>
            <a:bodyPr wrap="square" rtlCol="0">
              <a:spAutoFit/>
            </a:bodyPr>
            <a:lstStyle/>
            <a:p>
              <a:r>
                <a:rPr lang="en-US" b="1" dirty="0">
                  <a:solidFill>
                    <a:srgbClr val="C00000"/>
                  </a:solidFill>
                </a:rPr>
                <a:t>11</a:t>
              </a:r>
            </a:p>
          </p:txBody>
        </p:sp>
        <p:sp>
          <p:nvSpPr>
            <p:cNvPr id="44" name="TextBox 43"/>
            <p:cNvSpPr txBox="1"/>
            <p:nvPr/>
          </p:nvSpPr>
          <p:spPr>
            <a:xfrm>
              <a:off x="5119017" y="4806434"/>
              <a:ext cx="376217" cy="369332"/>
            </a:xfrm>
            <a:prstGeom prst="rect">
              <a:avLst/>
            </a:prstGeom>
            <a:noFill/>
          </p:spPr>
          <p:txBody>
            <a:bodyPr wrap="square" rtlCol="0">
              <a:spAutoFit/>
            </a:bodyPr>
            <a:lstStyle/>
            <a:p>
              <a:r>
                <a:rPr lang="en-US" b="1" dirty="0">
                  <a:solidFill>
                    <a:srgbClr val="C00000"/>
                  </a:solidFill>
                </a:rPr>
                <a:t>9</a:t>
              </a:r>
            </a:p>
          </p:txBody>
        </p:sp>
        <p:sp>
          <p:nvSpPr>
            <p:cNvPr id="45" name="TextBox 44"/>
            <p:cNvSpPr txBox="1"/>
            <p:nvPr/>
          </p:nvSpPr>
          <p:spPr>
            <a:xfrm>
              <a:off x="5665401" y="4799055"/>
              <a:ext cx="501430" cy="369332"/>
            </a:xfrm>
            <a:prstGeom prst="rect">
              <a:avLst/>
            </a:prstGeom>
            <a:noFill/>
          </p:spPr>
          <p:txBody>
            <a:bodyPr wrap="square" rtlCol="0">
              <a:spAutoFit/>
            </a:bodyPr>
            <a:lstStyle/>
            <a:p>
              <a:r>
                <a:rPr lang="en-US" b="1" dirty="0">
                  <a:solidFill>
                    <a:srgbClr val="C00000"/>
                  </a:solidFill>
                </a:rPr>
                <a:t>31</a:t>
              </a:r>
            </a:p>
          </p:txBody>
        </p:sp>
        <p:sp>
          <p:nvSpPr>
            <p:cNvPr id="46" name="TextBox 45"/>
            <p:cNvSpPr txBox="1"/>
            <p:nvPr/>
          </p:nvSpPr>
          <p:spPr>
            <a:xfrm>
              <a:off x="6237950" y="4799055"/>
              <a:ext cx="482152" cy="369332"/>
            </a:xfrm>
            <a:prstGeom prst="rect">
              <a:avLst/>
            </a:prstGeom>
            <a:noFill/>
          </p:spPr>
          <p:txBody>
            <a:bodyPr wrap="square" rtlCol="0">
              <a:spAutoFit/>
            </a:bodyPr>
            <a:lstStyle/>
            <a:p>
              <a:r>
                <a:rPr lang="en-US" b="1" dirty="0">
                  <a:solidFill>
                    <a:srgbClr val="C00000"/>
                  </a:solidFill>
                </a:rPr>
                <a:t>18</a:t>
              </a:r>
            </a:p>
          </p:txBody>
        </p:sp>
        <p:sp>
          <p:nvSpPr>
            <p:cNvPr id="47" name="TextBox 46"/>
            <p:cNvSpPr txBox="1"/>
            <p:nvPr/>
          </p:nvSpPr>
          <p:spPr>
            <a:xfrm>
              <a:off x="6876667" y="4806434"/>
              <a:ext cx="514631" cy="369332"/>
            </a:xfrm>
            <a:prstGeom prst="rect">
              <a:avLst/>
            </a:prstGeom>
            <a:noFill/>
          </p:spPr>
          <p:txBody>
            <a:bodyPr wrap="square" rtlCol="0">
              <a:spAutoFit/>
            </a:bodyPr>
            <a:lstStyle/>
            <a:p>
              <a:r>
                <a:rPr lang="en-US" b="1" dirty="0">
                  <a:solidFill>
                    <a:srgbClr val="C00000"/>
                  </a:solidFill>
                </a:rPr>
                <a:t>21</a:t>
              </a:r>
            </a:p>
          </p:txBody>
        </p:sp>
      </p:grpSp>
      <p:sp>
        <p:nvSpPr>
          <p:cNvPr id="58" name="Content Placeholder 1"/>
          <p:cNvSpPr txBox="1">
            <a:spLocks/>
          </p:cNvSpPr>
          <p:nvPr/>
        </p:nvSpPr>
        <p:spPr>
          <a:xfrm>
            <a:off x="3908800" y="1262667"/>
            <a:ext cx="4941895" cy="1861533"/>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r">
              <a:spcBef>
                <a:spcPts val="1200"/>
              </a:spcBef>
              <a:buFont typeface="Wingdings 3"/>
              <a:buNone/>
            </a:pPr>
            <a:r>
              <a:rPr lang="en-US" sz="1800" dirty="0">
                <a:ea typeface="Verdana" panose="020B0604030504040204" pitchFamily="34" charset="0"/>
                <a:cs typeface="Verdana" panose="020B0604030504040204" pitchFamily="34" charset="0"/>
              </a:rPr>
              <a:t>node in slot 4 is </a:t>
            </a:r>
            <a:r>
              <a:rPr lang="en-US" sz="1800" b="1" dirty="0">
                <a:solidFill>
                  <a:srgbClr val="C00000"/>
                </a:solidFill>
                <a:ea typeface="Verdana" panose="020B0604030504040204" pitchFamily="34" charset="0"/>
                <a:cs typeface="Verdana" panose="020B0604030504040204" pitchFamily="34" charset="0"/>
              </a:rPr>
              <a:t>16</a:t>
            </a:r>
          </a:p>
          <a:p>
            <a:pPr marL="109728" indent="0" algn="r">
              <a:spcBef>
                <a:spcPts val="1200"/>
              </a:spcBef>
              <a:buFont typeface="Wingdings 3"/>
              <a:buNone/>
            </a:pPr>
            <a:r>
              <a:rPr lang="en-US" sz="1800" b="1" dirty="0">
                <a:solidFill>
                  <a:srgbClr val="0070C0"/>
                </a:solidFill>
                <a:ea typeface="Verdana" panose="020B0604030504040204" pitchFamily="34" charset="0"/>
                <a:cs typeface="Verdana" panose="020B0604030504040204" pitchFamily="34" charset="0"/>
              </a:rPr>
              <a:t>Parent: </a:t>
            </a:r>
            <a:r>
              <a:rPr lang="en-US" sz="1800" dirty="0">
                <a:ea typeface="Verdana" panose="020B0604030504040204" pitchFamily="34" charset="0"/>
                <a:cs typeface="Verdana" panose="020B0604030504040204" pitchFamily="34" charset="0"/>
              </a:rPr>
              <a:t>floor(4/2) is 2, slot 2 has </a:t>
            </a:r>
            <a:r>
              <a:rPr lang="en-US" sz="1800" b="1" dirty="0">
                <a:solidFill>
                  <a:srgbClr val="C00000"/>
                </a:solidFill>
                <a:ea typeface="Verdana" panose="020B0604030504040204" pitchFamily="34" charset="0"/>
                <a:cs typeface="Verdana" panose="020B0604030504040204" pitchFamily="34" charset="0"/>
              </a:rPr>
              <a:t>7</a:t>
            </a:r>
          </a:p>
          <a:p>
            <a:pPr marL="109728" indent="0" algn="r">
              <a:spcBef>
                <a:spcPts val="1200"/>
              </a:spcBef>
              <a:buFont typeface="Wingdings 3"/>
              <a:buNone/>
            </a:pPr>
            <a:r>
              <a:rPr lang="en-US" sz="1800" b="1" dirty="0" err="1">
                <a:solidFill>
                  <a:srgbClr val="0070C0"/>
                </a:solidFill>
                <a:ea typeface="Verdana" panose="020B0604030504040204" pitchFamily="34" charset="0"/>
                <a:cs typeface="Verdana" panose="020B0604030504040204" pitchFamily="34" charset="0"/>
              </a:rPr>
              <a:t>Lchild</a:t>
            </a:r>
            <a:r>
              <a:rPr lang="en-US" sz="1800" b="1" dirty="0">
                <a:solidFill>
                  <a:srgbClr val="0070C0"/>
                </a:solidFill>
                <a:ea typeface="Verdana" panose="020B0604030504040204" pitchFamily="34" charset="0"/>
                <a:cs typeface="Verdana" panose="020B0604030504040204" pitchFamily="34" charset="0"/>
              </a:rPr>
              <a:t>: </a:t>
            </a:r>
            <a:r>
              <a:rPr lang="en-US" sz="1800" dirty="0">
                <a:ea typeface="Verdana" panose="020B0604030504040204" pitchFamily="34" charset="0"/>
                <a:cs typeface="Verdana" panose="020B0604030504040204" pitchFamily="34" charset="0"/>
              </a:rPr>
              <a:t>4*2 is 8, slot 8 has </a:t>
            </a:r>
            <a:r>
              <a:rPr lang="en-US" sz="1800" b="1" dirty="0">
                <a:solidFill>
                  <a:srgbClr val="C00000"/>
                </a:solidFill>
                <a:ea typeface="Verdana" panose="020B0604030504040204" pitchFamily="34" charset="0"/>
                <a:cs typeface="Verdana" panose="020B0604030504040204" pitchFamily="34" charset="0"/>
              </a:rPr>
              <a:t>31</a:t>
            </a:r>
          </a:p>
          <a:p>
            <a:pPr marL="109728" indent="0" algn="r">
              <a:spcBef>
                <a:spcPts val="1200"/>
              </a:spcBef>
              <a:buFont typeface="Wingdings 3"/>
              <a:buNone/>
            </a:pPr>
            <a:r>
              <a:rPr lang="en-US" sz="1800" b="1" dirty="0" err="1">
                <a:solidFill>
                  <a:srgbClr val="0070C0"/>
                </a:solidFill>
                <a:ea typeface="Verdana" panose="020B0604030504040204" pitchFamily="34" charset="0"/>
                <a:cs typeface="Verdana" panose="020B0604030504040204" pitchFamily="34" charset="0"/>
              </a:rPr>
              <a:t>Rchild</a:t>
            </a:r>
            <a:r>
              <a:rPr lang="en-US" sz="1800" b="1" dirty="0">
                <a:solidFill>
                  <a:srgbClr val="0070C0"/>
                </a:solidFill>
                <a:ea typeface="Verdana" panose="020B0604030504040204" pitchFamily="34" charset="0"/>
                <a:cs typeface="Verdana" panose="020B0604030504040204" pitchFamily="34" charset="0"/>
              </a:rPr>
              <a:t>: </a:t>
            </a:r>
            <a:r>
              <a:rPr lang="en-US" sz="1800" dirty="0">
                <a:ea typeface="Verdana" panose="020B0604030504040204" pitchFamily="34" charset="0"/>
                <a:cs typeface="Verdana" panose="020B0604030504040204" pitchFamily="34" charset="0"/>
              </a:rPr>
              <a:t>(4*2)+1 is 9, slot 9 has </a:t>
            </a:r>
            <a:r>
              <a:rPr lang="en-US" sz="1800" b="1" dirty="0">
                <a:solidFill>
                  <a:srgbClr val="C00000"/>
                </a:solidFill>
                <a:ea typeface="Verdana" panose="020B0604030504040204" pitchFamily="34" charset="0"/>
                <a:cs typeface="Verdana" panose="020B0604030504040204" pitchFamily="34" charset="0"/>
              </a:rPr>
              <a:t>18</a:t>
            </a:r>
            <a:r>
              <a:rPr lang="en-US" sz="1800" dirty="0">
                <a:ea typeface="Verdana" panose="020B0604030504040204" pitchFamily="34" charset="0"/>
                <a:cs typeface="Verdana" panose="020B0604030504040204" pitchFamily="34" charset="0"/>
              </a:rPr>
              <a:t>    </a:t>
            </a:r>
          </a:p>
        </p:txBody>
      </p:sp>
      <p:sp>
        <p:nvSpPr>
          <p:cNvPr id="25" name="Freeform 24"/>
          <p:cNvSpPr/>
          <p:nvPr/>
        </p:nvSpPr>
        <p:spPr>
          <a:xfrm>
            <a:off x="2162175" y="5400675"/>
            <a:ext cx="1209675" cy="210258"/>
          </a:xfrm>
          <a:custGeom>
            <a:avLst/>
            <a:gdLst>
              <a:gd name="connsiteX0" fmla="*/ 1209675 w 1209675"/>
              <a:gd name="connsiteY0" fmla="*/ 0 h 180975"/>
              <a:gd name="connsiteX1" fmla="*/ 1104900 w 1209675"/>
              <a:gd name="connsiteY1" fmla="*/ 76200 h 180975"/>
              <a:gd name="connsiteX2" fmla="*/ 1076325 w 1209675"/>
              <a:gd name="connsiteY2" fmla="*/ 85725 h 180975"/>
              <a:gd name="connsiteX3" fmla="*/ 981075 w 1209675"/>
              <a:gd name="connsiteY3" fmla="*/ 123825 h 180975"/>
              <a:gd name="connsiteX4" fmla="*/ 895350 w 1209675"/>
              <a:gd name="connsiteY4" fmla="*/ 133350 h 180975"/>
              <a:gd name="connsiteX5" fmla="*/ 790575 w 1209675"/>
              <a:gd name="connsiteY5" fmla="*/ 152400 h 180975"/>
              <a:gd name="connsiteX6" fmla="*/ 742950 w 1209675"/>
              <a:gd name="connsiteY6" fmla="*/ 161925 h 180975"/>
              <a:gd name="connsiteX7" fmla="*/ 704850 w 1209675"/>
              <a:gd name="connsiteY7" fmla="*/ 171450 h 180975"/>
              <a:gd name="connsiteX8" fmla="*/ 542925 w 1209675"/>
              <a:gd name="connsiteY8" fmla="*/ 180975 h 180975"/>
              <a:gd name="connsiteX9" fmla="*/ 304800 w 1209675"/>
              <a:gd name="connsiteY9" fmla="*/ 171450 h 180975"/>
              <a:gd name="connsiteX10" fmla="*/ 200025 w 1209675"/>
              <a:gd name="connsiteY10" fmla="*/ 142875 h 180975"/>
              <a:gd name="connsiteX11" fmla="*/ 142875 w 1209675"/>
              <a:gd name="connsiteY11" fmla="*/ 114300 h 180975"/>
              <a:gd name="connsiteX12" fmla="*/ 114300 w 1209675"/>
              <a:gd name="connsiteY12" fmla="*/ 85725 h 180975"/>
              <a:gd name="connsiteX13" fmla="*/ 57150 w 1209675"/>
              <a:gd name="connsiteY13" fmla="*/ 66675 h 180975"/>
              <a:gd name="connsiteX14" fmla="*/ 28575 w 1209675"/>
              <a:gd name="connsiteY14" fmla="*/ 47625 h 180975"/>
              <a:gd name="connsiteX15" fmla="*/ 0 w 1209675"/>
              <a:gd name="connsiteY15" fmla="*/ 9525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09675" h="180975">
                <a:moveTo>
                  <a:pt x="1209675" y="0"/>
                </a:moveTo>
                <a:cubicBezTo>
                  <a:pt x="1191148" y="14822"/>
                  <a:pt x="1126062" y="69146"/>
                  <a:pt x="1104900" y="76200"/>
                </a:cubicBezTo>
                <a:cubicBezTo>
                  <a:pt x="1095375" y="79375"/>
                  <a:pt x="1085553" y="81770"/>
                  <a:pt x="1076325" y="85725"/>
                </a:cubicBezTo>
                <a:cubicBezTo>
                  <a:pt x="1042606" y="100176"/>
                  <a:pt x="1020099" y="119489"/>
                  <a:pt x="981075" y="123825"/>
                </a:cubicBezTo>
                <a:lnTo>
                  <a:pt x="895350" y="133350"/>
                </a:lnTo>
                <a:cubicBezTo>
                  <a:pt x="837059" y="152780"/>
                  <a:pt x="890585" y="137014"/>
                  <a:pt x="790575" y="152400"/>
                </a:cubicBezTo>
                <a:cubicBezTo>
                  <a:pt x="774574" y="154862"/>
                  <a:pt x="758754" y="158413"/>
                  <a:pt x="742950" y="161925"/>
                </a:cubicBezTo>
                <a:cubicBezTo>
                  <a:pt x="730171" y="164765"/>
                  <a:pt x="717882" y="170209"/>
                  <a:pt x="704850" y="171450"/>
                </a:cubicBezTo>
                <a:cubicBezTo>
                  <a:pt x="651025" y="176576"/>
                  <a:pt x="596900" y="177800"/>
                  <a:pt x="542925" y="180975"/>
                </a:cubicBezTo>
                <a:cubicBezTo>
                  <a:pt x="463550" y="177800"/>
                  <a:pt x="384063" y="176734"/>
                  <a:pt x="304800" y="171450"/>
                </a:cubicBezTo>
                <a:cubicBezTo>
                  <a:pt x="271142" y="169206"/>
                  <a:pt x="230786" y="153129"/>
                  <a:pt x="200025" y="142875"/>
                </a:cubicBezTo>
                <a:cubicBezTo>
                  <a:pt x="171386" y="133329"/>
                  <a:pt x="167494" y="134816"/>
                  <a:pt x="142875" y="114300"/>
                </a:cubicBezTo>
                <a:cubicBezTo>
                  <a:pt x="132527" y="105676"/>
                  <a:pt x="126075" y="92267"/>
                  <a:pt x="114300" y="85725"/>
                </a:cubicBezTo>
                <a:cubicBezTo>
                  <a:pt x="96747" y="75973"/>
                  <a:pt x="73858" y="77814"/>
                  <a:pt x="57150" y="66675"/>
                </a:cubicBezTo>
                <a:lnTo>
                  <a:pt x="28575" y="47625"/>
                </a:lnTo>
                <a:cubicBezTo>
                  <a:pt x="7034" y="15314"/>
                  <a:pt x="17620" y="27145"/>
                  <a:pt x="0" y="9525"/>
                </a:cubicBezTo>
              </a:path>
            </a:pathLst>
          </a:custGeom>
          <a:noFill/>
          <a:ln>
            <a:solidFill>
              <a:srgbClr val="FF66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3543300" y="5400675"/>
            <a:ext cx="2278025" cy="314325"/>
          </a:xfrm>
          <a:custGeom>
            <a:avLst/>
            <a:gdLst>
              <a:gd name="connsiteX0" fmla="*/ 0 w 2278025"/>
              <a:gd name="connsiteY0" fmla="*/ 0 h 314325"/>
              <a:gd name="connsiteX1" fmla="*/ 295275 w 2278025"/>
              <a:gd name="connsiteY1" fmla="*/ 161925 h 314325"/>
              <a:gd name="connsiteX2" fmla="*/ 352425 w 2278025"/>
              <a:gd name="connsiteY2" fmla="*/ 180975 h 314325"/>
              <a:gd name="connsiteX3" fmla="*/ 381000 w 2278025"/>
              <a:gd name="connsiteY3" fmla="*/ 190500 h 314325"/>
              <a:gd name="connsiteX4" fmla="*/ 409575 w 2278025"/>
              <a:gd name="connsiteY4" fmla="*/ 200025 h 314325"/>
              <a:gd name="connsiteX5" fmla="*/ 514350 w 2278025"/>
              <a:gd name="connsiteY5" fmla="*/ 219075 h 314325"/>
              <a:gd name="connsiteX6" fmla="*/ 600075 w 2278025"/>
              <a:gd name="connsiteY6" fmla="*/ 228600 h 314325"/>
              <a:gd name="connsiteX7" fmla="*/ 676275 w 2278025"/>
              <a:gd name="connsiteY7" fmla="*/ 238125 h 314325"/>
              <a:gd name="connsiteX8" fmla="*/ 742950 w 2278025"/>
              <a:gd name="connsiteY8" fmla="*/ 247650 h 314325"/>
              <a:gd name="connsiteX9" fmla="*/ 838200 w 2278025"/>
              <a:gd name="connsiteY9" fmla="*/ 257175 h 314325"/>
              <a:gd name="connsiteX10" fmla="*/ 1085850 w 2278025"/>
              <a:gd name="connsiteY10" fmla="*/ 285750 h 314325"/>
              <a:gd name="connsiteX11" fmla="*/ 1114425 w 2278025"/>
              <a:gd name="connsiteY11" fmla="*/ 295275 h 314325"/>
              <a:gd name="connsiteX12" fmla="*/ 1295400 w 2278025"/>
              <a:gd name="connsiteY12" fmla="*/ 314325 h 314325"/>
              <a:gd name="connsiteX13" fmla="*/ 1533525 w 2278025"/>
              <a:gd name="connsiteY13" fmla="*/ 295275 h 314325"/>
              <a:gd name="connsiteX14" fmla="*/ 1590675 w 2278025"/>
              <a:gd name="connsiteY14" fmla="*/ 276225 h 314325"/>
              <a:gd name="connsiteX15" fmla="*/ 1619250 w 2278025"/>
              <a:gd name="connsiteY15" fmla="*/ 266700 h 314325"/>
              <a:gd name="connsiteX16" fmla="*/ 1685925 w 2278025"/>
              <a:gd name="connsiteY16" fmla="*/ 247650 h 314325"/>
              <a:gd name="connsiteX17" fmla="*/ 1762125 w 2278025"/>
              <a:gd name="connsiteY17" fmla="*/ 238125 h 314325"/>
              <a:gd name="connsiteX18" fmla="*/ 1819275 w 2278025"/>
              <a:gd name="connsiteY18" fmla="*/ 228600 h 314325"/>
              <a:gd name="connsiteX19" fmla="*/ 1962150 w 2278025"/>
              <a:gd name="connsiteY19" fmla="*/ 209550 h 314325"/>
              <a:gd name="connsiteX20" fmla="*/ 2000250 w 2278025"/>
              <a:gd name="connsiteY20" fmla="*/ 200025 h 314325"/>
              <a:gd name="connsiteX21" fmla="*/ 2152650 w 2278025"/>
              <a:gd name="connsiteY21" fmla="*/ 171450 h 314325"/>
              <a:gd name="connsiteX22" fmla="*/ 2181225 w 2278025"/>
              <a:gd name="connsiteY22" fmla="*/ 152400 h 314325"/>
              <a:gd name="connsiteX23" fmla="*/ 2219325 w 2278025"/>
              <a:gd name="connsiteY23" fmla="*/ 114300 h 314325"/>
              <a:gd name="connsiteX24" fmla="*/ 2228850 w 2278025"/>
              <a:gd name="connsiteY24" fmla="*/ 85725 h 314325"/>
              <a:gd name="connsiteX25" fmla="*/ 2276475 w 2278025"/>
              <a:gd name="connsiteY25" fmla="*/ 38100 h 314325"/>
              <a:gd name="connsiteX26" fmla="*/ 2276475 w 2278025"/>
              <a:gd name="connsiteY26" fmla="*/ 0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278025" h="314325">
                <a:moveTo>
                  <a:pt x="0" y="0"/>
                </a:moveTo>
                <a:cubicBezTo>
                  <a:pt x="98425" y="53975"/>
                  <a:pt x="195418" y="110647"/>
                  <a:pt x="295275" y="161925"/>
                </a:cubicBezTo>
                <a:cubicBezTo>
                  <a:pt x="313138" y="171098"/>
                  <a:pt x="333375" y="174625"/>
                  <a:pt x="352425" y="180975"/>
                </a:cubicBezTo>
                <a:lnTo>
                  <a:pt x="381000" y="190500"/>
                </a:lnTo>
                <a:cubicBezTo>
                  <a:pt x="390525" y="193675"/>
                  <a:pt x="399730" y="198056"/>
                  <a:pt x="409575" y="200025"/>
                </a:cubicBezTo>
                <a:cubicBezTo>
                  <a:pt x="445491" y="207208"/>
                  <a:pt x="477790" y="214200"/>
                  <a:pt x="514350" y="219075"/>
                </a:cubicBezTo>
                <a:cubicBezTo>
                  <a:pt x="542849" y="222875"/>
                  <a:pt x="571521" y="225241"/>
                  <a:pt x="600075" y="228600"/>
                </a:cubicBezTo>
                <a:lnTo>
                  <a:pt x="676275" y="238125"/>
                </a:lnTo>
                <a:cubicBezTo>
                  <a:pt x="698529" y="241092"/>
                  <a:pt x="720653" y="245027"/>
                  <a:pt x="742950" y="247650"/>
                </a:cubicBezTo>
                <a:cubicBezTo>
                  <a:pt x="774640" y="251378"/>
                  <a:pt x="806473" y="253776"/>
                  <a:pt x="838200" y="257175"/>
                </a:cubicBezTo>
                <a:lnTo>
                  <a:pt x="1085850" y="285750"/>
                </a:lnTo>
                <a:cubicBezTo>
                  <a:pt x="1095375" y="288925"/>
                  <a:pt x="1104580" y="293306"/>
                  <a:pt x="1114425" y="295275"/>
                </a:cubicBezTo>
                <a:cubicBezTo>
                  <a:pt x="1167753" y="305941"/>
                  <a:pt x="1245909" y="310201"/>
                  <a:pt x="1295400" y="314325"/>
                </a:cubicBezTo>
                <a:cubicBezTo>
                  <a:pt x="1331493" y="312320"/>
                  <a:pt x="1472071" y="309457"/>
                  <a:pt x="1533525" y="295275"/>
                </a:cubicBezTo>
                <a:cubicBezTo>
                  <a:pt x="1553091" y="290760"/>
                  <a:pt x="1571625" y="282575"/>
                  <a:pt x="1590675" y="276225"/>
                </a:cubicBezTo>
                <a:lnTo>
                  <a:pt x="1619250" y="266700"/>
                </a:lnTo>
                <a:cubicBezTo>
                  <a:pt x="1641898" y="259151"/>
                  <a:pt x="1662005" y="251637"/>
                  <a:pt x="1685925" y="247650"/>
                </a:cubicBezTo>
                <a:cubicBezTo>
                  <a:pt x="1711174" y="243442"/>
                  <a:pt x="1736785" y="241745"/>
                  <a:pt x="1762125" y="238125"/>
                </a:cubicBezTo>
                <a:cubicBezTo>
                  <a:pt x="1781244" y="235394"/>
                  <a:pt x="1800156" y="231331"/>
                  <a:pt x="1819275" y="228600"/>
                </a:cubicBezTo>
                <a:cubicBezTo>
                  <a:pt x="1857974" y="223072"/>
                  <a:pt x="1922564" y="216748"/>
                  <a:pt x="1962150" y="209550"/>
                </a:cubicBezTo>
                <a:cubicBezTo>
                  <a:pt x="1975030" y="207208"/>
                  <a:pt x="1987450" y="202768"/>
                  <a:pt x="2000250" y="200025"/>
                </a:cubicBezTo>
                <a:cubicBezTo>
                  <a:pt x="2080181" y="182897"/>
                  <a:pt x="2083994" y="182893"/>
                  <a:pt x="2152650" y="171450"/>
                </a:cubicBezTo>
                <a:cubicBezTo>
                  <a:pt x="2162175" y="165100"/>
                  <a:pt x="2174074" y="161339"/>
                  <a:pt x="2181225" y="152400"/>
                </a:cubicBezTo>
                <a:cubicBezTo>
                  <a:pt x="2218170" y="106218"/>
                  <a:pt x="2156980" y="135082"/>
                  <a:pt x="2219325" y="114300"/>
                </a:cubicBezTo>
                <a:cubicBezTo>
                  <a:pt x="2222500" y="104775"/>
                  <a:pt x="2222578" y="93565"/>
                  <a:pt x="2228850" y="85725"/>
                </a:cubicBezTo>
                <a:cubicBezTo>
                  <a:pt x="2254250" y="53975"/>
                  <a:pt x="2263775" y="82550"/>
                  <a:pt x="2276475" y="38100"/>
                </a:cubicBezTo>
                <a:cubicBezTo>
                  <a:pt x="2279964" y="25889"/>
                  <a:pt x="2276475" y="12700"/>
                  <a:pt x="2276475" y="0"/>
                </a:cubicBezTo>
              </a:path>
            </a:pathLst>
          </a:custGeom>
          <a:noFill/>
          <a:ln>
            <a:solidFill>
              <a:srgbClr val="E4574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5953124" y="5412967"/>
            <a:ext cx="600075" cy="195503"/>
          </a:xfrm>
          <a:custGeom>
            <a:avLst/>
            <a:gdLst>
              <a:gd name="connsiteX0" fmla="*/ 0 w 571500"/>
              <a:gd name="connsiteY0" fmla="*/ 0 h 179220"/>
              <a:gd name="connsiteX1" fmla="*/ 466725 w 571500"/>
              <a:gd name="connsiteY1" fmla="*/ 161925 h 179220"/>
              <a:gd name="connsiteX2" fmla="*/ 495300 w 571500"/>
              <a:gd name="connsiteY2" fmla="*/ 142875 h 179220"/>
              <a:gd name="connsiteX3" fmla="*/ 523875 w 571500"/>
              <a:gd name="connsiteY3" fmla="*/ 133350 h 179220"/>
              <a:gd name="connsiteX4" fmla="*/ 561975 w 571500"/>
              <a:gd name="connsiteY4" fmla="*/ 76200 h 179220"/>
              <a:gd name="connsiteX5" fmla="*/ 571500 w 571500"/>
              <a:gd name="connsiteY5" fmla="*/ 47625 h 179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0" h="179220">
                <a:moveTo>
                  <a:pt x="0" y="0"/>
                </a:moveTo>
                <a:cubicBezTo>
                  <a:pt x="256115" y="200438"/>
                  <a:pt x="151374" y="194548"/>
                  <a:pt x="466725" y="161925"/>
                </a:cubicBezTo>
                <a:cubicBezTo>
                  <a:pt x="478112" y="160747"/>
                  <a:pt x="485061" y="147995"/>
                  <a:pt x="495300" y="142875"/>
                </a:cubicBezTo>
                <a:cubicBezTo>
                  <a:pt x="504280" y="138385"/>
                  <a:pt x="514350" y="136525"/>
                  <a:pt x="523875" y="133350"/>
                </a:cubicBezTo>
                <a:cubicBezTo>
                  <a:pt x="536575" y="114300"/>
                  <a:pt x="554735" y="97920"/>
                  <a:pt x="561975" y="76200"/>
                </a:cubicBezTo>
                <a:lnTo>
                  <a:pt x="571500" y="47625"/>
                </a:lnTo>
              </a:path>
            </a:pathLst>
          </a:custGeom>
          <a:noFill/>
          <a:ln>
            <a:solidFill>
              <a:srgbClr val="E4574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2162175" y="5762289"/>
            <a:ext cx="1335498" cy="369332"/>
          </a:xfrm>
          <a:prstGeom prst="rect">
            <a:avLst/>
          </a:prstGeom>
          <a:noFill/>
        </p:spPr>
        <p:txBody>
          <a:bodyPr wrap="square" rtlCol="0">
            <a:spAutoFit/>
          </a:bodyPr>
          <a:lstStyle/>
          <a:p>
            <a:r>
              <a:rPr lang="en-US" b="1" i="1" dirty="0">
                <a:solidFill>
                  <a:srgbClr val="0070C0"/>
                </a:solidFill>
              </a:rPr>
              <a:t>half back</a:t>
            </a:r>
          </a:p>
        </p:txBody>
      </p:sp>
      <p:sp>
        <p:nvSpPr>
          <p:cNvPr id="61" name="TextBox 60"/>
          <p:cNvSpPr txBox="1"/>
          <p:nvPr/>
        </p:nvSpPr>
        <p:spPr>
          <a:xfrm>
            <a:off x="4873846" y="5896798"/>
            <a:ext cx="1906868" cy="369332"/>
          </a:xfrm>
          <a:prstGeom prst="rect">
            <a:avLst/>
          </a:prstGeom>
          <a:noFill/>
        </p:spPr>
        <p:txBody>
          <a:bodyPr wrap="square" rtlCol="0">
            <a:spAutoFit/>
          </a:bodyPr>
          <a:lstStyle/>
          <a:p>
            <a:r>
              <a:rPr lang="en-US" b="1" i="1" dirty="0">
                <a:solidFill>
                  <a:srgbClr val="0070C0"/>
                </a:solidFill>
              </a:rPr>
              <a:t>double forward</a:t>
            </a:r>
          </a:p>
        </p:txBody>
      </p:sp>
      <p:sp>
        <p:nvSpPr>
          <p:cNvPr id="62" name="TextBox 61"/>
          <p:cNvSpPr txBox="1"/>
          <p:nvPr/>
        </p:nvSpPr>
        <p:spPr>
          <a:xfrm>
            <a:off x="1351962" y="3508498"/>
            <a:ext cx="1152528" cy="369332"/>
          </a:xfrm>
          <a:prstGeom prst="rect">
            <a:avLst/>
          </a:prstGeom>
          <a:noFill/>
        </p:spPr>
        <p:txBody>
          <a:bodyPr wrap="square" rtlCol="0">
            <a:spAutoFit/>
          </a:bodyPr>
          <a:lstStyle/>
          <a:p>
            <a:r>
              <a:rPr lang="en-US" b="1" i="1" dirty="0">
                <a:solidFill>
                  <a:srgbClr val="C00000"/>
                </a:solidFill>
              </a:rPr>
              <a:t>parent</a:t>
            </a:r>
          </a:p>
        </p:txBody>
      </p:sp>
      <p:sp>
        <p:nvSpPr>
          <p:cNvPr id="63" name="TextBox 62"/>
          <p:cNvSpPr txBox="1"/>
          <p:nvPr/>
        </p:nvSpPr>
        <p:spPr>
          <a:xfrm>
            <a:off x="5144729" y="3608165"/>
            <a:ext cx="1152528" cy="369332"/>
          </a:xfrm>
          <a:prstGeom prst="rect">
            <a:avLst/>
          </a:prstGeom>
          <a:noFill/>
        </p:spPr>
        <p:txBody>
          <a:bodyPr wrap="square" rtlCol="0">
            <a:spAutoFit/>
          </a:bodyPr>
          <a:lstStyle/>
          <a:p>
            <a:r>
              <a:rPr lang="en-US" b="1" i="1" dirty="0">
                <a:solidFill>
                  <a:srgbClr val="C00000"/>
                </a:solidFill>
              </a:rPr>
              <a:t>L-child</a:t>
            </a:r>
          </a:p>
        </p:txBody>
      </p:sp>
      <p:sp>
        <p:nvSpPr>
          <p:cNvPr id="64" name="TextBox 63"/>
          <p:cNvSpPr txBox="1"/>
          <p:nvPr/>
        </p:nvSpPr>
        <p:spPr>
          <a:xfrm>
            <a:off x="6368893" y="3618541"/>
            <a:ext cx="1152528" cy="369332"/>
          </a:xfrm>
          <a:prstGeom prst="rect">
            <a:avLst/>
          </a:prstGeom>
          <a:noFill/>
        </p:spPr>
        <p:txBody>
          <a:bodyPr wrap="square" rtlCol="0">
            <a:spAutoFit/>
          </a:bodyPr>
          <a:lstStyle/>
          <a:p>
            <a:r>
              <a:rPr lang="en-US" b="1" i="1" dirty="0">
                <a:solidFill>
                  <a:srgbClr val="C00000"/>
                </a:solidFill>
              </a:rPr>
              <a:t>R-child</a:t>
            </a:r>
          </a:p>
        </p:txBody>
      </p:sp>
    </p:spTree>
    <p:extLst>
      <p:ext uri="{BB962C8B-B14F-4D97-AF65-F5344CB8AC3E}">
        <p14:creationId xmlns:p14="http://schemas.microsoft.com/office/powerpoint/2010/main" val="235331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1000"/>
                                        <p:tgtEl>
                                          <p:spTgt spid="25"/>
                                        </p:tgtEl>
                                      </p:cBhvr>
                                    </p:animEffect>
                                    <p:anim calcmode="lin" valueType="num">
                                      <p:cBhvr>
                                        <p:cTn id="11" dur="1000" fill="hold"/>
                                        <p:tgtEl>
                                          <p:spTgt spid="25"/>
                                        </p:tgtEl>
                                        <p:attrNameLst>
                                          <p:attrName>ppt_x</p:attrName>
                                        </p:attrNameLst>
                                      </p:cBhvr>
                                      <p:tavLst>
                                        <p:tav tm="0">
                                          <p:val>
                                            <p:strVal val="#ppt_x"/>
                                          </p:val>
                                        </p:tav>
                                        <p:tav tm="100000">
                                          <p:val>
                                            <p:strVal val="#ppt_x"/>
                                          </p:val>
                                        </p:tav>
                                      </p:tavLst>
                                    </p:anim>
                                    <p:anim calcmode="lin" valueType="num">
                                      <p:cBhvr>
                                        <p:cTn id="12" dur="1000" fill="hold"/>
                                        <p:tgtEl>
                                          <p:spTgt spid="25"/>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60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42" presetClass="entr" presetSubtype="0" fill="hold" grpId="0"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1000"/>
                                        <p:tgtEl>
                                          <p:spTgt spid="49"/>
                                        </p:tgtEl>
                                      </p:cBhvr>
                                    </p:animEffect>
                                    <p:anim calcmode="lin" valueType="num">
                                      <p:cBhvr>
                                        <p:cTn id="25" dur="1000" fill="hold"/>
                                        <p:tgtEl>
                                          <p:spTgt spid="49"/>
                                        </p:tgtEl>
                                        <p:attrNameLst>
                                          <p:attrName>ppt_x</p:attrName>
                                        </p:attrNameLst>
                                      </p:cBhvr>
                                      <p:tavLst>
                                        <p:tav tm="0">
                                          <p:val>
                                            <p:strVal val="#ppt_x"/>
                                          </p:val>
                                        </p:tav>
                                        <p:tav tm="100000">
                                          <p:val>
                                            <p:strVal val="#ppt_x"/>
                                          </p:val>
                                        </p:tav>
                                      </p:tavLst>
                                    </p:anim>
                                    <p:anim calcmode="lin" valueType="num">
                                      <p:cBhvr>
                                        <p:cTn id="26" dur="1000" fill="hold"/>
                                        <p:tgtEl>
                                          <p:spTgt spid="4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fade">
                                      <p:cBhvr>
                                        <p:cTn id="30" dur="500"/>
                                        <p:tgtEl>
                                          <p:spTgt spid="64"/>
                                        </p:tgtEl>
                                      </p:cBhvr>
                                    </p:animEffect>
                                  </p:childTnLst>
                                </p:cTn>
                              </p:par>
                            </p:childTnLst>
                          </p:cTn>
                        </p:par>
                        <p:par>
                          <p:cTn id="31" fill="hold">
                            <p:stCondLst>
                              <p:cond delay="1500"/>
                            </p:stCondLst>
                            <p:childTnLst>
                              <p:par>
                                <p:cTn id="32" presetID="42" presetClass="entr" presetSubtype="0" fill="hold" grpId="0"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1000"/>
                                        <p:tgtEl>
                                          <p:spTgt spid="50"/>
                                        </p:tgtEl>
                                      </p:cBhvr>
                                    </p:animEffect>
                                    <p:anim calcmode="lin" valueType="num">
                                      <p:cBhvr>
                                        <p:cTn id="35" dur="1000" fill="hold"/>
                                        <p:tgtEl>
                                          <p:spTgt spid="50"/>
                                        </p:tgtEl>
                                        <p:attrNameLst>
                                          <p:attrName>ppt_x</p:attrName>
                                        </p:attrNameLst>
                                      </p:cBhvr>
                                      <p:tavLst>
                                        <p:tav tm="0">
                                          <p:val>
                                            <p:strVal val="#ppt_x"/>
                                          </p:val>
                                        </p:tav>
                                        <p:tav tm="100000">
                                          <p:val>
                                            <p:strVal val="#ppt_x"/>
                                          </p:val>
                                        </p:tav>
                                      </p:tavLst>
                                    </p:anim>
                                    <p:anim calcmode="lin" valueType="num">
                                      <p:cBhvr>
                                        <p:cTn id="36" dur="1000" fill="hold"/>
                                        <p:tgtEl>
                                          <p:spTgt spid="50"/>
                                        </p:tgtEl>
                                        <p:attrNameLst>
                                          <p:attrName>ppt_y</p:attrName>
                                        </p:attrNameLst>
                                      </p:cBhvr>
                                      <p:tavLst>
                                        <p:tav tm="0">
                                          <p:val>
                                            <p:strVal val="#ppt_y+.1"/>
                                          </p:val>
                                        </p:tav>
                                        <p:tav tm="100000">
                                          <p:val>
                                            <p:strVal val="#ppt_y"/>
                                          </p:val>
                                        </p:tav>
                                      </p:tavLst>
                                    </p:anim>
                                  </p:childTnLst>
                                </p:cTn>
                              </p:par>
                            </p:childTnLst>
                          </p:cTn>
                        </p:par>
                        <p:par>
                          <p:cTn id="37" fill="hold">
                            <p:stCondLst>
                              <p:cond delay="2500"/>
                            </p:stCondLst>
                            <p:childTnLst>
                              <p:par>
                                <p:cTn id="38" presetID="10" presetClass="entr" presetSubtype="0" fill="hold" grpId="0" nodeType="afterEffect">
                                  <p:stCondLst>
                                    <p:cond delay="700"/>
                                  </p:stCondLst>
                                  <p:childTnLst>
                                    <p:set>
                                      <p:cBhvr>
                                        <p:cTn id="39" dur="1" fill="hold">
                                          <p:stCondLst>
                                            <p:cond delay="0"/>
                                          </p:stCondLst>
                                        </p:cTn>
                                        <p:tgtEl>
                                          <p:spTgt spid="61"/>
                                        </p:tgtEl>
                                        <p:attrNameLst>
                                          <p:attrName>style.visibility</p:attrName>
                                        </p:attrNameLst>
                                      </p:cBhvr>
                                      <p:to>
                                        <p:strVal val="visible"/>
                                      </p:to>
                                    </p:set>
                                    <p:animEffect transition="in" filter="fade">
                                      <p:cBhvr>
                                        <p:cTn id="40"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49" grpId="0" animBg="1"/>
      <p:bldP spid="50" grpId="0" animBg="1"/>
      <p:bldP spid="60" grpId="0"/>
      <p:bldP spid="61" grpId="0"/>
      <p:bldP spid="62" grpId="0"/>
      <p:bldP spid="63" grpId="0"/>
      <p:bldP spid="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24"/>
          <p:cNvSpPr/>
          <p:nvPr/>
        </p:nvSpPr>
        <p:spPr>
          <a:xfrm>
            <a:off x="1738265" y="2498756"/>
            <a:ext cx="1204111" cy="1729212"/>
          </a:xfrm>
          <a:custGeom>
            <a:avLst/>
            <a:gdLst>
              <a:gd name="connsiteX0" fmla="*/ 624689 w 1204111"/>
              <a:gd name="connsiteY0" fmla="*/ 108642 h 1729212"/>
              <a:gd name="connsiteX1" fmla="*/ 543208 w 1204111"/>
              <a:gd name="connsiteY1" fmla="*/ 63375 h 1729212"/>
              <a:gd name="connsiteX2" fmla="*/ 461727 w 1204111"/>
              <a:gd name="connsiteY2" fmla="*/ 36214 h 1729212"/>
              <a:gd name="connsiteX3" fmla="*/ 398353 w 1204111"/>
              <a:gd name="connsiteY3" fmla="*/ 18107 h 1729212"/>
              <a:gd name="connsiteX4" fmla="*/ 289711 w 1204111"/>
              <a:gd name="connsiteY4" fmla="*/ 9054 h 1729212"/>
              <a:gd name="connsiteX5" fmla="*/ 235390 w 1204111"/>
              <a:gd name="connsiteY5" fmla="*/ 0 h 1729212"/>
              <a:gd name="connsiteX6" fmla="*/ 81482 w 1204111"/>
              <a:gd name="connsiteY6" fmla="*/ 27161 h 1729212"/>
              <a:gd name="connsiteX7" fmla="*/ 45268 w 1204111"/>
              <a:gd name="connsiteY7" fmla="*/ 54321 h 1729212"/>
              <a:gd name="connsiteX8" fmla="*/ 9054 w 1204111"/>
              <a:gd name="connsiteY8" fmla="*/ 117695 h 1729212"/>
              <a:gd name="connsiteX9" fmla="*/ 0 w 1204111"/>
              <a:gd name="connsiteY9" fmla="*/ 144856 h 1729212"/>
              <a:gd name="connsiteX10" fmla="*/ 9054 w 1204111"/>
              <a:gd name="connsiteY10" fmla="*/ 307818 h 1729212"/>
              <a:gd name="connsiteX11" fmla="*/ 27161 w 1204111"/>
              <a:gd name="connsiteY11" fmla="*/ 353086 h 1729212"/>
              <a:gd name="connsiteX12" fmla="*/ 72428 w 1204111"/>
              <a:gd name="connsiteY12" fmla="*/ 497941 h 1729212"/>
              <a:gd name="connsiteX13" fmla="*/ 99588 w 1204111"/>
              <a:gd name="connsiteY13" fmla="*/ 543208 h 1729212"/>
              <a:gd name="connsiteX14" fmla="*/ 126749 w 1204111"/>
              <a:gd name="connsiteY14" fmla="*/ 624690 h 1729212"/>
              <a:gd name="connsiteX15" fmla="*/ 153909 w 1204111"/>
              <a:gd name="connsiteY15" fmla="*/ 706171 h 1729212"/>
              <a:gd name="connsiteX16" fmla="*/ 181070 w 1204111"/>
              <a:gd name="connsiteY16" fmla="*/ 778598 h 1729212"/>
              <a:gd name="connsiteX17" fmla="*/ 199177 w 1204111"/>
              <a:gd name="connsiteY17" fmla="*/ 869133 h 1729212"/>
              <a:gd name="connsiteX18" fmla="*/ 217284 w 1204111"/>
              <a:gd name="connsiteY18" fmla="*/ 896294 h 1729212"/>
              <a:gd name="connsiteX19" fmla="*/ 226337 w 1204111"/>
              <a:gd name="connsiteY19" fmla="*/ 923454 h 1729212"/>
              <a:gd name="connsiteX20" fmla="*/ 244444 w 1204111"/>
              <a:gd name="connsiteY20" fmla="*/ 959668 h 1729212"/>
              <a:gd name="connsiteX21" fmla="*/ 280658 w 1204111"/>
              <a:gd name="connsiteY21" fmla="*/ 1068309 h 1729212"/>
              <a:gd name="connsiteX22" fmla="*/ 316872 w 1204111"/>
              <a:gd name="connsiteY22" fmla="*/ 1140737 h 1729212"/>
              <a:gd name="connsiteX23" fmla="*/ 353085 w 1204111"/>
              <a:gd name="connsiteY23" fmla="*/ 1213165 h 1729212"/>
              <a:gd name="connsiteX24" fmla="*/ 371192 w 1204111"/>
              <a:gd name="connsiteY24" fmla="*/ 1240325 h 1729212"/>
              <a:gd name="connsiteX25" fmla="*/ 380246 w 1204111"/>
              <a:gd name="connsiteY25" fmla="*/ 1267486 h 1729212"/>
              <a:gd name="connsiteX26" fmla="*/ 425513 w 1204111"/>
              <a:gd name="connsiteY26" fmla="*/ 1330860 h 1729212"/>
              <a:gd name="connsiteX27" fmla="*/ 525101 w 1204111"/>
              <a:gd name="connsiteY27" fmla="*/ 1466662 h 1729212"/>
              <a:gd name="connsiteX28" fmla="*/ 534155 w 1204111"/>
              <a:gd name="connsiteY28" fmla="*/ 1493822 h 1729212"/>
              <a:gd name="connsiteX29" fmla="*/ 597529 w 1204111"/>
              <a:gd name="connsiteY29" fmla="*/ 1584357 h 1729212"/>
              <a:gd name="connsiteX30" fmla="*/ 642796 w 1204111"/>
              <a:gd name="connsiteY30" fmla="*/ 1629624 h 1729212"/>
              <a:gd name="connsiteX31" fmla="*/ 669957 w 1204111"/>
              <a:gd name="connsiteY31" fmla="*/ 1665838 h 1729212"/>
              <a:gd name="connsiteX32" fmla="*/ 733331 w 1204111"/>
              <a:gd name="connsiteY32" fmla="*/ 1692998 h 1729212"/>
              <a:gd name="connsiteX33" fmla="*/ 832919 w 1204111"/>
              <a:gd name="connsiteY33" fmla="*/ 1720159 h 1729212"/>
              <a:gd name="connsiteX34" fmla="*/ 860080 w 1204111"/>
              <a:gd name="connsiteY34" fmla="*/ 1729212 h 1729212"/>
              <a:gd name="connsiteX35" fmla="*/ 1068309 w 1204111"/>
              <a:gd name="connsiteY35" fmla="*/ 1711105 h 1729212"/>
              <a:gd name="connsiteX36" fmla="*/ 1095470 w 1204111"/>
              <a:gd name="connsiteY36" fmla="*/ 1683945 h 1729212"/>
              <a:gd name="connsiteX37" fmla="*/ 1122630 w 1204111"/>
              <a:gd name="connsiteY37" fmla="*/ 1674892 h 1729212"/>
              <a:gd name="connsiteX38" fmla="*/ 1131684 w 1204111"/>
              <a:gd name="connsiteY38" fmla="*/ 1647731 h 1729212"/>
              <a:gd name="connsiteX39" fmla="*/ 1167897 w 1204111"/>
              <a:gd name="connsiteY39" fmla="*/ 1566250 h 1729212"/>
              <a:gd name="connsiteX40" fmla="*/ 1186004 w 1204111"/>
              <a:gd name="connsiteY40" fmla="*/ 1475715 h 1729212"/>
              <a:gd name="connsiteX41" fmla="*/ 1204111 w 1204111"/>
              <a:gd name="connsiteY41" fmla="*/ 1267486 h 1729212"/>
              <a:gd name="connsiteX42" fmla="*/ 1186004 w 1204111"/>
              <a:gd name="connsiteY42" fmla="*/ 1086416 h 1729212"/>
              <a:gd name="connsiteX43" fmla="*/ 1167897 w 1204111"/>
              <a:gd name="connsiteY43" fmla="*/ 1032095 h 1729212"/>
              <a:gd name="connsiteX44" fmla="*/ 1149790 w 1204111"/>
              <a:gd name="connsiteY44" fmla="*/ 1004935 h 1729212"/>
              <a:gd name="connsiteX45" fmla="*/ 1122630 w 1204111"/>
              <a:gd name="connsiteY45" fmla="*/ 914400 h 1729212"/>
              <a:gd name="connsiteX46" fmla="*/ 1104523 w 1204111"/>
              <a:gd name="connsiteY46" fmla="*/ 887240 h 1729212"/>
              <a:gd name="connsiteX47" fmla="*/ 1095470 w 1204111"/>
              <a:gd name="connsiteY47" fmla="*/ 860080 h 1729212"/>
              <a:gd name="connsiteX48" fmla="*/ 1059256 w 1204111"/>
              <a:gd name="connsiteY48" fmla="*/ 805759 h 1729212"/>
              <a:gd name="connsiteX49" fmla="*/ 1050202 w 1204111"/>
              <a:gd name="connsiteY49" fmla="*/ 769545 h 1729212"/>
              <a:gd name="connsiteX50" fmla="*/ 1004935 w 1204111"/>
              <a:gd name="connsiteY50" fmla="*/ 688064 h 1729212"/>
              <a:gd name="connsiteX51" fmla="*/ 995882 w 1204111"/>
              <a:gd name="connsiteY51" fmla="*/ 660903 h 1729212"/>
              <a:gd name="connsiteX52" fmla="*/ 959668 w 1204111"/>
              <a:gd name="connsiteY52" fmla="*/ 597529 h 1729212"/>
              <a:gd name="connsiteX53" fmla="*/ 923454 w 1204111"/>
              <a:gd name="connsiteY53" fmla="*/ 516048 h 1729212"/>
              <a:gd name="connsiteX54" fmla="*/ 887240 w 1204111"/>
              <a:gd name="connsiteY54" fmla="*/ 452674 h 1729212"/>
              <a:gd name="connsiteX55" fmla="*/ 878186 w 1204111"/>
              <a:gd name="connsiteY55" fmla="*/ 425513 h 1729212"/>
              <a:gd name="connsiteX56" fmla="*/ 860080 w 1204111"/>
              <a:gd name="connsiteY56" fmla="*/ 389299 h 1729212"/>
              <a:gd name="connsiteX57" fmla="*/ 832919 w 1204111"/>
              <a:gd name="connsiteY57" fmla="*/ 334979 h 1729212"/>
              <a:gd name="connsiteX58" fmla="*/ 796705 w 1204111"/>
              <a:gd name="connsiteY58" fmla="*/ 271604 h 1729212"/>
              <a:gd name="connsiteX59" fmla="*/ 742385 w 1204111"/>
              <a:gd name="connsiteY59" fmla="*/ 190123 h 1729212"/>
              <a:gd name="connsiteX60" fmla="*/ 724278 w 1204111"/>
              <a:gd name="connsiteY60" fmla="*/ 162963 h 1729212"/>
              <a:gd name="connsiteX61" fmla="*/ 715224 w 1204111"/>
              <a:gd name="connsiteY61" fmla="*/ 135802 h 1729212"/>
              <a:gd name="connsiteX62" fmla="*/ 688064 w 1204111"/>
              <a:gd name="connsiteY62" fmla="*/ 117695 h 1729212"/>
              <a:gd name="connsiteX63" fmla="*/ 633743 w 1204111"/>
              <a:gd name="connsiteY63" fmla="*/ 99589 h 1729212"/>
              <a:gd name="connsiteX64" fmla="*/ 624689 w 1204111"/>
              <a:gd name="connsiteY64" fmla="*/ 108642 h 1729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204111" h="1729212">
                <a:moveTo>
                  <a:pt x="624689" y="108642"/>
                </a:moveTo>
                <a:cubicBezTo>
                  <a:pt x="597529" y="93553"/>
                  <a:pt x="570998" y="77270"/>
                  <a:pt x="543208" y="63375"/>
                </a:cubicBezTo>
                <a:cubicBezTo>
                  <a:pt x="501592" y="42567"/>
                  <a:pt x="502066" y="47740"/>
                  <a:pt x="461727" y="36214"/>
                </a:cubicBezTo>
                <a:cubicBezTo>
                  <a:pt x="438349" y="29534"/>
                  <a:pt x="423503" y="21251"/>
                  <a:pt x="398353" y="18107"/>
                </a:cubicBezTo>
                <a:cubicBezTo>
                  <a:pt x="362294" y="13600"/>
                  <a:pt x="325925" y="12072"/>
                  <a:pt x="289711" y="9054"/>
                </a:cubicBezTo>
                <a:cubicBezTo>
                  <a:pt x="271604" y="6036"/>
                  <a:pt x="253747" y="0"/>
                  <a:pt x="235390" y="0"/>
                </a:cubicBezTo>
                <a:cubicBezTo>
                  <a:pt x="178745" y="0"/>
                  <a:pt x="129993" y="210"/>
                  <a:pt x="81482" y="27161"/>
                </a:cubicBezTo>
                <a:cubicBezTo>
                  <a:pt x="68292" y="34489"/>
                  <a:pt x="57339" y="45268"/>
                  <a:pt x="45268" y="54321"/>
                </a:cubicBezTo>
                <a:cubicBezTo>
                  <a:pt x="27085" y="81597"/>
                  <a:pt x="22837" y="85535"/>
                  <a:pt x="9054" y="117695"/>
                </a:cubicBezTo>
                <a:cubicBezTo>
                  <a:pt x="5295" y="126467"/>
                  <a:pt x="3018" y="135802"/>
                  <a:pt x="0" y="144856"/>
                </a:cubicBezTo>
                <a:cubicBezTo>
                  <a:pt x="3018" y="199177"/>
                  <a:pt x="2017" y="253871"/>
                  <a:pt x="9054" y="307818"/>
                </a:cubicBezTo>
                <a:cubicBezTo>
                  <a:pt x="11156" y="323933"/>
                  <a:pt x="22022" y="337668"/>
                  <a:pt x="27161" y="353086"/>
                </a:cubicBezTo>
                <a:cubicBezTo>
                  <a:pt x="46120" y="409964"/>
                  <a:pt x="30292" y="427713"/>
                  <a:pt x="72428" y="497941"/>
                </a:cubicBezTo>
                <a:cubicBezTo>
                  <a:pt x="81481" y="513030"/>
                  <a:pt x="91719" y="527469"/>
                  <a:pt x="99588" y="543208"/>
                </a:cubicBezTo>
                <a:cubicBezTo>
                  <a:pt x="123406" y="590845"/>
                  <a:pt x="112918" y="579741"/>
                  <a:pt x="126749" y="624690"/>
                </a:cubicBezTo>
                <a:cubicBezTo>
                  <a:pt x="135169" y="652053"/>
                  <a:pt x="143276" y="679589"/>
                  <a:pt x="153909" y="706171"/>
                </a:cubicBezTo>
                <a:cubicBezTo>
                  <a:pt x="175560" y="760299"/>
                  <a:pt x="166877" y="736021"/>
                  <a:pt x="181070" y="778598"/>
                </a:cubicBezTo>
                <a:cubicBezTo>
                  <a:pt x="184407" y="801960"/>
                  <a:pt x="186534" y="843848"/>
                  <a:pt x="199177" y="869133"/>
                </a:cubicBezTo>
                <a:cubicBezTo>
                  <a:pt x="204043" y="878865"/>
                  <a:pt x="211248" y="887240"/>
                  <a:pt x="217284" y="896294"/>
                </a:cubicBezTo>
                <a:cubicBezTo>
                  <a:pt x="220302" y="905347"/>
                  <a:pt x="222578" y="914683"/>
                  <a:pt x="226337" y="923454"/>
                </a:cubicBezTo>
                <a:cubicBezTo>
                  <a:pt x="231653" y="935859"/>
                  <a:pt x="240176" y="946864"/>
                  <a:pt x="244444" y="959668"/>
                </a:cubicBezTo>
                <a:cubicBezTo>
                  <a:pt x="287205" y="1087949"/>
                  <a:pt x="239827" y="986646"/>
                  <a:pt x="280658" y="1068309"/>
                </a:cubicBezTo>
                <a:cubicBezTo>
                  <a:pt x="298129" y="1138199"/>
                  <a:pt x="276474" y="1071483"/>
                  <a:pt x="316872" y="1140737"/>
                </a:cubicBezTo>
                <a:cubicBezTo>
                  <a:pt x="330472" y="1164052"/>
                  <a:pt x="338112" y="1190706"/>
                  <a:pt x="353085" y="1213165"/>
                </a:cubicBezTo>
                <a:cubicBezTo>
                  <a:pt x="359121" y="1222218"/>
                  <a:pt x="366326" y="1230593"/>
                  <a:pt x="371192" y="1240325"/>
                </a:cubicBezTo>
                <a:cubicBezTo>
                  <a:pt x="375460" y="1248861"/>
                  <a:pt x="375978" y="1258950"/>
                  <a:pt x="380246" y="1267486"/>
                </a:cubicBezTo>
                <a:cubicBezTo>
                  <a:pt x="389820" y="1286633"/>
                  <a:pt x="415265" y="1314464"/>
                  <a:pt x="425513" y="1330860"/>
                </a:cubicBezTo>
                <a:cubicBezTo>
                  <a:pt x="506033" y="1459692"/>
                  <a:pt x="451913" y="1411770"/>
                  <a:pt x="525101" y="1466662"/>
                </a:cubicBezTo>
                <a:cubicBezTo>
                  <a:pt x="528119" y="1475715"/>
                  <a:pt x="529520" y="1485480"/>
                  <a:pt x="534155" y="1493822"/>
                </a:cubicBezTo>
                <a:cubicBezTo>
                  <a:pt x="541020" y="1506180"/>
                  <a:pt x="583465" y="1568535"/>
                  <a:pt x="597529" y="1584357"/>
                </a:cubicBezTo>
                <a:cubicBezTo>
                  <a:pt x="611706" y="1600306"/>
                  <a:pt x="628619" y="1613675"/>
                  <a:pt x="642796" y="1629624"/>
                </a:cubicBezTo>
                <a:cubicBezTo>
                  <a:pt x="652821" y="1640902"/>
                  <a:pt x="658500" y="1656018"/>
                  <a:pt x="669957" y="1665838"/>
                </a:cubicBezTo>
                <a:cubicBezTo>
                  <a:pt x="689976" y="1682997"/>
                  <a:pt x="710854" y="1683365"/>
                  <a:pt x="733331" y="1692998"/>
                </a:cubicBezTo>
                <a:cubicBezTo>
                  <a:pt x="802458" y="1722624"/>
                  <a:pt x="734323" y="1706073"/>
                  <a:pt x="832919" y="1720159"/>
                </a:cubicBezTo>
                <a:cubicBezTo>
                  <a:pt x="841973" y="1723177"/>
                  <a:pt x="850537" y="1729212"/>
                  <a:pt x="860080" y="1729212"/>
                </a:cubicBezTo>
                <a:cubicBezTo>
                  <a:pt x="988877" y="1729212"/>
                  <a:pt x="983703" y="1728027"/>
                  <a:pt x="1068309" y="1711105"/>
                </a:cubicBezTo>
                <a:cubicBezTo>
                  <a:pt x="1077363" y="1702052"/>
                  <a:pt x="1084817" y="1691047"/>
                  <a:pt x="1095470" y="1683945"/>
                </a:cubicBezTo>
                <a:cubicBezTo>
                  <a:pt x="1103410" y="1678652"/>
                  <a:pt x="1115882" y="1681640"/>
                  <a:pt x="1122630" y="1674892"/>
                </a:cubicBezTo>
                <a:cubicBezTo>
                  <a:pt x="1129378" y="1668144"/>
                  <a:pt x="1127416" y="1656267"/>
                  <a:pt x="1131684" y="1647731"/>
                </a:cubicBezTo>
                <a:cubicBezTo>
                  <a:pt x="1156970" y="1597159"/>
                  <a:pt x="1152326" y="1644105"/>
                  <a:pt x="1167897" y="1566250"/>
                </a:cubicBezTo>
                <a:cubicBezTo>
                  <a:pt x="1173933" y="1536072"/>
                  <a:pt x="1182605" y="1506303"/>
                  <a:pt x="1186004" y="1475715"/>
                </a:cubicBezTo>
                <a:cubicBezTo>
                  <a:pt x="1199736" y="1352136"/>
                  <a:pt x="1193111" y="1421492"/>
                  <a:pt x="1204111" y="1267486"/>
                </a:cubicBezTo>
                <a:cubicBezTo>
                  <a:pt x="1201714" y="1236322"/>
                  <a:pt x="1196126" y="1130276"/>
                  <a:pt x="1186004" y="1086416"/>
                </a:cubicBezTo>
                <a:cubicBezTo>
                  <a:pt x="1181712" y="1067818"/>
                  <a:pt x="1178484" y="1047976"/>
                  <a:pt x="1167897" y="1032095"/>
                </a:cubicBezTo>
                <a:lnTo>
                  <a:pt x="1149790" y="1004935"/>
                </a:lnTo>
                <a:cubicBezTo>
                  <a:pt x="1142266" y="974836"/>
                  <a:pt x="1135226" y="942742"/>
                  <a:pt x="1122630" y="914400"/>
                </a:cubicBezTo>
                <a:cubicBezTo>
                  <a:pt x="1118211" y="904457"/>
                  <a:pt x="1110559" y="896293"/>
                  <a:pt x="1104523" y="887240"/>
                </a:cubicBezTo>
                <a:cubicBezTo>
                  <a:pt x="1101505" y="878187"/>
                  <a:pt x="1100104" y="868422"/>
                  <a:pt x="1095470" y="860080"/>
                </a:cubicBezTo>
                <a:cubicBezTo>
                  <a:pt x="1084902" y="841057"/>
                  <a:pt x="1059256" y="805759"/>
                  <a:pt x="1059256" y="805759"/>
                </a:cubicBezTo>
                <a:cubicBezTo>
                  <a:pt x="1056238" y="793688"/>
                  <a:pt x="1054823" y="781098"/>
                  <a:pt x="1050202" y="769545"/>
                </a:cubicBezTo>
                <a:cubicBezTo>
                  <a:pt x="1034187" y="729508"/>
                  <a:pt x="1025666" y="719160"/>
                  <a:pt x="1004935" y="688064"/>
                </a:cubicBezTo>
                <a:cubicBezTo>
                  <a:pt x="1001917" y="679010"/>
                  <a:pt x="1000150" y="669439"/>
                  <a:pt x="995882" y="660903"/>
                </a:cubicBezTo>
                <a:cubicBezTo>
                  <a:pt x="963213" y="595563"/>
                  <a:pt x="991418" y="676904"/>
                  <a:pt x="959668" y="597529"/>
                </a:cubicBezTo>
                <a:cubicBezTo>
                  <a:pt x="927347" y="516725"/>
                  <a:pt x="958290" y="568301"/>
                  <a:pt x="923454" y="516048"/>
                </a:cubicBezTo>
                <a:cubicBezTo>
                  <a:pt x="904305" y="439455"/>
                  <a:pt x="930391" y="517400"/>
                  <a:pt x="887240" y="452674"/>
                </a:cubicBezTo>
                <a:cubicBezTo>
                  <a:pt x="881946" y="444733"/>
                  <a:pt x="881945" y="434285"/>
                  <a:pt x="878186" y="425513"/>
                </a:cubicBezTo>
                <a:cubicBezTo>
                  <a:pt x="872870" y="413108"/>
                  <a:pt x="865396" y="401704"/>
                  <a:pt x="860080" y="389299"/>
                </a:cubicBezTo>
                <a:cubicBezTo>
                  <a:pt x="837593" y="336829"/>
                  <a:pt x="867712" y="387167"/>
                  <a:pt x="832919" y="334979"/>
                </a:cubicBezTo>
                <a:cubicBezTo>
                  <a:pt x="817834" y="289722"/>
                  <a:pt x="831585" y="321431"/>
                  <a:pt x="796705" y="271604"/>
                </a:cubicBezTo>
                <a:cubicBezTo>
                  <a:pt x="796606" y="271462"/>
                  <a:pt x="751486" y="203775"/>
                  <a:pt x="742385" y="190123"/>
                </a:cubicBezTo>
                <a:cubicBezTo>
                  <a:pt x="736350" y="181070"/>
                  <a:pt x="727719" y="173285"/>
                  <a:pt x="724278" y="162963"/>
                </a:cubicBezTo>
                <a:cubicBezTo>
                  <a:pt x="721260" y="153909"/>
                  <a:pt x="721186" y="143254"/>
                  <a:pt x="715224" y="135802"/>
                </a:cubicBezTo>
                <a:cubicBezTo>
                  <a:pt x="708427" y="127305"/>
                  <a:pt x="698007" y="122114"/>
                  <a:pt x="688064" y="117695"/>
                </a:cubicBezTo>
                <a:cubicBezTo>
                  <a:pt x="670623" y="109943"/>
                  <a:pt x="650814" y="108125"/>
                  <a:pt x="633743" y="99589"/>
                </a:cubicBezTo>
                <a:lnTo>
                  <a:pt x="624689" y="108642"/>
                </a:lnTo>
                <a:close/>
              </a:path>
            </a:pathLst>
          </a:custGeom>
          <a:solidFill>
            <a:schemeClr val="accent1">
              <a:lumMod val="40000"/>
              <a:lumOff val="60000"/>
              <a:alpha val="43000"/>
            </a:schemeClr>
          </a:solidFill>
          <a:ln>
            <a:solidFill>
              <a:schemeClr val="tx2">
                <a:lumMod val="60000"/>
                <a:lumOff val="40000"/>
                <a:alpha val="6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678427" y="206733"/>
            <a:ext cx="8229600" cy="1143000"/>
          </a:xfrm>
        </p:spPr>
        <p:txBody>
          <a:bodyPr>
            <a:normAutofit/>
          </a:bodyPr>
          <a:lstStyle/>
          <a:p>
            <a:pPr algn="r"/>
            <a:r>
              <a:rPr lang="en-US" sz="3600" dirty="0">
                <a:solidFill>
                  <a:srgbClr val="0070C0"/>
                </a:solidFill>
                <a:latin typeface="Verdana" panose="020B0604030504040204" pitchFamily="34" charset="0"/>
                <a:ea typeface="Verdana" panose="020B0604030504040204" pitchFamily="34" charset="0"/>
                <a:cs typeface="Verdana" panose="020B0604030504040204" pitchFamily="34" charset="0"/>
              </a:rPr>
              <a:t>Insert</a:t>
            </a:r>
          </a:p>
        </p:txBody>
      </p:sp>
      <p:sp>
        <p:nvSpPr>
          <p:cNvPr id="2" name="Content Placeholder 1"/>
          <p:cNvSpPr>
            <a:spLocks noGrp="1"/>
          </p:cNvSpPr>
          <p:nvPr>
            <p:ph idx="1"/>
          </p:nvPr>
        </p:nvSpPr>
        <p:spPr>
          <a:xfrm>
            <a:off x="618039" y="5582984"/>
            <a:ext cx="8077200" cy="522740"/>
          </a:xfrm>
        </p:spPr>
        <p:txBody>
          <a:bodyPr>
            <a:normAutofit fontScale="92500"/>
          </a:bodyPr>
          <a:lstStyle/>
          <a:p>
            <a:pPr marL="109728" indent="0">
              <a:buNone/>
            </a:pPr>
            <a:r>
              <a:rPr lang="en-US" sz="2200" b="1" dirty="0">
                <a:latin typeface="Courier New" panose="02070309020205020404" pitchFamily="49" charset="0"/>
                <a:cs typeface="Courier New" panose="02070309020205020404" pitchFamily="49" charset="0"/>
              </a:rPr>
              <a:t>0   1   2   3    4   5   6   7   8   9  10  11  ...</a:t>
            </a:r>
          </a:p>
        </p:txBody>
      </p:sp>
      <p:grpSp>
        <p:nvGrpSpPr>
          <p:cNvPr id="4" name="Group 3"/>
          <p:cNvGrpSpPr/>
          <p:nvPr/>
        </p:nvGrpSpPr>
        <p:grpSpPr>
          <a:xfrm>
            <a:off x="551744" y="1521879"/>
            <a:ext cx="3809620" cy="2387313"/>
            <a:chOff x="217207" y="2296670"/>
            <a:chExt cx="5441520" cy="3525378"/>
          </a:xfrm>
        </p:grpSpPr>
        <p:cxnSp>
          <p:nvCxnSpPr>
            <p:cNvPr id="5" name="Straight Connector 4"/>
            <p:cNvCxnSpPr/>
            <p:nvPr/>
          </p:nvCxnSpPr>
          <p:spPr>
            <a:xfrm>
              <a:off x="1057380" y="4517867"/>
              <a:ext cx="217328" cy="704447"/>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418445" y="3119738"/>
              <a:ext cx="425771" cy="612848"/>
            </a:xfrm>
            <a:prstGeom prst="rect">
              <a:avLst/>
            </a:prstGeom>
            <a:noFill/>
          </p:spPr>
          <p:txBody>
            <a:bodyPr wrap="square" rtlCol="0">
              <a:spAutoFit/>
            </a:bodyPr>
            <a:lstStyle/>
            <a:p>
              <a:r>
                <a:rPr lang="en-US" b="1" dirty="0">
                  <a:solidFill>
                    <a:srgbClr val="C00000"/>
                  </a:solidFill>
                </a:rPr>
                <a:t>4</a:t>
              </a:r>
            </a:p>
          </p:txBody>
        </p:sp>
        <p:sp>
          <p:nvSpPr>
            <p:cNvPr id="7" name="TextBox 6"/>
            <p:cNvSpPr txBox="1"/>
            <p:nvPr/>
          </p:nvSpPr>
          <p:spPr>
            <a:xfrm>
              <a:off x="217207" y="5209200"/>
              <a:ext cx="778427" cy="612848"/>
            </a:xfrm>
            <a:prstGeom prst="rect">
              <a:avLst/>
            </a:prstGeom>
            <a:noFill/>
          </p:spPr>
          <p:txBody>
            <a:bodyPr wrap="square" rtlCol="0">
              <a:spAutoFit/>
            </a:bodyPr>
            <a:lstStyle/>
            <a:p>
              <a:r>
                <a:rPr lang="en-US" b="1" dirty="0">
                  <a:solidFill>
                    <a:srgbClr val="C00000"/>
                  </a:solidFill>
                </a:rPr>
                <a:t>31</a:t>
              </a:r>
            </a:p>
          </p:txBody>
        </p:sp>
        <p:sp>
          <p:nvSpPr>
            <p:cNvPr id="8" name="TextBox 7"/>
            <p:cNvSpPr txBox="1"/>
            <p:nvPr/>
          </p:nvSpPr>
          <p:spPr>
            <a:xfrm>
              <a:off x="946688" y="5209200"/>
              <a:ext cx="748499" cy="612848"/>
            </a:xfrm>
            <a:prstGeom prst="rect">
              <a:avLst/>
            </a:prstGeom>
            <a:noFill/>
          </p:spPr>
          <p:txBody>
            <a:bodyPr wrap="square" rtlCol="0">
              <a:spAutoFit/>
            </a:bodyPr>
            <a:lstStyle/>
            <a:p>
              <a:r>
                <a:rPr lang="en-US" b="1" dirty="0">
                  <a:solidFill>
                    <a:srgbClr val="C00000"/>
                  </a:solidFill>
                </a:rPr>
                <a:t>18</a:t>
              </a:r>
            </a:p>
          </p:txBody>
        </p:sp>
        <p:sp>
          <p:nvSpPr>
            <p:cNvPr id="9" name="TextBox 8"/>
            <p:cNvSpPr txBox="1"/>
            <p:nvPr/>
          </p:nvSpPr>
          <p:spPr>
            <a:xfrm>
              <a:off x="3576423" y="4156350"/>
              <a:ext cx="742356" cy="612848"/>
            </a:xfrm>
            <a:prstGeom prst="rect">
              <a:avLst/>
            </a:prstGeom>
            <a:noFill/>
          </p:spPr>
          <p:txBody>
            <a:bodyPr wrap="square" rtlCol="0">
              <a:spAutoFit/>
            </a:bodyPr>
            <a:lstStyle/>
            <a:p>
              <a:r>
                <a:rPr lang="en-US" b="1" dirty="0">
                  <a:solidFill>
                    <a:srgbClr val="C00000"/>
                  </a:solidFill>
                </a:rPr>
                <a:t>11</a:t>
              </a:r>
            </a:p>
          </p:txBody>
        </p:sp>
        <p:sp>
          <p:nvSpPr>
            <p:cNvPr id="10" name="TextBox 9"/>
            <p:cNvSpPr txBox="1"/>
            <p:nvPr/>
          </p:nvSpPr>
          <p:spPr>
            <a:xfrm>
              <a:off x="5074683" y="4141307"/>
              <a:ext cx="584044" cy="612848"/>
            </a:xfrm>
            <a:prstGeom prst="rect">
              <a:avLst/>
            </a:prstGeom>
            <a:noFill/>
          </p:spPr>
          <p:txBody>
            <a:bodyPr wrap="square" rtlCol="0">
              <a:spAutoFit/>
            </a:bodyPr>
            <a:lstStyle/>
            <a:p>
              <a:r>
                <a:rPr lang="en-US" b="1" dirty="0">
                  <a:solidFill>
                    <a:srgbClr val="C00000"/>
                  </a:solidFill>
                </a:rPr>
                <a:t>9</a:t>
              </a:r>
            </a:p>
          </p:txBody>
        </p:sp>
        <p:cxnSp>
          <p:nvCxnSpPr>
            <p:cNvPr id="11" name="Straight Connector 10"/>
            <p:cNvCxnSpPr/>
            <p:nvPr/>
          </p:nvCxnSpPr>
          <p:spPr>
            <a:xfrm flipH="1">
              <a:off x="1882670" y="2670113"/>
              <a:ext cx="1044483" cy="605656"/>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3253959" y="2670113"/>
              <a:ext cx="1213679" cy="651725"/>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033621" y="3485775"/>
              <a:ext cx="570101" cy="634880"/>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3955936" y="3531845"/>
              <a:ext cx="570101" cy="634880"/>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707281" y="3549276"/>
              <a:ext cx="529987" cy="582300"/>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770177" y="3510907"/>
              <a:ext cx="529987" cy="582300"/>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2036007" y="4477052"/>
              <a:ext cx="264157" cy="732773"/>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04706" y="4531722"/>
              <a:ext cx="277406" cy="75121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852243" y="2296670"/>
              <a:ext cx="352463" cy="612848"/>
            </a:xfrm>
            <a:prstGeom prst="rect">
              <a:avLst/>
            </a:prstGeom>
            <a:noFill/>
          </p:spPr>
          <p:txBody>
            <a:bodyPr wrap="square" rtlCol="0">
              <a:spAutoFit/>
            </a:bodyPr>
            <a:lstStyle/>
            <a:p>
              <a:r>
                <a:rPr lang="en-US" b="1" dirty="0">
                  <a:solidFill>
                    <a:srgbClr val="C00000"/>
                  </a:solidFill>
                </a:rPr>
                <a:t>3</a:t>
              </a:r>
            </a:p>
          </p:txBody>
        </p:sp>
        <p:sp>
          <p:nvSpPr>
            <p:cNvPr id="20" name="TextBox 19"/>
            <p:cNvSpPr txBox="1"/>
            <p:nvPr/>
          </p:nvSpPr>
          <p:spPr>
            <a:xfrm>
              <a:off x="1452273" y="3025413"/>
              <a:ext cx="425771" cy="612848"/>
            </a:xfrm>
            <a:prstGeom prst="rect">
              <a:avLst/>
            </a:prstGeom>
            <a:noFill/>
          </p:spPr>
          <p:txBody>
            <a:bodyPr wrap="square" rtlCol="0">
              <a:spAutoFit/>
            </a:bodyPr>
            <a:lstStyle/>
            <a:p>
              <a:r>
                <a:rPr lang="en-US" b="1" dirty="0">
                  <a:solidFill>
                    <a:srgbClr val="C00000"/>
                  </a:solidFill>
                </a:rPr>
                <a:t>7</a:t>
              </a:r>
            </a:p>
          </p:txBody>
        </p:sp>
        <p:sp>
          <p:nvSpPr>
            <p:cNvPr id="21" name="TextBox 20"/>
            <p:cNvSpPr txBox="1"/>
            <p:nvPr/>
          </p:nvSpPr>
          <p:spPr>
            <a:xfrm>
              <a:off x="2129877" y="4038354"/>
              <a:ext cx="784742" cy="612848"/>
            </a:xfrm>
            <a:prstGeom prst="rect">
              <a:avLst/>
            </a:prstGeom>
            <a:noFill/>
          </p:spPr>
          <p:txBody>
            <a:bodyPr wrap="square" rtlCol="0">
              <a:spAutoFit/>
            </a:bodyPr>
            <a:lstStyle/>
            <a:p>
              <a:r>
                <a:rPr lang="en-US" b="1" dirty="0">
                  <a:solidFill>
                    <a:srgbClr val="C00000"/>
                  </a:solidFill>
                </a:rPr>
                <a:t>12</a:t>
              </a:r>
            </a:p>
          </p:txBody>
        </p:sp>
        <p:sp>
          <p:nvSpPr>
            <p:cNvPr id="22" name="TextBox 21"/>
            <p:cNvSpPr txBox="1"/>
            <p:nvPr/>
          </p:nvSpPr>
          <p:spPr>
            <a:xfrm>
              <a:off x="512280" y="4052080"/>
              <a:ext cx="746920" cy="612848"/>
            </a:xfrm>
            <a:prstGeom prst="rect">
              <a:avLst/>
            </a:prstGeom>
            <a:noFill/>
          </p:spPr>
          <p:txBody>
            <a:bodyPr wrap="square" rtlCol="0">
              <a:spAutoFit/>
            </a:bodyPr>
            <a:lstStyle/>
            <a:p>
              <a:r>
                <a:rPr lang="en-US" b="1" dirty="0">
                  <a:solidFill>
                    <a:srgbClr val="C00000"/>
                  </a:solidFill>
                </a:rPr>
                <a:t>16</a:t>
              </a:r>
            </a:p>
          </p:txBody>
        </p:sp>
        <p:sp>
          <p:nvSpPr>
            <p:cNvPr id="23" name="TextBox 22"/>
            <p:cNvSpPr txBox="1"/>
            <p:nvPr/>
          </p:nvSpPr>
          <p:spPr>
            <a:xfrm>
              <a:off x="1745451" y="5209200"/>
              <a:ext cx="798920" cy="612848"/>
            </a:xfrm>
            <a:prstGeom prst="rect">
              <a:avLst/>
            </a:prstGeom>
            <a:noFill/>
          </p:spPr>
          <p:txBody>
            <a:bodyPr wrap="square" rtlCol="0">
              <a:spAutoFit/>
            </a:bodyPr>
            <a:lstStyle/>
            <a:p>
              <a:r>
                <a:rPr lang="en-US" b="1" dirty="0">
                  <a:solidFill>
                    <a:srgbClr val="C00000"/>
                  </a:solidFill>
                </a:rPr>
                <a:t>21</a:t>
              </a:r>
            </a:p>
          </p:txBody>
        </p:sp>
      </p:grpSp>
      <p:grpSp>
        <p:nvGrpSpPr>
          <p:cNvPr id="58" name="Group 57"/>
          <p:cNvGrpSpPr/>
          <p:nvPr/>
        </p:nvGrpSpPr>
        <p:grpSpPr>
          <a:xfrm>
            <a:off x="627564" y="4877671"/>
            <a:ext cx="8229600" cy="707091"/>
            <a:chOff x="627564" y="4877671"/>
            <a:chExt cx="8229600" cy="707091"/>
          </a:xfrm>
        </p:grpSpPr>
        <p:sp>
          <p:nvSpPr>
            <p:cNvPr id="24" name="Rectangle 23"/>
            <p:cNvSpPr/>
            <p:nvPr/>
          </p:nvSpPr>
          <p:spPr>
            <a:xfrm>
              <a:off x="627564" y="4877671"/>
              <a:ext cx="8229600" cy="685800"/>
            </a:xfrm>
            <a:prstGeom prst="rect">
              <a:avLst/>
            </a:prstGeom>
            <a:solidFill>
              <a:schemeClr val="accent2">
                <a:lumMod val="40000"/>
                <a:lumOff val="60000"/>
                <a:alpha val="56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1841855"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56251" y="4886385"/>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12311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38431"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3613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709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997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1901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580564" y="4886385"/>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4093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0189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214235" y="4877671"/>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1371012" y="5057196"/>
            <a:ext cx="227042" cy="369332"/>
          </a:xfrm>
          <a:prstGeom prst="rect">
            <a:avLst/>
          </a:prstGeom>
          <a:noFill/>
        </p:spPr>
        <p:txBody>
          <a:bodyPr wrap="square" rtlCol="0">
            <a:spAutoFit/>
          </a:bodyPr>
          <a:lstStyle/>
          <a:p>
            <a:r>
              <a:rPr lang="en-US" b="1" dirty="0">
                <a:solidFill>
                  <a:srgbClr val="C00000"/>
                </a:solidFill>
              </a:rPr>
              <a:t>3</a:t>
            </a:r>
          </a:p>
        </p:txBody>
      </p:sp>
      <p:sp>
        <p:nvSpPr>
          <p:cNvPr id="39" name="TextBox 38"/>
          <p:cNvSpPr txBox="1"/>
          <p:nvPr/>
        </p:nvSpPr>
        <p:spPr>
          <a:xfrm>
            <a:off x="1971472" y="5057196"/>
            <a:ext cx="274264" cy="369332"/>
          </a:xfrm>
          <a:prstGeom prst="rect">
            <a:avLst/>
          </a:prstGeom>
          <a:noFill/>
        </p:spPr>
        <p:txBody>
          <a:bodyPr wrap="square" rtlCol="0">
            <a:spAutoFit/>
          </a:bodyPr>
          <a:lstStyle/>
          <a:p>
            <a:r>
              <a:rPr lang="en-US" b="1" dirty="0">
                <a:solidFill>
                  <a:srgbClr val="C00000"/>
                </a:solidFill>
              </a:rPr>
              <a:t>7</a:t>
            </a:r>
          </a:p>
        </p:txBody>
      </p:sp>
      <p:sp>
        <p:nvSpPr>
          <p:cNvPr id="40" name="TextBox 39"/>
          <p:cNvSpPr txBox="1"/>
          <p:nvPr/>
        </p:nvSpPr>
        <p:spPr>
          <a:xfrm>
            <a:off x="2594404" y="5049817"/>
            <a:ext cx="274264" cy="369332"/>
          </a:xfrm>
          <a:prstGeom prst="rect">
            <a:avLst/>
          </a:prstGeom>
          <a:noFill/>
        </p:spPr>
        <p:txBody>
          <a:bodyPr wrap="square" rtlCol="0">
            <a:spAutoFit/>
          </a:bodyPr>
          <a:lstStyle/>
          <a:p>
            <a:r>
              <a:rPr lang="en-US" b="1" dirty="0">
                <a:solidFill>
                  <a:srgbClr val="C00000"/>
                </a:solidFill>
              </a:rPr>
              <a:t>4</a:t>
            </a:r>
          </a:p>
        </p:txBody>
      </p:sp>
      <p:sp>
        <p:nvSpPr>
          <p:cNvPr id="41" name="TextBox 40"/>
          <p:cNvSpPr txBox="1"/>
          <p:nvPr/>
        </p:nvSpPr>
        <p:spPr>
          <a:xfrm>
            <a:off x="3205655" y="5049817"/>
            <a:ext cx="481135" cy="369332"/>
          </a:xfrm>
          <a:prstGeom prst="rect">
            <a:avLst/>
          </a:prstGeom>
          <a:noFill/>
        </p:spPr>
        <p:txBody>
          <a:bodyPr wrap="square" rtlCol="0">
            <a:spAutoFit/>
          </a:bodyPr>
          <a:lstStyle/>
          <a:p>
            <a:r>
              <a:rPr lang="en-US" b="1" dirty="0">
                <a:solidFill>
                  <a:srgbClr val="C00000"/>
                </a:solidFill>
              </a:rPr>
              <a:t>16</a:t>
            </a:r>
          </a:p>
        </p:txBody>
      </p:sp>
      <p:sp>
        <p:nvSpPr>
          <p:cNvPr id="42" name="TextBox 41"/>
          <p:cNvSpPr txBox="1"/>
          <p:nvPr/>
        </p:nvSpPr>
        <p:spPr>
          <a:xfrm>
            <a:off x="3804224" y="5049817"/>
            <a:ext cx="505498" cy="369332"/>
          </a:xfrm>
          <a:prstGeom prst="rect">
            <a:avLst/>
          </a:prstGeom>
          <a:noFill/>
        </p:spPr>
        <p:txBody>
          <a:bodyPr wrap="square" rtlCol="0">
            <a:spAutoFit/>
          </a:bodyPr>
          <a:lstStyle/>
          <a:p>
            <a:r>
              <a:rPr lang="en-US" b="1" dirty="0">
                <a:solidFill>
                  <a:srgbClr val="C00000"/>
                </a:solidFill>
              </a:rPr>
              <a:t>12</a:t>
            </a:r>
          </a:p>
        </p:txBody>
      </p:sp>
      <p:sp>
        <p:nvSpPr>
          <p:cNvPr id="43" name="TextBox 42"/>
          <p:cNvSpPr txBox="1"/>
          <p:nvPr/>
        </p:nvSpPr>
        <p:spPr>
          <a:xfrm>
            <a:off x="4435506" y="5059017"/>
            <a:ext cx="478195" cy="369332"/>
          </a:xfrm>
          <a:prstGeom prst="rect">
            <a:avLst/>
          </a:prstGeom>
          <a:noFill/>
        </p:spPr>
        <p:txBody>
          <a:bodyPr wrap="square" rtlCol="0">
            <a:spAutoFit/>
          </a:bodyPr>
          <a:lstStyle/>
          <a:p>
            <a:r>
              <a:rPr lang="en-US" b="1" dirty="0">
                <a:solidFill>
                  <a:srgbClr val="C00000"/>
                </a:solidFill>
              </a:rPr>
              <a:t>11</a:t>
            </a:r>
          </a:p>
        </p:txBody>
      </p:sp>
      <p:sp>
        <p:nvSpPr>
          <p:cNvPr id="44" name="TextBox 43"/>
          <p:cNvSpPr txBox="1"/>
          <p:nvPr/>
        </p:nvSpPr>
        <p:spPr>
          <a:xfrm>
            <a:off x="5136981" y="5057196"/>
            <a:ext cx="376217" cy="369332"/>
          </a:xfrm>
          <a:prstGeom prst="rect">
            <a:avLst/>
          </a:prstGeom>
          <a:noFill/>
        </p:spPr>
        <p:txBody>
          <a:bodyPr wrap="square" rtlCol="0">
            <a:spAutoFit/>
          </a:bodyPr>
          <a:lstStyle/>
          <a:p>
            <a:r>
              <a:rPr lang="en-US" b="1" dirty="0">
                <a:solidFill>
                  <a:srgbClr val="C00000"/>
                </a:solidFill>
              </a:rPr>
              <a:t>9</a:t>
            </a:r>
          </a:p>
        </p:txBody>
      </p:sp>
      <p:sp>
        <p:nvSpPr>
          <p:cNvPr id="45" name="TextBox 44"/>
          <p:cNvSpPr txBox="1"/>
          <p:nvPr/>
        </p:nvSpPr>
        <p:spPr>
          <a:xfrm>
            <a:off x="5683365" y="5049817"/>
            <a:ext cx="501430" cy="369332"/>
          </a:xfrm>
          <a:prstGeom prst="rect">
            <a:avLst/>
          </a:prstGeom>
          <a:noFill/>
        </p:spPr>
        <p:txBody>
          <a:bodyPr wrap="square" rtlCol="0">
            <a:spAutoFit/>
          </a:bodyPr>
          <a:lstStyle/>
          <a:p>
            <a:r>
              <a:rPr lang="en-US" b="1" dirty="0">
                <a:solidFill>
                  <a:srgbClr val="C00000"/>
                </a:solidFill>
              </a:rPr>
              <a:t>31</a:t>
            </a:r>
          </a:p>
        </p:txBody>
      </p:sp>
      <p:sp>
        <p:nvSpPr>
          <p:cNvPr id="46" name="TextBox 45"/>
          <p:cNvSpPr txBox="1"/>
          <p:nvPr/>
        </p:nvSpPr>
        <p:spPr>
          <a:xfrm>
            <a:off x="6255914" y="5049817"/>
            <a:ext cx="482152" cy="369332"/>
          </a:xfrm>
          <a:prstGeom prst="rect">
            <a:avLst/>
          </a:prstGeom>
          <a:noFill/>
        </p:spPr>
        <p:txBody>
          <a:bodyPr wrap="square" rtlCol="0">
            <a:spAutoFit/>
          </a:bodyPr>
          <a:lstStyle/>
          <a:p>
            <a:r>
              <a:rPr lang="en-US" b="1" dirty="0">
                <a:solidFill>
                  <a:srgbClr val="C00000"/>
                </a:solidFill>
              </a:rPr>
              <a:t>18</a:t>
            </a:r>
          </a:p>
        </p:txBody>
      </p:sp>
      <p:sp>
        <p:nvSpPr>
          <p:cNvPr id="47" name="TextBox 46"/>
          <p:cNvSpPr txBox="1"/>
          <p:nvPr/>
        </p:nvSpPr>
        <p:spPr>
          <a:xfrm>
            <a:off x="6894631" y="5057196"/>
            <a:ext cx="514631" cy="369332"/>
          </a:xfrm>
          <a:prstGeom prst="rect">
            <a:avLst/>
          </a:prstGeom>
          <a:noFill/>
        </p:spPr>
        <p:txBody>
          <a:bodyPr wrap="square" rtlCol="0">
            <a:spAutoFit/>
          </a:bodyPr>
          <a:lstStyle/>
          <a:p>
            <a:r>
              <a:rPr lang="en-US" b="1" dirty="0">
                <a:solidFill>
                  <a:srgbClr val="C00000"/>
                </a:solidFill>
              </a:rPr>
              <a:t>21</a:t>
            </a:r>
          </a:p>
        </p:txBody>
      </p:sp>
      <p:sp>
        <p:nvSpPr>
          <p:cNvPr id="50" name="Content Placeholder 1"/>
          <p:cNvSpPr txBox="1">
            <a:spLocks/>
          </p:cNvSpPr>
          <p:nvPr/>
        </p:nvSpPr>
        <p:spPr>
          <a:xfrm>
            <a:off x="3930987" y="1411130"/>
            <a:ext cx="4941895" cy="2986336"/>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r">
              <a:spcBef>
                <a:spcPts val="1800"/>
              </a:spcBef>
              <a:buFont typeface="Wingdings 3"/>
              <a:buNone/>
            </a:pPr>
            <a:r>
              <a:rPr lang="en-US" sz="1800" b="1" i="1" dirty="0">
                <a:solidFill>
                  <a:srgbClr val="0070C0"/>
                </a:solidFill>
                <a:ea typeface="Verdana" panose="020B0604030504040204" pitchFamily="34" charset="0"/>
                <a:cs typeface="Verdana" panose="020B0604030504040204" pitchFamily="34" charset="0"/>
              </a:rPr>
              <a:t>Next item causes slot 11 to fill</a:t>
            </a:r>
          </a:p>
          <a:p>
            <a:pPr marL="109728" indent="0" algn="r">
              <a:spcBef>
                <a:spcPts val="600"/>
              </a:spcBef>
              <a:buFont typeface="Wingdings 3"/>
              <a:buNone/>
            </a:pPr>
            <a:r>
              <a:rPr lang="en-US" sz="1800" b="1" i="1" dirty="0">
                <a:solidFill>
                  <a:srgbClr val="0070C0"/>
                </a:solidFill>
                <a:ea typeface="Verdana" panose="020B0604030504040204" pitchFamily="34" charset="0"/>
                <a:cs typeface="Verdana" panose="020B0604030504040204" pitchFamily="34" charset="0"/>
              </a:rPr>
              <a:t>this maintains structure property</a:t>
            </a:r>
          </a:p>
          <a:p>
            <a:pPr marL="109728" indent="0" algn="r">
              <a:spcBef>
                <a:spcPts val="1800"/>
              </a:spcBef>
              <a:buFont typeface="Wingdings 3"/>
              <a:buNone/>
            </a:pPr>
            <a:r>
              <a:rPr lang="en-US" sz="1800" b="1" dirty="0">
                <a:solidFill>
                  <a:srgbClr val="C00000"/>
                </a:solidFill>
                <a:ea typeface="Verdana" panose="020B0604030504040204" pitchFamily="34" charset="0"/>
                <a:cs typeface="Verdana" panose="020B0604030504040204" pitchFamily="34" charset="0"/>
              </a:rPr>
              <a:t>insert ( 17 )</a:t>
            </a:r>
          </a:p>
          <a:p>
            <a:pPr marL="109728" indent="0" algn="r">
              <a:spcBef>
                <a:spcPts val="1800"/>
              </a:spcBef>
              <a:buNone/>
            </a:pPr>
            <a:r>
              <a:rPr lang="en-US" sz="1800" b="1" i="1" dirty="0">
                <a:solidFill>
                  <a:srgbClr val="0070C0"/>
                </a:solidFill>
                <a:ea typeface="Verdana" panose="020B0604030504040204" pitchFamily="34" charset="0"/>
                <a:cs typeface="Verdana" panose="020B0604030504040204" pitchFamily="34" charset="0"/>
              </a:rPr>
              <a:t>still has heap-order property ?</a:t>
            </a:r>
          </a:p>
          <a:p>
            <a:pPr marL="109728" indent="0" algn="r">
              <a:spcBef>
                <a:spcPts val="1800"/>
              </a:spcBef>
              <a:buNone/>
            </a:pPr>
            <a:r>
              <a:rPr lang="en-US" sz="1800" dirty="0">
                <a:ea typeface="Verdana" panose="020B0604030504040204" pitchFamily="34" charset="0"/>
                <a:cs typeface="Verdana" panose="020B0604030504040204" pitchFamily="34" charset="0"/>
              </a:rPr>
              <a:t>We are good </a:t>
            </a:r>
          </a:p>
          <a:p>
            <a:pPr marL="109728" indent="0" algn="r">
              <a:spcBef>
                <a:spcPts val="600"/>
              </a:spcBef>
              <a:buNone/>
            </a:pPr>
            <a:r>
              <a:rPr lang="en-US" sz="1800" dirty="0">
                <a:ea typeface="Verdana" panose="020B0604030504040204" pitchFamily="34" charset="0"/>
                <a:cs typeface="Verdana" panose="020B0604030504040204" pitchFamily="34" charset="0"/>
              </a:rPr>
              <a:t>( by luck of it being 17, &gt; parent 12 )</a:t>
            </a:r>
          </a:p>
        </p:txBody>
      </p:sp>
      <p:sp>
        <p:nvSpPr>
          <p:cNvPr id="59" name="Oval 58"/>
          <p:cNvSpPr/>
          <p:nvPr/>
        </p:nvSpPr>
        <p:spPr>
          <a:xfrm>
            <a:off x="7475707" y="4975852"/>
            <a:ext cx="467929" cy="489437"/>
          </a:xfrm>
          <a:prstGeom prst="ellipse">
            <a:avLst/>
          </a:prstGeom>
          <a:solidFill>
            <a:schemeClr val="accent1">
              <a:lumMod val="75000"/>
              <a:alpha val="43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226608" y="3439851"/>
            <a:ext cx="353184" cy="357176"/>
          </a:xfrm>
          <a:prstGeom prst="ellipse">
            <a:avLst/>
          </a:prstGeom>
          <a:solidFill>
            <a:schemeClr val="accent2">
              <a:lumMod val="40000"/>
              <a:lumOff val="60000"/>
              <a:alpha val="69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a:endCxn id="60" idx="0"/>
          </p:cNvCxnSpPr>
          <p:nvPr/>
        </p:nvCxnSpPr>
        <p:spPr>
          <a:xfrm>
            <a:off x="2218934" y="3017147"/>
            <a:ext cx="184266" cy="422704"/>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165508" y="3478079"/>
            <a:ext cx="559326" cy="369332"/>
          </a:xfrm>
          <a:prstGeom prst="rect">
            <a:avLst/>
          </a:prstGeom>
          <a:noFill/>
        </p:spPr>
        <p:txBody>
          <a:bodyPr wrap="square" rtlCol="0">
            <a:spAutoFit/>
          </a:bodyPr>
          <a:lstStyle/>
          <a:p>
            <a:r>
              <a:rPr lang="en-US" b="1" dirty="0">
                <a:solidFill>
                  <a:srgbClr val="C00000"/>
                </a:solidFill>
              </a:rPr>
              <a:t>17</a:t>
            </a:r>
          </a:p>
        </p:txBody>
      </p:sp>
      <p:sp>
        <p:nvSpPr>
          <p:cNvPr id="53" name="TextBox 52"/>
          <p:cNvSpPr txBox="1"/>
          <p:nvPr/>
        </p:nvSpPr>
        <p:spPr>
          <a:xfrm>
            <a:off x="7496423" y="5035904"/>
            <a:ext cx="559326" cy="369332"/>
          </a:xfrm>
          <a:prstGeom prst="rect">
            <a:avLst/>
          </a:prstGeom>
          <a:noFill/>
        </p:spPr>
        <p:txBody>
          <a:bodyPr wrap="square" rtlCol="0">
            <a:spAutoFit/>
          </a:bodyPr>
          <a:lstStyle/>
          <a:p>
            <a:r>
              <a:rPr lang="en-US" b="1" dirty="0">
                <a:solidFill>
                  <a:srgbClr val="C00000"/>
                </a:solidFill>
              </a:rPr>
              <a:t>17</a:t>
            </a:r>
          </a:p>
        </p:txBody>
      </p:sp>
    </p:spTree>
    <p:extLst>
      <p:ext uri="{BB962C8B-B14F-4D97-AF65-F5344CB8AC3E}">
        <p14:creationId xmlns:p14="http://schemas.microsoft.com/office/powerpoint/2010/main" val="260381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60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fade">
                                      <p:cBhvr>
                                        <p:cTn id="7" dur="500"/>
                                        <p:tgtEl>
                                          <p:spTgt spid="50">
                                            <p:txEl>
                                              <p:pRg st="0" end="0"/>
                                            </p:txEl>
                                          </p:spTgt>
                                        </p:tgtEl>
                                      </p:cBhvr>
                                    </p:animEffect>
                                  </p:childTnLst>
                                </p:cTn>
                              </p:par>
                            </p:childTnLst>
                          </p:cTn>
                        </p:par>
                        <p:par>
                          <p:cTn id="8" fill="hold">
                            <p:stCondLst>
                              <p:cond delay="1100"/>
                            </p:stCondLst>
                            <p:childTnLst>
                              <p:par>
                                <p:cTn id="9" presetID="10" presetClass="entr" presetSubtype="0" fill="hold" nodeType="afterEffect">
                                  <p:stCondLst>
                                    <p:cond delay="0"/>
                                  </p:stCondLst>
                                  <p:childTnLst>
                                    <p:set>
                                      <p:cBhvr>
                                        <p:cTn id="10" dur="1" fill="hold">
                                          <p:stCondLst>
                                            <p:cond delay="0"/>
                                          </p:stCondLst>
                                        </p:cTn>
                                        <p:tgtEl>
                                          <p:spTgt spid="50">
                                            <p:txEl>
                                              <p:pRg st="1" end="1"/>
                                            </p:txEl>
                                          </p:spTgt>
                                        </p:tgtEl>
                                        <p:attrNameLst>
                                          <p:attrName>style.visibility</p:attrName>
                                        </p:attrNameLst>
                                      </p:cBhvr>
                                      <p:to>
                                        <p:strVal val="visible"/>
                                      </p:to>
                                    </p:set>
                                    <p:animEffect transition="in" filter="fade">
                                      <p:cBhvr>
                                        <p:cTn id="11" dur="500"/>
                                        <p:tgtEl>
                                          <p:spTgt spid="50">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50">
                                            <p:txEl>
                                              <p:pRg st="2" end="2"/>
                                            </p:txEl>
                                          </p:spTgt>
                                        </p:tgtEl>
                                        <p:attrNameLst>
                                          <p:attrName>style.visibility</p:attrName>
                                        </p:attrNameLst>
                                      </p:cBhvr>
                                      <p:to>
                                        <p:strVal val="visible"/>
                                      </p:to>
                                    </p:set>
                                    <p:animEffect transition="in" filter="fade">
                                      <p:cBhvr>
                                        <p:cTn id="16" dur="1000"/>
                                        <p:tgtEl>
                                          <p:spTgt spid="50">
                                            <p:txEl>
                                              <p:pRg st="2" end="2"/>
                                            </p:txEl>
                                          </p:spTgt>
                                        </p:tgtEl>
                                      </p:cBhvr>
                                    </p:animEffect>
                                    <p:anim calcmode="lin" valueType="num">
                                      <p:cBhvr>
                                        <p:cTn id="17" dur="1000" fill="hold"/>
                                        <p:tgtEl>
                                          <p:spTgt spid="50">
                                            <p:txEl>
                                              <p:pRg st="2" end="2"/>
                                            </p:txEl>
                                          </p:spTgt>
                                        </p:tgtEl>
                                        <p:attrNameLst>
                                          <p:attrName>ppt_x</p:attrName>
                                        </p:attrNameLst>
                                      </p:cBhvr>
                                      <p:tavLst>
                                        <p:tav tm="0">
                                          <p:val>
                                            <p:strVal val="#ppt_x"/>
                                          </p:val>
                                        </p:tav>
                                        <p:tav tm="100000">
                                          <p:val>
                                            <p:strVal val="#ppt_x"/>
                                          </p:val>
                                        </p:tav>
                                      </p:tavLst>
                                    </p:anim>
                                    <p:anim calcmode="lin" valueType="num">
                                      <p:cBhvr>
                                        <p:cTn id="18" dur="1000" fill="hold"/>
                                        <p:tgtEl>
                                          <p:spTgt spid="50">
                                            <p:txEl>
                                              <p:pRg st="2" end="2"/>
                                            </p:txEl>
                                          </p:spTgt>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42" presetClass="entr" presetSubtype="0" fill="hold" grpId="0" nodeType="after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1000"/>
                                        <p:tgtEl>
                                          <p:spTgt spid="52"/>
                                        </p:tgtEl>
                                      </p:cBhvr>
                                    </p:animEffect>
                                    <p:anim calcmode="lin" valueType="num">
                                      <p:cBhvr>
                                        <p:cTn id="23" dur="1000" fill="hold"/>
                                        <p:tgtEl>
                                          <p:spTgt spid="52"/>
                                        </p:tgtEl>
                                        <p:attrNameLst>
                                          <p:attrName>ppt_x</p:attrName>
                                        </p:attrNameLst>
                                      </p:cBhvr>
                                      <p:tavLst>
                                        <p:tav tm="0">
                                          <p:val>
                                            <p:strVal val="#ppt_x"/>
                                          </p:val>
                                        </p:tav>
                                        <p:tav tm="100000">
                                          <p:val>
                                            <p:strVal val="#ppt_x"/>
                                          </p:val>
                                        </p:tav>
                                      </p:tavLst>
                                    </p:anim>
                                    <p:anim calcmode="lin" valueType="num">
                                      <p:cBhvr>
                                        <p:cTn id="24" dur="1000" fill="hold"/>
                                        <p:tgtEl>
                                          <p:spTgt spid="52"/>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42" presetClass="entr" presetSubtype="0" fill="hold" grpId="0" nodeType="after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fade">
                                      <p:cBhvr>
                                        <p:cTn id="28" dur="1000"/>
                                        <p:tgtEl>
                                          <p:spTgt spid="53"/>
                                        </p:tgtEl>
                                      </p:cBhvr>
                                    </p:animEffect>
                                    <p:anim calcmode="lin" valueType="num">
                                      <p:cBhvr>
                                        <p:cTn id="29" dur="1000" fill="hold"/>
                                        <p:tgtEl>
                                          <p:spTgt spid="53"/>
                                        </p:tgtEl>
                                        <p:attrNameLst>
                                          <p:attrName>ppt_x</p:attrName>
                                        </p:attrNameLst>
                                      </p:cBhvr>
                                      <p:tavLst>
                                        <p:tav tm="0">
                                          <p:val>
                                            <p:strVal val="#ppt_x"/>
                                          </p:val>
                                        </p:tav>
                                        <p:tav tm="100000">
                                          <p:val>
                                            <p:strVal val="#ppt_x"/>
                                          </p:val>
                                        </p:tav>
                                      </p:tavLst>
                                    </p:anim>
                                    <p:anim calcmode="lin" valueType="num">
                                      <p:cBhvr>
                                        <p:cTn id="30"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0">
                                            <p:txEl>
                                              <p:pRg st="3" end="3"/>
                                            </p:txEl>
                                          </p:spTgt>
                                        </p:tgtEl>
                                        <p:attrNameLst>
                                          <p:attrName>style.visibility</p:attrName>
                                        </p:attrNameLst>
                                      </p:cBhvr>
                                      <p:to>
                                        <p:strVal val="visible"/>
                                      </p:to>
                                    </p:set>
                                    <p:animEffect transition="in" filter="fade">
                                      <p:cBhvr>
                                        <p:cTn id="35" dur="500"/>
                                        <p:tgtEl>
                                          <p:spTgt spid="50">
                                            <p:txEl>
                                              <p:pRg st="3" end="3"/>
                                            </p:txEl>
                                          </p:spTgt>
                                        </p:tgtEl>
                                      </p:cBhvr>
                                    </p:animEffect>
                                  </p:childTnLst>
                                </p:cTn>
                              </p:par>
                            </p:childTnLst>
                          </p:cTn>
                        </p:par>
                        <p:par>
                          <p:cTn id="36" fill="hold">
                            <p:stCondLst>
                              <p:cond delay="500"/>
                            </p:stCondLst>
                            <p:childTnLst>
                              <p:par>
                                <p:cTn id="37" presetID="10" presetClass="entr" presetSubtype="0" fill="hold" grpId="0" nodeType="afterEffect">
                                  <p:stCondLst>
                                    <p:cond delay="80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par>
                          <p:cTn id="40" fill="hold">
                            <p:stCondLst>
                              <p:cond delay="1800"/>
                            </p:stCondLst>
                            <p:childTnLst>
                              <p:par>
                                <p:cTn id="41" presetID="10" presetClass="entr" presetSubtype="0" fill="hold" nodeType="afterEffect">
                                  <p:stCondLst>
                                    <p:cond delay="1000"/>
                                  </p:stCondLst>
                                  <p:childTnLst>
                                    <p:set>
                                      <p:cBhvr>
                                        <p:cTn id="42" dur="1" fill="hold">
                                          <p:stCondLst>
                                            <p:cond delay="0"/>
                                          </p:stCondLst>
                                        </p:cTn>
                                        <p:tgtEl>
                                          <p:spTgt spid="50">
                                            <p:txEl>
                                              <p:pRg st="4" end="4"/>
                                            </p:txEl>
                                          </p:spTgt>
                                        </p:tgtEl>
                                        <p:attrNameLst>
                                          <p:attrName>style.visibility</p:attrName>
                                        </p:attrNameLst>
                                      </p:cBhvr>
                                      <p:to>
                                        <p:strVal val="visible"/>
                                      </p:to>
                                    </p:set>
                                    <p:animEffect transition="in" filter="fade">
                                      <p:cBhvr>
                                        <p:cTn id="43" dur="500"/>
                                        <p:tgtEl>
                                          <p:spTgt spid="50">
                                            <p:txEl>
                                              <p:pRg st="4" end="4"/>
                                            </p:txEl>
                                          </p:spTgt>
                                        </p:tgtEl>
                                      </p:cBhvr>
                                    </p:animEffect>
                                  </p:childTnLst>
                                </p:cTn>
                              </p:par>
                            </p:childTnLst>
                          </p:cTn>
                        </p:par>
                        <p:par>
                          <p:cTn id="44" fill="hold">
                            <p:stCondLst>
                              <p:cond delay="3300"/>
                            </p:stCondLst>
                            <p:childTnLst>
                              <p:par>
                                <p:cTn id="45" presetID="10" presetClass="entr" presetSubtype="0" fill="hold" nodeType="afterEffect">
                                  <p:stCondLst>
                                    <p:cond delay="0"/>
                                  </p:stCondLst>
                                  <p:childTnLst>
                                    <p:set>
                                      <p:cBhvr>
                                        <p:cTn id="46" dur="1" fill="hold">
                                          <p:stCondLst>
                                            <p:cond delay="0"/>
                                          </p:stCondLst>
                                        </p:cTn>
                                        <p:tgtEl>
                                          <p:spTgt spid="50">
                                            <p:txEl>
                                              <p:pRg st="5" end="5"/>
                                            </p:txEl>
                                          </p:spTgt>
                                        </p:tgtEl>
                                        <p:attrNameLst>
                                          <p:attrName>style.visibility</p:attrName>
                                        </p:attrNameLst>
                                      </p:cBhvr>
                                      <p:to>
                                        <p:strVal val="visible"/>
                                      </p:to>
                                    </p:set>
                                    <p:animEffect transition="in" filter="fade">
                                      <p:cBhvr>
                                        <p:cTn id="47" dur="500"/>
                                        <p:tgtEl>
                                          <p:spTgt spid="5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2" grpId="0"/>
      <p:bldP spid="5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24"/>
          <p:cNvSpPr/>
          <p:nvPr/>
        </p:nvSpPr>
        <p:spPr>
          <a:xfrm>
            <a:off x="1752551" y="2584338"/>
            <a:ext cx="1204111" cy="1729212"/>
          </a:xfrm>
          <a:custGeom>
            <a:avLst/>
            <a:gdLst>
              <a:gd name="connsiteX0" fmla="*/ 624689 w 1204111"/>
              <a:gd name="connsiteY0" fmla="*/ 108642 h 1729212"/>
              <a:gd name="connsiteX1" fmla="*/ 543208 w 1204111"/>
              <a:gd name="connsiteY1" fmla="*/ 63375 h 1729212"/>
              <a:gd name="connsiteX2" fmla="*/ 461727 w 1204111"/>
              <a:gd name="connsiteY2" fmla="*/ 36214 h 1729212"/>
              <a:gd name="connsiteX3" fmla="*/ 398353 w 1204111"/>
              <a:gd name="connsiteY3" fmla="*/ 18107 h 1729212"/>
              <a:gd name="connsiteX4" fmla="*/ 289711 w 1204111"/>
              <a:gd name="connsiteY4" fmla="*/ 9054 h 1729212"/>
              <a:gd name="connsiteX5" fmla="*/ 235390 w 1204111"/>
              <a:gd name="connsiteY5" fmla="*/ 0 h 1729212"/>
              <a:gd name="connsiteX6" fmla="*/ 81482 w 1204111"/>
              <a:gd name="connsiteY6" fmla="*/ 27161 h 1729212"/>
              <a:gd name="connsiteX7" fmla="*/ 45268 w 1204111"/>
              <a:gd name="connsiteY7" fmla="*/ 54321 h 1729212"/>
              <a:gd name="connsiteX8" fmla="*/ 9054 w 1204111"/>
              <a:gd name="connsiteY8" fmla="*/ 117695 h 1729212"/>
              <a:gd name="connsiteX9" fmla="*/ 0 w 1204111"/>
              <a:gd name="connsiteY9" fmla="*/ 144856 h 1729212"/>
              <a:gd name="connsiteX10" fmla="*/ 9054 w 1204111"/>
              <a:gd name="connsiteY10" fmla="*/ 307818 h 1729212"/>
              <a:gd name="connsiteX11" fmla="*/ 27161 w 1204111"/>
              <a:gd name="connsiteY11" fmla="*/ 353086 h 1729212"/>
              <a:gd name="connsiteX12" fmla="*/ 72428 w 1204111"/>
              <a:gd name="connsiteY12" fmla="*/ 497941 h 1729212"/>
              <a:gd name="connsiteX13" fmla="*/ 99588 w 1204111"/>
              <a:gd name="connsiteY13" fmla="*/ 543208 h 1729212"/>
              <a:gd name="connsiteX14" fmla="*/ 126749 w 1204111"/>
              <a:gd name="connsiteY14" fmla="*/ 624690 h 1729212"/>
              <a:gd name="connsiteX15" fmla="*/ 153909 w 1204111"/>
              <a:gd name="connsiteY15" fmla="*/ 706171 h 1729212"/>
              <a:gd name="connsiteX16" fmla="*/ 181070 w 1204111"/>
              <a:gd name="connsiteY16" fmla="*/ 778598 h 1729212"/>
              <a:gd name="connsiteX17" fmla="*/ 199177 w 1204111"/>
              <a:gd name="connsiteY17" fmla="*/ 869133 h 1729212"/>
              <a:gd name="connsiteX18" fmla="*/ 217284 w 1204111"/>
              <a:gd name="connsiteY18" fmla="*/ 896294 h 1729212"/>
              <a:gd name="connsiteX19" fmla="*/ 226337 w 1204111"/>
              <a:gd name="connsiteY19" fmla="*/ 923454 h 1729212"/>
              <a:gd name="connsiteX20" fmla="*/ 244444 w 1204111"/>
              <a:gd name="connsiteY20" fmla="*/ 959668 h 1729212"/>
              <a:gd name="connsiteX21" fmla="*/ 280658 w 1204111"/>
              <a:gd name="connsiteY21" fmla="*/ 1068309 h 1729212"/>
              <a:gd name="connsiteX22" fmla="*/ 316872 w 1204111"/>
              <a:gd name="connsiteY22" fmla="*/ 1140737 h 1729212"/>
              <a:gd name="connsiteX23" fmla="*/ 353085 w 1204111"/>
              <a:gd name="connsiteY23" fmla="*/ 1213165 h 1729212"/>
              <a:gd name="connsiteX24" fmla="*/ 371192 w 1204111"/>
              <a:gd name="connsiteY24" fmla="*/ 1240325 h 1729212"/>
              <a:gd name="connsiteX25" fmla="*/ 380246 w 1204111"/>
              <a:gd name="connsiteY25" fmla="*/ 1267486 h 1729212"/>
              <a:gd name="connsiteX26" fmla="*/ 425513 w 1204111"/>
              <a:gd name="connsiteY26" fmla="*/ 1330860 h 1729212"/>
              <a:gd name="connsiteX27" fmla="*/ 525101 w 1204111"/>
              <a:gd name="connsiteY27" fmla="*/ 1466662 h 1729212"/>
              <a:gd name="connsiteX28" fmla="*/ 534155 w 1204111"/>
              <a:gd name="connsiteY28" fmla="*/ 1493822 h 1729212"/>
              <a:gd name="connsiteX29" fmla="*/ 597529 w 1204111"/>
              <a:gd name="connsiteY29" fmla="*/ 1584357 h 1729212"/>
              <a:gd name="connsiteX30" fmla="*/ 642796 w 1204111"/>
              <a:gd name="connsiteY30" fmla="*/ 1629624 h 1729212"/>
              <a:gd name="connsiteX31" fmla="*/ 669957 w 1204111"/>
              <a:gd name="connsiteY31" fmla="*/ 1665838 h 1729212"/>
              <a:gd name="connsiteX32" fmla="*/ 733331 w 1204111"/>
              <a:gd name="connsiteY32" fmla="*/ 1692998 h 1729212"/>
              <a:gd name="connsiteX33" fmla="*/ 832919 w 1204111"/>
              <a:gd name="connsiteY33" fmla="*/ 1720159 h 1729212"/>
              <a:gd name="connsiteX34" fmla="*/ 860080 w 1204111"/>
              <a:gd name="connsiteY34" fmla="*/ 1729212 h 1729212"/>
              <a:gd name="connsiteX35" fmla="*/ 1068309 w 1204111"/>
              <a:gd name="connsiteY35" fmla="*/ 1711105 h 1729212"/>
              <a:gd name="connsiteX36" fmla="*/ 1095470 w 1204111"/>
              <a:gd name="connsiteY36" fmla="*/ 1683945 h 1729212"/>
              <a:gd name="connsiteX37" fmla="*/ 1122630 w 1204111"/>
              <a:gd name="connsiteY37" fmla="*/ 1674892 h 1729212"/>
              <a:gd name="connsiteX38" fmla="*/ 1131684 w 1204111"/>
              <a:gd name="connsiteY38" fmla="*/ 1647731 h 1729212"/>
              <a:gd name="connsiteX39" fmla="*/ 1167897 w 1204111"/>
              <a:gd name="connsiteY39" fmla="*/ 1566250 h 1729212"/>
              <a:gd name="connsiteX40" fmla="*/ 1186004 w 1204111"/>
              <a:gd name="connsiteY40" fmla="*/ 1475715 h 1729212"/>
              <a:gd name="connsiteX41" fmla="*/ 1204111 w 1204111"/>
              <a:gd name="connsiteY41" fmla="*/ 1267486 h 1729212"/>
              <a:gd name="connsiteX42" fmla="*/ 1186004 w 1204111"/>
              <a:gd name="connsiteY42" fmla="*/ 1086416 h 1729212"/>
              <a:gd name="connsiteX43" fmla="*/ 1167897 w 1204111"/>
              <a:gd name="connsiteY43" fmla="*/ 1032095 h 1729212"/>
              <a:gd name="connsiteX44" fmla="*/ 1149790 w 1204111"/>
              <a:gd name="connsiteY44" fmla="*/ 1004935 h 1729212"/>
              <a:gd name="connsiteX45" fmla="*/ 1122630 w 1204111"/>
              <a:gd name="connsiteY45" fmla="*/ 914400 h 1729212"/>
              <a:gd name="connsiteX46" fmla="*/ 1104523 w 1204111"/>
              <a:gd name="connsiteY46" fmla="*/ 887240 h 1729212"/>
              <a:gd name="connsiteX47" fmla="*/ 1095470 w 1204111"/>
              <a:gd name="connsiteY47" fmla="*/ 860080 h 1729212"/>
              <a:gd name="connsiteX48" fmla="*/ 1059256 w 1204111"/>
              <a:gd name="connsiteY48" fmla="*/ 805759 h 1729212"/>
              <a:gd name="connsiteX49" fmla="*/ 1050202 w 1204111"/>
              <a:gd name="connsiteY49" fmla="*/ 769545 h 1729212"/>
              <a:gd name="connsiteX50" fmla="*/ 1004935 w 1204111"/>
              <a:gd name="connsiteY50" fmla="*/ 688064 h 1729212"/>
              <a:gd name="connsiteX51" fmla="*/ 995882 w 1204111"/>
              <a:gd name="connsiteY51" fmla="*/ 660903 h 1729212"/>
              <a:gd name="connsiteX52" fmla="*/ 959668 w 1204111"/>
              <a:gd name="connsiteY52" fmla="*/ 597529 h 1729212"/>
              <a:gd name="connsiteX53" fmla="*/ 923454 w 1204111"/>
              <a:gd name="connsiteY53" fmla="*/ 516048 h 1729212"/>
              <a:gd name="connsiteX54" fmla="*/ 887240 w 1204111"/>
              <a:gd name="connsiteY54" fmla="*/ 452674 h 1729212"/>
              <a:gd name="connsiteX55" fmla="*/ 878186 w 1204111"/>
              <a:gd name="connsiteY55" fmla="*/ 425513 h 1729212"/>
              <a:gd name="connsiteX56" fmla="*/ 860080 w 1204111"/>
              <a:gd name="connsiteY56" fmla="*/ 389299 h 1729212"/>
              <a:gd name="connsiteX57" fmla="*/ 832919 w 1204111"/>
              <a:gd name="connsiteY57" fmla="*/ 334979 h 1729212"/>
              <a:gd name="connsiteX58" fmla="*/ 796705 w 1204111"/>
              <a:gd name="connsiteY58" fmla="*/ 271604 h 1729212"/>
              <a:gd name="connsiteX59" fmla="*/ 742385 w 1204111"/>
              <a:gd name="connsiteY59" fmla="*/ 190123 h 1729212"/>
              <a:gd name="connsiteX60" fmla="*/ 724278 w 1204111"/>
              <a:gd name="connsiteY60" fmla="*/ 162963 h 1729212"/>
              <a:gd name="connsiteX61" fmla="*/ 715224 w 1204111"/>
              <a:gd name="connsiteY61" fmla="*/ 135802 h 1729212"/>
              <a:gd name="connsiteX62" fmla="*/ 688064 w 1204111"/>
              <a:gd name="connsiteY62" fmla="*/ 117695 h 1729212"/>
              <a:gd name="connsiteX63" fmla="*/ 633743 w 1204111"/>
              <a:gd name="connsiteY63" fmla="*/ 99589 h 1729212"/>
              <a:gd name="connsiteX64" fmla="*/ 624689 w 1204111"/>
              <a:gd name="connsiteY64" fmla="*/ 108642 h 1729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204111" h="1729212">
                <a:moveTo>
                  <a:pt x="624689" y="108642"/>
                </a:moveTo>
                <a:cubicBezTo>
                  <a:pt x="597529" y="93553"/>
                  <a:pt x="570998" y="77270"/>
                  <a:pt x="543208" y="63375"/>
                </a:cubicBezTo>
                <a:cubicBezTo>
                  <a:pt x="501592" y="42567"/>
                  <a:pt x="502066" y="47740"/>
                  <a:pt x="461727" y="36214"/>
                </a:cubicBezTo>
                <a:cubicBezTo>
                  <a:pt x="438349" y="29534"/>
                  <a:pt x="423503" y="21251"/>
                  <a:pt x="398353" y="18107"/>
                </a:cubicBezTo>
                <a:cubicBezTo>
                  <a:pt x="362294" y="13600"/>
                  <a:pt x="325925" y="12072"/>
                  <a:pt x="289711" y="9054"/>
                </a:cubicBezTo>
                <a:cubicBezTo>
                  <a:pt x="271604" y="6036"/>
                  <a:pt x="253747" y="0"/>
                  <a:pt x="235390" y="0"/>
                </a:cubicBezTo>
                <a:cubicBezTo>
                  <a:pt x="178745" y="0"/>
                  <a:pt x="129993" y="210"/>
                  <a:pt x="81482" y="27161"/>
                </a:cubicBezTo>
                <a:cubicBezTo>
                  <a:pt x="68292" y="34489"/>
                  <a:pt x="57339" y="45268"/>
                  <a:pt x="45268" y="54321"/>
                </a:cubicBezTo>
                <a:cubicBezTo>
                  <a:pt x="27085" y="81597"/>
                  <a:pt x="22837" y="85535"/>
                  <a:pt x="9054" y="117695"/>
                </a:cubicBezTo>
                <a:cubicBezTo>
                  <a:pt x="5295" y="126467"/>
                  <a:pt x="3018" y="135802"/>
                  <a:pt x="0" y="144856"/>
                </a:cubicBezTo>
                <a:cubicBezTo>
                  <a:pt x="3018" y="199177"/>
                  <a:pt x="2017" y="253871"/>
                  <a:pt x="9054" y="307818"/>
                </a:cubicBezTo>
                <a:cubicBezTo>
                  <a:pt x="11156" y="323933"/>
                  <a:pt x="22022" y="337668"/>
                  <a:pt x="27161" y="353086"/>
                </a:cubicBezTo>
                <a:cubicBezTo>
                  <a:pt x="46120" y="409964"/>
                  <a:pt x="30292" y="427713"/>
                  <a:pt x="72428" y="497941"/>
                </a:cubicBezTo>
                <a:cubicBezTo>
                  <a:pt x="81481" y="513030"/>
                  <a:pt x="91719" y="527469"/>
                  <a:pt x="99588" y="543208"/>
                </a:cubicBezTo>
                <a:cubicBezTo>
                  <a:pt x="123406" y="590845"/>
                  <a:pt x="112918" y="579741"/>
                  <a:pt x="126749" y="624690"/>
                </a:cubicBezTo>
                <a:cubicBezTo>
                  <a:pt x="135169" y="652053"/>
                  <a:pt x="143276" y="679589"/>
                  <a:pt x="153909" y="706171"/>
                </a:cubicBezTo>
                <a:cubicBezTo>
                  <a:pt x="175560" y="760299"/>
                  <a:pt x="166877" y="736021"/>
                  <a:pt x="181070" y="778598"/>
                </a:cubicBezTo>
                <a:cubicBezTo>
                  <a:pt x="184407" y="801960"/>
                  <a:pt x="186534" y="843848"/>
                  <a:pt x="199177" y="869133"/>
                </a:cubicBezTo>
                <a:cubicBezTo>
                  <a:pt x="204043" y="878865"/>
                  <a:pt x="211248" y="887240"/>
                  <a:pt x="217284" y="896294"/>
                </a:cubicBezTo>
                <a:cubicBezTo>
                  <a:pt x="220302" y="905347"/>
                  <a:pt x="222578" y="914683"/>
                  <a:pt x="226337" y="923454"/>
                </a:cubicBezTo>
                <a:cubicBezTo>
                  <a:pt x="231653" y="935859"/>
                  <a:pt x="240176" y="946864"/>
                  <a:pt x="244444" y="959668"/>
                </a:cubicBezTo>
                <a:cubicBezTo>
                  <a:pt x="287205" y="1087949"/>
                  <a:pt x="239827" y="986646"/>
                  <a:pt x="280658" y="1068309"/>
                </a:cubicBezTo>
                <a:cubicBezTo>
                  <a:pt x="298129" y="1138199"/>
                  <a:pt x="276474" y="1071483"/>
                  <a:pt x="316872" y="1140737"/>
                </a:cubicBezTo>
                <a:cubicBezTo>
                  <a:pt x="330472" y="1164052"/>
                  <a:pt x="338112" y="1190706"/>
                  <a:pt x="353085" y="1213165"/>
                </a:cubicBezTo>
                <a:cubicBezTo>
                  <a:pt x="359121" y="1222218"/>
                  <a:pt x="366326" y="1230593"/>
                  <a:pt x="371192" y="1240325"/>
                </a:cubicBezTo>
                <a:cubicBezTo>
                  <a:pt x="375460" y="1248861"/>
                  <a:pt x="375978" y="1258950"/>
                  <a:pt x="380246" y="1267486"/>
                </a:cubicBezTo>
                <a:cubicBezTo>
                  <a:pt x="389820" y="1286633"/>
                  <a:pt x="415265" y="1314464"/>
                  <a:pt x="425513" y="1330860"/>
                </a:cubicBezTo>
                <a:cubicBezTo>
                  <a:pt x="506033" y="1459692"/>
                  <a:pt x="451913" y="1411770"/>
                  <a:pt x="525101" y="1466662"/>
                </a:cubicBezTo>
                <a:cubicBezTo>
                  <a:pt x="528119" y="1475715"/>
                  <a:pt x="529520" y="1485480"/>
                  <a:pt x="534155" y="1493822"/>
                </a:cubicBezTo>
                <a:cubicBezTo>
                  <a:pt x="541020" y="1506180"/>
                  <a:pt x="583465" y="1568535"/>
                  <a:pt x="597529" y="1584357"/>
                </a:cubicBezTo>
                <a:cubicBezTo>
                  <a:pt x="611706" y="1600306"/>
                  <a:pt x="628619" y="1613675"/>
                  <a:pt x="642796" y="1629624"/>
                </a:cubicBezTo>
                <a:cubicBezTo>
                  <a:pt x="652821" y="1640902"/>
                  <a:pt x="658500" y="1656018"/>
                  <a:pt x="669957" y="1665838"/>
                </a:cubicBezTo>
                <a:cubicBezTo>
                  <a:pt x="689976" y="1682997"/>
                  <a:pt x="710854" y="1683365"/>
                  <a:pt x="733331" y="1692998"/>
                </a:cubicBezTo>
                <a:cubicBezTo>
                  <a:pt x="802458" y="1722624"/>
                  <a:pt x="734323" y="1706073"/>
                  <a:pt x="832919" y="1720159"/>
                </a:cubicBezTo>
                <a:cubicBezTo>
                  <a:pt x="841973" y="1723177"/>
                  <a:pt x="850537" y="1729212"/>
                  <a:pt x="860080" y="1729212"/>
                </a:cubicBezTo>
                <a:cubicBezTo>
                  <a:pt x="988877" y="1729212"/>
                  <a:pt x="983703" y="1728027"/>
                  <a:pt x="1068309" y="1711105"/>
                </a:cubicBezTo>
                <a:cubicBezTo>
                  <a:pt x="1077363" y="1702052"/>
                  <a:pt x="1084817" y="1691047"/>
                  <a:pt x="1095470" y="1683945"/>
                </a:cubicBezTo>
                <a:cubicBezTo>
                  <a:pt x="1103410" y="1678652"/>
                  <a:pt x="1115882" y="1681640"/>
                  <a:pt x="1122630" y="1674892"/>
                </a:cubicBezTo>
                <a:cubicBezTo>
                  <a:pt x="1129378" y="1668144"/>
                  <a:pt x="1127416" y="1656267"/>
                  <a:pt x="1131684" y="1647731"/>
                </a:cubicBezTo>
                <a:cubicBezTo>
                  <a:pt x="1156970" y="1597159"/>
                  <a:pt x="1152326" y="1644105"/>
                  <a:pt x="1167897" y="1566250"/>
                </a:cubicBezTo>
                <a:cubicBezTo>
                  <a:pt x="1173933" y="1536072"/>
                  <a:pt x="1182605" y="1506303"/>
                  <a:pt x="1186004" y="1475715"/>
                </a:cubicBezTo>
                <a:cubicBezTo>
                  <a:pt x="1199736" y="1352136"/>
                  <a:pt x="1193111" y="1421492"/>
                  <a:pt x="1204111" y="1267486"/>
                </a:cubicBezTo>
                <a:cubicBezTo>
                  <a:pt x="1201714" y="1236322"/>
                  <a:pt x="1196126" y="1130276"/>
                  <a:pt x="1186004" y="1086416"/>
                </a:cubicBezTo>
                <a:cubicBezTo>
                  <a:pt x="1181712" y="1067818"/>
                  <a:pt x="1178484" y="1047976"/>
                  <a:pt x="1167897" y="1032095"/>
                </a:cubicBezTo>
                <a:lnTo>
                  <a:pt x="1149790" y="1004935"/>
                </a:lnTo>
                <a:cubicBezTo>
                  <a:pt x="1142266" y="974836"/>
                  <a:pt x="1135226" y="942742"/>
                  <a:pt x="1122630" y="914400"/>
                </a:cubicBezTo>
                <a:cubicBezTo>
                  <a:pt x="1118211" y="904457"/>
                  <a:pt x="1110559" y="896293"/>
                  <a:pt x="1104523" y="887240"/>
                </a:cubicBezTo>
                <a:cubicBezTo>
                  <a:pt x="1101505" y="878187"/>
                  <a:pt x="1100104" y="868422"/>
                  <a:pt x="1095470" y="860080"/>
                </a:cubicBezTo>
                <a:cubicBezTo>
                  <a:pt x="1084902" y="841057"/>
                  <a:pt x="1059256" y="805759"/>
                  <a:pt x="1059256" y="805759"/>
                </a:cubicBezTo>
                <a:cubicBezTo>
                  <a:pt x="1056238" y="793688"/>
                  <a:pt x="1054823" y="781098"/>
                  <a:pt x="1050202" y="769545"/>
                </a:cubicBezTo>
                <a:cubicBezTo>
                  <a:pt x="1034187" y="729508"/>
                  <a:pt x="1025666" y="719160"/>
                  <a:pt x="1004935" y="688064"/>
                </a:cubicBezTo>
                <a:cubicBezTo>
                  <a:pt x="1001917" y="679010"/>
                  <a:pt x="1000150" y="669439"/>
                  <a:pt x="995882" y="660903"/>
                </a:cubicBezTo>
                <a:cubicBezTo>
                  <a:pt x="963213" y="595563"/>
                  <a:pt x="991418" y="676904"/>
                  <a:pt x="959668" y="597529"/>
                </a:cubicBezTo>
                <a:cubicBezTo>
                  <a:pt x="927347" y="516725"/>
                  <a:pt x="958290" y="568301"/>
                  <a:pt x="923454" y="516048"/>
                </a:cubicBezTo>
                <a:cubicBezTo>
                  <a:pt x="904305" y="439455"/>
                  <a:pt x="930391" y="517400"/>
                  <a:pt x="887240" y="452674"/>
                </a:cubicBezTo>
                <a:cubicBezTo>
                  <a:pt x="881946" y="444733"/>
                  <a:pt x="881945" y="434285"/>
                  <a:pt x="878186" y="425513"/>
                </a:cubicBezTo>
                <a:cubicBezTo>
                  <a:pt x="872870" y="413108"/>
                  <a:pt x="865396" y="401704"/>
                  <a:pt x="860080" y="389299"/>
                </a:cubicBezTo>
                <a:cubicBezTo>
                  <a:pt x="837593" y="336829"/>
                  <a:pt x="867712" y="387167"/>
                  <a:pt x="832919" y="334979"/>
                </a:cubicBezTo>
                <a:cubicBezTo>
                  <a:pt x="817834" y="289722"/>
                  <a:pt x="831585" y="321431"/>
                  <a:pt x="796705" y="271604"/>
                </a:cubicBezTo>
                <a:cubicBezTo>
                  <a:pt x="796606" y="271462"/>
                  <a:pt x="751486" y="203775"/>
                  <a:pt x="742385" y="190123"/>
                </a:cubicBezTo>
                <a:cubicBezTo>
                  <a:pt x="736350" y="181070"/>
                  <a:pt x="727719" y="173285"/>
                  <a:pt x="724278" y="162963"/>
                </a:cubicBezTo>
                <a:cubicBezTo>
                  <a:pt x="721260" y="153909"/>
                  <a:pt x="721186" y="143254"/>
                  <a:pt x="715224" y="135802"/>
                </a:cubicBezTo>
                <a:cubicBezTo>
                  <a:pt x="708427" y="127305"/>
                  <a:pt x="698007" y="122114"/>
                  <a:pt x="688064" y="117695"/>
                </a:cubicBezTo>
                <a:cubicBezTo>
                  <a:pt x="670623" y="109943"/>
                  <a:pt x="650814" y="108125"/>
                  <a:pt x="633743" y="99589"/>
                </a:cubicBezTo>
                <a:lnTo>
                  <a:pt x="624689" y="108642"/>
                </a:lnTo>
                <a:close/>
              </a:path>
            </a:pathLst>
          </a:custGeom>
          <a:solidFill>
            <a:schemeClr val="accent1">
              <a:lumMod val="40000"/>
              <a:lumOff val="60000"/>
              <a:alpha val="43000"/>
            </a:schemeClr>
          </a:solidFill>
          <a:ln>
            <a:solidFill>
              <a:schemeClr val="tx2">
                <a:lumMod val="60000"/>
                <a:lumOff val="40000"/>
                <a:alpha val="6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678427" y="206733"/>
            <a:ext cx="8229600" cy="1143000"/>
          </a:xfrm>
        </p:spPr>
        <p:txBody>
          <a:bodyPr>
            <a:normAutofit/>
          </a:bodyPr>
          <a:lstStyle/>
          <a:p>
            <a:pPr algn="r"/>
            <a:r>
              <a:rPr lang="en-US" sz="3600" dirty="0">
                <a:solidFill>
                  <a:srgbClr val="0070C0"/>
                </a:solidFill>
                <a:latin typeface="Verdana" panose="020B0604030504040204" pitchFamily="34" charset="0"/>
                <a:ea typeface="Verdana" panose="020B0604030504040204" pitchFamily="34" charset="0"/>
                <a:cs typeface="Verdana" panose="020B0604030504040204" pitchFamily="34" charset="0"/>
              </a:rPr>
              <a:t>Insert… what if ?</a:t>
            </a:r>
          </a:p>
        </p:txBody>
      </p:sp>
      <p:sp>
        <p:nvSpPr>
          <p:cNvPr id="2" name="Content Placeholder 1"/>
          <p:cNvSpPr>
            <a:spLocks noGrp="1"/>
          </p:cNvSpPr>
          <p:nvPr>
            <p:ph idx="1"/>
          </p:nvPr>
        </p:nvSpPr>
        <p:spPr>
          <a:xfrm>
            <a:off x="618039" y="5582984"/>
            <a:ext cx="8077200" cy="522740"/>
          </a:xfrm>
        </p:spPr>
        <p:txBody>
          <a:bodyPr>
            <a:normAutofit fontScale="92500"/>
          </a:bodyPr>
          <a:lstStyle/>
          <a:p>
            <a:pPr marL="109728" indent="0">
              <a:buNone/>
            </a:pPr>
            <a:r>
              <a:rPr lang="en-US" sz="2200" b="1" dirty="0">
                <a:latin typeface="Courier New" panose="02070309020205020404" pitchFamily="49" charset="0"/>
                <a:cs typeface="Courier New" panose="02070309020205020404" pitchFamily="49" charset="0"/>
              </a:rPr>
              <a:t>0   1   2   3    4   5   6   7   8   9  10  11  ...</a:t>
            </a:r>
          </a:p>
        </p:txBody>
      </p:sp>
      <p:cxnSp>
        <p:nvCxnSpPr>
          <p:cNvPr id="5" name="Straight Connector 4"/>
          <p:cNvCxnSpPr/>
          <p:nvPr/>
        </p:nvCxnSpPr>
        <p:spPr>
          <a:xfrm>
            <a:off x="1139951" y="3026028"/>
            <a:ext cx="152152" cy="477037"/>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493040" y="2079244"/>
            <a:ext cx="298083" cy="415008"/>
          </a:xfrm>
          <a:prstGeom prst="rect">
            <a:avLst/>
          </a:prstGeom>
          <a:noFill/>
        </p:spPr>
        <p:txBody>
          <a:bodyPr wrap="square" rtlCol="0">
            <a:spAutoFit/>
          </a:bodyPr>
          <a:lstStyle/>
          <a:p>
            <a:r>
              <a:rPr lang="en-US" b="1" dirty="0">
                <a:solidFill>
                  <a:srgbClr val="C00000"/>
                </a:solidFill>
              </a:rPr>
              <a:t>4</a:t>
            </a:r>
          </a:p>
        </p:txBody>
      </p:sp>
      <p:sp>
        <p:nvSpPr>
          <p:cNvPr id="7" name="TextBox 6"/>
          <p:cNvSpPr txBox="1"/>
          <p:nvPr/>
        </p:nvSpPr>
        <p:spPr>
          <a:xfrm>
            <a:off x="551744" y="3494184"/>
            <a:ext cx="544978" cy="415008"/>
          </a:xfrm>
          <a:prstGeom prst="rect">
            <a:avLst/>
          </a:prstGeom>
          <a:noFill/>
        </p:spPr>
        <p:txBody>
          <a:bodyPr wrap="square" rtlCol="0">
            <a:spAutoFit/>
          </a:bodyPr>
          <a:lstStyle/>
          <a:p>
            <a:r>
              <a:rPr lang="en-US" b="1" dirty="0">
                <a:solidFill>
                  <a:srgbClr val="C00000"/>
                </a:solidFill>
              </a:rPr>
              <a:t>31</a:t>
            </a:r>
          </a:p>
        </p:txBody>
      </p:sp>
      <p:sp>
        <p:nvSpPr>
          <p:cNvPr id="8" name="TextBox 7"/>
          <p:cNvSpPr txBox="1"/>
          <p:nvPr/>
        </p:nvSpPr>
        <p:spPr>
          <a:xfrm>
            <a:off x="1062455" y="3494184"/>
            <a:ext cx="524026" cy="415008"/>
          </a:xfrm>
          <a:prstGeom prst="rect">
            <a:avLst/>
          </a:prstGeom>
          <a:noFill/>
        </p:spPr>
        <p:txBody>
          <a:bodyPr wrap="square" rtlCol="0">
            <a:spAutoFit/>
          </a:bodyPr>
          <a:lstStyle/>
          <a:p>
            <a:r>
              <a:rPr lang="en-US" b="1" dirty="0">
                <a:solidFill>
                  <a:srgbClr val="C00000"/>
                </a:solidFill>
              </a:rPr>
              <a:t>18</a:t>
            </a:r>
          </a:p>
        </p:txBody>
      </p:sp>
      <p:sp>
        <p:nvSpPr>
          <p:cNvPr id="9" name="TextBox 8"/>
          <p:cNvSpPr txBox="1"/>
          <p:nvPr/>
        </p:nvSpPr>
        <p:spPr>
          <a:xfrm>
            <a:off x="2903538" y="2781216"/>
            <a:ext cx="519725" cy="415008"/>
          </a:xfrm>
          <a:prstGeom prst="rect">
            <a:avLst/>
          </a:prstGeom>
          <a:noFill/>
        </p:spPr>
        <p:txBody>
          <a:bodyPr wrap="square" rtlCol="0">
            <a:spAutoFit/>
          </a:bodyPr>
          <a:lstStyle/>
          <a:p>
            <a:r>
              <a:rPr lang="en-US" b="1" dirty="0">
                <a:solidFill>
                  <a:srgbClr val="C00000"/>
                </a:solidFill>
              </a:rPr>
              <a:t>11</a:t>
            </a:r>
          </a:p>
        </p:txBody>
      </p:sp>
      <p:sp>
        <p:nvSpPr>
          <p:cNvPr id="10" name="TextBox 9"/>
          <p:cNvSpPr txBox="1"/>
          <p:nvPr/>
        </p:nvSpPr>
        <p:spPr>
          <a:xfrm>
            <a:off x="3952474" y="2771029"/>
            <a:ext cx="408890" cy="415008"/>
          </a:xfrm>
          <a:prstGeom prst="rect">
            <a:avLst/>
          </a:prstGeom>
          <a:noFill/>
        </p:spPr>
        <p:txBody>
          <a:bodyPr wrap="square" rtlCol="0">
            <a:spAutoFit/>
          </a:bodyPr>
          <a:lstStyle/>
          <a:p>
            <a:r>
              <a:rPr lang="en-US" b="1" dirty="0">
                <a:solidFill>
                  <a:srgbClr val="C00000"/>
                </a:solidFill>
              </a:rPr>
              <a:t>9</a:t>
            </a:r>
          </a:p>
        </p:txBody>
      </p:sp>
      <p:cxnSp>
        <p:nvCxnSpPr>
          <p:cNvPr id="11" name="Straight Connector 10"/>
          <p:cNvCxnSpPr/>
          <p:nvPr/>
        </p:nvCxnSpPr>
        <p:spPr>
          <a:xfrm flipH="1">
            <a:off x="1717738" y="1774767"/>
            <a:ext cx="731245" cy="41013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2677781" y="1774767"/>
            <a:ext cx="849699" cy="441335"/>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123317" y="2327116"/>
            <a:ext cx="399129" cy="42992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3169236" y="2358314"/>
            <a:ext cx="399129" cy="42992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695255" y="2370118"/>
            <a:ext cx="371045" cy="39432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638982" y="2344135"/>
            <a:ext cx="371045" cy="39432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825090" y="2998389"/>
            <a:ext cx="184937" cy="496219"/>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753023" y="3035410"/>
            <a:ext cx="194213" cy="508709"/>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396538" y="1521879"/>
            <a:ext cx="246760" cy="415008"/>
          </a:xfrm>
          <a:prstGeom prst="rect">
            <a:avLst/>
          </a:prstGeom>
          <a:noFill/>
        </p:spPr>
        <p:txBody>
          <a:bodyPr wrap="square" rtlCol="0">
            <a:spAutoFit/>
          </a:bodyPr>
          <a:lstStyle/>
          <a:p>
            <a:r>
              <a:rPr lang="en-US" b="1" dirty="0">
                <a:solidFill>
                  <a:srgbClr val="C00000"/>
                </a:solidFill>
              </a:rPr>
              <a:t>3</a:t>
            </a:r>
          </a:p>
        </p:txBody>
      </p:sp>
      <p:sp>
        <p:nvSpPr>
          <p:cNvPr id="20" name="TextBox 19"/>
          <p:cNvSpPr txBox="1"/>
          <p:nvPr/>
        </p:nvSpPr>
        <p:spPr>
          <a:xfrm>
            <a:off x="1416416" y="2015369"/>
            <a:ext cx="298083" cy="415008"/>
          </a:xfrm>
          <a:prstGeom prst="rect">
            <a:avLst/>
          </a:prstGeom>
          <a:noFill/>
        </p:spPr>
        <p:txBody>
          <a:bodyPr wrap="square" rtlCol="0">
            <a:spAutoFit/>
          </a:bodyPr>
          <a:lstStyle/>
          <a:p>
            <a:r>
              <a:rPr lang="en-US" b="1" dirty="0">
                <a:solidFill>
                  <a:srgbClr val="C00000"/>
                </a:solidFill>
              </a:rPr>
              <a:t>7</a:t>
            </a:r>
          </a:p>
        </p:txBody>
      </p:sp>
      <p:sp>
        <p:nvSpPr>
          <p:cNvPr id="22" name="TextBox 21"/>
          <p:cNvSpPr txBox="1"/>
          <p:nvPr/>
        </p:nvSpPr>
        <p:spPr>
          <a:xfrm>
            <a:off x="758325" y="2710606"/>
            <a:ext cx="522920" cy="415008"/>
          </a:xfrm>
          <a:prstGeom prst="rect">
            <a:avLst/>
          </a:prstGeom>
          <a:noFill/>
        </p:spPr>
        <p:txBody>
          <a:bodyPr wrap="square" rtlCol="0">
            <a:spAutoFit/>
          </a:bodyPr>
          <a:lstStyle/>
          <a:p>
            <a:r>
              <a:rPr lang="en-US" b="1" dirty="0">
                <a:solidFill>
                  <a:srgbClr val="C00000"/>
                </a:solidFill>
              </a:rPr>
              <a:t>16</a:t>
            </a:r>
          </a:p>
        </p:txBody>
      </p:sp>
      <p:sp>
        <p:nvSpPr>
          <p:cNvPr id="23" name="TextBox 22"/>
          <p:cNvSpPr txBox="1"/>
          <p:nvPr/>
        </p:nvSpPr>
        <p:spPr>
          <a:xfrm>
            <a:off x="1621671" y="3494184"/>
            <a:ext cx="559326" cy="415008"/>
          </a:xfrm>
          <a:prstGeom prst="rect">
            <a:avLst/>
          </a:prstGeom>
          <a:noFill/>
        </p:spPr>
        <p:txBody>
          <a:bodyPr wrap="square" rtlCol="0">
            <a:spAutoFit/>
          </a:bodyPr>
          <a:lstStyle/>
          <a:p>
            <a:r>
              <a:rPr lang="en-US" b="1" dirty="0">
                <a:solidFill>
                  <a:srgbClr val="C00000"/>
                </a:solidFill>
              </a:rPr>
              <a:t>21</a:t>
            </a:r>
          </a:p>
        </p:txBody>
      </p:sp>
      <p:grpSp>
        <p:nvGrpSpPr>
          <p:cNvPr id="58" name="Group 57"/>
          <p:cNvGrpSpPr/>
          <p:nvPr/>
        </p:nvGrpSpPr>
        <p:grpSpPr>
          <a:xfrm>
            <a:off x="627564" y="4877671"/>
            <a:ext cx="8229600" cy="707091"/>
            <a:chOff x="627564" y="4877671"/>
            <a:chExt cx="8229600" cy="707091"/>
          </a:xfrm>
        </p:grpSpPr>
        <p:sp>
          <p:nvSpPr>
            <p:cNvPr id="24" name="Rectangle 23"/>
            <p:cNvSpPr/>
            <p:nvPr/>
          </p:nvSpPr>
          <p:spPr>
            <a:xfrm>
              <a:off x="627564" y="4877671"/>
              <a:ext cx="8229600" cy="685800"/>
            </a:xfrm>
            <a:prstGeom prst="rect">
              <a:avLst/>
            </a:prstGeom>
            <a:solidFill>
              <a:schemeClr val="accent2">
                <a:lumMod val="40000"/>
                <a:lumOff val="60000"/>
                <a:alpha val="56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1841855"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56251" y="4886385"/>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12311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38431"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3613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709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997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1901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580564" y="4886385"/>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4093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0189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214235" y="4877671"/>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1371012" y="5057196"/>
            <a:ext cx="227042" cy="369332"/>
          </a:xfrm>
          <a:prstGeom prst="rect">
            <a:avLst/>
          </a:prstGeom>
          <a:noFill/>
        </p:spPr>
        <p:txBody>
          <a:bodyPr wrap="square" rtlCol="0">
            <a:spAutoFit/>
          </a:bodyPr>
          <a:lstStyle/>
          <a:p>
            <a:r>
              <a:rPr lang="en-US" b="1" dirty="0">
                <a:solidFill>
                  <a:srgbClr val="C00000"/>
                </a:solidFill>
              </a:rPr>
              <a:t>3</a:t>
            </a:r>
          </a:p>
        </p:txBody>
      </p:sp>
      <p:sp>
        <p:nvSpPr>
          <p:cNvPr id="39" name="TextBox 38"/>
          <p:cNvSpPr txBox="1"/>
          <p:nvPr/>
        </p:nvSpPr>
        <p:spPr>
          <a:xfrm>
            <a:off x="1971472" y="5057196"/>
            <a:ext cx="274264" cy="369332"/>
          </a:xfrm>
          <a:prstGeom prst="rect">
            <a:avLst/>
          </a:prstGeom>
          <a:noFill/>
        </p:spPr>
        <p:txBody>
          <a:bodyPr wrap="square" rtlCol="0">
            <a:spAutoFit/>
          </a:bodyPr>
          <a:lstStyle/>
          <a:p>
            <a:r>
              <a:rPr lang="en-US" b="1" dirty="0">
                <a:solidFill>
                  <a:srgbClr val="C00000"/>
                </a:solidFill>
              </a:rPr>
              <a:t>7</a:t>
            </a:r>
          </a:p>
        </p:txBody>
      </p:sp>
      <p:sp>
        <p:nvSpPr>
          <p:cNvPr id="40" name="TextBox 39"/>
          <p:cNvSpPr txBox="1"/>
          <p:nvPr/>
        </p:nvSpPr>
        <p:spPr>
          <a:xfrm>
            <a:off x="2594404" y="5049817"/>
            <a:ext cx="274264" cy="369332"/>
          </a:xfrm>
          <a:prstGeom prst="rect">
            <a:avLst/>
          </a:prstGeom>
          <a:noFill/>
        </p:spPr>
        <p:txBody>
          <a:bodyPr wrap="square" rtlCol="0">
            <a:spAutoFit/>
          </a:bodyPr>
          <a:lstStyle/>
          <a:p>
            <a:r>
              <a:rPr lang="en-US" b="1" dirty="0">
                <a:solidFill>
                  <a:srgbClr val="C00000"/>
                </a:solidFill>
              </a:rPr>
              <a:t>4</a:t>
            </a:r>
          </a:p>
        </p:txBody>
      </p:sp>
      <p:sp>
        <p:nvSpPr>
          <p:cNvPr id="41" name="TextBox 40"/>
          <p:cNvSpPr txBox="1"/>
          <p:nvPr/>
        </p:nvSpPr>
        <p:spPr>
          <a:xfrm>
            <a:off x="3205655" y="5049817"/>
            <a:ext cx="481135" cy="369332"/>
          </a:xfrm>
          <a:prstGeom prst="rect">
            <a:avLst/>
          </a:prstGeom>
          <a:noFill/>
        </p:spPr>
        <p:txBody>
          <a:bodyPr wrap="square" rtlCol="0">
            <a:spAutoFit/>
          </a:bodyPr>
          <a:lstStyle/>
          <a:p>
            <a:r>
              <a:rPr lang="en-US" b="1" dirty="0">
                <a:solidFill>
                  <a:srgbClr val="C00000"/>
                </a:solidFill>
              </a:rPr>
              <a:t>16</a:t>
            </a:r>
          </a:p>
        </p:txBody>
      </p:sp>
      <p:sp>
        <p:nvSpPr>
          <p:cNvPr id="42" name="TextBox 41"/>
          <p:cNvSpPr txBox="1"/>
          <p:nvPr/>
        </p:nvSpPr>
        <p:spPr>
          <a:xfrm>
            <a:off x="3804224" y="5049817"/>
            <a:ext cx="505498" cy="369332"/>
          </a:xfrm>
          <a:prstGeom prst="rect">
            <a:avLst/>
          </a:prstGeom>
          <a:noFill/>
        </p:spPr>
        <p:txBody>
          <a:bodyPr wrap="square" rtlCol="0">
            <a:spAutoFit/>
          </a:bodyPr>
          <a:lstStyle/>
          <a:p>
            <a:r>
              <a:rPr lang="en-US" b="1" dirty="0">
                <a:solidFill>
                  <a:srgbClr val="C00000"/>
                </a:solidFill>
              </a:rPr>
              <a:t>12</a:t>
            </a:r>
          </a:p>
        </p:txBody>
      </p:sp>
      <p:sp>
        <p:nvSpPr>
          <p:cNvPr id="43" name="TextBox 42"/>
          <p:cNvSpPr txBox="1"/>
          <p:nvPr/>
        </p:nvSpPr>
        <p:spPr>
          <a:xfrm>
            <a:off x="4435506" y="5059017"/>
            <a:ext cx="478195" cy="369332"/>
          </a:xfrm>
          <a:prstGeom prst="rect">
            <a:avLst/>
          </a:prstGeom>
          <a:noFill/>
        </p:spPr>
        <p:txBody>
          <a:bodyPr wrap="square" rtlCol="0">
            <a:spAutoFit/>
          </a:bodyPr>
          <a:lstStyle/>
          <a:p>
            <a:r>
              <a:rPr lang="en-US" b="1" dirty="0">
                <a:solidFill>
                  <a:srgbClr val="C00000"/>
                </a:solidFill>
              </a:rPr>
              <a:t>11</a:t>
            </a:r>
          </a:p>
        </p:txBody>
      </p:sp>
      <p:sp>
        <p:nvSpPr>
          <p:cNvPr id="44" name="TextBox 43"/>
          <p:cNvSpPr txBox="1"/>
          <p:nvPr/>
        </p:nvSpPr>
        <p:spPr>
          <a:xfrm>
            <a:off x="5136981" y="5057196"/>
            <a:ext cx="376217" cy="369332"/>
          </a:xfrm>
          <a:prstGeom prst="rect">
            <a:avLst/>
          </a:prstGeom>
          <a:noFill/>
        </p:spPr>
        <p:txBody>
          <a:bodyPr wrap="square" rtlCol="0">
            <a:spAutoFit/>
          </a:bodyPr>
          <a:lstStyle/>
          <a:p>
            <a:r>
              <a:rPr lang="en-US" b="1" dirty="0">
                <a:solidFill>
                  <a:srgbClr val="C00000"/>
                </a:solidFill>
              </a:rPr>
              <a:t>9</a:t>
            </a:r>
          </a:p>
        </p:txBody>
      </p:sp>
      <p:sp>
        <p:nvSpPr>
          <p:cNvPr id="45" name="TextBox 44"/>
          <p:cNvSpPr txBox="1"/>
          <p:nvPr/>
        </p:nvSpPr>
        <p:spPr>
          <a:xfrm>
            <a:off x="5683365" y="5049817"/>
            <a:ext cx="501430" cy="369332"/>
          </a:xfrm>
          <a:prstGeom prst="rect">
            <a:avLst/>
          </a:prstGeom>
          <a:noFill/>
        </p:spPr>
        <p:txBody>
          <a:bodyPr wrap="square" rtlCol="0">
            <a:spAutoFit/>
          </a:bodyPr>
          <a:lstStyle/>
          <a:p>
            <a:r>
              <a:rPr lang="en-US" b="1" dirty="0">
                <a:solidFill>
                  <a:srgbClr val="C00000"/>
                </a:solidFill>
              </a:rPr>
              <a:t>31</a:t>
            </a:r>
          </a:p>
        </p:txBody>
      </p:sp>
      <p:sp>
        <p:nvSpPr>
          <p:cNvPr id="46" name="TextBox 45"/>
          <p:cNvSpPr txBox="1"/>
          <p:nvPr/>
        </p:nvSpPr>
        <p:spPr>
          <a:xfrm>
            <a:off x="6255914" y="5049817"/>
            <a:ext cx="482152" cy="369332"/>
          </a:xfrm>
          <a:prstGeom prst="rect">
            <a:avLst/>
          </a:prstGeom>
          <a:noFill/>
        </p:spPr>
        <p:txBody>
          <a:bodyPr wrap="square" rtlCol="0">
            <a:spAutoFit/>
          </a:bodyPr>
          <a:lstStyle/>
          <a:p>
            <a:r>
              <a:rPr lang="en-US" b="1" dirty="0">
                <a:solidFill>
                  <a:srgbClr val="C00000"/>
                </a:solidFill>
              </a:rPr>
              <a:t>18</a:t>
            </a:r>
          </a:p>
        </p:txBody>
      </p:sp>
      <p:sp>
        <p:nvSpPr>
          <p:cNvPr id="47" name="TextBox 46"/>
          <p:cNvSpPr txBox="1"/>
          <p:nvPr/>
        </p:nvSpPr>
        <p:spPr>
          <a:xfrm>
            <a:off x="6894631" y="5057196"/>
            <a:ext cx="514631" cy="369332"/>
          </a:xfrm>
          <a:prstGeom prst="rect">
            <a:avLst/>
          </a:prstGeom>
          <a:noFill/>
        </p:spPr>
        <p:txBody>
          <a:bodyPr wrap="square" rtlCol="0">
            <a:spAutoFit/>
          </a:bodyPr>
          <a:lstStyle/>
          <a:p>
            <a:r>
              <a:rPr lang="en-US" b="1" dirty="0">
                <a:solidFill>
                  <a:srgbClr val="C00000"/>
                </a:solidFill>
              </a:rPr>
              <a:t>21</a:t>
            </a:r>
          </a:p>
        </p:txBody>
      </p:sp>
      <p:sp>
        <p:nvSpPr>
          <p:cNvPr id="50" name="Content Placeholder 1"/>
          <p:cNvSpPr txBox="1">
            <a:spLocks/>
          </p:cNvSpPr>
          <p:nvPr/>
        </p:nvSpPr>
        <p:spPr>
          <a:xfrm>
            <a:off x="3930987" y="1411130"/>
            <a:ext cx="4941895" cy="2986336"/>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r">
              <a:spcBef>
                <a:spcPts val="1800"/>
              </a:spcBef>
              <a:buFont typeface="Wingdings 3"/>
              <a:buNone/>
            </a:pPr>
            <a:r>
              <a:rPr lang="en-US" sz="1800" b="1" dirty="0">
                <a:solidFill>
                  <a:srgbClr val="C00000"/>
                </a:solidFill>
                <a:ea typeface="Verdana" panose="020B0604030504040204" pitchFamily="34" charset="0"/>
                <a:cs typeface="Verdana" panose="020B0604030504040204" pitchFamily="34" charset="0"/>
              </a:rPr>
              <a:t>insert ( 10 )</a:t>
            </a:r>
          </a:p>
          <a:p>
            <a:pPr marL="109728" indent="0" algn="r">
              <a:spcBef>
                <a:spcPts val="1800"/>
              </a:spcBef>
              <a:buNone/>
            </a:pPr>
            <a:r>
              <a:rPr lang="en-US" sz="1800" b="1" i="1" dirty="0">
                <a:solidFill>
                  <a:srgbClr val="0070C0"/>
                </a:solidFill>
                <a:ea typeface="Verdana" panose="020B0604030504040204" pitchFamily="34" charset="0"/>
                <a:cs typeface="Verdana" panose="020B0604030504040204" pitchFamily="34" charset="0"/>
              </a:rPr>
              <a:t>still has heap-order property ?</a:t>
            </a:r>
          </a:p>
          <a:p>
            <a:pPr marL="109728" indent="0" algn="r">
              <a:spcBef>
                <a:spcPts val="1800"/>
              </a:spcBef>
              <a:buNone/>
            </a:pPr>
            <a:r>
              <a:rPr lang="en-US" sz="1800" dirty="0">
                <a:ea typeface="Verdana" panose="020B0604030504040204" pitchFamily="34" charset="0"/>
                <a:cs typeface="Verdana" panose="020B0604030504040204" pitchFamily="34" charset="0"/>
              </a:rPr>
              <a:t>We are </a:t>
            </a:r>
            <a:r>
              <a:rPr lang="en-US" sz="1800" dirty="0">
                <a:solidFill>
                  <a:srgbClr val="C00000"/>
                </a:solidFill>
                <a:ea typeface="Verdana" panose="020B0604030504040204" pitchFamily="34" charset="0"/>
                <a:cs typeface="Verdana" panose="020B0604030504040204" pitchFamily="34" charset="0"/>
              </a:rPr>
              <a:t>not </a:t>
            </a:r>
            <a:r>
              <a:rPr lang="en-US" sz="1800" dirty="0">
                <a:ea typeface="Verdana" panose="020B0604030504040204" pitchFamily="34" charset="0"/>
                <a:cs typeface="Verdana" panose="020B0604030504040204" pitchFamily="34" charset="0"/>
              </a:rPr>
              <a:t>good </a:t>
            </a:r>
          </a:p>
          <a:p>
            <a:pPr marL="109728" indent="0" algn="r">
              <a:spcBef>
                <a:spcPts val="600"/>
              </a:spcBef>
              <a:buNone/>
            </a:pPr>
            <a:r>
              <a:rPr lang="en-US" sz="1800" dirty="0">
                <a:ea typeface="Verdana" panose="020B0604030504040204" pitchFamily="34" charset="0"/>
                <a:cs typeface="Verdana" panose="020B0604030504040204" pitchFamily="34" charset="0"/>
              </a:rPr>
              <a:t>( since 10 &lt; parent 12 )</a:t>
            </a:r>
          </a:p>
          <a:p>
            <a:pPr marL="109728" indent="0" algn="r">
              <a:spcBef>
                <a:spcPts val="1200"/>
              </a:spcBef>
              <a:buNone/>
            </a:pPr>
            <a:r>
              <a:rPr lang="en-US" sz="1800" b="1" dirty="0">
                <a:solidFill>
                  <a:srgbClr val="C00000"/>
                </a:solidFill>
                <a:ea typeface="Verdana" panose="020B0604030504040204" pitchFamily="34" charset="0"/>
                <a:cs typeface="Verdana" panose="020B0604030504040204" pitchFamily="34" charset="0"/>
              </a:rPr>
              <a:t>swap 10 with parent 12</a:t>
            </a:r>
          </a:p>
          <a:p>
            <a:pPr marL="109728" indent="0" algn="r">
              <a:spcBef>
                <a:spcPts val="1200"/>
              </a:spcBef>
              <a:buNone/>
            </a:pPr>
            <a:r>
              <a:rPr lang="en-US" sz="1800" b="1" i="1" dirty="0">
                <a:solidFill>
                  <a:srgbClr val="0070C0"/>
                </a:solidFill>
                <a:ea typeface="Verdana" panose="020B0604030504040204" pitchFamily="34" charset="0"/>
                <a:cs typeface="Verdana" panose="020B0604030504040204" pitchFamily="34" charset="0"/>
              </a:rPr>
              <a:t>Good here</a:t>
            </a:r>
          </a:p>
          <a:p>
            <a:pPr marL="109728" indent="0" algn="r">
              <a:spcBef>
                <a:spcPts val="600"/>
              </a:spcBef>
              <a:buNone/>
            </a:pPr>
            <a:r>
              <a:rPr lang="en-US" sz="1800" b="1" i="1" dirty="0">
                <a:solidFill>
                  <a:srgbClr val="0070C0"/>
                </a:solidFill>
                <a:ea typeface="Verdana" panose="020B0604030504040204" pitchFamily="34" charset="0"/>
                <a:cs typeface="Verdana" panose="020B0604030504040204" pitchFamily="34" charset="0"/>
              </a:rPr>
              <a:t>And good here</a:t>
            </a:r>
          </a:p>
        </p:txBody>
      </p:sp>
      <p:sp>
        <p:nvSpPr>
          <p:cNvPr id="59" name="Oval 58"/>
          <p:cNvSpPr/>
          <p:nvPr/>
        </p:nvSpPr>
        <p:spPr>
          <a:xfrm>
            <a:off x="7475707" y="4975852"/>
            <a:ext cx="467929" cy="489437"/>
          </a:xfrm>
          <a:prstGeom prst="ellipse">
            <a:avLst/>
          </a:prstGeom>
          <a:solidFill>
            <a:schemeClr val="accent1">
              <a:lumMod val="75000"/>
              <a:alpha val="43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226608" y="3439851"/>
            <a:ext cx="353184" cy="357176"/>
          </a:xfrm>
          <a:prstGeom prst="ellipse">
            <a:avLst/>
          </a:prstGeom>
          <a:solidFill>
            <a:schemeClr val="accent2">
              <a:lumMod val="40000"/>
              <a:lumOff val="60000"/>
              <a:alpha val="69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a:endCxn id="60" idx="0"/>
          </p:cNvCxnSpPr>
          <p:nvPr/>
        </p:nvCxnSpPr>
        <p:spPr>
          <a:xfrm>
            <a:off x="2218934" y="3017147"/>
            <a:ext cx="184266" cy="422704"/>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496423" y="5035904"/>
            <a:ext cx="559326" cy="369332"/>
          </a:xfrm>
          <a:prstGeom prst="rect">
            <a:avLst/>
          </a:prstGeom>
          <a:noFill/>
        </p:spPr>
        <p:txBody>
          <a:bodyPr wrap="square" rtlCol="0">
            <a:spAutoFit/>
          </a:bodyPr>
          <a:lstStyle/>
          <a:p>
            <a:r>
              <a:rPr lang="en-US" b="1" dirty="0">
                <a:solidFill>
                  <a:srgbClr val="C00000"/>
                </a:solidFill>
              </a:rPr>
              <a:t>10</a:t>
            </a:r>
          </a:p>
        </p:txBody>
      </p:sp>
      <p:sp>
        <p:nvSpPr>
          <p:cNvPr id="52" name="TextBox 51"/>
          <p:cNvSpPr txBox="1"/>
          <p:nvPr/>
        </p:nvSpPr>
        <p:spPr>
          <a:xfrm>
            <a:off x="2165508" y="3478079"/>
            <a:ext cx="559326" cy="369332"/>
          </a:xfrm>
          <a:prstGeom prst="rect">
            <a:avLst/>
          </a:prstGeom>
          <a:noFill/>
        </p:spPr>
        <p:txBody>
          <a:bodyPr wrap="square" rtlCol="0">
            <a:spAutoFit/>
          </a:bodyPr>
          <a:lstStyle/>
          <a:p>
            <a:r>
              <a:rPr lang="en-US" b="1" dirty="0">
                <a:solidFill>
                  <a:srgbClr val="C00000"/>
                </a:solidFill>
              </a:rPr>
              <a:t>10</a:t>
            </a:r>
          </a:p>
        </p:txBody>
      </p:sp>
      <p:sp>
        <p:nvSpPr>
          <p:cNvPr id="21" name="TextBox 20"/>
          <p:cNvSpPr txBox="1"/>
          <p:nvPr/>
        </p:nvSpPr>
        <p:spPr>
          <a:xfrm>
            <a:off x="1864134" y="2683575"/>
            <a:ext cx="549400" cy="415008"/>
          </a:xfrm>
          <a:prstGeom prst="rect">
            <a:avLst/>
          </a:prstGeom>
          <a:noFill/>
        </p:spPr>
        <p:txBody>
          <a:bodyPr wrap="square" rtlCol="0">
            <a:spAutoFit/>
          </a:bodyPr>
          <a:lstStyle/>
          <a:p>
            <a:r>
              <a:rPr lang="en-US" b="1" dirty="0">
                <a:solidFill>
                  <a:srgbClr val="C00000"/>
                </a:solidFill>
              </a:rPr>
              <a:t>12</a:t>
            </a:r>
          </a:p>
        </p:txBody>
      </p:sp>
      <p:sp>
        <p:nvSpPr>
          <p:cNvPr id="48" name="TextBox 47"/>
          <p:cNvSpPr txBox="1"/>
          <p:nvPr/>
        </p:nvSpPr>
        <p:spPr>
          <a:xfrm>
            <a:off x="4724400" y="6172200"/>
            <a:ext cx="3810000" cy="369332"/>
          </a:xfrm>
          <a:prstGeom prst="rect">
            <a:avLst/>
          </a:prstGeom>
          <a:noFill/>
        </p:spPr>
        <p:txBody>
          <a:bodyPr wrap="square" rtlCol="0">
            <a:spAutoFit/>
          </a:bodyPr>
          <a:lstStyle/>
          <a:p>
            <a:r>
              <a:rPr lang="en-US" b="1" i="1" dirty="0">
                <a:solidFill>
                  <a:srgbClr val="C00000"/>
                </a:solidFill>
              </a:rPr>
              <a:t>Slot </a:t>
            </a:r>
            <a:r>
              <a:rPr lang="en-US" b="1" i="1" dirty="0"/>
              <a:t>11</a:t>
            </a:r>
            <a:r>
              <a:rPr lang="en-US" b="1" i="1" dirty="0">
                <a:solidFill>
                  <a:srgbClr val="C00000"/>
                </a:solidFill>
              </a:rPr>
              <a:t> parent is floor(11/2) = </a:t>
            </a:r>
            <a:r>
              <a:rPr lang="en-US" b="1" i="1" dirty="0"/>
              <a:t>5</a:t>
            </a:r>
          </a:p>
        </p:txBody>
      </p:sp>
    </p:spTree>
    <p:extLst>
      <p:ext uri="{BB962C8B-B14F-4D97-AF65-F5344CB8AC3E}">
        <p14:creationId xmlns:p14="http://schemas.microsoft.com/office/powerpoint/2010/main" val="223523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fade">
                                      <p:cBhvr>
                                        <p:cTn id="7" dur="1000"/>
                                        <p:tgtEl>
                                          <p:spTgt spid="50">
                                            <p:txEl>
                                              <p:pRg st="0" end="0"/>
                                            </p:txEl>
                                          </p:spTgt>
                                        </p:tgtEl>
                                      </p:cBhvr>
                                    </p:animEffect>
                                    <p:anim calcmode="lin" valueType="num">
                                      <p:cBhvr>
                                        <p:cTn id="8" dur="1000" fill="hold"/>
                                        <p:tgtEl>
                                          <p:spTgt spid="5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fade">
                                      <p:cBhvr>
                                        <p:cTn id="13" dur="1000"/>
                                        <p:tgtEl>
                                          <p:spTgt spid="52"/>
                                        </p:tgtEl>
                                      </p:cBhvr>
                                    </p:animEffect>
                                    <p:anim calcmode="lin" valueType="num">
                                      <p:cBhvr>
                                        <p:cTn id="14" dur="1000" fill="hold"/>
                                        <p:tgtEl>
                                          <p:spTgt spid="52"/>
                                        </p:tgtEl>
                                        <p:attrNameLst>
                                          <p:attrName>ppt_x</p:attrName>
                                        </p:attrNameLst>
                                      </p:cBhvr>
                                      <p:tavLst>
                                        <p:tav tm="0">
                                          <p:val>
                                            <p:strVal val="#ppt_x"/>
                                          </p:val>
                                        </p:tav>
                                        <p:tav tm="100000">
                                          <p:val>
                                            <p:strVal val="#ppt_x"/>
                                          </p:val>
                                        </p:tav>
                                      </p:tavLst>
                                    </p:anim>
                                    <p:anim calcmode="lin" valueType="num">
                                      <p:cBhvr>
                                        <p:cTn id="15" dur="1000" fill="hold"/>
                                        <p:tgtEl>
                                          <p:spTgt spid="5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1000"/>
                                        <p:tgtEl>
                                          <p:spTgt spid="53"/>
                                        </p:tgtEl>
                                      </p:cBhvr>
                                    </p:animEffect>
                                    <p:anim calcmode="lin" valueType="num">
                                      <p:cBhvr>
                                        <p:cTn id="20" dur="1000" fill="hold"/>
                                        <p:tgtEl>
                                          <p:spTgt spid="53"/>
                                        </p:tgtEl>
                                        <p:attrNameLst>
                                          <p:attrName>ppt_x</p:attrName>
                                        </p:attrNameLst>
                                      </p:cBhvr>
                                      <p:tavLst>
                                        <p:tav tm="0">
                                          <p:val>
                                            <p:strVal val="#ppt_x"/>
                                          </p:val>
                                        </p:tav>
                                        <p:tav tm="100000">
                                          <p:val>
                                            <p:strVal val="#ppt_x"/>
                                          </p:val>
                                        </p:tav>
                                      </p:tavLst>
                                    </p:anim>
                                    <p:anim calcmode="lin" valueType="num">
                                      <p:cBhvr>
                                        <p:cTn id="2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0">
                                            <p:txEl>
                                              <p:pRg st="1" end="1"/>
                                            </p:txEl>
                                          </p:spTgt>
                                        </p:tgtEl>
                                        <p:attrNameLst>
                                          <p:attrName>style.visibility</p:attrName>
                                        </p:attrNameLst>
                                      </p:cBhvr>
                                      <p:to>
                                        <p:strVal val="visible"/>
                                      </p:to>
                                    </p:set>
                                    <p:animEffect transition="in" filter="fade">
                                      <p:cBhvr>
                                        <p:cTn id="26" dur="500"/>
                                        <p:tgtEl>
                                          <p:spTgt spid="50">
                                            <p:txEl>
                                              <p:pRg st="1" end="1"/>
                                            </p:txEl>
                                          </p:spTgt>
                                        </p:tgtEl>
                                      </p:cBhvr>
                                    </p:animEffect>
                                  </p:childTnLst>
                                </p:cTn>
                              </p:par>
                            </p:childTnLst>
                          </p:cTn>
                        </p:par>
                        <p:par>
                          <p:cTn id="27" fill="hold">
                            <p:stCondLst>
                              <p:cond delay="500"/>
                            </p:stCondLst>
                            <p:childTnLst>
                              <p:par>
                                <p:cTn id="28" presetID="10" presetClass="entr" presetSubtype="0" fill="hold" grpId="0" nodeType="afterEffect">
                                  <p:stCondLst>
                                    <p:cond delay="80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par>
                          <p:cTn id="31" fill="hold">
                            <p:stCondLst>
                              <p:cond delay="1800"/>
                            </p:stCondLst>
                            <p:childTnLst>
                              <p:par>
                                <p:cTn id="32" presetID="10" presetClass="entr" presetSubtype="0" fill="hold" nodeType="afterEffect">
                                  <p:stCondLst>
                                    <p:cond delay="1000"/>
                                  </p:stCondLst>
                                  <p:childTnLst>
                                    <p:set>
                                      <p:cBhvr>
                                        <p:cTn id="33" dur="1" fill="hold">
                                          <p:stCondLst>
                                            <p:cond delay="0"/>
                                          </p:stCondLst>
                                        </p:cTn>
                                        <p:tgtEl>
                                          <p:spTgt spid="50">
                                            <p:txEl>
                                              <p:pRg st="2" end="2"/>
                                            </p:txEl>
                                          </p:spTgt>
                                        </p:tgtEl>
                                        <p:attrNameLst>
                                          <p:attrName>style.visibility</p:attrName>
                                        </p:attrNameLst>
                                      </p:cBhvr>
                                      <p:to>
                                        <p:strVal val="visible"/>
                                      </p:to>
                                    </p:set>
                                    <p:animEffect transition="in" filter="fade">
                                      <p:cBhvr>
                                        <p:cTn id="34" dur="500"/>
                                        <p:tgtEl>
                                          <p:spTgt spid="50">
                                            <p:txEl>
                                              <p:pRg st="2" end="2"/>
                                            </p:txEl>
                                          </p:spTgt>
                                        </p:tgtEl>
                                      </p:cBhvr>
                                    </p:animEffect>
                                  </p:childTnLst>
                                </p:cTn>
                              </p:par>
                            </p:childTnLst>
                          </p:cTn>
                        </p:par>
                        <p:par>
                          <p:cTn id="35" fill="hold">
                            <p:stCondLst>
                              <p:cond delay="3300"/>
                            </p:stCondLst>
                            <p:childTnLst>
                              <p:par>
                                <p:cTn id="36" presetID="10" presetClass="entr" presetSubtype="0" fill="hold" nodeType="afterEffect">
                                  <p:stCondLst>
                                    <p:cond delay="0"/>
                                  </p:stCondLst>
                                  <p:childTnLst>
                                    <p:set>
                                      <p:cBhvr>
                                        <p:cTn id="37" dur="1" fill="hold">
                                          <p:stCondLst>
                                            <p:cond delay="0"/>
                                          </p:stCondLst>
                                        </p:cTn>
                                        <p:tgtEl>
                                          <p:spTgt spid="50">
                                            <p:txEl>
                                              <p:pRg st="3" end="3"/>
                                            </p:txEl>
                                          </p:spTgt>
                                        </p:tgtEl>
                                        <p:attrNameLst>
                                          <p:attrName>style.visibility</p:attrName>
                                        </p:attrNameLst>
                                      </p:cBhvr>
                                      <p:to>
                                        <p:strVal val="visible"/>
                                      </p:to>
                                    </p:set>
                                    <p:animEffect transition="in" filter="fade">
                                      <p:cBhvr>
                                        <p:cTn id="38" dur="500"/>
                                        <p:tgtEl>
                                          <p:spTgt spid="50">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0">
                                            <p:txEl>
                                              <p:pRg st="4" end="4"/>
                                            </p:txEl>
                                          </p:spTgt>
                                        </p:tgtEl>
                                        <p:attrNameLst>
                                          <p:attrName>style.visibility</p:attrName>
                                        </p:attrNameLst>
                                      </p:cBhvr>
                                      <p:to>
                                        <p:strVal val="visible"/>
                                      </p:to>
                                    </p:set>
                                    <p:animEffect transition="in" filter="fade">
                                      <p:cBhvr>
                                        <p:cTn id="43" dur="500"/>
                                        <p:tgtEl>
                                          <p:spTgt spid="50">
                                            <p:txEl>
                                              <p:pRg st="4" end="4"/>
                                            </p:txEl>
                                          </p:spTgt>
                                        </p:tgtEl>
                                      </p:cBhvr>
                                    </p:animEffect>
                                  </p:childTnLst>
                                </p:cTn>
                              </p:par>
                            </p:childTnLst>
                          </p:cTn>
                        </p:par>
                        <p:par>
                          <p:cTn id="44" fill="hold">
                            <p:stCondLst>
                              <p:cond delay="500"/>
                            </p:stCondLst>
                            <p:childTnLst>
                              <p:par>
                                <p:cTn id="45" presetID="50" presetClass="path" presetSubtype="0" accel="50000" decel="50000" fill="hold" grpId="0" nodeType="afterEffect">
                                  <p:stCondLst>
                                    <p:cond delay="0"/>
                                  </p:stCondLst>
                                  <p:childTnLst>
                                    <p:animMotion origin="layout" path="M 0.00104 0.00023 L 0.01719 0.00023 C 0.02448 0.00023 0.03351 0.03101 0.03351 0.05625 L 0.03351 0.1125 " pathEditMode="relative" rAng="0" ptsTypes="AAAA">
                                      <p:cBhvr>
                                        <p:cTn id="46" dur="2000" fill="hold"/>
                                        <p:tgtEl>
                                          <p:spTgt spid="21"/>
                                        </p:tgtEl>
                                        <p:attrNameLst>
                                          <p:attrName>ppt_x</p:attrName>
                                          <p:attrName>ppt_y</p:attrName>
                                        </p:attrNameLst>
                                      </p:cBhvr>
                                      <p:rCtr x="1615" y="5602"/>
                                    </p:animMotion>
                                  </p:childTnLst>
                                </p:cTn>
                              </p:par>
                              <p:par>
                                <p:cTn id="47" presetID="50" presetClass="path" presetSubtype="0" accel="50000" decel="50000" fill="hold" grpId="1" nodeType="withEffect">
                                  <p:stCondLst>
                                    <p:cond delay="0"/>
                                  </p:stCondLst>
                                  <p:childTnLst>
                                    <p:animMotion origin="layout" path="M -1.11111E-6 2.22222E-6 L -0.01614 2.22222E-6 C -0.02344 2.22222E-6 -0.03229 -0.0331 -0.03229 -0.05972 L -0.03229 -0.11922 " pathEditMode="relative" rAng="0" ptsTypes="AAAA">
                                      <p:cBhvr>
                                        <p:cTn id="48" dur="2000" fill="hold"/>
                                        <p:tgtEl>
                                          <p:spTgt spid="52"/>
                                        </p:tgtEl>
                                        <p:attrNameLst>
                                          <p:attrName>ppt_x</p:attrName>
                                          <p:attrName>ppt_y</p:attrName>
                                        </p:attrNameLst>
                                      </p:cBhvr>
                                      <p:rCtr x="-1615" y="-5972"/>
                                    </p:animMotion>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1000"/>
                                        <p:tgtEl>
                                          <p:spTgt spid="48"/>
                                        </p:tgtEl>
                                      </p:cBhvr>
                                    </p:animEffect>
                                    <p:anim calcmode="lin" valueType="num">
                                      <p:cBhvr>
                                        <p:cTn id="54" dur="1000" fill="hold"/>
                                        <p:tgtEl>
                                          <p:spTgt spid="48"/>
                                        </p:tgtEl>
                                        <p:attrNameLst>
                                          <p:attrName>ppt_x</p:attrName>
                                        </p:attrNameLst>
                                      </p:cBhvr>
                                      <p:tavLst>
                                        <p:tav tm="0">
                                          <p:val>
                                            <p:strVal val="#ppt_x"/>
                                          </p:val>
                                        </p:tav>
                                        <p:tav tm="100000">
                                          <p:val>
                                            <p:strVal val="#ppt_x"/>
                                          </p:val>
                                        </p:tav>
                                      </p:tavLst>
                                    </p:anim>
                                    <p:anim calcmode="lin" valueType="num">
                                      <p:cBhvr>
                                        <p:cTn id="55" dur="1000" fill="hold"/>
                                        <p:tgtEl>
                                          <p:spTgt spid="48"/>
                                        </p:tgtEl>
                                        <p:attrNameLst>
                                          <p:attrName>ppt_y</p:attrName>
                                        </p:attrNameLst>
                                      </p:cBhvr>
                                      <p:tavLst>
                                        <p:tav tm="0">
                                          <p:val>
                                            <p:strVal val="#ppt_y+.1"/>
                                          </p:val>
                                        </p:tav>
                                        <p:tav tm="100000">
                                          <p:val>
                                            <p:strVal val="#ppt_y"/>
                                          </p:val>
                                        </p:tav>
                                      </p:tavLst>
                                    </p:anim>
                                  </p:childTnLst>
                                </p:cTn>
                              </p:par>
                            </p:childTnLst>
                          </p:cTn>
                        </p:par>
                        <p:par>
                          <p:cTn id="56" fill="hold">
                            <p:stCondLst>
                              <p:cond delay="1000"/>
                            </p:stCondLst>
                            <p:childTnLst>
                              <p:par>
                                <p:cTn id="57" presetID="50" presetClass="path" presetSubtype="0" accel="50000" decel="50000" fill="hold" grpId="1" nodeType="afterEffect">
                                  <p:stCondLst>
                                    <p:cond delay="0"/>
                                  </p:stCondLst>
                                  <p:childTnLst>
                                    <p:animMotion origin="layout" path="M 2.77778E-6 -1.11111E-6 L -0.20295 -1.11111E-6 C -0.29462 -1.11111E-6 -0.40573 0.00208 -0.40573 0.00394 L -0.40573 0.0081 " pathEditMode="relative" rAng="0" ptsTypes="AAAA">
                                      <p:cBhvr>
                                        <p:cTn id="58" dur="2000" fill="hold"/>
                                        <p:tgtEl>
                                          <p:spTgt spid="53"/>
                                        </p:tgtEl>
                                        <p:attrNameLst>
                                          <p:attrName>ppt_x</p:attrName>
                                          <p:attrName>ppt_y</p:attrName>
                                        </p:attrNameLst>
                                      </p:cBhvr>
                                      <p:rCtr x="-20295" y="394"/>
                                    </p:animMotion>
                                  </p:childTnLst>
                                </p:cTn>
                              </p:par>
                              <p:par>
                                <p:cTn id="59" presetID="50" presetClass="path" presetSubtype="0" accel="50000" decel="50000" fill="hold" grpId="0" nodeType="withEffect">
                                  <p:stCondLst>
                                    <p:cond delay="0"/>
                                  </p:stCondLst>
                                  <p:childTnLst>
                                    <p:animMotion origin="layout" path="M 0.00868 0.00463 L 0.20763 0.00463 C 0.29687 0.00463 0.40677 0.00255 0.40677 0.00116 L 0.40677 -0.00208 " pathEditMode="relative" rAng="0" ptsTypes="AAAA">
                                      <p:cBhvr>
                                        <p:cTn id="60" dur="2000" fill="hold"/>
                                        <p:tgtEl>
                                          <p:spTgt spid="42"/>
                                        </p:tgtEl>
                                        <p:attrNameLst>
                                          <p:attrName>ppt_x</p:attrName>
                                          <p:attrName>ppt_y</p:attrName>
                                        </p:attrNameLst>
                                      </p:cBhvr>
                                      <p:rCtr x="19896" y="-347"/>
                                    </p:animMotion>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0">
                                            <p:txEl>
                                              <p:pRg st="5" end="5"/>
                                            </p:txEl>
                                          </p:spTgt>
                                        </p:tgtEl>
                                        <p:attrNameLst>
                                          <p:attrName>style.visibility</p:attrName>
                                        </p:attrNameLst>
                                      </p:cBhvr>
                                      <p:to>
                                        <p:strVal val="visible"/>
                                      </p:to>
                                    </p:set>
                                    <p:animEffect transition="in" filter="fade">
                                      <p:cBhvr>
                                        <p:cTn id="65" dur="500"/>
                                        <p:tgtEl>
                                          <p:spTgt spid="50">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50">
                                            <p:txEl>
                                              <p:pRg st="6" end="6"/>
                                            </p:txEl>
                                          </p:spTgt>
                                        </p:tgtEl>
                                        <p:attrNameLst>
                                          <p:attrName>style.visibility</p:attrName>
                                        </p:attrNameLst>
                                      </p:cBhvr>
                                      <p:to>
                                        <p:strVal val="visible"/>
                                      </p:to>
                                    </p:set>
                                    <p:animEffect transition="in" filter="fade">
                                      <p:cBhvr>
                                        <p:cTn id="70" dur="500"/>
                                        <p:tgtEl>
                                          <p:spTgt spid="50">
                                            <p:txEl>
                                              <p:pRg st="6" end="6"/>
                                            </p:txEl>
                                          </p:spTgt>
                                        </p:tgtEl>
                                      </p:cBhvr>
                                    </p:animEffect>
                                  </p:childTnLst>
                                </p:cTn>
                              </p:par>
                            </p:childTnLst>
                          </p:cTn>
                        </p:par>
                        <p:par>
                          <p:cTn id="71" fill="hold">
                            <p:stCondLst>
                              <p:cond delay="500"/>
                            </p:stCondLst>
                            <p:childTnLst>
                              <p:par>
                                <p:cTn id="72" presetID="50" presetClass="path" presetSubtype="0" accel="50000" decel="50000" fill="hold" grpId="1" nodeType="afterEffect">
                                  <p:stCondLst>
                                    <p:cond delay="0"/>
                                  </p:stCondLst>
                                  <p:childTnLst>
                                    <p:animMotion origin="layout" path="M 0.0099 0.03125 L -0.02622 0.03125 C -0.04271 0.03125 -0.06181 -0.01389 -0.06181 -0.04977 L -0.06181 -0.12963 " pathEditMode="relative" rAng="0" ptsTypes="AAAA">
                                      <p:cBhvr>
                                        <p:cTn id="73" dur="2000" fill="hold"/>
                                        <p:tgtEl>
                                          <p:spTgt spid="25"/>
                                        </p:tgtEl>
                                        <p:attrNameLst>
                                          <p:attrName>ppt_x</p:attrName>
                                          <p:attrName>ppt_y</p:attrName>
                                        </p:attrNameLst>
                                      </p:cBhvr>
                                      <p:rCtr x="-3594" y="-80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42" grpId="0"/>
      <p:bldP spid="53" grpId="0"/>
      <p:bldP spid="53" grpId="1"/>
      <p:bldP spid="52" grpId="0"/>
      <p:bldP spid="52" grpId="1"/>
      <p:bldP spid="21" grpId="0"/>
      <p:bldP spid="4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8427" y="206733"/>
            <a:ext cx="8229600" cy="1143000"/>
          </a:xfrm>
        </p:spPr>
        <p:txBody>
          <a:bodyPr>
            <a:normAutofit/>
          </a:bodyPr>
          <a:lstStyle/>
          <a:p>
            <a:pPr algn="r"/>
            <a:r>
              <a:rPr lang="en-US" sz="3600" dirty="0">
                <a:solidFill>
                  <a:srgbClr val="0070C0"/>
                </a:solidFill>
                <a:latin typeface="Verdana" panose="020B0604030504040204" pitchFamily="34" charset="0"/>
                <a:ea typeface="Verdana" panose="020B0604030504040204" pitchFamily="34" charset="0"/>
                <a:cs typeface="Verdana" panose="020B0604030504040204" pitchFamily="34" charset="0"/>
              </a:rPr>
              <a:t>Swap-Up the Value</a:t>
            </a:r>
          </a:p>
        </p:txBody>
      </p:sp>
      <p:sp>
        <p:nvSpPr>
          <p:cNvPr id="2" name="Content Placeholder 1"/>
          <p:cNvSpPr>
            <a:spLocks noGrp="1"/>
          </p:cNvSpPr>
          <p:nvPr>
            <p:ph idx="1"/>
          </p:nvPr>
        </p:nvSpPr>
        <p:spPr>
          <a:xfrm>
            <a:off x="618039" y="5582984"/>
            <a:ext cx="8077200" cy="522740"/>
          </a:xfrm>
        </p:spPr>
        <p:txBody>
          <a:bodyPr>
            <a:normAutofit fontScale="92500"/>
          </a:bodyPr>
          <a:lstStyle/>
          <a:p>
            <a:pPr marL="109728" indent="0">
              <a:buNone/>
            </a:pPr>
            <a:r>
              <a:rPr lang="en-US" sz="2200" b="1" dirty="0">
                <a:latin typeface="Courier New" panose="02070309020205020404" pitchFamily="49" charset="0"/>
                <a:cs typeface="Courier New" panose="02070309020205020404" pitchFamily="49" charset="0"/>
              </a:rPr>
              <a:t>0   1   2   3    4   5   6   7   8   9  10  11  ...</a:t>
            </a:r>
          </a:p>
        </p:txBody>
      </p:sp>
      <p:cxnSp>
        <p:nvCxnSpPr>
          <p:cNvPr id="5" name="Straight Connector 4"/>
          <p:cNvCxnSpPr/>
          <p:nvPr/>
        </p:nvCxnSpPr>
        <p:spPr>
          <a:xfrm>
            <a:off x="1139951" y="3026028"/>
            <a:ext cx="152152" cy="477037"/>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493040" y="2079244"/>
            <a:ext cx="298083" cy="415008"/>
          </a:xfrm>
          <a:prstGeom prst="rect">
            <a:avLst/>
          </a:prstGeom>
          <a:noFill/>
        </p:spPr>
        <p:txBody>
          <a:bodyPr wrap="square" rtlCol="0">
            <a:spAutoFit/>
          </a:bodyPr>
          <a:lstStyle/>
          <a:p>
            <a:r>
              <a:rPr lang="en-US" b="1" dirty="0">
                <a:solidFill>
                  <a:srgbClr val="C00000"/>
                </a:solidFill>
              </a:rPr>
              <a:t>4</a:t>
            </a:r>
          </a:p>
        </p:txBody>
      </p:sp>
      <p:sp>
        <p:nvSpPr>
          <p:cNvPr id="7" name="TextBox 6"/>
          <p:cNvSpPr txBox="1"/>
          <p:nvPr/>
        </p:nvSpPr>
        <p:spPr>
          <a:xfrm>
            <a:off x="551744" y="3494184"/>
            <a:ext cx="544978" cy="415008"/>
          </a:xfrm>
          <a:prstGeom prst="rect">
            <a:avLst/>
          </a:prstGeom>
          <a:noFill/>
        </p:spPr>
        <p:txBody>
          <a:bodyPr wrap="square" rtlCol="0">
            <a:spAutoFit/>
          </a:bodyPr>
          <a:lstStyle/>
          <a:p>
            <a:r>
              <a:rPr lang="en-US" b="1" dirty="0">
                <a:solidFill>
                  <a:srgbClr val="C00000"/>
                </a:solidFill>
              </a:rPr>
              <a:t>31</a:t>
            </a:r>
          </a:p>
        </p:txBody>
      </p:sp>
      <p:sp>
        <p:nvSpPr>
          <p:cNvPr id="8" name="TextBox 7"/>
          <p:cNvSpPr txBox="1"/>
          <p:nvPr/>
        </p:nvSpPr>
        <p:spPr>
          <a:xfrm>
            <a:off x="1062455" y="3494184"/>
            <a:ext cx="524026" cy="415008"/>
          </a:xfrm>
          <a:prstGeom prst="rect">
            <a:avLst/>
          </a:prstGeom>
          <a:noFill/>
        </p:spPr>
        <p:txBody>
          <a:bodyPr wrap="square" rtlCol="0">
            <a:spAutoFit/>
          </a:bodyPr>
          <a:lstStyle/>
          <a:p>
            <a:r>
              <a:rPr lang="en-US" b="1" dirty="0">
                <a:solidFill>
                  <a:srgbClr val="C00000"/>
                </a:solidFill>
              </a:rPr>
              <a:t>18</a:t>
            </a:r>
          </a:p>
        </p:txBody>
      </p:sp>
      <p:sp>
        <p:nvSpPr>
          <p:cNvPr id="9" name="TextBox 8"/>
          <p:cNvSpPr txBox="1"/>
          <p:nvPr/>
        </p:nvSpPr>
        <p:spPr>
          <a:xfrm>
            <a:off x="2903538" y="2781216"/>
            <a:ext cx="519725" cy="415008"/>
          </a:xfrm>
          <a:prstGeom prst="rect">
            <a:avLst/>
          </a:prstGeom>
          <a:noFill/>
        </p:spPr>
        <p:txBody>
          <a:bodyPr wrap="square" rtlCol="0">
            <a:spAutoFit/>
          </a:bodyPr>
          <a:lstStyle/>
          <a:p>
            <a:r>
              <a:rPr lang="en-US" b="1" dirty="0">
                <a:solidFill>
                  <a:srgbClr val="C00000"/>
                </a:solidFill>
              </a:rPr>
              <a:t>11</a:t>
            </a:r>
          </a:p>
        </p:txBody>
      </p:sp>
      <p:sp>
        <p:nvSpPr>
          <p:cNvPr id="10" name="TextBox 9"/>
          <p:cNvSpPr txBox="1"/>
          <p:nvPr/>
        </p:nvSpPr>
        <p:spPr>
          <a:xfrm>
            <a:off x="3952474" y="2771029"/>
            <a:ext cx="408890" cy="415008"/>
          </a:xfrm>
          <a:prstGeom prst="rect">
            <a:avLst/>
          </a:prstGeom>
          <a:noFill/>
        </p:spPr>
        <p:txBody>
          <a:bodyPr wrap="square" rtlCol="0">
            <a:spAutoFit/>
          </a:bodyPr>
          <a:lstStyle/>
          <a:p>
            <a:r>
              <a:rPr lang="en-US" b="1" dirty="0">
                <a:solidFill>
                  <a:srgbClr val="C00000"/>
                </a:solidFill>
              </a:rPr>
              <a:t>9</a:t>
            </a:r>
          </a:p>
        </p:txBody>
      </p:sp>
      <p:cxnSp>
        <p:nvCxnSpPr>
          <p:cNvPr id="11" name="Straight Connector 10"/>
          <p:cNvCxnSpPr/>
          <p:nvPr/>
        </p:nvCxnSpPr>
        <p:spPr>
          <a:xfrm flipH="1">
            <a:off x="1717738" y="1774767"/>
            <a:ext cx="731245" cy="41013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2677781" y="1774767"/>
            <a:ext cx="849699" cy="441335"/>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123317" y="2327116"/>
            <a:ext cx="399129" cy="42992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3169236" y="2358314"/>
            <a:ext cx="399129" cy="42992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695255" y="2370118"/>
            <a:ext cx="371045" cy="39432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638982" y="2344135"/>
            <a:ext cx="371045" cy="39432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825090" y="2998389"/>
            <a:ext cx="184937" cy="496219"/>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753023" y="3035410"/>
            <a:ext cx="194213" cy="508709"/>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396538" y="1521879"/>
            <a:ext cx="246760" cy="415008"/>
          </a:xfrm>
          <a:prstGeom prst="rect">
            <a:avLst/>
          </a:prstGeom>
          <a:noFill/>
        </p:spPr>
        <p:txBody>
          <a:bodyPr wrap="square" rtlCol="0">
            <a:spAutoFit/>
          </a:bodyPr>
          <a:lstStyle/>
          <a:p>
            <a:r>
              <a:rPr lang="en-US" b="1" dirty="0">
                <a:solidFill>
                  <a:srgbClr val="C00000"/>
                </a:solidFill>
              </a:rPr>
              <a:t>3</a:t>
            </a:r>
          </a:p>
        </p:txBody>
      </p:sp>
      <p:sp>
        <p:nvSpPr>
          <p:cNvPr id="20" name="TextBox 19"/>
          <p:cNvSpPr txBox="1"/>
          <p:nvPr/>
        </p:nvSpPr>
        <p:spPr>
          <a:xfrm>
            <a:off x="1416416" y="2015369"/>
            <a:ext cx="298083" cy="415008"/>
          </a:xfrm>
          <a:prstGeom prst="rect">
            <a:avLst/>
          </a:prstGeom>
          <a:noFill/>
        </p:spPr>
        <p:txBody>
          <a:bodyPr wrap="square" rtlCol="0">
            <a:spAutoFit/>
          </a:bodyPr>
          <a:lstStyle/>
          <a:p>
            <a:r>
              <a:rPr lang="en-US" b="1" dirty="0">
                <a:solidFill>
                  <a:srgbClr val="C00000"/>
                </a:solidFill>
              </a:rPr>
              <a:t>7</a:t>
            </a:r>
          </a:p>
        </p:txBody>
      </p:sp>
      <p:sp>
        <p:nvSpPr>
          <p:cNvPr id="22" name="TextBox 21"/>
          <p:cNvSpPr txBox="1"/>
          <p:nvPr/>
        </p:nvSpPr>
        <p:spPr>
          <a:xfrm>
            <a:off x="758325" y="2710606"/>
            <a:ext cx="522920" cy="415008"/>
          </a:xfrm>
          <a:prstGeom prst="rect">
            <a:avLst/>
          </a:prstGeom>
          <a:noFill/>
        </p:spPr>
        <p:txBody>
          <a:bodyPr wrap="square" rtlCol="0">
            <a:spAutoFit/>
          </a:bodyPr>
          <a:lstStyle/>
          <a:p>
            <a:r>
              <a:rPr lang="en-US" b="1" dirty="0">
                <a:solidFill>
                  <a:srgbClr val="C00000"/>
                </a:solidFill>
              </a:rPr>
              <a:t>16</a:t>
            </a:r>
          </a:p>
        </p:txBody>
      </p:sp>
      <p:sp>
        <p:nvSpPr>
          <p:cNvPr id="23" name="TextBox 22"/>
          <p:cNvSpPr txBox="1"/>
          <p:nvPr/>
        </p:nvSpPr>
        <p:spPr>
          <a:xfrm>
            <a:off x="1621671" y="3494184"/>
            <a:ext cx="559326" cy="415008"/>
          </a:xfrm>
          <a:prstGeom prst="rect">
            <a:avLst/>
          </a:prstGeom>
          <a:noFill/>
        </p:spPr>
        <p:txBody>
          <a:bodyPr wrap="square" rtlCol="0">
            <a:spAutoFit/>
          </a:bodyPr>
          <a:lstStyle/>
          <a:p>
            <a:r>
              <a:rPr lang="en-US" b="1" dirty="0">
                <a:solidFill>
                  <a:srgbClr val="C00000"/>
                </a:solidFill>
              </a:rPr>
              <a:t>21</a:t>
            </a:r>
          </a:p>
        </p:txBody>
      </p:sp>
      <p:grpSp>
        <p:nvGrpSpPr>
          <p:cNvPr id="58" name="Group 57"/>
          <p:cNvGrpSpPr/>
          <p:nvPr/>
        </p:nvGrpSpPr>
        <p:grpSpPr>
          <a:xfrm>
            <a:off x="627564" y="4877671"/>
            <a:ext cx="8229600" cy="707091"/>
            <a:chOff x="627564" y="4877671"/>
            <a:chExt cx="8229600" cy="707091"/>
          </a:xfrm>
        </p:grpSpPr>
        <p:sp>
          <p:nvSpPr>
            <p:cNvPr id="24" name="Rectangle 23"/>
            <p:cNvSpPr/>
            <p:nvPr/>
          </p:nvSpPr>
          <p:spPr>
            <a:xfrm>
              <a:off x="627564" y="4877671"/>
              <a:ext cx="8229600" cy="685800"/>
            </a:xfrm>
            <a:prstGeom prst="rect">
              <a:avLst/>
            </a:prstGeom>
            <a:solidFill>
              <a:schemeClr val="accent2">
                <a:lumMod val="40000"/>
                <a:lumOff val="60000"/>
                <a:alpha val="56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1841855"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56251" y="4886385"/>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12311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38431"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3613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709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997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1901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580564" y="4886385"/>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4093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0189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214235" y="4877671"/>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1371012" y="5057196"/>
            <a:ext cx="227042" cy="369332"/>
          </a:xfrm>
          <a:prstGeom prst="rect">
            <a:avLst/>
          </a:prstGeom>
          <a:noFill/>
        </p:spPr>
        <p:txBody>
          <a:bodyPr wrap="square" rtlCol="0">
            <a:spAutoFit/>
          </a:bodyPr>
          <a:lstStyle/>
          <a:p>
            <a:r>
              <a:rPr lang="en-US" b="1" dirty="0">
                <a:solidFill>
                  <a:srgbClr val="C00000"/>
                </a:solidFill>
              </a:rPr>
              <a:t>3</a:t>
            </a:r>
          </a:p>
        </p:txBody>
      </p:sp>
      <p:sp>
        <p:nvSpPr>
          <p:cNvPr id="39" name="TextBox 38"/>
          <p:cNvSpPr txBox="1"/>
          <p:nvPr/>
        </p:nvSpPr>
        <p:spPr>
          <a:xfrm>
            <a:off x="1971472" y="5057196"/>
            <a:ext cx="274264" cy="369332"/>
          </a:xfrm>
          <a:prstGeom prst="rect">
            <a:avLst/>
          </a:prstGeom>
          <a:noFill/>
        </p:spPr>
        <p:txBody>
          <a:bodyPr wrap="square" rtlCol="0">
            <a:spAutoFit/>
          </a:bodyPr>
          <a:lstStyle/>
          <a:p>
            <a:r>
              <a:rPr lang="en-US" b="1" dirty="0">
                <a:solidFill>
                  <a:srgbClr val="C00000"/>
                </a:solidFill>
              </a:rPr>
              <a:t>7</a:t>
            </a:r>
          </a:p>
        </p:txBody>
      </p:sp>
      <p:sp>
        <p:nvSpPr>
          <p:cNvPr id="40" name="TextBox 39"/>
          <p:cNvSpPr txBox="1"/>
          <p:nvPr/>
        </p:nvSpPr>
        <p:spPr>
          <a:xfrm>
            <a:off x="2594404" y="5049817"/>
            <a:ext cx="274264" cy="369332"/>
          </a:xfrm>
          <a:prstGeom prst="rect">
            <a:avLst/>
          </a:prstGeom>
          <a:noFill/>
        </p:spPr>
        <p:txBody>
          <a:bodyPr wrap="square" rtlCol="0">
            <a:spAutoFit/>
          </a:bodyPr>
          <a:lstStyle/>
          <a:p>
            <a:r>
              <a:rPr lang="en-US" b="1" dirty="0">
                <a:solidFill>
                  <a:srgbClr val="C00000"/>
                </a:solidFill>
              </a:rPr>
              <a:t>4</a:t>
            </a:r>
          </a:p>
        </p:txBody>
      </p:sp>
      <p:sp>
        <p:nvSpPr>
          <p:cNvPr id="41" name="TextBox 40"/>
          <p:cNvSpPr txBox="1"/>
          <p:nvPr/>
        </p:nvSpPr>
        <p:spPr>
          <a:xfrm>
            <a:off x="3205655" y="5049817"/>
            <a:ext cx="481135" cy="369332"/>
          </a:xfrm>
          <a:prstGeom prst="rect">
            <a:avLst/>
          </a:prstGeom>
          <a:noFill/>
        </p:spPr>
        <p:txBody>
          <a:bodyPr wrap="square" rtlCol="0">
            <a:spAutoFit/>
          </a:bodyPr>
          <a:lstStyle/>
          <a:p>
            <a:r>
              <a:rPr lang="en-US" b="1" dirty="0">
                <a:solidFill>
                  <a:srgbClr val="C00000"/>
                </a:solidFill>
              </a:rPr>
              <a:t>16</a:t>
            </a:r>
          </a:p>
        </p:txBody>
      </p:sp>
      <p:sp>
        <p:nvSpPr>
          <p:cNvPr id="42" name="TextBox 41"/>
          <p:cNvSpPr txBox="1"/>
          <p:nvPr/>
        </p:nvSpPr>
        <p:spPr>
          <a:xfrm>
            <a:off x="3804224" y="5049817"/>
            <a:ext cx="505498" cy="369332"/>
          </a:xfrm>
          <a:prstGeom prst="rect">
            <a:avLst/>
          </a:prstGeom>
          <a:noFill/>
        </p:spPr>
        <p:txBody>
          <a:bodyPr wrap="square" rtlCol="0">
            <a:spAutoFit/>
          </a:bodyPr>
          <a:lstStyle/>
          <a:p>
            <a:r>
              <a:rPr lang="en-US" b="1" dirty="0">
                <a:solidFill>
                  <a:srgbClr val="C00000"/>
                </a:solidFill>
              </a:rPr>
              <a:t>12</a:t>
            </a:r>
          </a:p>
        </p:txBody>
      </p:sp>
      <p:sp>
        <p:nvSpPr>
          <p:cNvPr id="43" name="TextBox 42"/>
          <p:cNvSpPr txBox="1"/>
          <p:nvPr/>
        </p:nvSpPr>
        <p:spPr>
          <a:xfrm>
            <a:off x="4435506" y="5059017"/>
            <a:ext cx="478195" cy="369332"/>
          </a:xfrm>
          <a:prstGeom prst="rect">
            <a:avLst/>
          </a:prstGeom>
          <a:noFill/>
        </p:spPr>
        <p:txBody>
          <a:bodyPr wrap="square" rtlCol="0">
            <a:spAutoFit/>
          </a:bodyPr>
          <a:lstStyle/>
          <a:p>
            <a:r>
              <a:rPr lang="en-US" b="1" dirty="0">
                <a:solidFill>
                  <a:srgbClr val="C00000"/>
                </a:solidFill>
              </a:rPr>
              <a:t>11</a:t>
            </a:r>
          </a:p>
        </p:txBody>
      </p:sp>
      <p:sp>
        <p:nvSpPr>
          <p:cNvPr id="44" name="TextBox 43"/>
          <p:cNvSpPr txBox="1"/>
          <p:nvPr/>
        </p:nvSpPr>
        <p:spPr>
          <a:xfrm>
            <a:off x="5136981" y="5057196"/>
            <a:ext cx="376217" cy="369332"/>
          </a:xfrm>
          <a:prstGeom prst="rect">
            <a:avLst/>
          </a:prstGeom>
          <a:noFill/>
        </p:spPr>
        <p:txBody>
          <a:bodyPr wrap="square" rtlCol="0">
            <a:spAutoFit/>
          </a:bodyPr>
          <a:lstStyle/>
          <a:p>
            <a:r>
              <a:rPr lang="en-US" b="1" dirty="0">
                <a:solidFill>
                  <a:srgbClr val="C00000"/>
                </a:solidFill>
              </a:rPr>
              <a:t>9</a:t>
            </a:r>
          </a:p>
        </p:txBody>
      </p:sp>
      <p:sp>
        <p:nvSpPr>
          <p:cNvPr id="45" name="TextBox 44"/>
          <p:cNvSpPr txBox="1"/>
          <p:nvPr/>
        </p:nvSpPr>
        <p:spPr>
          <a:xfrm>
            <a:off x="5683365" y="5049817"/>
            <a:ext cx="501430" cy="369332"/>
          </a:xfrm>
          <a:prstGeom prst="rect">
            <a:avLst/>
          </a:prstGeom>
          <a:noFill/>
        </p:spPr>
        <p:txBody>
          <a:bodyPr wrap="square" rtlCol="0">
            <a:spAutoFit/>
          </a:bodyPr>
          <a:lstStyle/>
          <a:p>
            <a:r>
              <a:rPr lang="en-US" b="1" dirty="0">
                <a:solidFill>
                  <a:srgbClr val="C00000"/>
                </a:solidFill>
              </a:rPr>
              <a:t>31</a:t>
            </a:r>
          </a:p>
        </p:txBody>
      </p:sp>
      <p:sp>
        <p:nvSpPr>
          <p:cNvPr id="46" name="TextBox 45"/>
          <p:cNvSpPr txBox="1"/>
          <p:nvPr/>
        </p:nvSpPr>
        <p:spPr>
          <a:xfrm>
            <a:off x="6255914" y="5049817"/>
            <a:ext cx="482152" cy="369332"/>
          </a:xfrm>
          <a:prstGeom prst="rect">
            <a:avLst/>
          </a:prstGeom>
          <a:noFill/>
        </p:spPr>
        <p:txBody>
          <a:bodyPr wrap="square" rtlCol="0">
            <a:spAutoFit/>
          </a:bodyPr>
          <a:lstStyle/>
          <a:p>
            <a:r>
              <a:rPr lang="en-US" b="1" dirty="0">
                <a:solidFill>
                  <a:srgbClr val="C00000"/>
                </a:solidFill>
              </a:rPr>
              <a:t>18</a:t>
            </a:r>
          </a:p>
        </p:txBody>
      </p:sp>
      <p:sp>
        <p:nvSpPr>
          <p:cNvPr id="47" name="TextBox 46"/>
          <p:cNvSpPr txBox="1"/>
          <p:nvPr/>
        </p:nvSpPr>
        <p:spPr>
          <a:xfrm>
            <a:off x="6894631" y="5057196"/>
            <a:ext cx="514631" cy="369332"/>
          </a:xfrm>
          <a:prstGeom prst="rect">
            <a:avLst/>
          </a:prstGeom>
          <a:noFill/>
        </p:spPr>
        <p:txBody>
          <a:bodyPr wrap="square" rtlCol="0">
            <a:spAutoFit/>
          </a:bodyPr>
          <a:lstStyle/>
          <a:p>
            <a:r>
              <a:rPr lang="en-US" b="1" dirty="0">
                <a:solidFill>
                  <a:srgbClr val="C00000"/>
                </a:solidFill>
              </a:rPr>
              <a:t>21</a:t>
            </a:r>
          </a:p>
        </p:txBody>
      </p:sp>
      <p:sp>
        <p:nvSpPr>
          <p:cNvPr id="50" name="Content Placeholder 1"/>
          <p:cNvSpPr txBox="1">
            <a:spLocks/>
          </p:cNvSpPr>
          <p:nvPr/>
        </p:nvSpPr>
        <p:spPr>
          <a:xfrm>
            <a:off x="3930987" y="1411130"/>
            <a:ext cx="4941895" cy="2986336"/>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r">
              <a:spcBef>
                <a:spcPts val="1800"/>
              </a:spcBef>
              <a:buFont typeface="Wingdings 3"/>
              <a:buNone/>
            </a:pPr>
            <a:r>
              <a:rPr lang="en-US" sz="1800" b="1" dirty="0">
                <a:solidFill>
                  <a:srgbClr val="C00000"/>
                </a:solidFill>
                <a:ea typeface="Verdana" panose="020B0604030504040204" pitchFamily="34" charset="0"/>
                <a:cs typeface="Verdana" panose="020B0604030504040204" pitchFamily="34" charset="0"/>
              </a:rPr>
              <a:t>insert ( 2 )</a:t>
            </a:r>
          </a:p>
          <a:p>
            <a:pPr marL="109728" indent="0" algn="r">
              <a:spcBef>
                <a:spcPts val="1800"/>
              </a:spcBef>
              <a:buNone/>
            </a:pPr>
            <a:r>
              <a:rPr lang="en-US" sz="1800" b="1" i="1" dirty="0">
                <a:solidFill>
                  <a:srgbClr val="0070C0"/>
                </a:solidFill>
                <a:ea typeface="Verdana" panose="020B0604030504040204" pitchFamily="34" charset="0"/>
                <a:cs typeface="Verdana" panose="020B0604030504040204" pitchFamily="34" charset="0"/>
              </a:rPr>
              <a:t>Check for heap-order, swap upwards </a:t>
            </a:r>
          </a:p>
          <a:p>
            <a:pPr marL="109728" indent="0" algn="r">
              <a:spcBef>
                <a:spcPts val="0"/>
              </a:spcBef>
              <a:buNone/>
            </a:pPr>
            <a:r>
              <a:rPr lang="en-US" sz="1800" b="1" i="1" dirty="0">
                <a:solidFill>
                  <a:srgbClr val="0070C0"/>
                </a:solidFill>
                <a:ea typeface="Verdana" panose="020B0604030504040204" pitchFamily="34" charset="0"/>
                <a:cs typeface="Verdana" panose="020B0604030504040204" pitchFamily="34" charset="0"/>
              </a:rPr>
              <a:t>repeat until we get it</a:t>
            </a:r>
          </a:p>
          <a:p>
            <a:pPr marL="109728" indent="0" algn="r">
              <a:spcBef>
                <a:spcPts val="2400"/>
              </a:spcBef>
              <a:buNone/>
            </a:pPr>
            <a:r>
              <a:rPr lang="en-US" sz="1800" b="1" i="1" dirty="0">
                <a:solidFill>
                  <a:srgbClr val="0070C0"/>
                </a:solidFill>
                <a:ea typeface="Verdana" panose="020B0604030504040204" pitchFamily="34" charset="0"/>
                <a:cs typeface="Verdana" panose="020B0604030504040204" pitchFamily="34" charset="0"/>
              </a:rPr>
              <a:t>In the array representation…</a:t>
            </a:r>
          </a:p>
          <a:p>
            <a:pPr marL="109728" indent="0" algn="r">
              <a:spcBef>
                <a:spcPts val="600"/>
              </a:spcBef>
              <a:buNone/>
            </a:pPr>
            <a:r>
              <a:rPr lang="en-US" sz="1800" b="1" i="1" dirty="0">
                <a:solidFill>
                  <a:srgbClr val="C00000"/>
                </a:solidFill>
              </a:rPr>
              <a:t>Slot </a:t>
            </a:r>
            <a:r>
              <a:rPr lang="en-US" sz="1800" b="1" i="1" dirty="0"/>
              <a:t>11</a:t>
            </a:r>
            <a:r>
              <a:rPr lang="en-US" sz="1800" b="1" i="1" dirty="0">
                <a:solidFill>
                  <a:srgbClr val="C00000"/>
                </a:solidFill>
              </a:rPr>
              <a:t> parent is floor(11/2) = </a:t>
            </a:r>
            <a:r>
              <a:rPr lang="en-US" sz="1800" b="1" i="1" dirty="0"/>
              <a:t>5</a:t>
            </a:r>
          </a:p>
          <a:p>
            <a:pPr marL="109728" indent="0" algn="r">
              <a:spcBef>
                <a:spcPts val="600"/>
              </a:spcBef>
              <a:buNone/>
            </a:pPr>
            <a:r>
              <a:rPr lang="en-US" sz="1800" b="1" i="1" dirty="0">
                <a:solidFill>
                  <a:srgbClr val="C00000"/>
                </a:solidFill>
              </a:rPr>
              <a:t>Slot </a:t>
            </a:r>
            <a:r>
              <a:rPr lang="en-US" sz="1800" b="1" i="1" dirty="0"/>
              <a:t>5</a:t>
            </a:r>
            <a:r>
              <a:rPr lang="en-US" sz="1800" b="1" i="1" dirty="0">
                <a:solidFill>
                  <a:srgbClr val="C00000"/>
                </a:solidFill>
              </a:rPr>
              <a:t> parent is floor(5/2) = </a:t>
            </a:r>
            <a:r>
              <a:rPr lang="en-US" sz="1800" b="1" i="1" dirty="0"/>
              <a:t>2</a:t>
            </a:r>
          </a:p>
          <a:p>
            <a:pPr marL="109728" indent="0" algn="r">
              <a:spcBef>
                <a:spcPts val="600"/>
              </a:spcBef>
              <a:buNone/>
            </a:pPr>
            <a:r>
              <a:rPr lang="en-US" sz="1800" b="1" i="1" dirty="0">
                <a:solidFill>
                  <a:srgbClr val="C00000"/>
                </a:solidFill>
              </a:rPr>
              <a:t>Slot </a:t>
            </a:r>
            <a:r>
              <a:rPr lang="en-US" sz="1800" b="1" i="1" dirty="0"/>
              <a:t>2</a:t>
            </a:r>
            <a:r>
              <a:rPr lang="en-US" sz="1800" b="1" i="1" dirty="0">
                <a:solidFill>
                  <a:srgbClr val="C00000"/>
                </a:solidFill>
              </a:rPr>
              <a:t> parent is floor(2/2) = </a:t>
            </a:r>
            <a:r>
              <a:rPr lang="en-US" sz="1800" b="1" i="1" dirty="0"/>
              <a:t>1</a:t>
            </a:r>
          </a:p>
          <a:p>
            <a:pPr marL="109728" indent="0" algn="r">
              <a:spcBef>
                <a:spcPts val="600"/>
              </a:spcBef>
              <a:buNone/>
            </a:pPr>
            <a:endParaRPr lang="en-US" sz="1800" b="1" i="1" dirty="0"/>
          </a:p>
          <a:p>
            <a:pPr marL="109728" indent="0" algn="r">
              <a:spcBef>
                <a:spcPts val="2400"/>
              </a:spcBef>
              <a:buNone/>
            </a:pPr>
            <a:endParaRPr lang="en-US" sz="1800" b="1" i="1" dirty="0">
              <a:solidFill>
                <a:srgbClr val="0070C0"/>
              </a:solidFill>
              <a:ea typeface="Verdana" panose="020B0604030504040204" pitchFamily="34" charset="0"/>
              <a:cs typeface="Verdana" panose="020B0604030504040204" pitchFamily="34" charset="0"/>
            </a:endParaRPr>
          </a:p>
          <a:p>
            <a:pPr marL="109728" indent="0" algn="r">
              <a:spcBef>
                <a:spcPts val="2400"/>
              </a:spcBef>
              <a:buNone/>
            </a:pPr>
            <a:endParaRPr lang="en-US" sz="1800" b="1" i="1" dirty="0">
              <a:solidFill>
                <a:srgbClr val="0070C0"/>
              </a:solidFill>
              <a:ea typeface="Verdana" panose="020B0604030504040204" pitchFamily="34" charset="0"/>
              <a:cs typeface="Verdana" panose="020B0604030504040204" pitchFamily="34" charset="0"/>
            </a:endParaRPr>
          </a:p>
        </p:txBody>
      </p:sp>
      <p:sp>
        <p:nvSpPr>
          <p:cNvPr id="59" name="Oval 58"/>
          <p:cNvSpPr/>
          <p:nvPr/>
        </p:nvSpPr>
        <p:spPr>
          <a:xfrm>
            <a:off x="7475707" y="4975852"/>
            <a:ext cx="467929" cy="489437"/>
          </a:xfrm>
          <a:prstGeom prst="ellipse">
            <a:avLst/>
          </a:prstGeom>
          <a:solidFill>
            <a:schemeClr val="accent1">
              <a:lumMod val="75000"/>
              <a:alpha val="43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226608" y="3439851"/>
            <a:ext cx="353184" cy="357176"/>
          </a:xfrm>
          <a:prstGeom prst="ellipse">
            <a:avLst/>
          </a:prstGeom>
          <a:solidFill>
            <a:schemeClr val="accent2">
              <a:lumMod val="40000"/>
              <a:lumOff val="60000"/>
              <a:alpha val="69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a:endCxn id="60" idx="0"/>
          </p:cNvCxnSpPr>
          <p:nvPr/>
        </p:nvCxnSpPr>
        <p:spPr>
          <a:xfrm>
            <a:off x="2218934" y="3017147"/>
            <a:ext cx="184266" cy="422704"/>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539587" y="5044619"/>
            <a:ext cx="447213" cy="369332"/>
          </a:xfrm>
          <a:prstGeom prst="rect">
            <a:avLst/>
          </a:prstGeom>
          <a:noFill/>
        </p:spPr>
        <p:txBody>
          <a:bodyPr wrap="square" rtlCol="0">
            <a:spAutoFit/>
          </a:bodyPr>
          <a:lstStyle/>
          <a:p>
            <a:r>
              <a:rPr lang="en-US" b="1" dirty="0">
                <a:solidFill>
                  <a:srgbClr val="C00000"/>
                </a:solidFill>
              </a:rPr>
              <a:t>2</a:t>
            </a:r>
          </a:p>
        </p:txBody>
      </p:sp>
      <p:sp>
        <p:nvSpPr>
          <p:cNvPr id="52" name="TextBox 51"/>
          <p:cNvSpPr txBox="1"/>
          <p:nvPr/>
        </p:nvSpPr>
        <p:spPr>
          <a:xfrm>
            <a:off x="2261614" y="3452882"/>
            <a:ext cx="512273" cy="369332"/>
          </a:xfrm>
          <a:prstGeom prst="rect">
            <a:avLst/>
          </a:prstGeom>
          <a:noFill/>
        </p:spPr>
        <p:txBody>
          <a:bodyPr wrap="square" rtlCol="0">
            <a:spAutoFit/>
          </a:bodyPr>
          <a:lstStyle/>
          <a:p>
            <a:r>
              <a:rPr lang="en-US" b="1" dirty="0">
                <a:solidFill>
                  <a:srgbClr val="C00000"/>
                </a:solidFill>
              </a:rPr>
              <a:t>2</a:t>
            </a:r>
          </a:p>
        </p:txBody>
      </p:sp>
      <p:sp>
        <p:nvSpPr>
          <p:cNvPr id="21" name="TextBox 20"/>
          <p:cNvSpPr txBox="1"/>
          <p:nvPr/>
        </p:nvSpPr>
        <p:spPr>
          <a:xfrm>
            <a:off x="1864134" y="2683575"/>
            <a:ext cx="549400" cy="415008"/>
          </a:xfrm>
          <a:prstGeom prst="rect">
            <a:avLst/>
          </a:prstGeom>
          <a:noFill/>
        </p:spPr>
        <p:txBody>
          <a:bodyPr wrap="square" rtlCol="0">
            <a:spAutoFit/>
          </a:bodyPr>
          <a:lstStyle/>
          <a:p>
            <a:r>
              <a:rPr lang="en-US" b="1" dirty="0">
                <a:solidFill>
                  <a:srgbClr val="C00000"/>
                </a:solidFill>
              </a:rPr>
              <a:t>12</a:t>
            </a:r>
          </a:p>
        </p:txBody>
      </p:sp>
      <p:sp>
        <p:nvSpPr>
          <p:cNvPr id="48" name="TextBox 47"/>
          <p:cNvSpPr txBox="1"/>
          <p:nvPr/>
        </p:nvSpPr>
        <p:spPr>
          <a:xfrm>
            <a:off x="4724400" y="6172200"/>
            <a:ext cx="3810000" cy="369332"/>
          </a:xfrm>
          <a:prstGeom prst="rect">
            <a:avLst/>
          </a:prstGeom>
          <a:noFill/>
        </p:spPr>
        <p:txBody>
          <a:bodyPr wrap="square" rtlCol="0">
            <a:spAutoFit/>
          </a:bodyPr>
          <a:lstStyle/>
          <a:p>
            <a:r>
              <a:rPr lang="en-US" b="1" i="1" dirty="0">
                <a:solidFill>
                  <a:srgbClr val="C00000"/>
                </a:solidFill>
              </a:rPr>
              <a:t>Slot </a:t>
            </a:r>
            <a:r>
              <a:rPr lang="en-US" b="1" i="1" dirty="0"/>
              <a:t>11</a:t>
            </a:r>
            <a:r>
              <a:rPr lang="en-US" b="1" i="1" dirty="0">
                <a:solidFill>
                  <a:srgbClr val="C00000"/>
                </a:solidFill>
              </a:rPr>
              <a:t> parent is floor(11/2) = </a:t>
            </a:r>
            <a:r>
              <a:rPr lang="en-US" b="1" i="1" dirty="0"/>
              <a:t>5</a:t>
            </a:r>
          </a:p>
        </p:txBody>
      </p:sp>
    </p:spTree>
    <p:extLst>
      <p:ext uri="{BB962C8B-B14F-4D97-AF65-F5344CB8AC3E}">
        <p14:creationId xmlns:p14="http://schemas.microsoft.com/office/powerpoint/2010/main" val="347045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fade">
                                      <p:cBhvr>
                                        <p:cTn id="7" dur="1000"/>
                                        <p:tgtEl>
                                          <p:spTgt spid="50">
                                            <p:txEl>
                                              <p:pRg st="0" end="0"/>
                                            </p:txEl>
                                          </p:spTgt>
                                        </p:tgtEl>
                                      </p:cBhvr>
                                    </p:animEffect>
                                    <p:anim calcmode="lin" valueType="num">
                                      <p:cBhvr>
                                        <p:cTn id="8" dur="1000" fill="hold"/>
                                        <p:tgtEl>
                                          <p:spTgt spid="5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fade">
                                      <p:cBhvr>
                                        <p:cTn id="13" dur="1000"/>
                                        <p:tgtEl>
                                          <p:spTgt spid="52"/>
                                        </p:tgtEl>
                                      </p:cBhvr>
                                    </p:animEffect>
                                    <p:anim calcmode="lin" valueType="num">
                                      <p:cBhvr>
                                        <p:cTn id="14" dur="1000" fill="hold"/>
                                        <p:tgtEl>
                                          <p:spTgt spid="52"/>
                                        </p:tgtEl>
                                        <p:attrNameLst>
                                          <p:attrName>ppt_x</p:attrName>
                                        </p:attrNameLst>
                                      </p:cBhvr>
                                      <p:tavLst>
                                        <p:tav tm="0">
                                          <p:val>
                                            <p:strVal val="#ppt_x"/>
                                          </p:val>
                                        </p:tav>
                                        <p:tav tm="100000">
                                          <p:val>
                                            <p:strVal val="#ppt_x"/>
                                          </p:val>
                                        </p:tav>
                                      </p:tavLst>
                                    </p:anim>
                                    <p:anim calcmode="lin" valueType="num">
                                      <p:cBhvr>
                                        <p:cTn id="15" dur="1000" fill="hold"/>
                                        <p:tgtEl>
                                          <p:spTgt spid="5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1000"/>
                                        <p:tgtEl>
                                          <p:spTgt spid="53"/>
                                        </p:tgtEl>
                                      </p:cBhvr>
                                    </p:animEffect>
                                    <p:anim calcmode="lin" valueType="num">
                                      <p:cBhvr>
                                        <p:cTn id="20" dur="1000" fill="hold"/>
                                        <p:tgtEl>
                                          <p:spTgt spid="53"/>
                                        </p:tgtEl>
                                        <p:attrNameLst>
                                          <p:attrName>ppt_x</p:attrName>
                                        </p:attrNameLst>
                                      </p:cBhvr>
                                      <p:tavLst>
                                        <p:tav tm="0">
                                          <p:val>
                                            <p:strVal val="#ppt_x"/>
                                          </p:val>
                                        </p:tav>
                                        <p:tav tm="100000">
                                          <p:val>
                                            <p:strVal val="#ppt_x"/>
                                          </p:val>
                                        </p:tav>
                                      </p:tavLst>
                                    </p:anim>
                                    <p:anim calcmode="lin" valueType="num">
                                      <p:cBhvr>
                                        <p:cTn id="2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0">
                                            <p:txEl>
                                              <p:pRg st="1" end="1"/>
                                            </p:txEl>
                                          </p:spTgt>
                                        </p:tgtEl>
                                        <p:attrNameLst>
                                          <p:attrName>style.visibility</p:attrName>
                                        </p:attrNameLst>
                                      </p:cBhvr>
                                      <p:to>
                                        <p:strVal val="visible"/>
                                      </p:to>
                                    </p:set>
                                    <p:animEffect transition="in" filter="fade">
                                      <p:cBhvr>
                                        <p:cTn id="26" dur="500"/>
                                        <p:tgtEl>
                                          <p:spTgt spid="50">
                                            <p:txEl>
                                              <p:pRg st="1" end="1"/>
                                            </p:txEl>
                                          </p:spTgt>
                                        </p:tgtEl>
                                      </p:cBhvr>
                                    </p:animEffect>
                                  </p:childTnLst>
                                </p:cTn>
                              </p:par>
                            </p:childTnLst>
                          </p:cTn>
                        </p:par>
                        <p:par>
                          <p:cTn id="27" fill="hold">
                            <p:stCondLst>
                              <p:cond delay="500"/>
                            </p:stCondLst>
                            <p:childTnLst>
                              <p:par>
                                <p:cTn id="28" presetID="10" presetClass="entr" presetSubtype="0" fill="hold" nodeType="afterEffect">
                                  <p:stCondLst>
                                    <p:cond delay="400"/>
                                  </p:stCondLst>
                                  <p:childTnLst>
                                    <p:set>
                                      <p:cBhvr>
                                        <p:cTn id="29" dur="1" fill="hold">
                                          <p:stCondLst>
                                            <p:cond delay="0"/>
                                          </p:stCondLst>
                                        </p:cTn>
                                        <p:tgtEl>
                                          <p:spTgt spid="50">
                                            <p:txEl>
                                              <p:pRg st="2" end="2"/>
                                            </p:txEl>
                                          </p:spTgt>
                                        </p:tgtEl>
                                        <p:attrNameLst>
                                          <p:attrName>style.visibility</p:attrName>
                                        </p:attrNameLst>
                                      </p:cBhvr>
                                      <p:to>
                                        <p:strVal val="visible"/>
                                      </p:to>
                                    </p:set>
                                    <p:animEffect transition="in" filter="fade">
                                      <p:cBhvr>
                                        <p:cTn id="30" dur="500"/>
                                        <p:tgtEl>
                                          <p:spTgt spid="50">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0" presetClass="path" presetSubtype="0" accel="50000" decel="50000" fill="hold" grpId="1" nodeType="clickEffect">
                                  <p:stCondLst>
                                    <p:cond delay="0"/>
                                  </p:stCondLst>
                                  <p:childTnLst>
                                    <p:animMotion origin="layout" path="M 2.77778E-6 -4.07407E-6 L -0.01545 -4.07407E-6 C -0.0224 -4.07407E-6 -0.03091 -0.03125 -0.03091 -0.05625 L -0.03091 -0.1125 " pathEditMode="relative" rAng="0" ptsTypes="AAAA">
                                      <p:cBhvr>
                                        <p:cTn id="34" dur="2000" fill="hold"/>
                                        <p:tgtEl>
                                          <p:spTgt spid="52"/>
                                        </p:tgtEl>
                                        <p:attrNameLst>
                                          <p:attrName>ppt_x</p:attrName>
                                          <p:attrName>ppt_y</p:attrName>
                                        </p:attrNameLst>
                                      </p:cBhvr>
                                      <p:rCtr x="-1545" y="-5625"/>
                                    </p:animMotion>
                                  </p:childTnLst>
                                </p:cTn>
                              </p:par>
                              <p:par>
                                <p:cTn id="35" presetID="50" presetClass="path" presetSubtype="0" accel="50000" decel="50000" fill="hold" grpId="0" nodeType="withEffect">
                                  <p:stCondLst>
                                    <p:cond delay="0"/>
                                  </p:stCondLst>
                                  <p:childTnLst>
                                    <p:animMotion origin="layout" path="M -4.44444E-6 -4.07407E-6 L 0.01164 -4.07407E-6 C 0.01702 -4.07407E-6 0.02414 0.03149 0.02414 0.05811 L 0.02414 0.11621 " pathEditMode="relative" rAng="0" ptsTypes="AAAA">
                                      <p:cBhvr>
                                        <p:cTn id="36" dur="2000" fill="hold"/>
                                        <p:tgtEl>
                                          <p:spTgt spid="21"/>
                                        </p:tgtEl>
                                        <p:attrNameLst>
                                          <p:attrName>ppt_x</p:attrName>
                                          <p:attrName>ppt_y</p:attrName>
                                        </p:attrNameLst>
                                      </p:cBhvr>
                                      <p:rCtr x="1198" y="5810"/>
                                    </p:animMotion>
                                  </p:childTnLst>
                                </p:cTn>
                              </p:par>
                            </p:childTnLst>
                          </p:cTn>
                        </p:par>
                      </p:childTnLst>
                    </p:cTn>
                  </p:par>
                  <p:par>
                    <p:cTn id="37" fill="hold">
                      <p:stCondLst>
                        <p:cond delay="indefinite"/>
                      </p:stCondLst>
                      <p:childTnLst>
                        <p:par>
                          <p:cTn id="38" fill="hold">
                            <p:stCondLst>
                              <p:cond delay="0"/>
                            </p:stCondLst>
                            <p:childTnLst>
                              <p:par>
                                <p:cTn id="39" presetID="50" presetClass="path" presetSubtype="0" accel="50000" decel="50000" fill="hold" grpId="2" nodeType="clickEffect">
                                  <p:stCondLst>
                                    <p:cond delay="0"/>
                                  </p:stCondLst>
                                  <p:childTnLst>
                                    <p:animMotion origin="layout" path="M -0.03091 -0.1125 L -0.05851 -0.1125 C -0.07066 -0.1125 -0.08542 -0.13773 -0.08542 -0.1581 L -0.08542 -0.20347 " pathEditMode="relative" rAng="0" ptsTypes="AAAA">
                                      <p:cBhvr>
                                        <p:cTn id="40" dur="2000" fill="hold"/>
                                        <p:tgtEl>
                                          <p:spTgt spid="52"/>
                                        </p:tgtEl>
                                        <p:attrNameLst>
                                          <p:attrName>ppt_x</p:attrName>
                                          <p:attrName>ppt_y</p:attrName>
                                        </p:attrNameLst>
                                      </p:cBhvr>
                                      <p:rCtr x="-2726" y="-4560"/>
                                    </p:animMotion>
                                  </p:childTnLst>
                                </p:cTn>
                              </p:par>
                              <p:par>
                                <p:cTn id="41" presetID="50" presetClass="path" presetSubtype="0" accel="50000" decel="50000" fill="hold" grpId="0" nodeType="withEffect">
                                  <p:stCondLst>
                                    <p:cond delay="0"/>
                                  </p:stCondLst>
                                  <p:childTnLst>
                                    <p:animMotion origin="layout" path="M 0.01875 0.00277 L 0.04288 0.00277 C 0.05364 0.00277 0.06736 0.03032 0.06736 0.05277 L 0.06736 0.10301 " pathEditMode="relative" rAng="0" ptsTypes="AAAA">
                                      <p:cBhvr>
                                        <p:cTn id="42" dur="2000" fill="hold"/>
                                        <p:tgtEl>
                                          <p:spTgt spid="20"/>
                                        </p:tgtEl>
                                        <p:attrNameLst>
                                          <p:attrName>ppt_x</p:attrName>
                                          <p:attrName>ppt_y</p:attrName>
                                        </p:attrNameLst>
                                      </p:cBhvr>
                                      <p:rCtr x="2431" y="5000"/>
                                    </p:animMotion>
                                  </p:childTnLst>
                                </p:cTn>
                              </p:par>
                            </p:childTnLst>
                          </p:cTn>
                        </p:par>
                      </p:childTnLst>
                    </p:cTn>
                  </p:par>
                  <p:par>
                    <p:cTn id="43" fill="hold">
                      <p:stCondLst>
                        <p:cond delay="indefinite"/>
                      </p:stCondLst>
                      <p:childTnLst>
                        <p:par>
                          <p:cTn id="44" fill="hold">
                            <p:stCondLst>
                              <p:cond delay="0"/>
                            </p:stCondLst>
                            <p:childTnLst>
                              <p:par>
                                <p:cTn id="45" presetID="50" presetClass="path" presetSubtype="0" accel="50000" decel="50000" fill="hold" grpId="3" nodeType="clickEffect">
                                  <p:stCondLst>
                                    <p:cond delay="0"/>
                                  </p:stCondLst>
                                  <p:childTnLst>
                                    <p:animMotion origin="layout" path="M -0.08542 -0.20347 L -0.03594 -0.20347 C -0.01424 -0.20347 0.01371 -0.22638 0.01371 -0.2449 L 0.01371 -0.28564 " pathEditMode="relative" rAng="0" ptsTypes="AAAA">
                                      <p:cBhvr>
                                        <p:cTn id="46" dur="2000" fill="hold"/>
                                        <p:tgtEl>
                                          <p:spTgt spid="52"/>
                                        </p:tgtEl>
                                        <p:attrNameLst>
                                          <p:attrName>ppt_x</p:attrName>
                                          <p:attrName>ppt_y</p:attrName>
                                        </p:attrNameLst>
                                      </p:cBhvr>
                                      <p:rCtr x="4948" y="-4120"/>
                                    </p:animMotion>
                                  </p:childTnLst>
                                </p:cTn>
                              </p:par>
                              <p:par>
                                <p:cTn id="47" presetID="50" presetClass="path" presetSubtype="0" accel="50000" decel="50000" fill="hold" grpId="0" nodeType="withEffect">
                                  <p:stCondLst>
                                    <p:cond delay="0"/>
                                  </p:stCondLst>
                                  <p:childTnLst>
                                    <p:animMotion origin="layout" path="M 1.94444E-6 4.07407E-6 L -0.05452 4.07407E-6 C -0.07917 4.07407E-6 -0.10903 0.02129 -0.10903 0.03888 L -0.10903 0.07847 " pathEditMode="relative" rAng="0" ptsTypes="AAAA">
                                      <p:cBhvr>
                                        <p:cTn id="48" dur="2000" fill="hold"/>
                                        <p:tgtEl>
                                          <p:spTgt spid="19"/>
                                        </p:tgtEl>
                                        <p:attrNameLst>
                                          <p:attrName>ppt_x</p:attrName>
                                          <p:attrName>ppt_y</p:attrName>
                                        </p:attrNameLst>
                                      </p:cBhvr>
                                      <p:rCtr x="-5451" y="3912"/>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0">
                                            <p:txEl>
                                              <p:pRg st="3" end="3"/>
                                            </p:txEl>
                                          </p:spTgt>
                                        </p:tgtEl>
                                        <p:attrNameLst>
                                          <p:attrName>style.visibility</p:attrName>
                                        </p:attrNameLst>
                                      </p:cBhvr>
                                      <p:to>
                                        <p:strVal val="visible"/>
                                      </p:to>
                                    </p:set>
                                    <p:animEffect transition="in" filter="fade">
                                      <p:cBhvr>
                                        <p:cTn id="53" dur="500"/>
                                        <p:tgtEl>
                                          <p:spTgt spid="50">
                                            <p:txEl>
                                              <p:pRg st="3" end="3"/>
                                            </p:txEl>
                                          </p:spTgt>
                                        </p:tgtEl>
                                      </p:cBhvr>
                                    </p:animEffect>
                                  </p:childTnLst>
                                </p:cTn>
                              </p:par>
                            </p:childTnLst>
                          </p:cTn>
                        </p:par>
                        <p:par>
                          <p:cTn id="54" fill="hold">
                            <p:stCondLst>
                              <p:cond delay="500"/>
                            </p:stCondLst>
                            <p:childTnLst>
                              <p:par>
                                <p:cTn id="55" presetID="10" presetClass="entr" presetSubtype="0" fill="hold" nodeType="afterEffect">
                                  <p:stCondLst>
                                    <p:cond delay="300"/>
                                  </p:stCondLst>
                                  <p:childTnLst>
                                    <p:set>
                                      <p:cBhvr>
                                        <p:cTn id="56" dur="1" fill="hold">
                                          <p:stCondLst>
                                            <p:cond delay="0"/>
                                          </p:stCondLst>
                                        </p:cTn>
                                        <p:tgtEl>
                                          <p:spTgt spid="50">
                                            <p:txEl>
                                              <p:pRg st="4" end="4"/>
                                            </p:txEl>
                                          </p:spTgt>
                                        </p:tgtEl>
                                        <p:attrNameLst>
                                          <p:attrName>style.visibility</p:attrName>
                                        </p:attrNameLst>
                                      </p:cBhvr>
                                      <p:to>
                                        <p:strVal val="visible"/>
                                      </p:to>
                                    </p:set>
                                    <p:animEffect transition="in" filter="fade">
                                      <p:cBhvr>
                                        <p:cTn id="57" dur="500"/>
                                        <p:tgtEl>
                                          <p:spTgt spid="50">
                                            <p:txEl>
                                              <p:pRg st="4" end="4"/>
                                            </p:txEl>
                                          </p:spTgt>
                                        </p:tgtEl>
                                      </p:cBhvr>
                                    </p:animEffect>
                                  </p:childTnLst>
                                </p:cTn>
                              </p:par>
                            </p:childTnLst>
                          </p:cTn>
                        </p:par>
                        <p:par>
                          <p:cTn id="58" fill="hold">
                            <p:stCondLst>
                              <p:cond delay="1300"/>
                            </p:stCondLst>
                            <p:childTnLst>
                              <p:par>
                                <p:cTn id="59" presetID="50" presetClass="path" presetSubtype="0" accel="50000" decel="50000" fill="hold" grpId="1" nodeType="afterEffect">
                                  <p:stCondLst>
                                    <p:cond delay="700"/>
                                  </p:stCondLst>
                                  <p:childTnLst>
                                    <p:animMotion origin="layout" path="M 4.44444E-6 2.96296E-6 L -0.19775 2.96296E-6 C -0.28646 2.96296E-6 -0.39514 0.00162 -0.39514 0.00324 L -0.39514 0.00671 " pathEditMode="relative" rAng="0" ptsTypes="AAAA">
                                      <p:cBhvr>
                                        <p:cTn id="60" dur="2000" fill="hold"/>
                                        <p:tgtEl>
                                          <p:spTgt spid="53"/>
                                        </p:tgtEl>
                                        <p:attrNameLst>
                                          <p:attrName>ppt_x</p:attrName>
                                          <p:attrName>ppt_y</p:attrName>
                                        </p:attrNameLst>
                                      </p:cBhvr>
                                      <p:rCtr x="-19757" y="324"/>
                                    </p:animMotion>
                                  </p:childTnLst>
                                </p:cTn>
                              </p:par>
                              <p:par>
                                <p:cTn id="61" presetID="50" presetClass="path" presetSubtype="0" accel="50000" decel="50000" fill="hold" grpId="0" nodeType="withEffect">
                                  <p:stCondLst>
                                    <p:cond delay="700"/>
                                  </p:stCondLst>
                                  <p:childTnLst>
                                    <p:animMotion origin="layout" path="M 1.94444E-6 -7.40741E-7 L 0.19878 -7.40741E-7 C 0.28785 -7.40741E-7 0.39809 0.00162 0.39809 0.00324 L 0.39809 0.00671 " pathEditMode="relative" rAng="0" ptsTypes="AAAA">
                                      <p:cBhvr>
                                        <p:cTn id="62" dur="2000" fill="hold"/>
                                        <p:tgtEl>
                                          <p:spTgt spid="42"/>
                                        </p:tgtEl>
                                        <p:attrNameLst>
                                          <p:attrName>ppt_x</p:attrName>
                                          <p:attrName>ppt_y</p:attrName>
                                        </p:attrNameLst>
                                      </p:cBhvr>
                                      <p:rCtr x="19896" y="324"/>
                                    </p:animMotion>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0">
                                            <p:txEl>
                                              <p:pRg st="5" end="5"/>
                                            </p:txEl>
                                          </p:spTgt>
                                        </p:tgtEl>
                                        <p:attrNameLst>
                                          <p:attrName>style.visibility</p:attrName>
                                        </p:attrNameLst>
                                      </p:cBhvr>
                                      <p:to>
                                        <p:strVal val="visible"/>
                                      </p:to>
                                    </p:set>
                                    <p:animEffect transition="in" filter="fade">
                                      <p:cBhvr>
                                        <p:cTn id="67" dur="500"/>
                                        <p:tgtEl>
                                          <p:spTgt spid="50">
                                            <p:txEl>
                                              <p:pRg st="5" end="5"/>
                                            </p:txEl>
                                          </p:spTgt>
                                        </p:tgtEl>
                                      </p:cBhvr>
                                    </p:animEffect>
                                  </p:childTnLst>
                                </p:cTn>
                              </p:par>
                            </p:childTnLst>
                          </p:cTn>
                        </p:par>
                        <p:par>
                          <p:cTn id="68" fill="hold">
                            <p:stCondLst>
                              <p:cond delay="500"/>
                            </p:stCondLst>
                            <p:childTnLst>
                              <p:par>
                                <p:cTn id="69" presetID="50" presetClass="path" presetSubtype="0" accel="50000" decel="50000" fill="hold" grpId="2" nodeType="afterEffect">
                                  <p:stCondLst>
                                    <p:cond delay="1200"/>
                                  </p:stCondLst>
                                  <p:childTnLst>
                                    <p:animMotion origin="layout" path="M -0.39514 0.00671 L -0.50139 0.00671 C -0.54896 0.00671 -0.60747 0.0044 -0.60747 0.00208 L -0.60747 -0.00255 " pathEditMode="relative" rAng="0" ptsTypes="AAAA">
                                      <p:cBhvr>
                                        <p:cTn id="70" dur="2000" fill="hold"/>
                                        <p:tgtEl>
                                          <p:spTgt spid="53"/>
                                        </p:tgtEl>
                                        <p:attrNameLst>
                                          <p:attrName>ppt_x</p:attrName>
                                          <p:attrName>ppt_y</p:attrName>
                                        </p:attrNameLst>
                                      </p:cBhvr>
                                      <p:rCtr x="-10625" y="-463"/>
                                    </p:animMotion>
                                  </p:childTnLst>
                                </p:cTn>
                              </p:par>
                              <p:par>
                                <p:cTn id="71" presetID="50" presetClass="path" presetSubtype="0" accel="50000" decel="50000" fill="hold" grpId="0" nodeType="withEffect">
                                  <p:stCondLst>
                                    <p:cond delay="1200"/>
                                  </p:stCondLst>
                                  <p:childTnLst>
                                    <p:animMotion origin="layout" path="M -3.05556E-6 -1.11111E-6 L 0.10243 -1.11111E-6 C 0.14844 -1.11111E-6 0.20556 -0.00231 0.20556 -0.00417 L 0.20556 -0.00787 " pathEditMode="relative" rAng="0" ptsTypes="AAAA">
                                      <p:cBhvr>
                                        <p:cTn id="72" dur="2000" fill="hold"/>
                                        <p:tgtEl>
                                          <p:spTgt spid="39"/>
                                        </p:tgtEl>
                                        <p:attrNameLst>
                                          <p:attrName>ppt_x</p:attrName>
                                          <p:attrName>ppt_y</p:attrName>
                                        </p:attrNameLst>
                                      </p:cBhvr>
                                      <p:rCtr x="10278" y="-394"/>
                                    </p:animMotion>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0">
                                            <p:txEl>
                                              <p:pRg st="6" end="6"/>
                                            </p:txEl>
                                          </p:spTgt>
                                        </p:tgtEl>
                                        <p:attrNameLst>
                                          <p:attrName>style.visibility</p:attrName>
                                        </p:attrNameLst>
                                      </p:cBhvr>
                                      <p:to>
                                        <p:strVal val="visible"/>
                                      </p:to>
                                    </p:set>
                                    <p:animEffect transition="in" filter="fade">
                                      <p:cBhvr>
                                        <p:cTn id="77" dur="500"/>
                                        <p:tgtEl>
                                          <p:spTgt spid="50">
                                            <p:txEl>
                                              <p:pRg st="6" end="6"/>
                                            </p:txEl>
                                          </p:spTgt>
                                        </p:tgtEl>
                                      </p:cBhvr>
                                    </p:animEffect>
                                  </p:childTnLst>
                                </p:cTn>
                              </p:par>
                            </p:childTnLst>
                          </p:cTn>
                        </p:par>
                        <p:par>
                          <p:cTn id="78" fill="hold">
                            <p:stCondLst>
                              <p:cond delay="500"/>
                            </p:stCondLst>
                            <p:childTnLst>
                              <p:par>
                                <p:cTn id="79" presetID="50" presetClass="path" presetSubtype="0" accel="50000" decel="50000" fill="hold" grpId="3" nodeType="afterEffect">
                                  <p:stCondLst>
                                    <p:cond delay="1100"/>
                                  </p:stCondLst>
                                  <p:childTnLst>
                                    <p:animMotion origin="layout" path="M -0.60747 -0.00255 L -0.64097 -0.00255 C -0.6559 -0.00255 -0.67413 -0.00093 -0.67413 0.00069 L -0.67413 0.00417 " pathEditMode="relative" rAng="0" ptsTypes="AAAA">
                                      <p:cBhvr>
                                        <p:cTn id="80" dur="2000" fill="hold"/>
                                        <p:tgtEl>
                                          <p:spTgt spid="53"/>
                                        </p:tgtEl>
                                        <p:attrNameLst>
                                          <p:attrName>ppt_x</p:attrName>
                                          <p:attrName>ppt_y</p:attrName>
                                        </p:attrNameLst>
                                      </p:cBhvr>
                                      <p:rCtr x="-3333" y="324"/>
                                    </p:animMotion>
                                  </p:childTnLst>
                                </p:cTn>
                              </p:par>
                              <p:par>
                                <p:cTn id="81" presetID="50" presetClass="path" presetSubtype="0" accel="50000" decel="50000" fill="hold" grpId="0" nodeType="withEffect">
                                  <p:stCondLst>
                                    <p:cond delay="1100"/>
                                  </p:stCondLst>
                                  <p:childTnLst>
                                    <p:animMotion origin="layout" path="M -0.00277 -0.00671 L 0.03264 -0.00671 C 0.04862 -0.00671 0.06823 -0.00486 0.06823 -0.00347 L 0.06823 -4.81481E-6 " pathEditMode="relative" rAng="0" ptsTypes="AAAA">
                                      <p:cBhvr>
                                        <p:cTn id="82" dur="2000" fill="hold"/>
                                        <p:tgtEl>
                                          <p:spTgt spid="38"/>
                                        </p:tgtEl>
                                        <p:attrNameLst>
                                          <p:attrName>ppt_x</p:attrName>
                                          <p:attrName>ppt_y</p:attrName>
                                        </p:attrNameLst>
                                      </p:cBhvr>
                                      <p:rCtr x="3542" y="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38" grpId="0"/>
      <p:bldP spid="39" grpId="0"/>
      <p:bldP spid="42" grpId="0"/>
      <p:bldP spid="53" grpId="0"/>
      <p:bldP spid="53" grpId="1"/>
      <p:bldP spid="53" grpId="2"/>
      <p:bldP spid="53" grpId="3"/>
      <p:bldP spid="52" grpId="0"/>
      <p:bldP spid="52" grpId="1"/>
      <p:bldP spid="52" grpId="2"/>
      <p:bldP spid="52" grpId="3"/>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D171CC-341B-ADC5-BF0C-4554B078FD94}"/>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8763000" cy="6477000"/>
          </a:xfrm>
          <a:prstGeom prst="rect">
            <a:avLst/>
          </a:prstGeom>
        </p:spPr>
      </p:pic>
    </p:spTree>
    <p:extLst>
      <p:ext uri="{BB962C8B-B14F-4D97-AF65-F5344CB8AC3E}">
        <p14:creationId xmlns:p14="http://schemas.microsoft.com/office/powerpoint/2010/main" val="209918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F5F42-A644-B0B7-35AB-48ADB3460814}"/>
              </a:ext>
            </a:extLst>
          </p:cNvPr>
          <p:cNvSpPr>
            <a:spLocks noGrp="1"/>
          </p:cNvSpPr>
          <p:nvPr>
            <p:ph type="title"/>
          </p:nvPr>
        </p:nvSpPr>
        <p:spPr/>
        <p:txBody>
          <a:bodyPr/>
          <a:lstStyle/>
          <a:p>
            <a:r>
              <a:rPr lang="en-US" dirty="0"/>
              <a:t>Alternate array representation – use index 0</a:t>
            </a:r>
          </a:p>
        </p:txBody>
      </p:sp>
      <p:sp>
        <p:nvSpPr>
          <p:cNvPr id="3" name="Content Placeholder 2">
            <a:extLst>
              <a:ext uri="{FF2B5EF4-FFF2-40B4-BE49-F238E27FC236}">
                <a16:creationId xmlns:a16="http://schemas.microsoft.com/office/drawing/2014/main" id="{310CFEFF-EBF8-DB29-9763-6880220A6E7C}"/>
              </a:ext>
            </a:extLst>
          </p:cNvPr>
          <p:cNvSpPr>
            <a:spLocks noGrp="1"/>
          </p:cNvSpPr>
          <p:nvPr>
            <p:ph idx="1"/>
          </p:nvPr>
        </p:nvSpPr>
        <p:spPr/>
        <p:txBody>
          <a:bodyPr/>
          <a:lstStyle/>
          <a:p>
            <a:r>
              <a:rPr lang="en-US" dirty="0"/>
              <a:t>Why leave slot 0 unused? Wastes space?</a:t>
            </a:r>
          </a:p>
          <a:p>
            <a:r>
              <a:rPr lang="en-US" dirty="0"/>
              <a:t>If we used slot 0,</a:t>
            </a:r>
          </a:p>
          <a:p>
            <a:pPr lvl="1"/>
            <a:r>
              <a:rPr lang="en-US" dirty="0"/>
              <a:t>For node in slot </a:t>
            </a:r>
            <a:r>
              <a:rPr lang="en-US" dirty="0" err="1"/>
              <a:t>i</a:t>
            </a:r>
            <a:endParaRPr lang="en-US" dirty="0"/>
          </a:p>
          <a:p>
            <a:pPr lvl="2"/>
            <a:r>
              <a:rPr lang="en-US" dirty="0"/>
              <a:t>Parent is at ⌊(i-1) / 2⌋ (floor, int division)</a:t>
            </a:r>
          </a:p>
          <a:p>
            <a:pPr lvl="2"/>
            <a:r>
              <a:rPr lang="en-US" dirty="0"/>
              <a:t>Left child at 2i +1</a:t>
            </a:r>
          </a:p>
          <a:p>
            <a:pPr lvl="2"/>
            <a:r>
              <a:rPr lang="en-US" dirty="0"/>
              <a:t>Right child at 2i+2</a:t>
            </a:r>
          </a:p>
          <a:p>
            <a:r>
              <a:rPr lang="en-US" dirty="0"/>
              <a:t>Our previous formulas (leaving 0 unused) were</a:t>
            </a:r>
          </a:p>
          <a:p>
            <a:pPr lvl="1"/>
            <a:r>
              <a:rPr lang="en-US" dirty="0"/>
              <a:t>For node in slot </a:t>
            </a:r>
            <a:r>
              <a:rPr lang="en-US" dirty="0" err="1"/>
              <a:t>i</a:t>
            </a:r>
            <a:endParaRPr lang="en-US" dirty="0"/>
          </a:p>
          <a:p>
            <a:pPr lvl="2"/>
            <a:r>
              <a:rPr lang="en-US" dirty="0"/>
              <a:t>Parent is at  ⌊</a:t>
            </a:r>
            <a:r>
              <a:rPr lang="en-US" dirty="0" err="1"/>
              <a:t>i</a:t>
            </a:r>
            <a:r>
              <a:rPr lang="en-US" dirty="0"/>
              <a:t> / 2⌋</a:t>
            </a:r>
          </a:p>
          <a:p>
            <a:pPr lvl="2"/>
            <a:r>
              <a:rPr lang="en-US" dirty="0"/>
              <a:t>Left child at 2i</a:t>
            </a:r>
          </a:p>
          <a:p>
            <a:pPr lvl="2"/>
            <a:r>
              <a:rPr lang="en-US" dirty="0"/>
              <a:t>Right child at 2i+1</a:t>
            </a:r>
          </a:p>
        </p:txBody>
      </p:sp>
    </p:spTree>
    <p:extLst>
      <p:ext uri="{BB962C8B-B14F-4D97-AF65-F5344CB8AC3E}">
        <p14:creationId xmlns:p14="http://schemas.microsoft.com/office/powerpoint/2010/main" val="1492363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CC3DA3-96A4-45F9-8FF6-4F88085BC5F6}"/>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8763000" cy="6477000"/>
          </a:xfrm>
          <a:prstGeom prst="rect">
            <a:avLst/>
          </a:prstGeom>
        </p:spPr>
      </p:pic>
    </p:spTree>
    <p:extLst>
      <p:ext uri="{BB962C8B-B14F-4D97-AF65-F5344CB8AC3E}">
        <p14:creationId xmlns:p14="http://schemas.microsoft.com/office/powerpoint/2010/main" val="4161272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1605F-5F07-8847-C54D-A439F72B017E}"/>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BD255A3C-2444-6A89-A086-1FB783A8B255}"/>
              </a:ext>
            </a:extLst>
          </p:cNvPr>
          <p:cNvSpPr>
            <a:spLocks noGrp="1"/>
          </p:cNvSpPr>
          <p:nvPr>
            <p:ph idx="1"/>
          </p:nvPr>
        </p:nvSpPr>
        <p:spPr/>
        <p:txBody>
          <a:bodyPr>
            <a:normAutofit fontScale="92500" lnSpcReduction="10000"/>
          </a:bodyPr>
          <a:lstStyle/>
          <a:p>
            <a:r>
              <a:rPr lang="en-US" dirty="0"/>
              <a:t>QZ04 tomorrow 7/16</a:t>
            </a:r>
          </a:p>
          <a:p>
            <a:pPr lvl="1"/>
            <a:r>
              <a:rPr lang="en-US" dirty="0" err="1"/>
              <a:t>PrQueue</a:t>
            </a:r>
            <a:r>
              <a:rPr lang="en-US" dirty="0"/>
              <a:t>/Heap and the BST content not covered by QZ03 (e.g., BST sort)</a:t>
            </a:r>
          </a:p>
          <a:p>
            <a:pPr lvl="1"/>
            <a:r>
              <a:rPr lang="en-US" dirty="0"/>
              <a:t>Topics</a:t>
            </a:r>
          </a:p>
          <a:p>
            <a:pPr lvl="2"/>
            <a:r>
              <a:rPr lang="en-US" dirty="0"/>
              <a:t>Last parts of L11 (BST pt. 2, </a:t>
            </a:r>
            <a:r>
              <a:rPr lang="en-US" dirty="0" err="1"/>
              <a:t>PrQueue</a:t>
            </a:r>
            <a:r>
              <a:rPr lang="en-US" dirty="0"/>
              <a:t>)</a:t>
            </a:r>
          </a:p>
          <a:p>
            <a:pPr lvl="3"/>
            <a:r>
              <a:rPr lang="en-US" dirty="0"/>
              <a:t>BST time complexities</a:t>
            </a:r>
          </a:p>
          <a:p>
            <a:pPr lvl="3"/>
            <a:r>
              <a:rPr lang="en-US" dirty="0"/>
              <a:t>BST balanced condition (AVL)</a:t>
            </a:r>
          </a:p>
          <a:p>
            <a:pPr lvl="3"/>
            <a:r>
              <a:rPr lang="en-US" dirty="0"/>
              <a:t>BST sort</a:t>
            </a:r>
          </a:p>
          <a:p>
            <a:pPr lvl="2"/>
            <a:r>
              <a:rPr lang="en-US" dirty="0"/>
              <a:t>All of L12/13</a:t>
            </a:r>
          </a:p>
          <a:p>
            <a:pPr lvl="2"/>
            <a:r>
              <a:rPr lang="en-US" dirty="0"/>
              <a:t>Cumulative basic topics (e.g., should still remember how to do a BST insert from L10)</a:t>
            </a:r>
          </a:p>
          <a:p>
            <a:r>
              <a:rPr lang="en-US" dirty="0"/>
              <a:t>EX07 due tonight</a:t>
            </a:r>
          </a:p>
          <a:p>
            <a:r>
              <a:rPr lang="en-US" dirty="0"/>
              <a:t>EX08 releases after class</a:t>
            </a:r>
          </a:p>
        </p:txBody>
      </p:sp>
    </p:spTree>
    <p:extLst>
      <p:ext uri="{BB962C8B-B14F-4D97-AF65-F5344CB8AC3E}">
        <p14:creationId xmlns:p14="http://schemas.microsoft.com/office/powerpoint/2010/main" val="465827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F5F42-A644-B0B7-35AB-48ADB3460814}"/>
              </a:ext>
            </a:extLst>
          </p:cNvPr>
          <p:cNvSpPr>
            <a:spLocks noGrp="1"/>
          </p:cNvSpPr>
          <p:nvPr>
            <p:ph type="title"/>
          </p:nvPr>
        </p:nvSpPr>
        <p:spPr/>
        <p:txBody>
          <a:bodyPr/>
          <a:lstStyle/>
          <a:p>
            <a:r>
              <a:rPr lang="en-US" dirty="0"/>
              <a:t>Insert code details</a:t>
            </a:r>
          </a:p>
        </p:txBody>
      </p:sp>
      <p:sp>
        <p:nvSpPr>
          <p:cNvPr id="3" name="Content Placeholder 2">
            <a:extLst>
              <a:ext uri="{FF2B5EF4-FFF2-40B4-BE49-F238E27FC236}">
                <a16:creationId xmlns:a16="http://schemas.microsoft.com/office/drawing/2014/main" id="{310CFEFF-EBF8-DB29-9763-6880220A6E7C}"/>
              </a:ext>
            </a:extLst>
          </p:cNvPr>
          <p:cNvSpPr>
            <a:spLocks noGrp="1"/>
          </p:cNvSpPr>
          <p:nvPr>
            <p:ph idx="1"/>
          </p:nvPr>
        </p:nvSpPr>
        <p:spPr/>
        <p:txBody>
          <a:bodyPr/>
          <a:lstStyle/>
          <a:p>
            <a:r>
              <a:rPr lang="en-US" dirty="0"/>
              <a:t>Bubble up element</a:t>
            </a:r>
          </a:p>
          <a:p>
            <a:pPr lvl="1"/>
            <a:r>
              <a:rPr lang="en-US" dirty="0"/>
              <a:t>Each swap takes 3 assignments (</a:t>
            </a:r>
            <a:r>
              <a:rPr lang="en-US" dirty="0">
                <a:latin typeface="Courier New" panose="02070309020205020404" pitchFamily="49" charset="0"/>
                <a:cs typeface="Courier New" panose="02070309020205020404" pitchFamily="49" charset="0"/>
              </a:rPr>
              <a:t>temp</a:t>
            </a:r>
            <a:r>
              <a:rPr lang="en-US" dirty="0"/>
              <a:t> variable)</a:t>
            </a:r>
          </a:p>
          <a:p>
            <a:pPr lvl="1"/>
            <a:r>
              <a:rPr lang="en-US" dirty="0"/>
              <a:t>O(log n) swaps</a:t>
            </a:r>
          </a:p>
          <a:p>
            <a:pPr lvl="1"/>
            <a:r>
              <a:rPr lang="en-US" dirty="0"/>
              <a:t>O(3 log N) = O(log n)</a:t>
            </a:r>
          </a:p>
          <a:p>
            <a:r>
              <a:rPr lang="en-US" dirty="0"/>
              <a:t>Alternatively, “bubble-up the hole” to avoid swaps, as shown on next slides</a:t>
            </a:r>
          </a:p>
        </p:txBody>
      </p:sp>
    </p:spTree>
    <p:extLst>
      <p:ext uri="{BB962C8B-B14F-4D97-AF65-F5344CB8AC3E}">
        <p14:creationId xmlns:p14="http://schemas.microsoft.com/office/powerpoint/2010/main" val="242532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p:cNvGrpSpPr/>
          <p:nvPr/>
        </p:nvGrpSpPr>
        <p:grpSpPr>
          <a:xfrm>
            <a:off x="627564" y="4877671"/>
            <a:ext cx="8229600" cy="707091"/>
            <a:chOff x="627564" y="4877671"/>
            <a:chExt cx="8229600" cy="707091"/>
          </a:xfrm>
        </p:grpSpPr>
        <p:sp>
          <p:nvSpPr>
            <p:cNvPr id="24" name="Rectangle 23"/>
            <p:cNvSpPr/>
            <p:nvPr/>
          </p:nvSpPr>
          <p:spPr>
            <a:xfrm>
              <a:off x="627564" y="4877671"/>
              <a:ext cx="8229600" cy="685800"/>
            </a:xfrm>
            <a:prstGeom prst="rect">
              <a:avLst/>
            </a:prstGeom>
            <a:solidFill>
              <a:schemeClr val="accent2">
                <a:lumMod val="40000"/>
                <a:lumOff val="60000"/>
                <a:alpha val="56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1841855"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56251" y="4886385"/>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12311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38431"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3613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709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997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1901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580564" y="4886385"/>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4093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0189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214235" y="4877671"/>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grpSp>
      <p:sp>
        <p:nvSpPr>
          <p:cNvPr id="3" name="Title 2"/>
          <p:cNvSpPr>
            <a:spLocks noGrp="1"/>
          </p:cNvSpPr>
          <p:nvPr>
            <p:ph type="title"/>
          </p:nvPr>
        </p:nvSpPr>
        <p:spPr>
          <a:xfrm>
            <a:off x="678427" y="206733"/>
            <a:ext cx="8229600" cy="1143000"/>
          </a:xfrm>
        </p:spPr>
        <p:txBody>
          <a:bodyPr>
            <a:normAutofit/>
          </a:bodyPr>
          <a:lstStyle/>
          <a:p>
            <a:pPr algn="r"/>
            <a:r>
              <a:rPr lang="en-US" sz="3600" dirty="0">
                <a:solidFill>
                  <a:srgbClr val="0070C0"/>
                </a:solidFill>
                <a:latin typeface="Verdana" panose="020B0604030504040204" pitchFamily="34" charset="0"/>
                <a:ea typeface="Verdana" panose="020B0604030504040204" pitchFamily="34" charset="0"/>
                <a:cs typeface="Verdana" panose="020B0604030504040204" pitchFamily="34" charset="0"/>
              </a:rPr>
              <a:t>Bubble-up the hole</a:t>
            </a:r>
          </a:p>
        </p:txBody>
      </p:sp>
      <p:sp>
        <p:nvSpPr>
          <p:cNvPr id="2" name="Content Placeholder 1"/>
          <p:cNvSpPr>
            <a:spLocks noGrp="1"/>
          </p:cNvSpPr>
          <p:nvPr>
            <p:ph idx="1"/>
          </p:nvPr>
        </p:nvSpPr>
        <p:spPr>
          <a:xfrm>
            <a:off x="636003" y="5584762"/>
            <a:ext cx="8077200" cy="522740"/>
          </a:xfrm>
        </p:spPr>
        <p:txBody>
          <a:bodyPr>
            <a:normAutofit fontScale="92500"/>
          </a:bodyPr>
          <a:lstStyle/>
          <a:p>
            <a:pPr marL="109728" indent="0">
              <a:buNone/>
            </a:pPr>
            <a:r>
              <a:rPr lang="en-US" sz="2200" b="1" dirty="0">
                <a:latin typeface="Courier New" panose="02070309020205020404" pitchFamily="49" charset="0"/>
                <a:cs typeface="Courier New" panose="02070309020205020404" pitchFamily="49" charset="0"/>
              </a:rPr>
              <a:t>0   1   2   3    4   5   6   7   8   9  10  11  ...</a:t>
            </a:r>
          </a:p>
        </p:txBody>
      </p:sp>
      <p:sp>
        <p:nvSpPr>
          <p:cNvPr id="69" name="Oval 68"/>
          <p:cNvSpPr/>
          <p:nvPr/>
        </p:nvSpPr>
        <p:spPr>
          <a:xfrm>
            <a:off x="7409364" y="4894506"/>
            <a:ext cx="579103" cy="660572"/>
          </a:xfrm>
          <a:prstGeom prst="ellipse">
            <a:avLst/>
          </a:prstGeom>
          <a:solidFill>
            <a:schemeClr val="accent1">
              <a:lumMod val="60000"/>
              <a:lumOff val="40000"/>
              <a:alpha val="54000"/>
            </a:schemeClr>
          </a:solidFill>
          <a:ln w="22225">
            <a:solidFill>
              <a:schemeClr val="accent5">
                <a:lumMod val="75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3642081" y="3437614"/>
            <a:ext cx="793425" cy="897479"/>
          </a:xfrm>
          <a:prstGeom prst="roundRect">
            <a:avLst/>
          </a:prstGeom>
          <a:solidFill>
            <a:srgbClr val="92D050">
              <a:alpha val="13000"/>
            </a:srgbClr>
          </a:solidFill>
          <a:ln w="38100">
            <a:solidFill>
              <a:schemeClr val="tx2">
                <a:lumMod val="60000"/>
                <a:lumOff val="40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3872499" y="3878930"/>
            <a:ext cx="512273" cy="369332"/>
          </a:xfrm>
          <a:prstGeom prst="rect">
            <a:avLst/>
          </a:prstGeom>
          <a:noFill/>
        </p:spPr>
        <p:txBody>
          <a:bodyPr wrap="square" rtlCol="0">
            <a:spAutoFit/>
          </a:bodyPr>
          <a:lstStyle/>
          <a:p>
            <a:r>
              <a:rPr lang="en-US" b="1" dirty="0">
                <a:solidFill>
                  <a:srgbClr val="C00000"/>
                </a:solidFill>
              </a:rPr>
              <a:t>2</a:t>
            </a:r>
          </a:p>
        </p:txBody>
      </p:sp>
      <p:sp>
        <p:nvSpPr>
          <p:cNvPr id="60" name="Oval 59"/>
          <p:cNvSpPr/>
          <p:nvPr/>
        </p:nvSpPr>
        <p:spPr>
          <a:xfrm>
            <a:off x="2226607" y="3439851"/>
            <a:ext cx="451173" cy="469341"/>
          </a:xfrm>
          <a:prstGeom prst="ellipse">
            <a:avLst/>
          </a:prstGeom>
          <a:solidFill>
            <a:schemeClr val="accent2">
              <a:lumMod val="40000"/>
              <a:lumOff val="60000"/>
              <a:alpha val="37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1139951" y="3026028"/>
            <a:ext cx="152152" cy="477037"/>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493040" y="2079244"/>
            <a:ext cx="298083" cy="415008"/>
          </a:xfrm>
          <a:prstGeom prst="rect">
            <a:avLst/>
          </a:prstGeom>
          <a:noFill/>
        </p:spPr>
        <p:txBody>
          <a:bodyPr wrap="square" rtlCol="0">
            <a:spAutoFit/>
          </a:bodyPr>
          <a:lstStyle/>
          <a:p>
            <a:r>
              <a:rPr lang="en-US" b="1" dirty="0">
                <a:solidFill>
                  <a:srgbClr val="C00000"/>
                </a:solidFill>
              </a:rPr>
              <a:t>4</a:t>
            </a:r>
          </a:p>
        </p:txBody>
      </p:sp>
      <p:sp>
        <p:nvSpPr>
          <p:cNvPr id="8" name="TextBox 7"/>
          <p:cNvSpPr txBox="1"/>
          <p:nvPr/>
        </p:nvSpPr>
        <p:spPr>
          <a:xfrm>
            <a:off x="1062455" y="3558503"/>
            <a:ext cx="524026" cy="415008"/>
          </a:xfrm>
          <a:prstGeom prst="rect">
            <a:avLst/>
          </a:prstGeom>
          <a:noFill/>
        </p:spPr>
        <p:txBody>
          <a:bodyPr wrap="square" rtlCol="0">
            <a:spAutoFit/>
          </a:bodyPr>
          <a:lstStyle/>
          <a:p>
            <a:r>
              <a:rPr lang="en-US" b="1" dirty="0">
                <a:solidFill>
                  <a:srgbClr val="C00000"/>
                </a:solidFill>
              </a:rPr>
              <a:t>18</a:t>
            </a:r>
          </a:p>
        </p:txBody>
      </p:sp>
      <p:sp>
        <p:nvSpPr>
          <p:cNvPr id="9" name="TextBox 8"/>
          <p:cNvSpPr txBox="1"/>
          <p:nvPr/>
        </p:nvSpPr>
        <p:spPr>
          <a:xfrm>
            <a:off x="2903538" y="2781216"/>
            <a:ext cx="519725" cy="415008"/>
          </a:xfrm>
          <a:prstGeom prst="rect">
            <a:avLst/>
          </a:prstGeom>
          <a:noFill/>
        </p:spPr>
        <p:txBody>
          <a:bodyPr wrap="square" rtlCol="0">
            <a:spAutoFit/>
          </a:bodyPr>
          <a:lstStyle/>
          <a:p>
            <a:r>
              <a:rPr lang="en-US" b="1" dirty="0">
                <a:solidFill>
                  <a:srgbClr val="C00000"/>
                </a:solidFill>
              </a:rPr>
              <a:t>11</a:t>
            </a:r>
          </a:p>
        </p:txBody>
      </p:sp>
      <p:sp>
        <p:nvSpPr>
          <p:cNvPr id="10" name="TextBox 9"/>
          <p:cNvSpPr txBox="1"/>
          <p:nvPr/>
        </p:nvSpPr>
        <p:spPr>
          <a:xfrm>
            <a:off x="3952474" y="2771029"/>
            <a:ext cx="408890" cy="415008"/>
          </a:xfrm>
          <a:prstGeom prst="rect">
            <a:avLst/>
          </a:prstGeom>
          <a:noFill/>
        </p:spPr>
        <p:txBody>
          <a:bodyPr wrap="square" rtlCol="0">
            <a:spAutoFit/>
          </a:bodyPr>
          <a:lstStyle/>
          <a:p>
            <a:r>
              <a:rPr lang="en-US" b="1" dirty="0">
                <a:solidFill>
                  <a:srgbClr val="C00000"/>
                </a:solidFill>
              </a:rPr>
              <a:t>9</a:t>
            </a:r>
          </a:p>
        </p:txBody>
      </p:sp>
      <p:cxnSp>
        <p:nvCxnSpPr>
          <p:cNvPr id="11" name="Straight Connector 10"/>
          <p:cNvCxnSpPr/>
          <p:nvPr/>
        </p:nvCxnSpPr>
        <p:spPr>
          <a:xfrm flipH="1">
            <a:off x="1717738" y="1774767"/>
            <a:ext cx="731245" cy="41013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2677781" y="1774767"/>
            <a:ext cx="849699" cy="441335"/>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123317" y="2327116"/>
            <a:ext cx="399129" cy="42992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3169236" y="2358314"/>
            <a:ext cx="399129" cy="42992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695255" y="2370118"/>
            <a:ext cx="371045" cy="39432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638982" y="2344135"/>
            <a:ext cx="371045" cy="39432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825090" y="2998389"/>
            <a:ext cx="184937" cy="496219"/>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753023" y="3035410"/>
            <a:ext cx="194213" cy="508709"/>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396538" y="1521879"/>
            <a:ext cx="246760" cy="415008"/>
          </a:xfrm>
          <a:prstGeom prst="rect">
            <a:avLst/>
          </a:prstGeom>
          <a:noFill/>
        </p:spPr>
        <p:txBody>
          <a:bodyPr wrap="square" rtlCol="0">
            <a:spAutoFit/>
          </a:bodyPr>
          <a:lstStyle/>
          <a:p>
            <a:r>
              <a:rPr lang="en-US" b="1" dirty="0">
                <a:solidFill>
                  <a:srgbClr val="C00000"/>
                </a:solidFill>
              </a:rPr>
              <a:t>3</a:t>
            </a:r>
          </a:p>
        </p:txBody>
      </p:sp>
      <p:sp>
        <p:nvSpPr>
          <p:cNvPr id="20" name="TextBox 19"/>
          <p:cNvSpPr txBox="1"/>
          <p:nvPr/>
        </p:nvSpPr>
        <p:spPr>
          <a:xfrm>
            <a:off x="1416416" y="2015369"/>
            <a:ext cx="298083" cy="415008"/>
          </a:xfrm>
          <a:prstGeom prst="rect">
            <a:avLst/>
          </a:prstGeom>
          <a:noFill/>
        </p:spPr>
        <p:txBody>
          <a:bodyPr wrap="square" rtlCol="0">
            <a:spAutoFit/>
          </a:bodyPr>
          <a:lstStyle/>
          <a:p>
            <a:r>
              <a:rPr lang="en-US" b="1" dirty="0">
                <a:solidFill>
                  <a:srgbClr val="C00000"/>
                </a:solidFill>
              </a:rPr>
              <a:t>7</a:t>
            </a:r>
          </a:p>
        </p:txBody>
      </p:sp>
      <p:sp>
        <p:nvSpPr>
          <p:cNvPr id="22" name="TextBox 21"/>
          <p:cNvSpPr txBox="1"/>
          <p:nvPr/>
        </p:nvSpPr>
        <p:spPr>
          <a:xfrm>
            <a:off x="758325" y="2710606"/>
            <a:ext cx="522920" cy="415008"/>
          </a:xfrm>
          <a:prstGeom prst="rect">
            <a:avLst/>
          </a:prstGeom>
          <a:noFill/>
        </p:spPr>
        <p:txBody>
          <a:bodyPr wrap="square" rtlCol="0">
            <a:spAutoFit/>
          </a:bodyPr>
          <a:lstStyle/>
          <a:p>
            <a:r>
              <a:rPr lang="en-US" b="1" dirty="0">
                <a:solidFill>
                  <a:srgbClr val="C00000"/>
                </a:solidFill>
              </a:rPr>
              <a:t>16</a:t>
            </a:r>
          </a:p>
        </p:txBody>
      </p:sp>
      <p:sp>
        <p:nvSpPr>
          <p:cNvPr id="23" name="TextBox 22"/>
          <p:cNvSpPr txBox="1"/>
          <p:nvPr/>
        </p:nvSpPr>
        <p:spPr>
          <a:xfrm>
            <a:off x="1621671" y="3494184"/>
            <a:ext cx="559326" cy="415008"/>
          </a:xfrm>
          <a:prstGeom prst="rect">
            <a:avLst/>
          </a:prstGeom>
          <a:noFill/>
        </p:spPr>
        <p:txBody>
          <a:bodyPr wrap="square" rtlCol="0">
            <a:spAutoFit/>
          </a:bodyPr>
          <a:lstStyle/>
          <a:p>
            <a:r>
              <a:rPr lang="en-US" b="1" dirty="0">
                <a:solidFill>
                  <a:srgbClr val="C00000"/>
                </a:solidFill>
              </a:rPr>
              <a:t>21</a:t>
            </a:r>
          </a:p>
        </p:txBody>
      </p:sp>
      <p:sp>
        <p:nvSpPr>
          <p:cNvPr id="38" name="TextBox 37"/>
          <p:cNvSpPr txBox="1"/>
          <p:nvPr/>
        </p:nvSpPr>
        <p:spPr>
          <a:xfrm>
            <a:off x="1371012" y="5057196"/>
            <a:ext cx="227042" cy="369332"/>
          </a:xfrm>
          <a:prstGeom prst="rect">
            <a:avLst/>
          </a:prstGeom>
          <a:noFill/>
        </p:spPr>
        <p:txBody>
          <a:bodyPr wrap="square" rtlCol="0">
            <a:spAutoFit/>
          </a:bodyPr>
          <a:lstStyle/>
          <a:p>
            <a:r>
              <a:rPr lang="en-US" b="1" dirty="0">
                <a:solidFill>
                  <a:srgbClr val="C00000"/>
                </a:solidFill>
              </a:rPr>
              <a:t>3</a:t>
            </a:r>
          </a:p>
        </p:txBody>
      </p:sp>
      <p:sp>
        <p:nvSpPr>
          <p:cNvPr id="39" name="TextBox 38"/>
          <p:cNvSpPr txBox="1"/>
          <p:nvPr/>
        </p:nvSpPr>
        <p:spPr>
          <a:xfrm>
            <a:off x="1971472" y="5057196"/>
            <a:ext cx="274264" cy="369332"/>
          </a:xfrm>
          <a:prstGeom prst="rect">
            <a:avLst/>
          </a:prstGeom>
          <a:noFill/>
        </p:spPr>
        <p:txBody>
          <a:bodyPr wrap="square" rtlCol="0">
            <a:spAutoFit/>
          </a:bodyPr>
          <a:lstStyle/>
          <a:p>
            <a:r>
              <a:rPr lang="en-US" b="1" dirty="0">
                <a:solidFill>
                  <a:srgbClr val="C00000"/>
                </a:solidFill>
              </a:rPr>
              <a:t>7</a:t>
            </a:r>
          </a:p>
        </p:txBody>
      </p:sp>
      <p:sp>
        <p:nvSpPr>
          <p:cNvPr id="40" name="TextBox 39"/>
          <p:cNvSpPr txBox="1"/>
          <p:nvPr/>
        </p:nvSpPr>
        <p:spPr>
          <a:xfrm>
            <a:off x="2594404" y="5049817"/>
            <a:ext cx="274264" cy="369332"/>
          </a:xfrm>
          <a:prstGeom prst="rect">
            <a:avLst/>
          </a:prstGeom>
          <a:noFill/>
        </p:spPr>
        <p:txBody>
          <a:bodyPr wrap="square" rtlCol="0">
            <a:spAutoFit/>
          </a:bodyPr>
          <a:lstStyle/>
          <a:p>
            <a:r>
              <a:rPr lang="en-US" b="1" dirty="0">
                <a:solidFill>
                  <a:srgbClr val="C00000"/>
                </a:solidFill>
              </a:rPr>
              <a:t>4</a:t>
            </a:r>
          </a:p>
        </p:txBody>
      </p:sp>
      <p:sp>
        <p:nvSpPr>
          <p:cNvPr id="41" name="TextBox 40"/>
          <p:cNvSpPr txBox="1"/>
          <p:nvPr/>
        </p:nvSpPr>
        <p:spPr>
          <a:xfrm>
            <a:off x="3205655" y="5049817"/>
            <a:ext cx="481135" cy="369332"/>
          </a:xfrm>
          <a:prstGeom prst="rect">
            <a:avLst/>
          </a:prstGeom>
          <a:noFill/>
        </p:spPr>
        <p:txBody>
          <a:bodyPr wrap="square" rtlCol="0">
            <a:spAutoFit/>
          </a:bodyPr>
          <a:lstStyle/>
          <a:p>
            <a:r>
              <a:rPr lang="en-US" b="1" dirty="0">
                <a:solidFill>
                  <a:srgbClr val="C00000"/>
                </a:solidFill>
              </a:rPr>
              <a:t>16</a:t>
            </a:r>
          </a:p>
        </p:txBody>
      </p:sp>
      <p:sp>
        <p:nvSpPr>
          <p:cNvPr id="42" name="TextBox 41"/>
          <p:cNvSpPr txBox="1"/>
          <p:nvPr/>
        </p:nvSpPr>
        <p:spPr>
          <a:xfrm>
            <a:off x="3813551" y="5035905"/>
            <a:ext cx="505498" cy="369332"/>
          </a:xfrm>
          <a:prstGeom prst="rect">
            <a:avLst/>
          </a:prstGeom>
          <a:noFill/>
        </p:spPr>
        <p:txBody>
          <a:bodyPr wrap="square" rtlCol="0">
            <a:spAutoFit/>
          </a:bodyPr>
          <a:lstStyle/>
          <a:p>
            <a:r>
              <a:rPr lang="en-US" b="1" dirty="0">
                <a:solidFill>
                  <a:srgbClr val="C00000"/>
                </a:solidFill>
              </a:rPr>
              <a:t>12</a:t>
            </a:r>
          </a:p>
        </p:txBody>
      </p:sp>
      <p:sp>
        <p:nvSpPr>
          <p:cNvPr id="43" name="TextBox 42"/>
          <p:cNvSpPr txBox="1"/>
          <p:nvPr/>
        </p:nvSpPr>
        <p:spPr>
          <a:xfrm>
            <a:off x="4435506" y="5059017"/>
            <a:ext cx="478195" cy="369332"/>
          </a:xfrm>
          <a:prstGeom prst="rect">
            <a:avLst/>
          </a:prstGeom>
          <a:noFill/>
        </p:spPr>
        <p:txBody>
          <a:bodyPr wrap="square" rtlCol="0">
            <a:spAutoFit/>
          </a:bodyPr>
          <a:lstStyle/>
          <a:p>
            <a:r>
              <a:rPr lang="en-US" b="1" dirty="0">
                <a:solidFill>
                  <a:srgbClr val="C00000"/>
                </a:solidFill>
              </a:rPr>
              <a:t>11</a:t>
            </a:r>
          </a:p>
        </p:txBody>
      </p:sp>
      <p:sp>
        <p:nvSpPr>
          <p:cNvPr id="44" name="TextBox 43"/>
          <p:cNvSpPr txBox="1"/>
          <p:nvPr/>
        </p:nvSpPr>
        <p:spPr>
          <a:xfrm>
            <a:off x="5136981" y="5057196"/>
            <a:ext cx="376217" cy="369332"/>
          </a:xfrm>
          <a:prstGeom prst="rect">
            <a:avLst/>
          </a:prstGeom>
          <a:noFill/>
        </p:spPr>
        <p:txBody>
          <a:bodyPr wrap="square" rtlCol="0">
            <a:spAutoFit/>
          </a:bodyPr>
          <a:lstStyle/>
          <a:p>
            <a:r>
              <a:rPr lang="en-US" b="1" dirty="0">
                <a:solidFill>
                  <a:srgbClr val="C00000"/>
                </a:solidFill>
              </a:rPr>
              <a:t>9</a:t>
            </a:r>
          </a:p>
        </p:txBody>
      </p:sp>
      <p:sp>
        <p:nvSpPr>
          <p:cNvPr id="45" name="TextBox 44"/>
          <p:cNvSpPr txBox="1"/>
          <p:nvPr/>
        </p:nvSpPr>
        <p:spPr>
          <a:xfrm>
            <a:off x="5683365" y="5049817"/>
            <a:ext cx="501430" cy="369332"/>
          </a:xfrm>
          <a:prstGeom prst="rect">
            <a:avLst/>
          </a:prstGeom>
          <a:noFill/>
        </p:spPr>
        <p:txBody>
          <a:bodyPr wrap="square" rtlCol="0">
            <a:spAutoFit/>
          </a:bodyPr>
          <a:lstStyle/>
          <a:p>
            <a:r>
              <a:rPr lang="en-US" b="1" dirty="0">
                <a:solidFill>
                  <a:srgbClr val="C00000"/>
                </a:solidFill>
              </a:rPr>
              <a:t>31</a:t>
            </a:r>
          </a:p>
        </p:txBody>
      </p:sp>
      <p:sp>
        <p:nvSpPr>
          <p:cNvPr id="46" name="TextBox 45"/>
          <p:cNvSpPr txBox="1"/>
          <p:nvPr/>
        </p:nvSpPr>
        <p:spPr>
          <a:xfrm>
            <a:off x="6255914" y="5049817"/>
            <a:ext cx="482152" cy="369332"/>
          </a:xfrm>
          <a:prstGeom prst="rect">
            <a:avLst/>
          </a:prstGeom>
          <a:noFill/>
        </p:spPr>
        <p:txBody>
          <a:bodyPr wrap="square" rtlCol="0">
            <a:spAutoFit/>
          </a:bodyPr>
          <a:lstStyle/>
          <a:p>
            <a:r>
              <a:rPr lang="en-US" b="1" dirty="0">
                <a:solidFill>
                  <a:srgbClr val="C00000"/>
                </a:solidFill>
              </a:rPr>
              <a:t>18</a:t>
            </a:r>
          </a:p>
        </p:txBody>
      </p:sp>
      <p:sp>
        <p:nvSpPr>
          <p:cNvPr id="47" name="TextBox 46"/>
          <p:cNvSpPr txBox="1"/>
          <p:nvPr/>
        </p:nvSpPr>
        <p:spPr>
          <a:xfrm>
            <a:off x="6894631" y="5057196"/>
            <a:ext cx="514631" cy="369332"/>
          </a:xfrm>
          <a:prstGeom prst="rect">
            <a:avLst/>
          </a:prstGeom>
          <a:noFill/>
        </p:spPr>
        <p:txBody>
          <a:bodyPr wrap="square" rtlCol="0">
            <a:spAutoFit/>
          </a:bodyPr>
          <a:lstStyle/>
          <a:p>
            <a:r>
              <a:rPr lang="en-US" b="1" dirty="0">
                <a:solidFill>
                  <a:srgbClr val="C00000"/>
                </a:solidFill>
              </a:rPr>
              <a:t>21</a:t>
            </a:r>
          </a:p>
        </p:txBody>
      </p:sp>
      <p:sp>
        <p:nvSpPr>
          <p:cNvPr id="50" name="Content Placeholder 1"/>
          <p:cNvSpPr txBox="1">
            <a:spLocks/>
          </p:cNvSpPr>
          <p:nvPr/>
        </p:nvSpPr>
        <p:spPr>
          <a:xfrm>
            <a:off x="4435506" y="1411130"/>
            <a:ext cx="4437376" cy="2986336"/>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r">
              <a:spcBef>
                <a:spcPts val="1800"/>
              </a:spcBef>
              <a:buFont typeface="Wingdings 3"/>
              <a:buNone/>
            </a:pPr>
            <a:r>
              <a:rPr lang="en-US" sz="1800" b="1" dirty="0">
                <a:solidFill>
                  <a:srgbClr val="C00000"/>
                </a:solidFill>
                <a:ea typeface="Verdana" panose="020B0604030504040204" pitchFamily="34" charset="0"/>
                <a:cs typeface="Verdana" panose="020B0604030504040204" pitchFamily="34" charset="0"/>
              </a:rPr>
              <a:t>insert ( 2 )</a:t>
            </a:r>
          </a:p>
          <a:p>
            <a:pPr marL="109728" indent="0" algn="r">
              <a:spcBef>
                <a:spcPts val="1800"/>
              </a:spcBef>
              <a:buNone/>
            </a:pPr>
            <a:r>
              <a:rPr lang="en-US" sz="1800" b="1" i="1" dirty="0">
                <a:solidFill>
                  <a:srgbClr val="0070C0"/>
                </a:solidFill>
                <a:ea typeface="Verdana" panose="020B0604030504040204" pitchFamily="34" charset="0"/>
                <a:cs typeface="Verdana" panose="020B0604030504040204" pitchFamily="34" charset="0"/>
              </a:rPr>
              <a:t>Check for heap-order, if  2 were put in the hole</a:t>
            </a:r>
          </a:p>
          <a:p>
            <a:pPr marL="109728" indent="0" algn="r">
              <a:spcBef>
                <a:spcPts val="1800"/>
              </a:spcBef>
              <a:buNone/>
            </a:pPr>
            <a:r>
              <a:rPr lang="en-US" sz="1800" b="1" i="1" dirty="0">
                <a:solidFill>
                  <a:srgbClr val="0070C0"/>
                </a:solidFill>
                <a:ea typeface="Verdana" panose="020B0604030504040204" pitchFamily="34" charset="0"/>
                <a:cs typeface="Verdana" panose="020B0604030504040204" pitchFamily="34" charset="0"/>
              </a:rPr>
              <a:t>Move parent down into hole, </a:t>
            </a:r>
          </a:p>
          <a:p>
            <a:pPr marL="109728" indent="0" algn="r">
              <a:spcBef>
                <a:spcPts val="0"/>
              </a:spcBef>
              <a:buNone/>
            </a:pPr>
            <a:r>
              <a:rPr lang="en-US" sz="1800" b="1" i="1" dirty="0">
                <a:solidFill>
                  <a:srgbClr val="0070C0"/>
                </a:solidFill>
                <a:ea typeface="Verdana" panose="020B0604030504040204" pitchFamily="34" charset="0"/>
                <a:cs typeface="Verdana" panose="020B0604030504040204" pitchFamily="34" charset="0"/>
              </a:rPr>
              <a:t>check 2 again, and again</a:t>
            </a:r>
          </a:p>
          <a:p>
            <a:pPr marL="109728" indent="0" algn="r">
              <a:spcBef>
                <a:spcPts val="0"/>
              </a:spcBef>
              <a:buNone/>
            </a:pPr>
            <a:endParaRPr lang="en-US" sz="1800" b="1" i="1" dirty="0">
              <a:solidFill>
                <a:srgbClr val="0070C0"/>
              </a:solidFill>
              <a:ea typeface="Verdana" panose="020B0604030504040204" pitchFamily="34" charset="0"/>
              <a:cs typeface="Verdana" panose="020B0604030504040204" pitchFamily="34" charset="0"/>
            </a:endParaRPr>
          </a:p>
          <a:p>
            <a:pPr marL="109728" indent="0" algn="r">
              <a:spcBef>
                <a:spcPts val="0"/>
              </a:spcBef>
              <a:buNone/>
            </a:pPr>
            <a:r>
              <a:rPr lang="en-US" sz="1800" b="1" i="1" dirty="0">
                <a:solidFill>
                  <a:srgbClr val="0070C0"/>
                </a:solidFill>
                <a:ea typeface="Verdana" panose="020B0604030504040204" pitchFamily="34" charset="0"/>
                <a:cs typeface="Verdana" panose="020B0604030504040204" pitchFamily="34" charset="0"/>
              </a:rPr>
              <a:t>In the array representation</a:t>
            </a:r>
          </a:p>
          <a:p>
            <a:pPr marL="109728" indent="0" algn="r">
              <a:spcBef>
                <a:spcPts val="0"/>
              </a:spcBef>
              <a:buNone/>
            </a:pPr>
            <a:r>
              <a:rPr lang="en-US" sz="1800" b="1" i="1" dirty="0">
                <a:solidFill>
                  <a:srgbClr val="0070C0"/>
                </a:solidFill>
                <a:ea typeface="Verdana" panose="020B0604030504040204" pitchFamily="34" charset="0"/>
                <a:cs typeface="Verdana" panose="020B0604030504040204" pitchFamily="34" charset="0"/>
              </a:rPr>
              <a:t>Move values into the hole, </a:t>
            </a:r>
          </a:p>
          <a:p>
            <a:pPr marL="109728" indent="0" algn="r">
              <a:spcBef>
                <a:spcPts val="0"/>
              </a:spcBef>
              <a:buNone/>
            </a:pPr>
            <a:r>
              <a:rPr lang="en-US" sz="1800" b="1" i="1" dirty="0">
                <a:solidFill>
                  <a:srgbClr val="0070C0"/>
                </a:solidFill>
                <a:ea typeface="Verdana" panose="020B0604030504040204" pitchFamily="34" charset="0"/>
                <a:cs typeface="Verdana" panose="020B0604030504040204" pitchFamily="34" charset="0"/>
              </a:rPr>
              <a:t>hole moves toward slot 1</a:t>
            </a:r>
          </a:p>
          <a:p>
            <a:pPr marL="109728" indent="0" algn="r">
              <a:spcBef>
                <a:spcPts val="600"/>
              </a:spcBef>
              <a:buNone/>
            </a:pPr>
            <a:endParaRPr lang="en-US" sz="1800" b="1" i="1" dirty="0"/>
          </a:p>
          <a:p>
            <a:pPr marL="109728" indent="0" algn="r">
              <a:spcBef>
                <a:spcPts val="2400"/>
              </a:spcBef>
              <a:buNone/>
            </a:pPr>
            <a:endParaRPr lang="en-US" sz="1800" b="1" i="1" dirty="0">
              <a:solidFill>
                <a:srgbClr val="0070C0"/>
              </a:solidFill>
              <a:ea typeface="Verdana" panose="020B0604030504040204" pitchFamily="34" charset="0"/>
              <a:cs typeface="Verdana" panose="020B0604030504040204" pitchFamily="34" charset="0"/>
            </a:endParaRPr>
          </a:p>
          <a:p>
            <a:pPr marL="109728" indent="0" algn="r">
              <a:spcBef>
                <a:spcPts val="2400"/>
              </a:spcBef>
              <a:buNone/>
            </a:pPr>
            <a:endParaRPr lang="en-US" sz="1800" b="1" i="1" dirty="0">
              <a:solidFill>
                <a:srgbClr val="0070C0"/>
              </a:solidFill>
              <a:ea typeface="Verdana" panose="020B0604030504040204" pitchFamily="34" charset="0"/>
              <a:cs typeface="Verdana" panose="020B0604030504040204" pitchFamily="34" charset="0"/>
            </a:endParaRPr>
          </a:p>
        </p:txBody>
      </p:sp>
      <p:cxnSp>
        <p:nvCxnSpPr>
          <p:cNvPr id="61" name="Straight Connector 60"/>
          <p:cNvCxnSpPr>
            <a:endCxn id="60" idx="0"/>
          </p:cNvCxnSpPr>
          <p:nvPr/>
        </p:nvCxnSpPr>
        <p:spPr>
          <a:xfrm>
            <a:off x="2218934" y="3017147"/>
            <a:ext cx="233260" cy="422704"/>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864134" y="2683575"/>
            <a:ext cx="549400" cy="415008"/>
          </a:xfrm>
          <a:prstGeom prst="rect">
            <a:avLst/>
          </a:prstGeom>
          <a:noFill/>
        </p:spPr>
        <p:txBody>
          <a:bodyPr wrap="square" rtlCol="0">
            <a:spAutoFit/>
          </a:bodyPr>
          <a:lstStyle/>
          <a:p>
            <a:r>
              <a:rPr lang="en-US" b="1" dirty="0">
                <a:solidFill>
                  <a:srgbClr val="C00000"/>
                </a:solidFill>
              </a:rPr>
              <a:t>12</a:t>
            </a:r>
          </a:p>
        </p:txBody>
      </p:sp>
      <p:sp>
        <p:nvSpPr>
          <p:cNvPr id="67" name="TextBox 66"/>
          <p:cNvSpPr txBox="1"/>
          <p:nvPr/>
        </p:nvSpPr>
        <p:spPr>
          <a:xfrm>
            <a:off x="3642081" y="3494608"/>
            <a:ext cx="1012184" cy="369332"/>
          </a:xfrm>
          <a:prstGeom prst="rect">
            <a:avLst/>
          </a:prstGeom>
          <a:noFill/>
          <a:ln>
            <a:noFill/>
          </a:ln>
        </p:spPr>
        <p:txBody>
          <a:bodyPr wrap="square" rtlCol="0">
            <a:spAutoFit/>
          </a:bodyPr>
          <a:lstStyle/>
          <a:p>
            <a:r>
              <a:rPr lang="en-US" b="1" dirty="0"/>
              <a:t>temp</a:t>
            </a:r>
          </a:p>
        </p:txBody>
      </p:sp>
      <p:sp>
        <p:nvSpPr>
          <p:cNvPr id="70" name="TextBox 69"/>
          <p:cNvSpPr txBox="1"/>
          <p:nvPr/>
        </p:nvSpPr>
        <p:spPr>
          <a:xfrm>
            <a:off x="470462" y="3558503"/>
            <a:ext cx="544978" cy="415008"/>
          </a:xfrm>
          <a:prstGeom prst="rect">
            <a:avLst/>
          </a:prstGeom>
          <a:noFill/>
        </p:spPr>
        <p:txBody>
          <a:bodyPr wrap="square" rtlCol="0">
            <a:spAutoFit/>
          </a:bodyPr>
          <a:lstStyle/>
          <a:p>
            <a:r>
              <a:rPr lang="en-US" b="1" dirty="0">
                <a:solidFill>
                  <a:srgbClr val="C00000"/>
                </a:solidFill>
              </a:rPr>
              <a:t>31</a:t>
            </a:r>
          </a:p>
        </p:txBody>
      </p:sp>
      <p:sp>
        <p:nvSpPr>
          <p:cNvPr id="7" name="TextBox 6"/>
          <p:cNvSpPr txBox="1"/>
          <p:nvPr/>
        </p:nvSpPr>
        <p:spPr>
          <a:xfrm>
            <a:off x="3754961" y="3858767"/>
            <a:ext cx="544978" cy="369332"/>
          </a:xfrm>
          <a:prstGeom prst="rect">
            <a:avLst/>
          </a:prstGeom>
          <a:noFill/>
        </p:spPr>
        <p:txBody>
          <a:bodyPr wrap="square" rtlCol="0">
            <a:spAutoFit/>
          </a:bodyPr>
          <a:lstStyle/>
          <a:p>
            <a:r>
              <a:rPr lang="en-US" b="1" dirty="0">
                <a:solidFill>
                  <a:srgbClr val="C00000"/>
                </a:solidFill>
              </a:rPr>
              <a:t>2</a:t>
            </a:r>
          </a:p>
        </p:txBody>
      </p:sp>
    </p:spTree>
    <p:extLst>
      <p:ext uri="{BB962C8B-B14F-4D97-AF65-F5344CB8AC3E}">
        <p14:creationId xmlns:p14="http://schemas.microsoft.com/office/powerpoint/2010/main" val="230023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fade">
                                      <p:cBhvr>
                                        <p:cTn id="7" dur="1000"/>
                                        <p:tgtEl>
                                          <p:spTgt spid="50">
                                            <p:txEl>
                                              <p:pRg st="0" end="0"/>
                                            </p:txEl>
                                          </p:spTgt>
                                        </p:tgtEl>
                                      </p:cBhvr>
                                    </p:animEffect>
                                    <p:anim calcmode="lin" valueType="num">
                                      <p:cBhvr>
                                        <p:cTn id="8" dur="1000" fill="hold"/>
                                        <p:tgtEl>
                                          <p:spTgt spid="5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fade">
                                      <p:cBhvr>
                                        <p:cTn id="13" dur="500"/>
                                        <p:tgtEl>
                                          <p:spTgt spid="6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fade">
                                      <p:cBhvr>
                                        <p:cTn id="16" dur="500"/>
                                        <p:tgtEl>
                                          <p:spTgt spid="67"/>
                                        </p:tgtEl>
                                      </p:cBhvr>
                                    </p:animEffect>
                                  </p:childTnLst>
                                </p:cTn>
                              </p:par>
                            </p:childTnLst>
                          </p:cTn>
                        </p:par>
                        <p:par>
                          <p:cTn id="17" fill="hold">
                            <p:stCondLst>
                              <p:cond delay="1500"/>
                            </p:stCondLst>
                            <p:childTnLst>
                              <p:par>
                                <p:cTn id="18" presetID="42" presetClass="entr" presetSubtype="0" fill="hold" grpId="0" nodeType="afterEffect">
                                  <p:stCondLst>
                                    <p:cond delay="300"/>
                                  </p:stCondLst>
                                  <p:childTnLst>
                                    <p:set>
                                      <p:cBhvr>
                                        <p:cTn id="19" dur="1" fill="hold">
                                          <p:stCondLst>
                                            <p:cond delay="0"/>
                                          </p:stCondLst>
                                        </p:cTn>
                                        <p:tgtEl>
                                          <p:spTgt spid="52"/>
                                        </p:tgtEl>
                                        <p:attrNameLst>
                                          <p:attrName>style.visibility</p:attrName>
                                        </p:attrNameLst>
                                      </p:cBhvr>
                                      <p:to>
                                        <p:strVal val="visible"/>
                                      </p:to>
                                    </p:set>
                                    <p:animEffect transition="in" filter="fade">
                                      <p:cBhvr>
                                        <p:cTn id="20" dur="1000"/>
                                        <p:tgtEl>
                                          <p:spTgt spid="52"/>
                                        </p:tgtEl>
                                      </p:cBhvr>
                                    </p:animEffect>
                                    <p:anim calcmode="lin" valueType="num">
                                      <p:cBhvr>
                                        <p:cTn id="21" dur="1000" fill="hold"/>
                                        <p:tgtEl>
                                          <p:spTgt spid="52"/>
                                        </p:tgtEl>
                                        <p:attrNameLst>
                                          <p:attrName>ppt_x</p:attrName>
                                        </p:attrNameLst>
                                      </p:cBhvr>
                                      <p:tavLst>
                                        <p:tav tm="0">
                                          <p:val>
                                            <p:strVal val="#ppt_x"/>
                                          </p:val>
                                        </p:tav>
                                        <p:tav tm="100000">
                                          <p:val>
                                            <p:strVal val="#ppt_x"/>
                                          </p:val>
                                        </p:tav>
                                      </p:tavLst>
                                    </p:anim>
                                    <p:anim calcmode="lin" valueType="num">
                                      <p:cBhvr>
                                        <p:cTn id="22"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0">
                                            <p:txEl>
                                              <p:pRg st="1" end="1"/>
                                            </p:txEl>
                                          </p:spTgt>
                                        </p:tgtEl>
                                        <p:attrNameLst>
                                          <p:attrName>style.visibility</p:attrName>
                                        </p:attrNameLst>
                                      </p:cBhvr>
                                      <p:to>
                                        <p:strVal val="visible"/>
                                      </p:to>
                                    </p:set>
                                    <p:animEffect transition="in" filter="fade">
                                      <p:cBhvr>
                                        <p:cTn id="27" dur="500"/>
                                        <p:tgtEl>
                                          <p:spTgt spid="5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0">
                                            <p:txEl>
                                              <p:pRg st="2" end="2"/>
                                            </p:txEl>
                                          </p:spTgt>
                                        </p:tgtEl>
                                        <p:attrNameLst>
                                          <p:attrName>style.visibility</p:attrName>
                                        </p:attrNameLst>
                                      </p:cBhvr>
                                      <p:to>
                                        <p:strVal val="visible"/>
                                      </p:to>
                                    </p:set>
                                    <p:animEffect transition="in" filter="fade">
                                      <p:cBhvr>
                                        <p:cTn id="32" dur="500"/>
                                        <p:tgtEl>
                                          <p:spTgt spid="50">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0">
                                            <p:txEl>
                                              <p:pRg st="3" end="3"/>
                                            </p:txEl>
                                          </p:spTgt>
                                        </p:tgtEl>
                                        <p:attrNameLst>
                                          <p:attrName>style.visibility</p:attrName>
                                        </p:attrNameLst>
                                      </p:cBhvr>
                                      <p:to>
                                        <p:strVal val="visible"/>
                                      </p:to>
                                    </p:set>
                                    <p:animEffect transition="in" filter="fade">
                                      <p:cBhvr>
                                        <p:cTn id="37" dur="500"/>
                                        <p:tgtEl>
                                          <p:spTgt spid="50">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0" presetClass="path" presetSubtype="0" accel="50000" decel="50000" fill="hold" grpId="0" nodeType="clickEffect">
                                  <p:stCondLst>
                                    <p:cond delay="0"/>
                                  </p:stCondLst>
                                  <p:childTnLst>
                                    <p:animMotion origin="layout" path="M 0.00468 0.00556 L 0.02048 0.00556 C 0.02777 0.00556 0.0375 0.03542 0.0375 0.06134 L 0.0375 0.11736 " pathEditMode="relative" rAng="0" ptsTypes="AAAA">
                                      <p:cBhvr>
                                        <p:cTn id="41" dur="2000" fill="hold"/>
                                        <p:tgtEl>
                                          <p:spTgt spid="21"/>
                                        </p:tgtEl>
                                        <p:attrNameLst>
                                          <p:attrName>ppt_x</p:attrName>
                                          <p:attrName>ppt_y</p:attrName>
                                        </p:attrNameLst>
                                      </p:cBhvr>
                                      <p:rCtr x="1632" y="5579"/>
                                    </p:animMotion>
                                  </p:childTnLst>
                                </p:cTn>
                              </p:par>
                              <p:par>
                                <p:cTn id="42" presetID="50" presetClass="path" presetSubtype="0" accel="50000" decel="50000" fill="hold" grpId="0" nodeType="withEffect">
                                  <p:stCondLst>
                                    <p:cond delay="0"/>
                                  </p:stCondLst>
                                  <p:childTnLst>
                                    <p:animMotion origin="layout" path="M 0.00313 0.00324 L -0.01441 0.00324 C -0.02222 0.00324 -0.03177 -0.02824 -0.03177 -0.05347 L -0.03177 -0.11019 " pathEditMode="relative" rAng="0" ptsTypes="FfFF">
                                      <p:cBhvr>
                                        <p:cTn id="43" dur="2000" fill="hold"/>
                                        <p:tgtEl>
                                          <p:spTgt spid="60"/>
                                        </p:tgtEl>
                                        <p:attrNameLst>
                                          <p:attrName>ppt_x</p:attrName>
                                          <p:attrName>ppt_y</p:attrName>
                                        </p:attrNameLst>
                                      </p:cBhvr>
                                      <p:rCtr x="-1753" y="-5671"/>
                                    </p:animMotion>
                                  </p:childTnLst>
                                </p:cTn>
                              </p:par>
                            </p:childTnLst>
                          </p:cTn>
                        </p:par>
                      </p:childTnLst>
                    </p:cTn>
                  </p:par>
                  <p:par>
                    <p:cTn id="44" fill="hold">
                      <p:stCondLst>
                        <p:cond delay="indefinite"/>
                      </p:stCondLst>
                      <p:childTnLst>
                        <p:par>
                          <p:cTn id="45" fill="hold">
                            <p:stCondLst>
                              <p:cond delay="0"/>
                            </p:stCondLst>
                            <p:childTnLst>
                              <p:par>
                                <p:cTn id="46" presetID="50" presetClass="path" presetSubtype="0" accel="50000" decel="50000" fill="hold" grpId="0" nodeType="clickEffect">
                                  <p:stCondLst>
                                    <p:cond delay="0"/>
                                  </p:stCondLst>
                                  <p:childTnLst>
                                    <p:animMotion origin="layout" path="M 0.01875 0.00277 L 0.04288 0.00277 C 0.05364 0.00277 0.06736 0.03032 0.06736 0.05277 L 0.06736 0.10301 " pathEditMode="relative" rAng="0" ptsTypes="AAAA">
                                      <p:cBhvr>
                                        <p:cTn id="47" dur="2000" fill="hold"/>
                                        <p:tgtEl>
                                          <p:spTgt spid="20"/>
                                        </p:tgtEl>
                                        <p:attrNameLst>
                                          <p:attrName>ppt_x</p:attrName>
                                          <p:attrName>ppt_y</p:attrName>
                                        </p:attrNameLst>
                                      </p:cBhvr>
                                      <p:rCtr x="2431" y="5000"/>
                                    </p:animMotion>
                                  </p:childTnLst>
                                </p:cTn>
                              </p:par>
                              <p:par>
                                <p:cTn id="48" presetID="50" presetClass="path" presetSubtype="0" accel="50000" decel="50000" fill="hold" grpId="1" nodeType="withEffect">
                                  <p:stCondLst>
                                    <p:cond delay="0"/>
                                  </p:stCondLst>
                                  <p:childTnLst>
                                    <p:animMotion origin="layout" path="M -0.02969 -0.10857 L -0.06563 -0.10857 C -0.08177 -0.10857 -0.10156 -0.1375 -0.10156 -0.16111 L -0.10156 -0.21343 " pathEditMode="relative" rAng="0" ptsTypes="FfFF">
                                      <p:cBhvr>
                                        <p:cTn id="49" dur="2000" fill="hold"/>
                                        <p:tgtEl>
                                          <p:spTgt spid="60"/>
                                        </p:tgtEl>
                                        <p:attrNameLst>
                                          <p:attrName>ppt_x</p:attrName>
                                          <p:attrName>ppt_y</p:attrName>
                                        </p:attrNameLst>
                                      </p:cBhvr>
                                      <p:rCtr x="-3594" y="-5255"/>
                                    </p:animMotion>
                                  </p:childTnLst>
                                </p:cTn>
                              </p:par>
                            </p:childTnLst>
                          </p:cTn>
                        </p:par>
                      </p:childTnLst>
                    </p:cTn>
                  </p:par>
                  <p:par>
                    <p:cTn id="50" fill="hold">
                      <p:stCondLst>
                        <p:cond delay="indefinite"/>
                      </p:stCondLst>
                      <p:childTnLst>
                        <p:par>
                          <p:cTn id="51" fill="hold">
                            <p:stCondLst>
                              <p:cond delay="0"/>
                            </p:stCondLst>
                            <p:childTnLst>
                              <p:par>
                                <p:cTn id="52" presetID="50" presetClass="path" presetSubtype="0" accel="50000" decel="50000" fill="hold" grpId="0" nodeType="clickEffect">
                                  <p:stCondLst>
                                    <p:cond delay="0"/>
                                  </p:stCondLst>
                                  <p:childTnLst>
                                    <p:animMotion origin="layout" path="M 1.94444E-6 4.07407E-6 L -0.05452 4.07407E-6 C -0.07917 4.07407E-6 -0.10903 0.02129 -0.10903 0.03888 L -0.10903 0.07847 " pathEditMode="relative" rAng="0" ptsTypes="AAAA">
                                      <p:cBhvr>
                                        <p:cTn id="53" dur="2000" fill="hold"/>
                                        <p:tgtEl>
                                          <p:spTgt spid="19"/>
                                        </p:tgtEl>
                                        <p:attrNameLst>
                                          <p:attrName>ppt_x</p:attrName>
                                          <p:attrName>ppt_y</p:attrName>
                                        </p:attrNameLst>
                                      </p:cBhvr>
                                      <p:rCtr x="-5451" y="3912"/>
                                    </p:animMotion>
                                  </p:childTnLst>
                                </p:cTn>
                              </p:par>
                              <p:par>
                                <p:cTn id="54" presetID="50" presetClass="path" presetSubtype="0" accel="50000" decel="50000" fill="hold" grpId="2" nodeType="withEffect">
                                  <p:stCondLst>
                                    <p:cond delay="0"/>
                                  </p:stCondLst>
                                  <p:childTnLst>
                                    <p:animMotion origin="layout" path="M -0.10174 -0.20509 L -0.0434 -0.20509 C -0.01719 -0.20509 0.0151 -0.22894 0.0151 -0.24815 L 0.0151 -0.29121 " pathEditMode="relative" rAng="0" ptsTypes="FfFF">
                                      <p:cBhvr>
                                        <p:cTn id="55" dur="2000" fill="hold"/>
                                        <p:tgtEl>
                                          <p:spTgt spid="60"/>
                                        </p:tgtEl>
                                        <p:attrNameLst>
                                          <p:attrName>ppt_x</p:attrName>
                                          <p:attrName>ppt_y</p:attrName>
                                        </p:attrNameLst>
                                      </p:cBhvr>
                                      <p:rCtr x="5833" y="-4306"/>
                                    </p:animMotion>
                                  </p:childTnLst>
                                </p:cTn>
                              </p:par>
                            </p:childTnLst>
                          </p:cTn>
                        </p:par>
                      </p:childTnLst>
                    </p:cTn>
                  </p:par>
                  <p:par>
                    <p:cTn id="56" fill="hold">
                      <p:stCondLst>
                        <p:cond delay="indefinite"/>
                      </p:stCondLst>
                      <p:childTnLst>
                        <p:par>
                          <p:cTn id="57" fill="hold">
                            <p:stCondLst>
                              <p:cond delay="0"/>
                            </p:stCondLst>
                            <p:childTnLst>
                              <p:par>
                                <p:cTn id="58" presetID="50" presetClass="path" presetSubtype="0" accel="50000" decel="50000" fill="hold" grpId="1" nodeType="clickEffect">
                                  <p:stCondLst>
                                    <p:cond delay="0"/>
                                  </p:stCondLst>
                                  <p:childTnLst>
                                    <p:animMotion origin="layout" path="M 3.33333E-6 1.11022E-16 L -0.08455 1.11022E-16 C -0.12205 1.11022E-16 -0.16615 -0.09838 -0.16615 -0.17593 L -0.16615 -0.34792 " pathEditMode="relative" rAng="0" ptsTypes="FfFF">
                                      <p:cBhvr>
                                        <p:cTn id="59" dur="2000" fill="hold"/>
                                        <p:tgtEl>
                                          <p:spTgt spid="52"/>
                                        </p:tgtEl>
                                        <p:attrNameLst>
                                          <p:attrName>ppt_x</p:attrName>
                                          <p:attrName>ppt_y</p:attrName>
                                        </p:attrNameLst>
                                      </p:cBhvr>
                                      <p:rCtr x="-8316" y="-17407"/>
                                    </p:animMotion>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50">
                                            <p:txEl>
                                              <p:pRg st="5" end="5"/>
                                            </p:txEl>
                                          </p:spTgt>
                                        </p:tgtEl>
                                        <p:attrNameLst>
                                          <p:attrName>style.visibility</p:attrName>
                                        </p:attrNameLst>
                                      </p:cBhvr>
                                      <p:to>
                                        <p:strVal val="visible"/>
                                      </p:to>
                                    </p:set>
                                    <p:animEffect transition="in" filter="fade">
                                      <p:cBhvr>
                                        <p:cTn id="64" dur="500"/>
                                        <p:tgtEl>
                                          <p:spTgt spid="50">
                                            <p:txEl>
                                              <p:pRg st="5" end="5"/>
                                            </p:txEl>
                                          </p:spTgt>
                                        </p:tgtEl>
                                      </p:cBhvr>
                                    </p:animEffect>
                                  </p:childTnLst>
                                </p:cTn>
                              </p:par>
                            </p:childTnLst>
                          </p:cTn>
                        </p:par>
                        <p:par>
                          <p:cTn id="65" fill="hold">
                            <p:stCondLst>
                              <p:cond delay="500"/>
                            </p:stCondLst>
                            <p:childTnLst>
                              <p:par>
                                <p:cTn id="66" presetID="10" presetClass="entr" presetSubtype="0" fill="hold" nodeType="afterEffect">
                                  <p:stCondLst>
                                    <p:cond delay="0"/>
                                  </p:stCondLst>
                                  <p:childTnLst>
                                    <p:set>
                                      <p:cBhvr>
                                        <p:cTn id="67" dur="1" fill="hold">
                                          <p:stCondLst>
                                            <p:cond delay="0"/>
                                          </p:stCondLst>
                                        </p:cTn>
                                        <p:tgtEl>
                                          <p:spTgt spid="50">
                                            <p:txEl>
                                              <p:pRg st="6" end="6"/>
                                            </p:txEl>
                                          </p:spTgt>
                                        </p:tgtEl>
                                        <p:attrNameLst>
                                          <p:attrName>style.visibility</p:attrName>
                                        </p:attrNameLst>
                                      </p:cBhvr>
                                      <p:to>
                                        <p:strVal val="visible"/>
                                      </p:to>
                                    </p:set>
                                    <p:animEffect transition="in" filter="fade">
                                      <p:cBhvr>
                                        <p:cTn id="68" dur="500"/>
                                        <p:tgtEl>
                                          <p:spTgt spid="50">
                                            <p:txEl>
                                              <p:pRg st="6" end="6"/>
                                            </p:txEl>
                                          </p:spTgt>
                                        </p:tgtEl>
                                      </p:cBhvr>
                                    </p:animEffect>
                                  </p:childTnLst>
                                </p:cTn>
                              </p:par>
                            </p:childTnLst>
                          </p:cTn>
                        </p:par>
                        <p:par>
                          <p:cTn id="69" fill="hold">
                            <p:stCondLst>
                              <p:cond delay="1000"/>
                            </p:stCondLst>
                            <p:childTnLst>
                              <p:par>
                                <p:cTn id="70" presetID="10" presetClass="entr" presetSubtype="0" fill="hold" nodeType="afterEffect">
                                  <p:stCondLst>
                                    <p:cond delay="0"/>
                                  </p:stCondLst>
                                  <p:childTnLst>
                                    <p:set>
                                      <p:cBhvr>
                                        <p:cTn id="71" dur="1" fill="hold">
                                          <p:stCondLst>
                                            <p:cond delay="0"/>
                                          </p:stCondLst>
                                        </p:cTn>
                                        <p:tgtEl>
                                          <p:spTgt spid="50">
                                            <p:txEl>
                                              <p:pRg st="7" end="7"/>
                                            </p:txEl>
                                          </p:spTgt>
                                        </p:tgtEl>
                                        <p:attrNameLst>
                                          <p:attrName>style.visibility</p:attrName>
                                        </p:attrNameLst>
                                      </p:cBhvr>
                                      <p:to>
                                        <p:strVal val="visible"/>
                                      </p:to>
                                    </p:set>
                                    <p:animEffect transition="in" filter="fade">
                                      <p:cBhvr>
                                        <p:cTn id="72" dur="500"/>
                                        <p:tgtEl>
                                          <p:spTgt spid="50">
                                            <p:txEl>
                                              <p:pRg st="7" end="7"/>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1000"/>
                                        <p:tgtEl>
                                          <p:spTgt spid="7"/>
                                        </p:tgtEl>
                                      </p:cBhvr>
                                    </p:animEffect>
                                    <p:anim calcmode="lin" valueType="num">
                                      <p:cBhvr>
                                        <p:cTn id="78" dur="1000" fill="hold"/>
                                        <p:tgtEl>
                                          <p:spTgt spid="7"/>
                                        </p:tgtEl>
                                        <p:attrNameLst>
                                          <p:attrName>ppt_x</p:attrName>
                                        </p:attrNameLst>
                                      </p:cBhvr>
                                      <p:tavLst>
                                        <p:tav tm="0">
                                          <p:val>
                                            <p:strVal val="#ppt_x"/>
                                          </p:val>
                                        </p:tav>
                                        <p:tav tm="100000">
                                          <p:val>
                                            <p:strVal val="#ppt_x"/>
                                          </p:val>
                                        </p:tav>
                                      </p:tavLst>
                                    </p:anim>
                                    <p:anim calcmode="lin" valueType="num">
                                      <p:cBhvr>
                                        <p:cTn id="79" dur="1000" fill="hold"/>
                                        <p:tgtEl>
                                          <p:spTgt spid="7"/>
                                        </p:tgtEl>
                                        <p:attrNameLst>
                                          <p:attrName>ppt_y</p:attrName>
                                        </p:attrNameLst>
                                      </p:cBhvr>
                                      <p:tavLst>
                                        <p:tav tm="0">
                                          <p:val>
                                            <p:strVal val="#ppt_y+.1"/>
                                          </p:val>
                                        </p:tav>
                                        <p:tav tm="100000">
                                          <p:val>
                                            <p:strVal val="#ppt_y"/>
                                          </p:val>
                                        </p:tav>
                                      </p:tavLst>
                                    </p:anim>
                                  </p:childTnLst>
                                </p:cTn>
                              </p:par>
                            </p:childTnLst>
                          </p:cTn>
                        </p:par>
                        <p:par>
                          <p:cTn id="80" fill="hold">
                            <p:stCondLst>
                              <p:cond delay="1000"/>
                            </p:stCondLst>
                            <p:childTnLst>
                              <p:par>
                                <p:cTn id="81" presetID="10" presetClass="entr" presetSubtype="0" fill="hold" grpId="0" nodeType="afterEffect">
                                  <p:stCondLst>
                                    <p:cond delay="0"/>
                                  </p:stCondLst>
                                  <p:childTnLst>
                                    <p:set>
                                      <p:cBhvr>
                                        <p:cTn id="82" dur="1" fill="hold">
                                          <p:stCondLst>
                                            <p:cond delay="0"/>
                                          </p:stCondLst>
                                        </p:cTn>
                                        <p:tgtEl>
                                          <p:spTgt spid="69"/>
                                        </p:tgtEl>
                                        <p:attrNameLst>
                                          <p:attrName>style.visibility</p:attrName>
                                        </p:attrNameLst>
                                      </p:cBhvr>
                                      <p:to>
                                        <p:strVal val="visible"/>
                                      </p:to>
                                    </p:set>
                                    <p:animEffect transition="in" filter="fade">
                                      <p:cBhvr>
                                        <p:cTn id="83" dur="500"/>
                                        <p:tgtEl>
                                          <p:spTgt spid="69"/>
                                        </p:tgtEl>
                                      </p:cBhvr>
                                    </p:animEffect>
                                  </p:childTnLst>
                                </p:cTn>
                              </p:par>
                            </p:childTnLst>
                          </p:cTn>
                        </p:par>
                      </p:childTnLst>
                    </p:cTn>
                  </p:par>
                  <p:par>
                    <p:cTn id="84" fill="hold">
                      <p:stCondLst>
                        <p:cond delay="indefinite"/>
                      </p:stCondLst>
                      <p:childTnLst>
                        <p:par>
                          <p:cTn id="85" fill="hold">
                            <p:stCondLst>
                              <p:cond delay="0"/>
                            </p:stCondLst>
                            <p:childTnLst>
                              <p:par>
                                <p:cTn id="86" presetID="50" presetClass="path" presetSubtype="0" accel="50000" decel="50000" fill="hold" grpId="0" nodeType="clickEffect">
                                  <p:stCondLst>
                                    <p:cond delay="0"/>
                                  </p:stCondLst>
                                  <p:childTnLst>
                                    <p:animMotion origin="layout" path="M 0.00556 0.01157 L 0.204 0.01157 C 0.29306 0.01157 0.40261 0.00856 0.40261 0.00602 L 0.40261 0.00069 " pathEditMode="relative" rAng="0" ptsTypes="FfFF">
                                      <p:cBhvr>
                                        <p:cTn id="87" dur="2000" fill="hold"/>
                                        <p:tgtEl>
                                          <p:spTgt spid="42"/>
                                        </p:tgtEl>
                                        <p:attrNameLst>
                                          <p:attrName>ppt_x</p:attrName>
                                          <p:attrName>ppt_y</p:attrName>
                                        </p:attrNameLst>
                                      </p:cBhvr>
                                      <p:rCtr x="19844" y="-556"/>
                                    </p:animMotion>
                                  </p:childTnLst>
                                </p:cTn>
                              </p:par>
                              <p:par>
                                <p:cTn id="88" presetID="50" presetClass="path" presetSubtype="0" accel="50000" decel="50000" fill="hold" grpId="1" nodeType="withEffect">
                                  <p:stCondLst>
                                    <p:cond delay="0"/>
                                  </p:stCondLst>
                                  <p:childTnLst>
                                    <p:animMotion origin="layout" path="M -2.22222E-6 4.44444E-6 L -0.20312 4.44444E-6 C -0.29409 4.44444E-6 -0.40555 -0.00301 -0.40555 -0.00556 L -0.40555 -0.01088 " pathEditMode="relative" rAng="0" ptsTypes="FfFF">
                                      <p:cBhvr>
                                        <p:cTn id="89" dur="2000" fill="hold"/>
                                        <p:tgtEl>
                                          <p:spTgt spid="69"/>
                                        </p:tgtEl>
                                        <p:attrNameLst>
                                          <p:attrName>ppt_x</p:attrName>
                                          <p:attrName>ppt_y</p:attrName>
                                        </p:attrNameLst>
                                      </p:cBhvr>
                                      <p:rCtr x="-20278" y="-556"/>
                                    </p:animMotion>
                                  </p:childTnLst>
                                </p:cTn>
                              </p:par>
                            </p:childTnLst>
                          </p:cTn>
                        </p:par>
                      </p:childTnLst>
                    </p:cTn>
                  </p:par>
                  <p:par>
                    <p:cTn id="90" fill="hold">
                      <p:stCondLst>
                        <p:cond delay="indefinite"/>
                      </p:stCondLst>
                      <p:childTnLst>
                        <p:par>
                          <p:cTn id="91" fill="hold">
                            <p:stCondLst>
                              <p:cond delay="0"/>
                            </p:stCondLst>
                            <p:childTnLst>
                              <p:par>
                                <p:cTn id="92" presetID="50" presetClass="path" presetSubtype="0" accel="50000" decel="50000" fill="hold" grpId="0" nodeType="clickEffect">
                                  <p:stCondLst>
                                    <p:cond delay="0"/>
                                  </p:stCondLst>
                                  <p:childTnLst>
                                    <p:animMotion origin="layout" path="M 0.00851 -0.00509 L 0.11406 -0.00509 C 0.16128 -0.00509 0.21962 -0.00138 0.21962 0.00162 L 0.21962 0.00834 " pathEditMode="relative" rAng="0" ptsTypes="FfFF">
                                      <p:cBhvr>
                                        <p:cTn id="93" dur="2000" fill="hold"/>
                                        <p:tgtEl>
                                          <p:spTgt spid="39"/>
                                        </p:tgtEl>
                                        <p:attrNameLst>
                                          <p:attrName>ppt_x</p:attrName>
                                          <p:attrName>ppt_y</p:attrName>
                                        </p:attrNameLst>
                                      </p:cBhvr>
                                      <p:rCtr x="10556" y="671"/>
                                    </p:animMotion>
                                  </p:childTnLst>
                                </p:cTn>
                              </p:par>
                              <p:par>
                                <p:cTn id="94" presetID="50" presetClass="path" presetSubtype="0" accel="50000" decel="50000" fill="hold" grpId="2" nodeType="withEffect">
                                  <p:stCondLst>
                                    <p:cond delay="0"/>
                                  </p:stCondLst>
                                  <p:childTnLst>
                                    <p:animMotion origin="layout" path="M -0.40556 -0.01088 L -0.50295 -0.01088 C -0.5467 -0.01088 -0.60017 -0.00672 -0.60017 -0.00301 L -0.60017 0.00486 " pathEditMode="relative" rAng="0" ptsTypes="FfFF">
                                      <p:cBhvr>
                                        <p:cTn id="95" dur="2000" fill="hold"/>
                                        <p:tgtEl>
                                          <p:spTgt spid="69"/>
                                        </p:tgtEl>
                                        <p:attrNameLst>
                                          <p:attrName>ppt_x</p:attrName>
                                          <p:attrName>ppt_y</p:attrName>
                                        </p:attrNameLst>
                                      </p:cBhvr>
                                      <p:rCtr x="-9740" y="787"/>
                                    </p:animMotion>
                                  </p:childTnLst>
                                </p:cTn>
                              </p:par>
                            </p:childTnLst>
                          </p:cTn>
                        </p:par>
                      </p:childTnLst>
                    </p:cTn>
                  </p:par>
                  <p:par>
                    <p:cTn id="96" fill="hold">
                      <p:stCondLst>
                        <p:cond delay="indefinite"/>
                      </p:stCondLst>
                      <p:childTnLst>
                        <p:par>
                          <p:cTn id="97" fill="hold">
                            <p:stCondLst>
                              <p:cond delay="0"/>
                            </p:stCondLst>
                            <p:childTnLst>
                              <p:par>
                                <p:cTn id="98" presetID="50" presetClass="path" presetSubtype="0" accel="50000" decel="50000" fill="hold" grpId="0" nodeType="clickEffect">
                                  <p:stCondLst>
                                    <p:cond delay="0"/>
                                  </p:stCondLst>
                                  <p:childTnLst>
                                    <p:animMotion origin="layout" path="M -0.0026 -0.01852 L 0.03698 -0.01852 C 0.05486 -0.01852 0.07674 -0.01481 0.07674 -0.01181 L 0.07674 -0.00509 " pathEditMode="relative" rAng="0" ptsTypes="FfFF">
                                      <p:cBhvr>
                                        <p:cTn id="99" dur="2000" fill="hold"/>
                                        <p:tgtEl>
                                          <p:spTgt spid="38"/>
                                        </p:tgtEl>
                                        <p:attrNameLst>
                                          <p:attrName>ppt_x</p:attrName>
                                          <p:attrName>ppt_y</p:attrName>
                                        </p:attrNameLst>
                                      </p:cBhvr>
                                      <p:rCtr x="3958" y="671"/>
                                    </p:animMotion>
                                  </p:childTnLst>
                                </p:cTn>
                              </p:par>
                              <p:par>
                                <p:cTn id="100" presetID="50" presetClass="path" presetSubtype="0" accel="50000" decel="50000" fill="hold" grpId="3" nodeType="withEffect">
                                  <p:stCondLst>
                                    <p:cond delay="0"/>
                                  </p:stCondLst>
                                  <p:childTnLst>
                                    <p:animMotion origin="layout" path="M -0.60017 0.00486 L -0.63767 0.00486 C -0.65469 0.00486 -0.67517 0.00162 -0.67517 -0.0007 L -0.67517 -0.00625 " pathEditMode="relative" rAng="0" ptsTypes="FfFF">
                                      <p:cBhvr>
                                        <p:cTn id="101" dur="2000" fill="hold"/>
                                        <p:tgtEl>
                                          <p:spTgt spid="69"/>
                                        </p:tgtEl>
                                        <p:attrNameLst>
                                          <p:attrName>ppt_x</p:attrName>
                                          <p:attrName>ppt_y</p:attrName>
                                        </p:attrNameLst>
                                      </p:cBhvr>
                                      <p:rCtr x="-3750" y="-556"/>
                                    </p:animMotion>
                                  </p:childTnLst>
                                </p:cTn>
                              </p:par>
                            </p:childTnLst>
                          </p:cTn>
                        </p:par>
                      </p:childTnLst>
                    </p:cTn>
                  </p:par>
                  <p:par>
                    <p:cTn id="102" fill="hold">
                      <p:stCondLst>
                        <p:cond delay="indefinite"/>
                      </p:stCondLst>
                      <p:childTnLst>
                        <p:par>
                          <p:cTn id="103" fill="hold">
                            <p:stCondLst>
                              <p:cond delay="0"/>
                            </p:stCondLst>
                            <p:childTnLst>
                              <p:par>
                                <p:cTn id="104" presetID="50" presetClass="path" presetSubtype="0" accel="50000" decel="50000" fill="hold" grpId="1" nodeType="clickEffect">
                                  <p:stCondLst>
                                    <p:cond delay="0"/>
                                  </p:stCondLst>
                                  <p:childTnLst>
                                    <p:animMotion origin="layout" path="M 1.94444E-6 2.22222E-6 L -0.13316 2.22222E-6 C -0.19306 2.22222E-6 -0.26545 0.04791 -0.26545 0.0875 L -0.26545 0.17708 " pathEditMode="relative" rAng="0" ptsTypes="FfFF">
                                      <p:cBhvr>
                                        <p:cTn id="105" dur="2000" fill="hold"/>
                                        <p:tgtEl>
                                          <p:spTgt spid="7"/>
                                        </p:tgtEl>
                                        <p:attrNameLst>
                                          <p:attrName>ppt_x</p:attrName>
                                          <p:attrName>ppt_y</p:attrName>
                                        </p:attrNameLst>
                                      </p:cBhvr>
                                      <p:rCtr x="-13281" y="88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69" grpId="1" animBg="1"/>
      <p:bldP spid="69" grpId="2" animBg="1"/>
      <p:bldP spid="69" grpId="3" animBg="1"/>
      <p:bldP spid="68" grpId="0" animBg="1"/>
      <p:bldP spid="52" grpId="0"/>
      <p:bldP spid="52" grpId="1"/>
      <p:bldP spid="60" grpId="0" animBg="1"/>
      <p:bldP spid="60" grpId="1" animBg="1"/>
      <p:bldP spid="60" grpId="2" animBg="1"/>
      <p:bldP spid="19" grpId="0"/>
      <p:bldP spid="20" grpId="0"/>
      <p:bldP spid="38" grpId="0"/>
      <p:bldP spid="39" grpId="0"/>
      <p:bldP spid="42" grpId="0"/>
      <p:bldP spid="21" grpId="0"/>
      <p:bldP spid="67" grpId="0"/>
      <p:bldP spid="7" grpId="0"/>
      <p:bldP spid="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F5F42-A644-B0B7-35AB-48ADB3460814}"/>
              </a:ext>
            </a:extLst>
          </p:cNvPr>
          <p:cNvSpPr>
            <a:spLocks noGrp="1"/>
          </p:cNvSpPr>
          <p:nvPr>
            <p:ph type="title"/>
          </p:nvPr>
        </p:nvSpPr>
        <p:spPr/>
        <p:txBody>
          <a:bodyPr/>
          <a:lstStyle/>
          <a:p>
            <a:r>
              <a:rPr lang="en-US" dirty="0"/>
              <a:t>Insert time complexity</a:t>
            </a:r>
          </a:p>
        </p:txBody>
      </p:sp>
      <p:sp>
        <p:nvSpPr>
          <p:cNvPr id="3" name="Content Placeholder 2">
            <a:extLst>
              <a:ext uri="{FF2B5EF4-FFF2-40B4-BE49-F238E27FC236}">
                <a16:creationId xmlns:a16="http://schemas.microsoft.com/office/drawing/2014/main" id="{310CFEFF-EBF8-DB29-9763-6880220A6E7C}"/>
              </a:ext>
            </a:extLst>
          </p:cNvPr>
          <p:cNvSpPr>
            <a:spLocks noGrp="1"/>
          </p:cNvSpPr>
          <p:nvPr>
            <p:ph idx="1"/>
          </p:nvPr>
        </p:nvSpPr>
        <p:spPr/>
        <p:txBody>
          <a:bodyPr/>
          <a:lstStyle/>
          <a:p>
            <a:r>
              <a:rPr lang="en-US" dirty="0"/>
              <a:t>Put new value in next open slot in array/tree</a:t>
            </a:r>
          </a:p>
          <a:p>
            <a:r>
              <a:rPr lang="en-US" dirty="0"/>
              <a:t>Swap/bubble up towards root until heap-order is achieved</a:t>
            </a:r>
          </a:p>
          <a:p>
            <a:r>
              <a:rPr lang="en-US" dirty="0"/>
              <a:t>Worst-case </a:t>
            </a:r>
            <a:r>
              <a:rPr lang="en-US" b="1" dirty="0"/>
              <a:t>O(log N) </a:t>
            </a:r>
            <a:r>
              <a:rPr lang="en-US" dirty="0"/>
              <a:t>as it follows path to root (height)</a:t>
            </a:r>
          </a:p>
        </p:txBody>
      </p:sp>
    </p:spTree>
    <p:extLst>
      <p:ext uri="{BB962C8B-B14F-4D97-AF65-F5344CB8AC3E}">
        <p14:creationId xmlns:p14="http://schemas.microsoft.com/office/powerpoint/2010/main" val="3613627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138CD-0E9C-6F5A-BC4E-F6335F0693E2}"/>
              </a:ext>
            </a:extLst>
          </p:cNvPr>
          <p:cNvSpPr>
            <a:spLocks noGrp="1"/>
          </p:cNvSpPr>
          <p:nvPr>
            <p:ph type="title"/>
          </p:nvPr>
        </p:nvSpPr>
        <p:spPr/>
        <p:txBody>
          <a:bodyPr/>
          <a:lstStyle/>
          <a:p>
            <a:r>
              <a:rPr lang="en-US" dirty="0"/>
              <a:t>Insert average case O(1)!</a:t>
            </a:r>
          </a:p>
        </p:txBody>
      </p:sp>
      <p:sp>
        <p:nvSpPr>
          <p:cNvPr id="3" name="Content Placeholder 2">
            <a:extLst>
              <a:ext uri="{FF2B5EF4-FFF2-40B4-BE49-F238E27FC236}">
                <a16:creationId xmlns:a16="http://schemas.microsoft.com/office/drawing/2014/main" id="{67E045F0-06D1-2EA3-C0E5-B1844711D0AF}"/>
              </a:ext>
            </a:extLst>
          </p:cNvPr>
          <p:cNvSpPr>
            <a:spLocks noGrp="1"/>
          </p:cNvSpPr>
          <p:nvPr>
            <p:ph idx="1"/>
          </p:nvPr>
        </p:nvSpPr>
        <p:spPr/>
        <p:txBody>
          <a:bodyPr>
            <a:normAutofit fontScale="70000" lnSpcReduction="20000"/>
          </a:bodyPr>
          <a:lstStyle/>
          <a:p>
            <a:r>
              <a:rPr lang="en-US" dirty="0"/>
              <a:t>Insert average-case </a:t>
            </a:r>
            <a:r>
              <a:rPr lang="en-US" b="1" dirty="0"/>
              <a:t>O(1)</a:t>
            </a:r>
            <a:r>
              <a:rPr lang="en-US" dirty="0"/>
              <a:t>!</a:t>
            </a:r>
          </a:p>
          <a:p>
            <a:pPr lvl="1"/>
            <a:r>
              <a:rPr lang="en-US" dirty="0"/>
              <a:t>In short, ½ to ¾ of nodes are in the bottom 2 layers</a:t>
            </a:r>
          </a:p>
          <a:p>
            <a:pPr lvl="2"/>
            <a:r>
              <a:rPr lang="en-US" dirty="0"/>
              <a:t>New elements will probably end up at bottom 2 layers or near</a:t>
            </a:r>
          </a:p>
          <a:p>
            <a:pPr lvl="1"/>
            <a:r>
              <a:rPr lang="en-US" dirty="0"/>
              <a:t>To make the rest of this analysis easier, assume the tree is perfect so that ½ of nodes are leaves</a:t>
            </a:r>
          </a:p>
          <a:p>
            <a:pPr lvl="1"/>
            <a:r>
              <a:rPr lang="en-US" dirty="0"/>
              <a:t>Leaves tend to be larger due to heap-order</a:t>
            </a:r>
          </a:p>
          <a:p>
            <a:pPr lvl="2"/>
            <a:r>
              <a:rPr lang="en-US" dirty="0"/>
              <a:t>If we assume (for now) the leaves are the largest elements in the heap, then the probability that the new element will be a leaf (upper half of values) is 0.5</a:t>
            </a:r>
          </a:p>
          <a:p>
            <a:pPr lvl="2"/>
            <a:r>
              <a:rPr lang="en-US" dirty="0"/>
              <a:t>Otherwise, repeat reasoning but perhaps the new element will be in the second to last layer, with probability 0.25</a:t>
            </a:r>
          </a:p>
          <a:p>
            <a:pPr lvl="3"/>
            <a:r>
              <a:rPr lang="en-US" dirty="0"/>
              <a:t>0.25 is half of 0.5</a:t>
            </a:r>
          </a:p>
          <a:p>
            <a:pPr lvl="3"/>
            <a:r>
              <a:rPr lang="en-US" dirty="0"/>
              <a:t>Second to last-layer has ½ the nodes of last layer</a:t>
            </a:r>
          </a:p>
          <a:p>
            <a:pPr lvl="2"/>
            <a:r>
              <a:rPr lang="en-US" dirty="0"/>
              <a:t>Compute expected value</a:t>
            </a:r>
          </a:p>
          <a:p>
            <a:pPr lvl="3"/>
            <a:r>
              <a:rPr lang="en-US" dirty="0"/>
              <a:t>Expected number of comparisons is 1(0.5) + 2(0.25) + 3(0.125) + … = 2</a:t>
            </a:r>
          </a:p>
          <a:p>
            <a:pPr lvl="2"/>
            <a:r>
              <a:rPr lang="en-US" dirty="0"/>
              <a:t>Previous assumption that the new element will be a leaf is 0.5 is false (slightly less), but still bounded by a constant, so the reasoning holds</a:t>
            </a:r>
          </a:p>
          <a:p>
            <a:pPr lvl="1"/>
            <a:r>
              <a:rPr lang="en-US" dirty="0"/>
              <a:t>Average number of comparisons for insert is 2.67, O(1)</a:t>
            </a:r>
          </a:p>
          <a:p>
            <a:pPr lvl="1"/>
            <a:r>
              <a:rPr lang="en-US" dirty="0"/>
              <a:t>2 PEW questions</a:t>
            </a:r>
          </a:p>
        </p:txBody>
      </p:sp>
    </p:spTree>
    <p:extLst>
      <p:ext uri="{BB962C8B-B14F-4D97-AF65-F5344CB8AC3E}">
        <p14:creationId xmlns:p14="http://schemas.microsoft.com/office/powerpoint/2010/main" val="2598071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6001E-D6F2-4DBA-7A13-D5C16D5ABC62}"/>
              </a:ext>
            </a:extLst>
          </p:cNvPr>
          <p:cNvSpPr>
            <a:spLocks noGrp="1"/>
          </p:cNvSpPr>
          <p:nvPr>
            <p:ph type="title"/>
          </p:nvPr>
        </p:nvSpPr>
        <p:spPr/>
        <p:txBody>
          <a:bodyPr/>
          <a:lstStyle/>
          <a:p>
            <a:r>
              <a:rPr lang="en-US" dirty="0" err="1"/>
              <a:t>getMin</a:t>
            </a:r>
            <a:r>
              <a:rPr lang="en-US" dirty="0"/>
              <a:t> time complexity</a:t>
            </a:r>
          </a:p>
        </p:txBody>
      </p:sp>
      <p:sp>
        <p:nvSpPr>
          <p:cNvPr id="3" name="Content Placeholder 2">
            <a:extLst>
              <a:ext uri="{FF2B5EF4-FFF2-40B4-BE49-F238E27FC236}">
                <a16:creationId xmlns:a16="http://schemas.microsoft.com/office/drawing/2014/main" id="{BF192168-2824-F769-5352-EF59FDBDDA7D}"/>
              </a:ext>
            </a:extLst>
          </p:cNvPr>
          <p:cNvSpPr>
            <a:spLocks noGrp="1"/>
          </p:cNvSpPr>
          <p:nvPr>
            <p:ph idx="1"/>
          </p:nvPr>
        </p:nvSpPr>
        <p:spPr/>
        <p:txBody>
          <a:bodyPr/>
          <a:lstStyle/>
          <a:p>
            <a:r>
              <a:rPr lang="en-US" b="1" dirty="0"/>
              <a:t>O(1)</a:t>
            </a:r>
          </a:p>
          <a:p>
            <a:pPr lvl="1"/>
            <a:r>
              <a:rPr lang="en-US" dirty="0"/>
              <a:t>Read the value at root</a:t>
            </a:r>
          </a:p>
        </p:txBody>
      </p:sp>
    </p:spTree>
    <p:extLst>
      <p:ext uri="{BB962C8B-B14F-4D97-AF65-F5344CB8AC3E}">
        <p14:creationId xmlns:p14="http://schemas.microsoft.com/office/powerpoint/2010/main" val="2841671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A6F1-4420-4B4D-487E-CD293B4FB2DD}"/>
              </a:ext>
            </a:extLst>
          </p:cNvPr>
          <p:cNvSpPr>
            <a:spLocks noGrp="1"/>
          </p:cNvSpPr>
          <p:nvPr>
            <p:ph type="title"/>
          </p:nvPr>
        </p:nvSpPr>
        <p:spPr/>
        <p:txBody>
          <a:bodyPr/>
          <a:lstStyle/>
          <a:p>
            <a:r>
              <a:rPr lang="en-US" dirty="0" err="1"/>
              <a:t>delMin</a:t>
            </a:r>
            <a:endParaRPr lang="en-US" dirty="0"/>
          </a:p>
        </p:txBody>
      </p:sp>
      <p:sp>
        <p:nvSpPr>
          <p:cNvPr id="3" name="Content Placeholder 2">
            <a:extLst>
              <a:ext uri="{FF2B5EF4-FFF2-40B4-BE49-F238E27FC236}">
                <a16:creationId xmlns:a16="http://schemas.microsoft.com/office/drawing/2014/main" id="{69F966D2-5107-8561-FE3B-1E02F0987DEA}"/>
              </a:ext>
            </a:extLst>
          </p:cNvPr>
          <p:cNvSpPr>
            <a:spLocks noGrp="1"/>
          </p:cNvSpPr>
          <p:nvPr>
            <p:ph idx="1"/>
          </p:nvPr>
        </p:nvSpPr>
        <p:spPr/>
        <p:txBody>
          <a:bodyPr>
            <a:normAutofit fontScale="92500"/>
          </a:bodyPr>
          <a:lstStyle/>
          <a:p>
            <a:r>
              <a:rPr lang="en-US" dirty="0"/>
              <a:t>Delete the minimum (root node) of the min heap and ensure that the new minimum bubbles to the root</a:t>
            </a:r>
          </a:p>
          <a:p>
            <a:pPr marL="0" indent="0">
              <a:buNone/>
            </a:pPr>
            <a:endParaRPr lang="en-US" dirty="0"/>
          </a:p>
          <a:p>
            <a:r>
              <a:rPr lang="en-US" dirty="0"/>
              <a:t>Remove root node </a:t>
            </a:r>
            <a:r>
              <a:rPr lang="en-US" dirty="0" err="1"/>
              <a:t>val</a:t>
            </a:r>
            <a:r>
              <a:rPr lang="en-US" dirty="0"/>
              <a:t> (it is min </a:t>
            </a:r>
            <a:r>
              <a:rPr lang="en-US" dirty="0" err="1"/>
              <a:t>val</a:t>
            </a:r>
            <a:r>
              <a:rPr lang="en-US" dirty="0"/>
              <a:t>)</a:t>
            </a:r>
          </a:p>
          <a:p>
            <a:pPr lvl="1"/>
            <a:r>
              <a:rPr lang="en-US" dirty="0"/>
              <a:t>Leaves a “hole” at root node</a:t>
            </a:r>
          </a:p>
          <a:p>
            <a:r>
              <a:rPr lang="en-US" dirty="0"/>
              <a:t>Pull out </a:t>
            </a:r>
            <a:r>
              <a:rPr lang="en-US" dirty="0" err="1"/>
              <a:t>val</a:t>
            </a:r>
            <a:r>
              <a:rPr lang="en-US" dirty="0"/>
              <a:t> in last leaf (eliminates a node)</a:t>
            </a:r>
          </a:p>
          <a:p>
            <a:r>
              <a:rPr lang="en-US" dirty="0"/>
              <a:t>See if it fits in root hole</a:t>
            </a:r>
          </a:p>
          <a:p>
            <a:pPr lvl="1"/>
            <a:r>
              <a:rPr lang="en-US" dirty="0"/>
              <a:t>If so, put leaf </a:t>
            </a:r>
            <a:r>
              <a:rPr lang="en-US" dirty="0" err="1"/>
              <a:t>val</a:t>
            </a:r>
            <a:r>
              <a:rPr lang="en-US" dirty="0"/>
              <a:t> into root hole</a:t>
            </a:r>
          </a:p>
          <a:p>
            <a:pPr lvl="1"/>
            <a:r>
              <a:rPr lang="en-US" dirty="0"/>
              <a:t>If not, move hole down to </a:t>
            </a:r>
            <a:r>
              <a:rPr lang="en-US" b="1" dirty="0">
                <a:highlight>
                  <a:srgbClr val="FFFF00"/>
                </a:highlight>
              </a:rPr>
              <a:t>smaller</a:t>
            </a:r>
            <a:r>
              <a:rPr lang="en-US" dirty="0"/>
              <a:t> child</a:t>
            </a:r>
          </a:p>
          <a:p>
            <a:pPr lvl="1"/>
            <a:r>
              <a:rPr lang="en-US" dirty="0"/>
              <a:t>Repeat</a:t>
            </a:r>
          </a:p>
        </p:txBody>
      </p:sp>
    </p:spTree>
    <p:extLst>
      <p:ext uri="{BB962C8B-B14F-4D97-AF65-F5344CB8AC3E}">
        <p14:creationId xmlns:p14="http://schemas.microsoft.com/office/powerpoint/2010/main" val="2820803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p:cNvGrpSpPr/>
          <p:nvPr/>
        </p:nvGrpSpPr>
        <p:grpSpPr>
          <a:xfrm>
            <a:off x="627564" y="4877671"/>
            <a:ext cx="8229600" cy="707091"/>
            <a:chOff x="627564" y="4877671"/>
            <a:chExt cx="8229600" cy="707091"/>
          </a:xfrm>
        </p:grpSpPr>
        <p:sp>
          <p:nvSpPr>
            <p:cNvPr id="24" name="Rectangle 23"/>
            <p:cNvSpPr/>
            <p:nvPr/>
          </p:nvSpPr>
          <p:spPr>
            <a:xfrm>
              <a:off x="627564" y="4877671"/>
              <a:ext cx="8229600" cy="685800"/>
            </a:xfrm>
            <a:prstGeom prst="rect">
              <a:avLst/>
            </a:prstGeom>
            <a:solidFill>
              <a:schemeClr val="accent2">
                <a:lumMod val="40000"/>
                <a:lumOff val="60000"/>
                <a:alpha val="56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1841855"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56251" y="4886385"/>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12311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38431"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3613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709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997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1901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580564" y="4886385"/>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4093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018964"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214235" y="4877671"/>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grpSp>
      <p:sp>
        <p:nvSpPr>
          <p:cNvPr id="55" name="Oval 54"/>
          <p:cNvSpPr/>
          <p:nvPr/>
        </p:nvSpPr>
        <p:spPr>
          <a:xfrm>
            <a:off x="2164884" y="1054357"/>
            <a:ext cx="451173" cy="469341"/>
          </a:xfrm>
          <a:prstGeom prst="ellipse">
            <a:avLst/>
          </a:prstGeom>
          <a:solidFill>
            <a:schemeClr val="accent2">
              <a:lumMod val="40000"/>
              <a:lumOff val="60000"/>
              <a:alpha val="37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678427" y="206733"/>
            <a:ext cx="8229600" cy="1143000"/>
          </a:xfrm>
        </p:spPr>
        <p:txBody>
          <a:bodyPr>
            <a:normAutofit/>
          </a:bodyPr>
          <a:lstStyle/>
          <a:p>
            <a:pPr algn="r"/>
            <a:r>
              <a:rPr lang="en-US" sz="3600" dirty="0" err="1">
                <a:solidFill>
                  <a:srgbClr val="0070C0"/>
                </a:solidFill>
                <a:latin typeface="Verdana" panose="020B0604030504040204" pitchFamily="34" charset="0"/>
                <a:ea typeface="Verdana" panose="020B0604030504040204" pitchFamily="34" charset="0"/>
                <a:cs typeface="Verdana" panose="020B0604030504040204" pitchFamily="34" charset="0"/>
              </a:rPr>
              <a:t>delMin</a:t>
            </a:r>
            <a:r>
              <a:rPr lang="en-US" sz="3600" dirty="0">
                <a:solidFill>
                  <a:srgbClr val="0070C0"/>
                </a:solidFill>
                <a:latin typeface="Verdana" panose="020B0604030504040204" pitchFamily="34" charset="0"/>
                <a:ea typeface="Verdana" panose="020B0604030504040204" pitchFamily="34" charset="0"/>
                <a:cs typeface="Verdana" panose="020B0604030504040204" pitchFamily="34" charset="0"/>
              </a:rPr>
              <a:t> Example</a:t>
            </a:r>
          </a:p>
        </p:txBody>
      </p:sp>
      <p:sp>
        <p:nvSpPr>
          <p:cNvPr id="2" name="Content Placeholder 1"/>
          <p:cNvSpPr>
            <a:spLocks noGrp="1"/>
          </p:cNvSpPr>
          <p:nvPr>
            <p:ph idx="1"/>
          </p:nvPr>
        </p:nvSpPr>
        <p:spPr>
          <a:xfrm>
            <a:off x="618039" y="5582984"/>
            <a:ext cx="8077200" cy="522740"/>
          </a:xfrm>
        </p:spPr>
        <p:txBody>
          <a:bodyPr>
            <a:normAutofit fontScale="92500"/>
          </a:bodyPr>
          <a:lstStyle/>
          <a:p>
            <a:pPr marL="109728" indent="0">
              <a:buNone/>
            </a:pPr>
            <a:r>
              <a:rPr lang="en-US" sz="2200" b="1" dirty="0">
                <a:latin typeface="Courier New" panose="02070309020205020404" pitchFamily="49" charset="0"/>
                <a:cs typeface="Courier New" panose="02070309020205020404" pitchFamily="49" charset="0"/>
              </a:rPr>
              <a:t>0   1   2   3    4   5   6   7   8   9  10  11  ...</a:t>
            </a:r>
          </a:p>
        </p:txBody>
      </p:sp>
      <p:sp>
        <p:nvSpPr>
          <p:cNvPr id="38" name="TextBox 37"/>
          <p:cNvSpPr txBox="1"/>
          <p:nvPr/>
        </p:nvSpPr>
        <p:spPr>
          <a:xfrm>
            <a:off x="1969839" y="5033756"/>
            <a:ext cx="227042" cy="369332"/>
          </a:xfrm>
          <a:prstGeom prst="rect">
            <a:avLst/>
          </a:prstGeom>
          <a:noFill/>
        </p:spPr>
        <p:txBody>
          <a:bodyPr wrap="square" rtlCol="0">
            <a:spAutoFit/>
          </a:bodyPr>
          <a:lstStyle/>
          <a:p>
            <a:r>
              <a:rPr lang="en-US" b="1" dirty="0">
                <a:solidFill>
                  <a:srgbClr val="C00000"/>
                </a:solidFill>
              </a:rPr>
              <a:t>3</a:t>
            </a:r>
          </a:p>
        </p:txBody>
      </p:sp>
      <p:sp>
        <p:nvSpPr>
          <p:cNvPr id="39" name="TextBox 38"/>
          <p:cNvSpPr txBox="1"/>
          <p:nvPr/>
        </p:nvSpPr>
        <p:spPr>
          <a:xfrm>
            <a:off x="3883267" y="5060254"/>
            <a:ext cx="274264" cy="369332"/>
          </a:xfrm>
          <a:prstGeom prst="rect">
            <a:avLst/>
          </a:prstGeom>
          <a:noFill/>
        </p:spPr>
        <p:txBody>
          <a:bodyPr wrap="square" rtlCol="0">
            <a:spAutoFit/>
          </a:bodyPr>
          <a:lstStyle/>
          <a:p>
            <a:r>
              <a:rPr lang="en-US" b="1" dirty="0">
                <a:solidFill>
                  <a:srgbClr val="C00000"/>
                </a:solidFill>
              </a:rPr>
              <a:t>7</a:t>
            </a:r>
          </a:p>
        </p:txBody>
      </p:sp>
      <p:sp>
        <p:nvSpPr>
          <p:cNvPr id="40" name="TextBox 39"/>
          <p:cNvSpPr txBox="1"/>
          <p:nvPr/>
        </p:nvSpPr>
        <p:spPr>
          <a:xfrm>
            <a:off x="2594404" y="5049817"/>
            <a:ext cx="274264" cy="369332"/>
          </a:xfrm>
          <a:prstGeom prst="rect">
            <a:avLst/>
          </a:prstGeom>
          <a:noFill/>
        </p:spPr>
        <p:txBody>
          <a:bodyPr wrap="square" rtlCol="0">
            <a:spAutoFit/>
          </a:bodyPr>
          <a:lstStyle/>
          <a:p>
            <a:r>
              <a:rPr lang="en-US" b="1" dirty="0">
                <a:solidFill>
                  <a:srgbClr val="C00000"/>
                </a:solidFill>
              </a:rPr>
              <a:t>4</a:t>
            </a:r>
          </a:p>
        </p:txBody>
      </p:sp>
      <p:sp>
        <p:nvSpPr>
          <p:cNvPr id="41" name="TextBox 40"/>
          <p:cNvSpPr txBox="1"/>
          <p:nvPr/>
        </p:nvSpPr>
        <p:spPr>
          <a:xfrm>
            <a:off x="3205655" y="5049817"/>
            <a:ext cx="481135" cy="369332"/>
          </a:xfrm>
          <a:prstGeom prst="rect">
            <a:avLst/>
          </a:prstGeom>
          <a:noFill/>
        </p:spPr>
        <p:txBody>
          <a:bodyPr wrap="square" rtlCol="0">
            <a:spAutoFit/>
          </a:bodyPr>
          <a:lstStyle/>
          <a:p>
            <a:r>
              <a:rPr lang="en-US" b="1" dirty="0">
                <a:solidFill>
                  <a:srgbClr val="C00000"/>
                </a:solidFill>
              </a:rPr>
              <a:t>16</a:t>
            </a:r>
          </a:p>
        </p:txBody>
      </p:sp>
      <p:sp>
        <p:nvSpPr>
          <p:cNvPr id="43" name="TextBox 42"/>
          <p:cNvSpPr txBox="1"/>
          <p:nvPr/>
        </p:nvSpPr>
        <p:spPr>
          <a:xfrm>
            <a:off x="4435506" y="5059017"/>
            <a:ext cx="478195" cy="369332"/>
          </a:xfrm>
          <a:prstGeom prst="rect">
            <a:avLst/>
          </a:prstGeom>
          <a:noFill/>
        </p:spPr>
        <p:txBody>
          <a:bodyPr wrap="square" rtlCol="0">
            <a:spAutoFit/>
          </a:bodyPr>
          <a:lstStyle/>
          <a:p>
            <a:r>
              <a:rPr lang="en-US" b="1" dirty="0">
                <a:solidFill>
                  <a:srgbClr val="C00000"/>
                </a:solidFill>
              </a:rPr>
              <a:t>11</a:t>
            </a:r>
          </a:p>
        </p:txBody>
      </p:sp>
      <p:sp>
        <p:nvSpPr>
          <p:cNvPr id="44" name="TextBox 43"/>
          <p:cNvSpPr txBox="1"/>
          <p:nvPr/>
        </p:nvSpPr>
        <p:spPr>
          <a:xfrm>
            <a:off x="5136981" y="5057196"/>
            <a:ext cx="376217" cy="369332"/>
          </a:xfrm>
          <a:prstGeom prst="rect">
            <a:avLst/>
          </a:prstGeom>
          <a:noFill/>
        </p:spPr>
        <p:txBody>
          <a:bodyPr wrap="square" rtlCol="0">
            <a:spAutoFit/>
          </a:bodyPr>
          <a:lstStyle/>
          <a:p>
            <a:r>
              <a:rPr lang="en-US" b="1" dirty="0">
                <a:solidFill>
                  <a:srgbClr val="C00000"/>
                </a:solidFill>
              </a:rPr>
              <a:t>9</a:t>
            </a:r>
          </a:p>
        </p:txBody>
      </p:sp>
      <p:sp>
        <p:nvSpPr>
          <p:cNvPr id="45" name="TextBox 44"/>
          <p:cNvSpPr txBox="1"/>
          <p:nvPr/>
        </p:nvSpPr>
        <p:spPr>
          <a:xfrm>
            <a:off x="5683365" y="5049817"/>
            <a:ext cx="501430" cy="369332"/>
          </a:xfrm>
          <a:prstGeom prst="rect">
            <a:avLst/>
          </a:prstGeom>
          <a:noFill/>
        </p:spPr>
        <p:txBody>
          <a:bodyPr wrap="square" rtlCol="0">
            <a:spAutoFit/>
          </a:bodyPr>
          <a:lstStyle/>
          <a:p>
            <a:r>
              <a:rPr lang="en-US" b="1" dirty="0">
                <a:solidFill>
                  <a:srgbClr val="C00000"/>
                </a:solidFill>
              </a:rPr>
              <a:t>31</a:t>
            </a:r>
          </a:p>
        </p:txBody>
      </p:sp>
      <p:sp>
        <p:nvSpPr>
          <p:cNvPr id="46" name="TextBox 45"/>
          <p:cNvSpPr txBox="1"/>
          <p:nvPr/>
        </p:nvSpPr>
        <p:spPr>
          <a:xfrm>
            <a:off x="6255914" y="5049817"/>
            <a:ext cx="482152" cy="369332"/>
          </a:xfrm>
          <a:prstGeom prst="rect">
            <a:avLst/>
          </a:prstGeom>
          <a:noFill/>
        </p:spPr>
        <p:txBody>
          <a:bodyPr wrap="square" rtlCol="0">
            <a:spAutoFit/>
          </a:bodyPr>
          <a:lstStyle/>
          <a:p>
            <a:r>
              <a:rPr lang="en-US" b="1" dirty="0">
                <a:solidFill>
                  <a:srgbClr val="C00000"/>
                </a:solidFill>
              </a:rPr>
              <a:t>18</a:t>
            </a:r>
          </a:p>
        </p:txBody>
      </p:sp>
      <p:sp>
        <p:nvSpPr>
          <p:cNvPr id="47" name="TextBox 46"/>
          <p:cNvSpPr txBox="1"/>
          <p:nvPr/>
        </p:nvSpPr>
        <p:spPr>
          <a:xfrm>
            <a:off x="6894631" y="5057196"/>
            <a:ext cx="514631" cy="369332"/>
          </a:xfrm>
          <a:prstGeom prst="rect">
            <a:avLst/>
          </a:prstGeom>
          <a:noFill/>
        </p:spPr>
        <p:txBody>
          <a:bodyPr wrap="square" rtlCol="0">
            <a:spAutoFit/>
          </a:bodyPr>
          <a:lstStyle/>
          <a:p>
            <a:r>
              <a:rPr lang="en-US" b="1" dirty="0">
                <a:solidFill>
                  <a:srgbClr val="C00000"/>
                </a:solidFill>
              </a:rPr>
              <a:t>21</a:t>
            </a:r>
          </a:p>
        </p:txBody>
      </p:sp>
      <p:sp>
        <p:nvSpPr>
          <p:cNvPr id="50" name="Content Placeholder 1"/>
          <p:cNvSpPr txBox="1">
            <a:spLocks/>
          </p:cNvSpPr>
          <p:nvPr/>
        </p:nvSpPr>
        <p:spPr>
          <a:xfrm>
            <a:off x="4267200" y="1411129"/>
            <a:ext cx="4605682" cy="2966871"/>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r">
              <a:spcBef>
                <a:spcPts val="2400"/>
              </a:spcBef>
              <a:buNone/>
            </a:pPr>
            <a:r>
              <a:rPr lang="en-US" sz="2000" b="1" dirty="0" err="1">
                <a:solidFill>
                  <a:srgbClr val="C00000"/>
                </a:solidFill>
                <a:ea typeface="Verdana" panose="020B0604030504040204" pitchFamily="34" charset="0"/>
                <a:cs typeface="Verdana" panose="020B0604030504040204" pitchFamily="34" charset="0"/>
              </a:rPr>
              <a:t>delMin</a:t>
            </a:r>
            <a:r>
              <a:rPr lang="en-US" sz="2000" b="1" dirty="0">
                <a:solidFill>
                  <a:srgbClr val="C00000"/>
                </a:solidFill>
                <a:ea typeface="Verdana" panose="020B0604030504040204" pitchFamily="34" charset="0"/>
                <a:cs typeface="Verdana" panose="020B0604030504040204" pitchFamily="34" charset="0"/>
              </a:rPr>
              <a:t> ( )</a:t>
            </a:r>
          </a:p>
          <a:p>
            <a:pPr marL="109728" indent="0" algn="r">
              <a:spcBef>
                <a:spcPts val="1200"/>
              </a:spcBef>
              <a:buNone/>
            </a:pPr>
            <a:r>
              <a:rPr lang="en-US" sz="2000" b="1" i="1" dirty="0">
                <a:solidFill>
                  <a:srgbClr val="0070C0"/>
                </a:solidFill>
                <a:ea typeface="Verdana" panose="020B0604030504040204" pitchFamily="34" charset="0"/>
                <a:cs typeface="Verdana" panose="020B0604030504040204" pitchFamily="34" charset="0"/>
              </a:rPr>
              <a:t>Remove root value</a:t>
            </a:r>
          </a:p>
          <a:p>
            <a:pPr marL="109728" indent="0" algn="r">
              <a:spcBef>
                <a:spcPts val="1200"/>
              </a:spcBef>
              <a:buNone/>
            </a:pPr>
            <a:r>
              <a:rPr lang="en-US" sz="2000" b="1" i="1" dirty="0">
                <a:solidFill>
                  <a:srgbClr val="0070C0"/>
                </a:solidFill>
                <a:ea typeface="Verdana" panose="020B0604030504040204" pitchFamily="34" charset="0"/>
                <a:cs typeface="Verdana" panose="020B0604030504040204" pitchFamily="34" charset="0"/>
              </a:rPr>
              <a:t>Save out last element</a:t>
            </a:r>
          </a:p>
          <a:p>
            <a:pPr marL="109728" indent="0" algn="r">
              <a:spcBef>
                <a:spcPts val="1200"/>
              </a:spcBef>
              <a:buNone/>
            </a:pPr>
            <a:r>
              <a:rPr lang="en-US" sz="2000" b="1" i="1" dirty="0">
                <a:solidFill>
                  <a:srgbClr val="0070C0"/>
                </a:solidFill>
                <a:ea typeface="Verdana" panose="020B0604030504040204" pitchFamily="34" charset="0"/>
                <a:cs typeface="Verdana" panose="020B0604030504040204" pitchFamily="34" charset="0"/>
              </a:rPr>
              <a:t>Bubble hole down from root, swapping with smaller child</a:t>
            </a:r>
          </a:p>
          <a:p>
            <a:pPr marL="109728" indent="0" algn="r">
              <a:spcBef>
                <a:spcPts val="0"/>
              </a:spcBef>
              <a:buNone/>
            </a:pPr>
            <a:r>
              <a:rPr lang="en-US" sz="2000" b="1" i="1" dirty="0">
                <a:solidFill>
                  <a:srgbClr val="0070C0"/>
                </a:solidFill>
                <a:ea typeface="Verdana" panose="020B0604030504040204" pitchFamily="34" charset="0"/>
                <a:cs typeface="Verdana" panose="020B0604030504040204" pitchFamily="34" charset="0"/>
              </a:rPr>
              <a:t>Stop when last element causes heap-order in the hole</a:t>
            </a:r>
          </a:p>
          <a:p>
            <a:pPr marL="109728" indent="0" algn="r">
              <a:spcBef>
                <a:spcPts val="1200"/>
              </a:spcBef>
              <a:buNone/>
            </a:pPr>
            <a:r>
              <a:rPr lang="en-US" sz="2000" b="1" dirty="0">
                <a:ea typeface="Verdana" panose="020B0604030504040204" pitchFamily="34" charset="0"/>
                <a:cs typeface="Verdana" panose="020B0604030504040204" pitchFamily="34" charset="0"/>
              </a:rPr>
              <a:t>Array representation</a:t>
            </a:r>
          </a:p>
          <a:p>
            <a:pPr marL="109728" indent="0" algn="r">
              <a:spcBef>
                <a:spcPts val="2400"/>
              </a:spcBef>
              <a:buNone/>
            </a:pPr>
            <a:r>
              <a:rPr lang="en-US" sz="1800" b="1" i="1" dirty="0">
                <a:solidFill>
                  <a:srgbClr val="0070C0"/>
                </a:solidFill>
                <a:ea typeface="Verdana" panose="020B0604030504040204" pitchFamily="34" charset="0"/>
                <a:cs typeface="Verdana" panose="020B0604030504040204" pitchFamily="34" charset="0"/>
              </a:rPr>
              <a:t> </a:t>
            </a:r>
          </a:p>
        </p:txBody>
      </p:sp>
      <p:sp>
        <p:nvSpPr>
          <p:cNvPr id="53" name="TextBox 52"/>
          <p:cNvSpPr txBox="1"/>
          <p:nvPr/>
        </p:nvSpPr>
        <p:spPr>
          <a:xfrm>
            <a:off x="1377864" y="5033756"/>
            <a:ext cx="447213" cy="369332"/>
          </a:xfrm>
          <a:prstGeom prst="rect">
            <a:avLst/>
          </a:prstGeom>
          <a:noFill/>
        </p:spPr>
        <p:txBody>
          <a:bodyPr wrap="square" rtlCol="0">
            <a:spAutoFit/>
          </a:bodyPr>
          <a:lstStyle/>
          <a:p>
            <a:r>
              <a:rPr lang="en-US" b="1" dirty="0">
                <a:solidFill>
                  <a:srgbClr val="C00000"/>
                </a:solidFill>
              </a:rPr>
              <a:t>2</a:t>
            </a:r>
          </a:p>
        </p:txBody>
      </p:sp>
      <p:sp>
        <p:nvSpPr>
          <p:cNvPr id="6" name="TextBox 5"/>
          <p:cNvSpPr txBox="1"/>
          <p:nvPr/>
        </p:nvSpPr>
        <p:spPr>
          <a:xfrm>
            <a:off x="3261515" y="1680387"/>
            <a:ext cx="298083" cy="415008"/>
          </a:xfrm>
          <a:prstGeom prst="rect">
            <a:avLst/>
          </a:prstGeom>
          <a:noFill/>
        </p:spPr>
        <p:txBody>
          <a:bodyPr wrap="square" rtlCol="0">
            <a:spAutoFit/>
          </a:bodyPr>
          <a:lstStyle/>
          <a:p>
            <a:r>
              <a:rPr lang="en-US" b="1" dirty="0">
                <a:solidFill>
                  <a:srgbClr val="C00000"/>
                </a:solidFill>
              </a:rPr>
              <a:t>4</a:t>
            </a:r>
          </a:p>
        </p:txBody>
      </p:sp>
      <p:cxnSp>
        <p:nvCxnSpPr>
          <p:cNvPr id="5" name="Straight Connector 4"/>
          <p:cNvCxnSpPr/>
          <p:nvPr/>
        </p:nvCxnSpPr>
        <p:spPr>
          <a:xfrm>
            <a:off x="936118" y="2614592"/>
            <a:ext cx="152152" cy="477037"/>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47911" y="3082748"/>
            <a:ext cx="544978" cy="415008"/>
          </a:xfrm>
          <a:prstGeom prst="rect">
            <a:avLst/>
          </a:prstGeom>
          <a:noFill/>
        </p:spPr>
        <p:txBody>
          <a:bodyPr wrap="square" rtlCol="0">
            <a:spAutoFit/>
          </a:bodyPr>
          <a:lstStyle/>
          <a:p>
            <a:r>
              <a:rPr lang="en-US" b="1" dirty="0">
                <a:solidFill>
                  <a:srgbClr val="C00000"/>
                </a:solidFill>
              </a:rPr>
              <a:t>31</a:t>
            </a:r>
          </a:p>
        </p:txBody>
      </p:sp>
      <p:sp>
        <p:nvSpPr>
          <p:cNvPr id="8" name="TextBox 7"/>
          <p:cNvSpPr txBox="1"/>
          <p:nvPr/>
        </p:nvSpPr>
        <p:spPr>
          <a:xfrm>
            <a:off x="858622" y="3082748"/>
            <a:ext cx="524026" cy="415008"/>
          </a:xfrm>
          <a:prstGeom prst="rect">
            <a:avLst/>
          </a:prstGeom>
          <a:noFill/>
        </p:spPr>
        <p:txBody>
          <a:bodyPr wrap="square" rtlCol="0">
            <a:spAutoFit/>
          </a:bodyPr>
          <a:lstStyle/>
          <a:p>
            <a:r>
              <a:rPr lang="en-US" b="1" dirty="0">
                <a:solidFill>
                  <a:srgbClr val="C00000"/>
                </a:solidFill>
              </a:rPr>
              <a:t>18</a:t>
            </a:r>
          </a:p>
        </p:txBody>
      </p:sp>
      <p:sp>
        <p:nvSpPr>
          <p:cNvPr id="9" name="TextBox 8"/>
          <p:cNvSpPr txBox="1"/>
          <p:nvPr/>
        </p:nvSpPr>
        <p:spPr>
          <a:xfrm>
            <a:off x="2699705" y="2369780"/>
            <a:ext cx="519725" cy="415008"/>
          </a:xfrm>
          <a:prstGeom prst="rect">
            <a:avLst/>
          </a:prstGeom>
          <a:noFill/>
        </p:spPr>
        <p:txBody>
          <a:bodyPr wrap="square" rtlCol="0">
            <a:spAutoFit/>
          </a:bodyPr>
          <a:lstStyle/>
          <a:p>
            <a:r>
              <a:rPr lang="en-US" b="1" dirty="0">
                <a:solidFill>
                  <a:srgbClr val="C00000"/>
                </a:solidFill>
              </a:rPr>
              <a:t>11</a:t>
            </a:r>
          </a:p>
        </p:txBody>
      </p:sp>
      <p:sp>
        <p:nvSpPr>
          <p:cNvPr id="10" name="TextBox 9"/>
          <p:cNvSpPr txBox="1"/>
          <p:nvPr/>
        </p:nvSpPr>
        <p:spPr>
          <a:xfrm>
            <a:off x="3748641" y="2359593"/>
            <a:ext cx="408890" cy="415008"/>
          </a:xfrm>
          <a:prstGeom prst="rect">
            <a:avLst/>
          </a:prstGeom>
          <a:noFill/>
        </p:spPr>
        <p:txBody>
          <a:bodyPr wrap="square" rtlCol="0">
            <a:spAutoFit/>
          </a:bodyPr>
          <a:lstStyle/>
          <a:p>
            <a:r>
              <a:rPr lang="en-US" b="1" dirty="0">
                <a:solidFill>
                  <a:srgbClr val="C00000"/>
                </a:solidFill>
              </a:rPr>
              <a:t>9</a:t>
            </a:r>
          </a:p>
        </p:txBody>
      </p:sp>
      <p:cxnSp>
        <p:nvCxnSpPr>
          <p:cNvPr id="11" name="Straight Connector 10"/>
          <p:cNvCxnSpPr/>
          <p:nvPr/>
        </p:nvCxnSpPr>
        <p:spPr>
          <a:xfrm flipH="1">
            <a:off x="1513905" y="1363331"/>
            <a:ext cx="731245" cy="41013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2473948" y="1363331"/>
            <a:ext cx="849699" cy="441335"/>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19484" y="1915680"/>
            <a:ext cx="399129" cy="42992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965403" y="1946878"/>
            <a:ext cx="399129" cy="42992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491422" y="1958682"/>
            <a:ext cx="371045" cy="39432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435149" y="1932699"/>
            <a:ext cx="371045" cy="39432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621257" y="2586953"/>
            <a:ext cx="184937" cy="496219"/>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49190" y="2623974"/>
            <a:ext cx="194213" cy="508709"/>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211717" y="1611125"/>
            <a:ext cx="246760" cy="415008"/>
          </a:xfrm>
          <a:prstGeom prst="rect">
            <a:avLst/>
          </a:prstGeom>
          <a:noFill/>
        </p:spPr>
        <p:txBody>
          <a:bodyPr wrap="square" rtlCol="0">
            <a:spAutoFit/>
          </a:bodyPr>
          <a:lstStyle/>
          <a:p>
            <a:r>
              <a:rPr lang="en-US" b="1" dirty="0">
                <a:solidFill>
                  <a:srgbClr val="C00000"/>
                </a:solidFill>
              </a:rPr>
              <a:t>3</a:t>
            </a:r>
          </a:p>
        </p:txBody>
      </p:sp>
      <p:sp>
        <p:nvSpPr>
          <p:cNvPr id="20" name="TextBox 19"/>
          <p:cNvSpPr txBox="1"/>
          <p:nvPr/>
        </p:nvSpPr>
        <p:spPr>
          <a:xfrm>
            <a:off x="1768574" y="2278747"/>
            <a:ext cx="298083" cy="415008"/>
          </a:xfrm>
          <a:prstGeom prst="rect">
            <a:avLst/>
          </a:prstGeom>
          <a:noFill/>
        </p:spPr>
        <p:txBody>
          <a:bodyPr wrap="square" rtlCol="0">
            <a:spAutoFit/>
          </a:bodyPr>
          <a:lstStyle/>
          <a:p>
            <a:r>
              <a:rPr lang="en-US" b="1" dirty="0">
                <a:solidFill>
                  <a:srgbClr val="C00000"/>
                </a:solidFill>
              </a:rPr>
              <a:t>7</a:t>
            </a:r>
          </a:p>
        </p:txBody>
      </p:sp>
      <p:sp>
        <p:nvSpPr>
          <p:cNvPr id="22" name="TextBox 21"/>
          <p:cNvSpPr txBox="1"/>
          <p:nvPr/>
        </p:nvSpPr>
        <p:spPr>
          <a:xfrm>
            <a:off x="554492" y="2299170"/>
            <a:ext cx="522920" cy="415008"/>
          </a:xfrm>
          <a:prstGeom prst="rect">
            <a:avLst/>
          </a:prstGeom>
          <a:noFill/>
        </p:spPr>
        <p:txBody>
          <a:bodyPr wrap="square" rtlCol="0">
            <a:spAutoFit/>
          </a:bodyPr>
          <a:lstStyle/>
          <a:p>
            <a:r>
              <a:rPr lang="en-US" b="1" dirty="0">
                <a:solidFill>
                  <a:srgbClr val="C00000"/>
                </a:solidFill>
              </a:rPr>
              <a:t>16</a:t>
            </a:r>
          </a:p>
        </p:txBody>
      </p:sp>
      <p:sp>
        <p:nvSpPr>
          <p:cNvPr id="23" name="TextBox 22"/>
          <p:cNvSpPr txBox="1"/>
          <p:nvPr/>
        </p:nvSpPr>
        <p:spPr>
          <a:xfrm>
            <a:off x="1417838" y="3082748"/>
            <a:ext cx="559326" cy="415008"/>
          </a:xfrm>
          <a:prstGeom prst="rect">
            <a:avLst/>
          </a:prstGeom>
          <a:noFill/>
        </p:spPr>
        <p:txBody>
          <a:bodyPr wrap="square" rtlCol="0">
            <a:spAutoFit/>
          </a:bodyPr>
          <a:lstStyle/>
          <a:p>
            <a:r>
              <a:rPr lang="en-US" b="1" dirty="0">
                <a:solidFill>
                  <a:srgbClr val="C00000"/>
                </a:solidFill>
              </a:rPr>
              <a:t>21</a:t>
            </a:r>
          </a:p>
        </p:txBody>
      </p:sp>
      <p:cxnSp>
        <p:nvCxnSpPr>
          <p:cNvPr id="61" name="Straight Connector 60"/>
          <p:cNvCxnSpPr/>
          <p:nvPr/>
        </p:nvCxnSpPr>
        <p:spPr>
          <a:xfrm>
            <a:off x="2015101" y="2605711"/>
            <a:ext cx="184266" cy="422704"/>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066657" y="3085727"/>
            <a:ext cx="549400" cy="415008"/>
          </a:xfrm>
          <a:prstGeom prst="rect">
            <a:avLst/>
          </a:prstGeom>
          <a:noFill/>
        </p:spPr>
        <p:txBody>
          <a:bodyPr wrap="square" rtlCol="0">
            <a:spAutoFit/>
          </a:bodyPr>
          <a:lstStyle/>
          <a:p>
            <a:r>
              <a:rPr lang="en-US" b="1" dirty="0">
                <a:solidFill>
                  <a:srgbClr val="C00000"/>
                </a:solidFill>
              </a:rPr>
              <a:t>12</a:t>
            </a:r>
          </a:p>
        </p:txBody>
      </p:sp>
      <p:sp>
        <p:nvSpPr>
          <p:cNvPr id="54" name="TextBox 53"/>
          <p:cNvSpPr txBox="1"/>
          <p:nvPr/>
        </p:nvSpPr>
        <p:spPr>
          <a:xfrm>
            <a:off x="2220866" y="1104362"/>
            <a:ext cx="447213" cy="369332"/>
          </a:xfrm>
          <a:prstGeom prst="rect">
            <a:avLst/>
          </a:prstGeom>
          <a:noFill/>
        </p:spPr>
        <p:txBody>
          <a:bodyPr wrap="square" rtlCol="0">
            <a:spAutoFit/>
          </a:bodyPr>
          <a:lstStyle/>
          <a:p>
            <a:r>
              <a:rPr lang="en-US" b="1" dirty="0">
                <a:solidFill>
                  <a:srgbClr val="C00000"/>
                </a:solidFill>
              </a:rPr>
              <a:t>2</a:t>
            </a:r>
          </a:p>
        </p:txBody>
      </p:sp>
      <p:sp>
        <p:nvSpPr>
          <p:cNvPr id="56" name="Rounded Rectangle 55"/>
          <p:cNvSpPr/>
          <p:nvPr/>
        </p:nvSpPr>
        <p:spPr>
          <a:xfrm>
            <a:off x="3159661" y="3281945"/>
            <a:ext cx="793425" cy="897479"/>
          </a:xfrm>
          <a:prstGeom prst="roundRect">
            <a:avLst/>
          </a:prstGeom>
          <a:solidFill>
            <a:srgbClr val="92D050">
              <a:alpha val="13000"/>
            </a:srgbClr>
          </a:solidFill>
          <a:ln w="38100">
            <a:solidFill>
              <a:schemeClr val="tx2">
                <a:lumMod val="60000"/>
                <a:lumOff val="40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3162054" y="3369904"/>
            <a:ext cx="1012184" cy="369332"/>
          </a:xfrm>
          <a:prstGeom prst="rect">
            <a:avLst/>
          </a:prstGeom>
          <a:noFill/>
          <a:ln>
            <a:noFill/>
          </a:ln>
        </p:spPr>
        <p:txBody>
          <a:bodyPr wrap="square" rtlCol="0">
            <a:spAutoFit/>
          </a:bodyPr>
          <a:lstStyle/>
          <a:p>
            <a:r>
              <a:rPr lang="en-US" b="1" dirty="0"/>
              <a:t>temp</a:t>
            </a:r>
          </a:p>
        </p:txBody>
      </p:sp>
      <p:sp>
        <p:nvSpPr>
          <p:cNvPr id="25" name="Oval 24"/>
          <p:cNvSpPr/>
          <p:nvPr/>
        </p:nvSpPr>
        <p:spPr>
          <a:xfrm>
            <a:off x="1252923" y="4870671"/>
            <a:ext cx="553271" cy="685800"/>
          </a:xfrm>
          <a:prstGeom prst="ellipse">
            <a:avLst/>
          </a:prstGeom>
          <a:solidFill>
            <a:schemeClr val="accent5">
              <a:lumMod val="40000"/>
              <a:lumOff val="60000"/>
              <a:alpha val="64000"/>
            </a:schemeClr>
          </a:solidFill>
          <a:ln w="31750">
            <a:solidFill>
              <a:schemeClr val="accent5">
                <a:lumMod val="75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459307" y="5049817"/>
            <a:ext cx="505498" cy="369332"/>
          </a:xfrm>
          <a:prstGeom prst="rect">
            <a:avLst/>
          </a:prstGeom>
          <a:noFill/>
        </p:spPr>
        <p:txBody>
          <a:bodyPr wrap="square" rtlCol="0">
            <a:spAutoFit/>
          </a:bodyPr>
          <a:lstStyle/>
          <a:p>
            <a:r>
              <a:rPr lang="en-US" b="1" dirty="0">
                <a:solidFill>
                  <a:srgbClr val="C00000"/>
                </a:solidFill>
              </a:rPr>
              <a:t>12</a:t>
            </a:r>
          </a:p>
        </p:txBody>
      </p:sp>
    </p:spTree>
    <p:extLst>
      <p:ext uri="{BB962C8B-B14F-4D97-AF65-F5344CB8AC3E}">
        <p14:creationId xmlns:p14="http://schemas.microsoft.com/office/powerpoint/2010/main" val="336355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fade">
                                      <p:cBhvr>
                                        <p:cTn id="7" dur="1000"/>
                                        <p:tgtEl>
                                          <p:spTgt spid="50">
                                            <p:txEl>
                                              <p:pRg st="0" end="0"/>
                                            </p:txEl>
                                          </p:spTgt>
                                        </p:tgtEl>
                                      </p:cBhvr>
                                    </p:animEffect>
                                    <p:anim calcmode="lin" valueType="num">
                                      <p:cBhvr>
                                        <p:cTn id="8" dur="1000" fill="hold"/>
                                        <p:tgtEl>
                                          <p:spTgt spid="5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0">
                                            <p:txEl>
                                              <p:pRg st="1" end="1"/>
                                            </p:txEl>
                                          </p:spTgt>
                                        </p:tgtEl>
                                        <p:attrNameLst>
                                          <p:attrName>style.visibility</p:attrName>
                                        </p:attrNameLst>
                                      </p:cBhvr>
                                      <p:to>
                                        <p:strVal val="visible"/>
                                      </p:to>
                                    </p:set>
                                    <p:animEffect transition="in" filter="fade">
                                      <p:cBhvr>
                                        <p:cTn id="14" dur="1000"/>
                                        <p:tgtEl>
                                          <p:spTgt spid="50">
                                            <p:txEl>
                                              <p:pRg st="1" end="1"/>
                                            </p:txEl>
                                          </p:spTgt>
                                        </p:tgtEl>
                                      </p:cBhvr>
                                    </p:animEffect>
                                    <p:anim calcmode="lin" valueType="num">
                                      <p:cBhvr>
                                        <p:cTn id="15" dur="1000" fill="hold"/>
                                        <p:tgtEl>
                                          <p:spTgt spid="5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0" presetClass="path" presetSubtype="0" accel="50000" decel="50000" fill="hold" grpId="0" nodeType="clickEffect">
                                  <p:stCondLst>
                                    <p:cond delay="0"/>
                                  </p:stCondLst>
                                  <p:childTnLst>
                                    <p:animMotion origin="layout" path="M 0.05764 -2.96296E-6 L 0.10729 -2.96296E-6 C 0.12952 -2.96296E-6 0.15695 -0.07338 0.15695 -0.13287 L 0.15695 -0.26574 " pathEditMode="relative" rAng="0" ptsTypes="FfFF">
                                      <p:cBhvr>
                                        <p:cTn id="20" dur="2000" fill="hold"/>
                                        <p:tgtEl>
                                          <p:spTgt spid="54"/>
                                        </p:tgtEl>
                                        <p:attrNameLst>
                                          <p:attrName>ppt_x</p:attrName>
                                          <p:attrName>ppt_y</p:attrName>
                                        </p:attrNameLst>
                                      </p:cBhvr>
                                      <p:rCtr x="4965" y="-13287"/>
                                    </p:animMotion>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fade">
                                      <p:cBhvr>
                                        <p:cTn id="24" dur="500"/>
                                        <p:tgtEl>
                                          <p:spTgt spid="55"/>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0">
                                            <p:txEl>
                                              <p:pRg st="2" end="2"/>
                                            </p:txEl>
                                          </p:spTgt>
                                        </p:tgtEl>
                                        <p:attrNameLst>
                                          <p:attrName>style.visibility</p:attrName>
                                        </p:attrNameLst>
                                      </p:cBhvr>
                                      <p:to>
                                        <p:strVal val="visible"/>
                                      </p:to>
                                    </p:set>
                                    <p:animEffect transition="in" filter="fade">
                                      <p:cBhvr>
                                        <p:cTn id="29" dur="1000"/>
                                        <p:tgtEl>
                                          <p:spTgt spid="50">
                                            <p:txEl>
                                              <p:pRg st="2" end="2"/>
                                            </p:txEl>
                                          </p:spTgt>
                                        </p:tgtEl>
                                      </p:cBhvr>
                                    </p:animEffect>
                                    <p:anim calcmode="lin" valueType="num">
                                      <p:cBhvr>
                                        <p:cTn id="30" dur="1000" fill="hold"/>
                                        <p:tgtEl>
                                          <p:spTgt spid="50">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50">
                                            <p:txEl>
                                              <p:pRg st="2" end="2"/>
                                            </p:txEl>
                                          </p:spTgt>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fade">
                                      <p:cBhvr>
                                        <p:cTn id="35" dur="500"/>
                                        <p:tgtEl>
                                          <p:spTgt spid="5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childTnLst>
                          </p:cTn>
                        </p:par>
                        <p:par>
                          <p:cTn id="39" fill="hold">
                            <p:stCondLst>
                              <p:cond delay="1500"/>
                            </p:stCondLst>
                            <p:childTnLst>
                              <p:par>
                                <p:cTn id="40" presetID="50" presetClass="path" presetSubtype="0" accel="50000" decel="50000" fill="hold" grpId="0" nodeType="afterEffect">
                                  <p:stCondLst>
                                    <p:cond delay="0"/>
                                  </p:stCondLst>
                                  <p:childTnLst>
                                    <p:animMotion origin="layout" path="M 3.61111E-6 -2.59259E-6 L 0.0677 -2.59259E-6 C 0.09809 -2.59259E-6 0.13559 0.02385 0.13559 0.04329 L 0.13559 0.08658 " pathEditMode="relative" rAng="0" ptsTypes="FfFF">
                                      <p:cBhvr>
                                        <p:cTn id="41" dur="2000" fill="hold"/>
                                        <p:tgtEl>
                                          <p:spTgt spid="21"/>
                                        </p:tgtEl>
                                        <p:attrNameLst>
                                          <p:attrName>ppt_x</p:attrName>
                                          <p:attrName>ppt_y</p:attrName>
                                        </p:attrNameLst>
                                      </p:cBhvr>
                                      <p:rCtr x="6771" y="4329"/>
                                    </p:animMotion>
                                  </p:childTnLst>
                                </p:cTn>
                              </p:par>
                            </p:childTnLst>
                          </p:cTn>
                        </p:par>
                        <p:par>
                          <p:cTn id="42" fill="hold">
                            <p:stCondLst>
                              <p:cond delay="3500"/>
                            </p:stCondLst>
                            <p:childTnLst>
                              <p:par>
                                <p:cTn id="43" presetID="1" presetClass="exit" presetSubtype="0" fill="hold" nodeType="afterEffect">
                                  <p:stCondLst>
                                    <p:cond delay="0"/>
                                  </p:stCondLst>
                                  <p:childTnLst>
                                    <p:set>
                                      <p:cBhvr>
                                        <p:cTn id="44" dur="1" fill="hold">
                                          <p:stCondLst>
                                            <p:cond delay="0"/>
                                          </p:stCondLst>
                                        </p:cTn>
                                        <p:tgtEl>
                                          <p:spTgt spid="6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0">
                                            <p:txEl>
                                              <p:pRg st="3" end="3"/>
                                            </p:txEl>
                                          </p:spTgt>
                                        </p:tgtEl>
                                        <p:attrNameLst>
                                          <p:attrName>style.visibility</p:attrName>
                                        </p:attrNameLst>
                                      </p:cBhvr>
                                      <p:to>
                                        <p:strVal val="visible"/>
                                      </p:to>
                                    </p:set>
                                    <p:animEffect transition="in" filter="fade">
                                      <p:cBhvr>
                                        <p:cTn id="49" dur="1000"/>
                                        <p:tgtEl>
                                          <p:spTgt spid="50">
                                            <p:txEl>
                                              <p:pRg st="3" end="3"/>
                                            </p:txEl>
                                          </p:spTgt>
                                        </p:tgtEl>
                                      </p:cBhvr>
                                    </p:animEffect>
                                    <p:anim calcmode="lin" valueType="num">
                                      <p:cBhvr>
                                        <p:cTn id="50" dur="1000" fill="hold"/>
                                        <p:tgtEl>
                                          <p:spTgt spid="50">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5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0">
                                            <p:txEl>
                                              <p:pRg st="4" end="4"/>
                                            </p:txEl>
                                          </p:spTgt>
                                        </p:tgtEl>
                                        <p:attrNameLst>
                                          <p:attrName>style.visibility</p:attrName>
                                        </p:attrNameLst>
                                      </p:cBhvr>
                                      <p:to>
                                        <p:strVal val="visible"/>
                                      </p:to>
                                    </p:set>
                                    <p:animEffect transition="in" filter="fade">
                                      <p:cBhvr>
                                        <p:cTn id="56" dur="1000"/>
                                        <p:tgtEl>
                                          <p:spTgt spid="50">
                                            <p:txEl>
                                              <p:pRg st="4" end="4"/>
                                            </p:txEl>
                                          </p:spTgt>
                                        </p:tgtEl>
                                      </p:cBhvr>
                                    </p:animEffect>
                                    <p:anim calcmode="lin" valueType="num">
                                      <p:cBhvr>
                                        <p:cTn id="57" dur="1000" fill="hold"/>
                                        <p:tgtEl>
                                          <p:spTgt spid="50">
                                            <p:txEl>
                                              <p:pRg st="4" end="4"/>
                                            </p:txEl>
                                          </p:spTgt>
                                        </p:tgtEl>
                                        <p:attrNameLst>
                                          <p:attrName>ppt_x</p:attrName>
                                        </p:attrNameLst>
                                      </p:cBhvr>
                                      <p:tavLst>
                                        <p:tav tm="0">
                                          <p:val>
                                            <p:strVal val="#ppt_x"/>
                                          </p:val>
                                        </p:tav>
                                        <p:tav tm="100000">
                                          <p:val>
                                            <p:strVal val="#ppt_x"/>
                                          </p:val>
                                        </p:tav>
                                      </p:tavLst>
                                    </p:anim>
                                    <p:anim calcmode="lin" valueType="num">
                                      <p:cBhvr>
                                        <p:cTn id="58" dur="1000" fill="hold"/>
                                        <p:tgtEl>
                                          <p:spTgt spid="5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0" presetClass="path" presetSubtype="0" accel="50000" decel="50000" fill="hold" grpId="0" nodeType="clickEffect">
                                  <p:stCondLst>
                                    <p:cond delay="0"/>
                                  </p:stCondLst>
                                  <p:childTnLst>
                                    <p:animMotion origin="layout" path="M 3.05556E-6 3.7037E-6 L 0.05607 3.7037E-6 C 0.08125 3.7037E-6 0.11232 -0.02107 0.11232 -0.0382 L 0.11232 -0.07616 " pathEditMode="relative" rAng="0" ptsTypes="FfFF">
                                      <p:cBhvr>
                                        <p:cTn id="62" dur="2000" fill="hold"/>
                                        <p:tgtEl>
                                          <p:spTgt spid="19"/>
                                        </p:tgtEl>
                                        <p:attrNameLst>
                                          <p:attrName>ppt_x</p:attrName>
                                          <p:attrName>ppt_y</p:attrName>
                                        </p:attrNameLst>
                                      </p:cBhvr>
                                      <p:rCtr x="5608" y="-3819"/>
                                    </p:animMotion>
                                  </p:childTnLst>
                                </p:cTn>
                              </p:par>
                              <p:par>
                                <p:cTn id="63" presetID="50" presetClass="path" presetSubtype="0" accel="50000" decel="50000" fill="hold" grpId="1" nodeType="withEffect">
                                  <p:stCondLst>
                                    <p:cond delay="0"/>
                                  </p:stCondLst>
                                  <p:childTnLst>
                                    <p:animMotion origin="layout" path="M -0.00312 0.00092 L -0.05885 0.00092 C -0.08402 0.00092 -0.11458 0.01944 -0.11458 0.03472 L -0.11458 0.06852 " pathEditMode="relative" rAng="0" ptsTypes="FfFF">
                                      <p:cBhvr>
                                        <p:cTn id="64" dur="2000" fill="hold"/>
                                        <p:tgtEl>
                                          <p:spTgt spid="55"/>
                                        </p:tgtEl>
                                        <p:attrNameLst>
                                          <p:attrName>ppt_x</p:attrName>
                                          <p:attrName>ppt_y</p:attrName>
                                        </p:attrNameLst>
                                      </p:cBhvr>
                                      <p:rCtr x="-5573" y="3380"/>
                                    </p:animMotion>
                                  </p:childTnLst>
                                </p:cTn>
                              </p:par>
                            </p:childTnLst>
                          </p:cTn>
                        </p:par>
                      </p:childTnLst>
                    </p:cTn>
                  </p:par>
                  <p:par>
                    <p:cTn id="65" fill="hold">
                      <p:stCondLst>
                        <p:cond delay="indefinite"/>
                      </p:stCondLst>
                      <p:childTnLst>
                        <p:par>
                          <p:cTn id="66" fill="hold">
                            <p:stCondLst>
                              <p:cond delay="0"/>
                            </p:stCondLst>
                            <p:childTnLst>
                              <p:par>
                                <p:cTn id="67" presetID="50" presetClass="path" presetSubtype="0" accel="50000" decel="50000" fill="hold" grpId="0" nodeType="clickEffect">
                                  <p:stCondLst>
                                    <p:cond delay="0"/>
                                  </p:stCondLst>
                                  <p:childTnLst>
                                    <p:animMotion origin="layout" path="M -0.004 -0.00162 L -0.03386 -0.00162 C -0.0474 -0.00162 -0.06372 -0.02824 -0.06372 -0.04954 L -0.06372 -0.09745 " pathEditMode="relative" rAng="0" ptsTypes="FfFF">
                                      <p:cBhvr>
                                        <p:cTn id="68" dur="2000" fill="hold"/>
                                        <p:tgtEl>
                                          <p:spTgt spid="20"/>
                                        </p:tgtEl>
                                        <p:attrNameLst>
                                          <p:attrName>ppt_x</p:attrName>
                                          <p:attrName>ppt_y</p:attrName>
                                        </p:attrNameLst>
                                      </p:cBhvr>
                                      <p:rCtr x="-2986" y="-4792"/>
                                    </p:animMotion>
                                  </p:childTnLst>
                                </p:cTn>
                              </p:par>
                              <p:par>
                                <p:cTn id="69" presetID="50" presetClass="path" presetSubtype="0" accel="50000" decel="50000" fill="hold" grpId="2" nodeType="withEffect">
                                  <p:stCondLst>
                                    <p:cond delay="0"/>
                                  </p:stCondLst>
                                  <p:childTnLst>
                                    <p:animMotion origin="layout" path="M -0.11458 0.06852 L -0.08386 0.06852 C -0.07014 0.06852 -0.05313 0.09861 -0.05313 0.12361 L -0.05313 0.17871 " pathEditMode="relative" rAng="0" ptsTypes="FfFF">
                                      <p:cBhvr>
                                        <p:cTn id="70" dur="2000" fill="hold"/>
                                        <p:tgtEl>
                                          <p:spTgt spid="55"/>
                                        </p:tgtEl>
                                        <p:attrNameLst>
                                          <p:attrName>ppt_x</p:attrName>
                                          <p:attrName>ppt_y</p:attrName>
                                        </p:attrNameLst>
                                      </p:cBhvr>
                                      <p:rCtr x="3073" y="5509"/>
                                    </p:animMotion>
                                  </p:childTnLst>
                                </p:cTn>
                              </p:par>
                            </p:childTnLst>
                          </p:cTn>
                        </p:par>
                      </p:childTnLst>
                    </p:cTn>
                  </p:par>
                  <p:par>
                    <p:cTn id="71" fill="hold">
                      <p:stCondLst>
                        <p:cond delay="indefinite"/>
                      </p:stCondLst>
                      <p:childTnLst>
                        <p:par>
                          <p:cTn id="72" fill="hold">
                            <p:stCondLst>
                              <p:cond delay="0"/>
                            </p:stCondLst>
                            <p:childTnLst>
                              <p:par>
                                <p:cTn id="73" presetID="50" presetClass="path" presetSubtype="0" accel="50000" decel="50000" fill="hold" grpId="1" nodeType="clickEffect">
                                  <p:stCondLst>
                                    <p:cond delay="0"/>
                                  </p:stCondLst>
                                  <p:childTnLst>
                                    <p:animMotion origin="layout" path="M 0.13559 0.08658 L 0.04392 0.08658 C 0.00191 0.08658 -0.04775 0.03079 -0.04775 -0.01342 L -0.04775 -0.11342 " pathEditMode="relative" rAng="0" ptsTypes="FfFF">
                                      <p:cBhvr>
                                        <p:cTn id="74" dur="2000" fill="hold"/>
                                        <p:tgtEl>
                                          <p:spTgt spid="21"/>
                                        </p:tgtEl>
                                        <p:attrNameLst>
                                          <p:attrName>ppt_x</p:attrName>
                                          <p:attrName>ppt_y</p:attrName>
                                        </p:attrNameLst>
                                      </p:cBhvr>
                                      <p:rCtr x="-9167" y="-10000"/>
                                    </p:animMotion>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50">
                                            <p:txEl>
                                              <p:pRg st="5" end="5"/>
                                            </p:txEl>
                                          </p:spTgt>
                                        </p:tgtEl>
                                        <p:attrNameLst>
                                          <p:attrName>style.visibility</p:attrName>
                                        </p:attrNameLst>
                                      </p:cBhvr>
                                      <p:to>
                                        <p:strVal val="visible"/>
                                      </p:to>
                                    </p:set>
                                    <p:animEffect transition="in" filter="fade">
                                      <p:cBhvr>
                                        <p:cTn id="79" dur="1000"/>
                                        <p:tgtEl>
                                          <p:spTgt spid="50">
                                            <p:txEl>
                                              <p:pRg st="5" end="5"/>
                                            </p:txEl>
                                          </p:spTgt>
                                        </p:tgtEl>
                                      </p:cBhvr>
                                    </p:animEffect>
                                    <p:anim calcmode="lin" valueType="num">
                                      <p:cBhvr>
                                        <p:cTn id="80" dur="1000" fill="hold"/>
                                        <p:tgtEl>
                                          <p:spTgt spid="50">
                                            <p:txEl>
                                              <p:pRg st="5" end="5"/>
                                            </p:txEl>
                                          </p:spTgt>
                                        </p:tgtEl>
                                        <p:attrNameLst>
                                          <p:attrName>ppt_x</p:attrName>
                                        </p:attrNameLst>
                                      </p:cBhvr>
                                      <p:tavLst>
                                        <p:tav tm="0">
                                          <p:val>
                                            <p:strVal val="#ppt_x"/>
                                          </p:val>
                                        </p:tav>
                                        <p:tav tm="100000">
                                          <p:val>
                                            <p:strVal val="#ppt_x"/>
                                          </p:val>
                                        </p:tav>
                                      </p:tavLst>
                                    </p:anim>
                                    <p:anim calcmode="lin" valueType="num">
                                      <p:cBhvr>
                                        <p:cTn id="81" dur="1000" fill="hold"/>
                                        <p:tgtEl>
                                          <p:spTgt spid="5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50" presetClass="path" presetSubtype="0" accel="50000" decel="50000" fill="hold" grpId="0" nodeType="clickEffect">
                                  <p:stCondLst>
                                    <p:cond delay="0"/>
                                  </p:stCondLst>
                                  <p:childTnLst>
                                    <p:animMotion origin="layout" path="M -3.61111E-6 3.7037E-7 L -0.0335 3.7037E-7 C -0.04843 3.7037E-7 -0.06684 0.075 -0.06684 0.13611 L -0.06684 0.27245 " pathEditMode="relative" rAng="0" ptsTypes="FfFF">
                                      <p:cBhvr>
                                        <p:cTn id="85" dur="2000" fill="hold"/>
                                        <p:tgtEl>
                                          <p:spTgt spid="53"/>
                                        </p:tgtEl>
                                        <p:attrNameLst>
                                          <p:attrName>ppt_x</p:attrName>
                                          <p:attrName>ppt_y</p:attrName>
                                        </p:attrNameLst>
                                      </p:cBhvr>
                                      <p:rCtr x="-3351" y="13611"/>
                                    </p:animMotion>
                                  </p:childTnLst>
                                </p:cTn>
                              </p:par>
                            </p:childTnLst>
                          </p:cTn>
                        </p:par>
                        <p:par>
                          <p:cTn id="86" fill="hold">
                            <p:stCondLst>
                              <p:cond delay="2000"/>
                            </p:stCondLst>
                            <p:childTnLst>
                              <p:par>
                                <p:cTn id="87" presetID="10" presetClass="entr" presetSubtype="0" fill="hold" grpId="0" nodeType="afterEffect">
                                  <p:stCondLst>
                                    <p:cond delay="20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childTnLst>
                          </p:cTn>
                        </p:par>
                      </p:childTnLst>
                    </p:cTn>
                  </p:par>
                  <p:par>
                    <p:cTn id="90" fill="hold">
                      <p:stCondLst>
                        <p:cond delay="indefinite"/>
                      </p:stCondLst>
                      <p:childTnLst>
                        <p:par>
                          <p:cTn id="91" fill="hold">
                            <p:stCondLst>
                              <p:cond delay="0"/>
                            </p:stCondLst>
                            <p:childTnLst>
                              <p:par>
                                <p:cTn id="92" presetID="50" presetClass="path" presetSubtype="0" accel="50000" decel="50000" fill="hold" grpId="0" nodeType="clickEffect">
                                  <p:stCondLst>
                                    <p:cond delay="0"/>
                                  </p:stCondLst>
                                  <p:childTnLst>
                                    <p:animMotion origin="layout" path="M -2.77778E-6 -4.44444E-6 L -0.22587 -4.44444E-6 C -0.32777 -4.44444E-6 -0.45173 -0.0574 -0.45173 -0.09838 L -0.45173 -0.19652 " pathEditMode="relative" rAng="0" ptsTypes="FfFF">
                                      <p:cBhvr>
                                        <p:cTn id="93" dur="2000" fill="hold"/>
                                        <p:tgtEl>
                                          <p:spTgt spid="42"/>
                                        </p:tgtEl>
                                        <p:attrNameLst>
                                          <p:attrName>ppt_x</p:attrName>
                                          <p:attrName>ppt_y</p:attrName>
                                        </p:attrNameLst>
                                      </p:cBhvr>
                                      <p:rCtr x="-22587" y="-9838"/>
                                    </p:animMotion>
                                  </p:childTnLst>
                                </p:cTn>
                              </p:par>
                            </p:childTnLst>
                          </p:cTn>
                        </p:par>
                      </p:childTnLst>
                    </p:cTn>
                  </p:par>
                  <p:par>
                    <p:cTn id="94" fill="hold">
                      <p:stCondLst>
                        <p:cond delay="indefinite"/>
                      </p:stCondLst>
                      <p:childTnLst>
                        <p:par>
                          <p:cTn id="95" fill="hold">
                            <p:stCondLst>
                              <p:cond delay="0"/>
                            </p:stCondLst>
                            <p:childTnLst>
                              <p:par>
                                <p:cTn id="96" presetID="50" presetClass="path" presetSubtype="0" accel="50000" decel="50000" fill="hold" grpId="0" nodeType="clickEffect">
                                  <p:stCondLst>
                                    <p:cond delay="0"/>
                                  </p:stCondLst>
                                  <p:childTnLst>
                                    <p:animMotion origin="layout" path="M 0.01459 0.01597 L -0.02031 0.01597 C -0.03593 0.01597 -0.05486 0.00879 -0.05486 0.00231 L -0.05486 -0.01181 " pathEditMode="relative" rAng="0" ptsTypes="FfFF">
                                      <p:cBhvr>
                                        <p:cTn id="97" dur="2000" fill="hold"/>
                                        <p:tgtEl>
                                          <p:spTgt spid="38"/>
                                        </p:tgtEl>
                                        <p:attrNameLst>
                                          <p:attrName>ppt_x</p:attrName>
                                          <p:attrName>ppt_y</p:attrName>
                                        </p:attrNameLst>
                                      </p:cBhvr>
                                      <p:rCtr x="-3472" y="-1389"/>
                                    </p:animMotion>
                                  </p:childTnLst>
                                </p:cTn>
                              </p:par>
                              <p:par>
                                <p:cTn id="98" presetID="50" presetClass="path" presetSubtype="0" accel="50000" decel="50000" fill="hold" grpId="1" nodeType="withEffect">
                                  <p:stCondLst>
                                    <p:cond delay="0"/>
                                  </p:stCondLst>
                                  <p:childTnLst>
                                    <p:animMotion origin="layout" path="M 2.77778E-7 1.11022E-16 L 0.03698 1.11022E-16 C 0.05365 1.11022E-16 0.07517 0.0037 0.07517 0.00764 L 0.07517 0.01667 " pathEditMode="relative" rAng="0" ptsTypes="FfFF">
                                      <p:cBhvr>
                                        <p:cTn id="99" dur="2000" fill="hold"/>
                                        <p:tgtEl>
                                          <p:spTgt spid="25"/>
                                        </p:tgtEl>
                                        <p:attrNameLst>
                                          <p:attrName>ppt_x</p:attrName>
                                          <p:attrName>ppt_y</p:attrName>
                                        </p:attrNameLst>
                                      </p:cBhvr>
                                      <p:rCtr x="3750" y="833"/>
                                    </p:animMotion>
                                  </p:childTnLst>
                                </p:cTn>
                              </p:par>
                            </p:childTnLst>
                          </p:cTn>
                        </p:par>
                      </p:childTnLst>
                    </p:cTn>
                  </p:par>
                  <p:par>
                    <p:cTn id="100" fill="hold">
                      <p:stCondLst>
                        <p:cond delay="indefinite"/>
                      </p:stCondLst>
                      <p:childTnLst>
                        <p:par>
                          <p:cTn id="101" fill="hold">
                            <p:stCondLst>
                              <p:cond delay="0"/>
                            </p:stCondLst>
                            <p:childTnLst>
                              <p:par>
                                <p:cTn id="102" presetID="50" presetClass="path" presetSubtype="0" accel="50000" decel="50000" fill="hold" grpId="0" nodeType="clickEffect">
                                  <p:stCondLst>
                                    <p:cond delay="0"/>
                                  </p:stCondLst>
                                  <p:childTnLst>
                                    <p:animMotion origin="layout" path="M 0.00208 -0.00926 L -0.10104 -0.00926 C -0.14792 -0.00926 -0.20417 -0.01226 -0.20417 -0.01481 L -0.20417 -0.02013 " pathEditMode="relative" rAng="0" ptsTypes="FfFF">
                                      <p:cBhvr>
                                        <p:cTn id="103" dur="2000" fill="hold"/>
                                        <p:tgtEl>
                                          <p:spTgt spid="39"/>
                                        </p:tgtEl>
                                        <p:attrNameLst>
                                          <p:attrName>ppt_x</p:attrName>
                                          <p:attrName>ppt_y</p:attrName>
                                        </p:attrNameLst>
                                      </p:cBhvr>
                                      <p:rCtr x="-10312" y="-556"/>
                                    </p:animMotion>
                                  </p:childTnLst>
                                </p:cTn>
                              </p:par>
                              <p:par>
                                <p:cTn id="104" presetID="50" presetClass="path" presetSubtype="0" accel="50000" decel="50000" fill="hold" grpId="2" nodeType="withEffect">
                                  <p:stCondLst>
                                    <p:cond delay="0"/>
                                  </p:stCondLst>
                                  <p:childTnLst>
                                    <p:animMotion origin="layout" path="M 0.07517 0.01666 L 0.17465 0.01666 C 0.21944 0.01666 0.27448 0.01064 0.27448 0.00601 L 0.27448 -0.00463 " pathEditMode="relative" rAng="0" ptsTypes="FfFF">
                                      <p:cBhvr>
                                        <p:cTn id="105" dur="2000" fill="hold"/>
                                        <p:tgtEl>
                                          <p:spTgt spid="25"/>
                                        </p:tgtEl>
                                        <p:attrNameLst>
                                          <p:attrName>ppt_x</p:attrName>
                                          <p:attrName>ppt_y</p:attrName>
                                        </p:attrNameLst>
                                      </p:cBhvr>
                                      <p:rCtr x="9965" y="-1065"/>
                                    </p:animMotion>
                                  </p:childTnLst>
                                </p:cTn>
                              </p:par>
                            </p:childTnLst>
                          </p:cTn>
                        </p:par>
                      </p:childTnLst>
                    </p:cTn>
                  </p:par>
                  <p:par>
                    <p:cTn id="106" fill="hold">
                      <p:stCondLst>
                        <p:cond delay="indefinite"/>
                      </p:stCondLst>
                      <p:childTnLst>
                        <p:par>
                          <p:cTn id="107" fill="hold">
                            <p:stCondLst>
                              <p:cond delay="0"/>
                            </p:stCondLst>
                            <p:childTnLst>
                              <p:par>
                                <p:cTn id="108" presetID="50" presetClass="path" presetSubtype="0" accel="50000" decel="50000" fill="hold" grpId="1" nodeType="clickEffect">
                                  <p:stCondLst>
                                    <p:cond delay="0"/>
                                  </p:stCondLst>
                                  <p:childTnLst>
                                    <p:animMotion origin="layout" path="M -0.45173 -0.19652 L -0.42673 -0.19652 C -0.41562 -0.19652 -0.40173 -0.14166 -0.40173 -0.09652 L -0.40173 0.00348 " pathEditMode="relative" rAng="0" ptsTypes="FfFF">
                                      <p:cBhvr>
                                        <p:cTn id="109" dur="2000" fill="hold"/>
                                        <p:tgtEl>
                                          <p:spTgt spid="42"/>
                                        </p:tgtEl>
                                        <p:attrNameLst>
                                          <p:attrName>ppt_x</p:attrName>
                                          <p:attrName>ppt_y</p:attrName>
                                        </p:attrNameLst>
                                      </p:cBhvr>
                                      <p:rCtr x="2500" y="10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5" grpId="2" animBg="1"/>
      <p:bldP spid="38" grpId="0"/>
      <p:bldP spid="39" grpId="0"/>
      <p:bldP spid="53" grpId="0"/>
      <p:bldP spid="19" grpId="0"/>
      <p:bldP spid="20" grpId="0"/>
      <p:bldP spid="21" grpId="0"/>
      <p:bldP spid="21" grpId="1"/>
      <p:bldP spid="54" grpId="0"/>
      <p:bldP spid="56" grpId="0" animBg="1"/>
      <p:bldP spid="57" grpId="0"/>
      <p:bldP spid="25" grpId="0" animBg="1"/>
      <p:bldP spid="25" grpId="1" animBg="1"/>
      <p:bldP spid="25" grpId="2" animBg="1"/>
      <p:bldP spid="42" grpId="0"/>
      <p:bldP spid="4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EAEE9A-2E33-529F-7755-8119A52026A2}"/>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8763000" cy="6477000"/>
          </a:xfrm>
          <a:prstGeom prst="rect">
            <a:avLst/>
          </a:prstGeom>
        </p:spPr>
      </p:pic>
    </p:spTree>
    <p:extLst>
      <p:ext uri="{BB962C8B-B14F-4D97-AF65-F5344CB8AC3E}">
        <p14:creationId xmlns:p14="http://schemas.microsoft.com/office/powerpoint/2010/main" val="1937712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8D8DC-3636-267C-B19E-301C9DAF3099}"/>
              </a:ext>
            </a:extLst>
          </p:cNvPr>
          <p:cNvSpPr>
            <a:spLocks noGrp="1"/>
          </p:cNvSpPr>
          <p:nvPr>
            <p:ph type="title"/>
          </p:nvPr>
        </p:nvSpPr>
        <p:spPr/>
        <p:txBody>
          <a:bodyPr/>
          <a:lstStyle/>
          <a:p>
            <a:r>
              <a:rPr lang="en-US" dirty="0" err="1"/>
              <a:t>delMin</a:t>
            </a:r>
            <a:r>
              <a:rPr lang="en-US" dirty="0"/>
              <a:t> time complexity</a:t>
            </a:r>
          </a:p>
        </p:txBody>
      </p:sp>
      <p:sp>
        <p:nvSpPr>
          <p:cNvPr id="3" name="Content Placeholder 2">
            <a:extLst>
              <a:ext uri="{FF2B5EF4-FFF2-40B4-BE49-F238E27FC236}">
                <a16:creationId xmlns:a16="http://schemas.microsoft.com/office/drawing/2014/main" id="{67FB2A9D-ED4C-600B-5CE5-DFDE034907AF}"/>
              </a:ext>
            </a:extLst>
          </p:cNvPr>
          <p:cNvSpPr>
            <a:spLocks noGrp="1"/>
          </p:cNvSpPr>
          <p:nvPr>
            <p:ph idx="1"/>
          </p:nvPr>
        </p:nvSpPr>
        <p:spPr/>
        <p:txBody>
          <a:bodyPr>
            <a:normAutofit/>
          </a:bodyPr>
          <a:lstStyle/>
          <a:p>
            <a:r>
              <a:rPr lang="en-US" dirty="0"/>
              <a:t>Worst-case </a:t>
            </a:r>
            <a:r>
              <a:rPr lang="en-US" b="1" dirty="0"/>
              <a:t>O(log n)</a:t>
            </a:r>
          </a:p>
          <a:p>
            <a:pPr lvl="1"/>
            <a:r>
              <a:rPr lang="en-US" dirty="0"/>
              <a:t>Remove root node: </a:t>
            </a:r>
            <a:r>
              <a:rPr lang="en-US" b="1" dirty="0"/>
              <a:t>O(1)</a:t>
            </a:r>
          </a:p>
          <a:p>
            <a:pPr lvl="1"/>
            <a:r>
              <a:rPr lang="en-US" dirty="0"/>
              <a:t>Save out last element: </a:t>
            </a:r>
            <a:r>
              <a:rPr lang="en-US" b="1" dirty="0"/>
              <a:t>O(1)</a:t>
            </a:r>
          </a:p>
          <a:p>
            <a:pPr lvl="1"/>
            <a:r>
              <a:rPr lang="en-US" dirty="0"/>
              <a:t>Bubble down the hole: </a:t>
            </a:r>
            <a:r>
              <a:rPr lang="en-US" b="1" dirty="0"/>
              <a:t>O(log N)</a:t>
            </a:r>
          </a:p>
          <a:p>
            <a:pPr lvl="2"/>
            <a:r>
              <a:rPr lang="en-US" dirty="0"/>
              <a:t>One copy per bubble move</a:t>
            </a:r>
          </a:p>
          <a:p>
            <a:pPr lvl="2"/>
            <a:r>
              <a:rPr lang="en-US" dirty="0"/>
              <a:t>+1 at end for copying temp value into hole</a:t>
            </a:r>
          </a:p>
          <a:p>
            <a:pPr lvl="1"/>
            <a:r>
              <a:rPr lang="en-US" dirty="0"/>
              <a:t>Swap down method: </a:t>
            </a:r>
            <a:r>
              <a:rPr lang="en-US" b="1" dirty="0"/>
              <a:t>O(log N)</a:t>
            </a:r>
          </a:p>
          <a:p>
            <a:pPr lvl="2"/>
            <a:r>
              <a:rPr lang="en-US" dirty="0"/>
              <a:t>3 assigns per swap, O(log N) swaps</a:t>
            </a:r>
          </a:p>
          <a:p>
            <a:pPr lvl="2"/>
            <a:r>
              <a:rPr lang="en-US" dirty="0"/>
              <a:t>O(3 log N) is O(log N)</a:t>
            </a:r>
          </a:p>
        </p:txBody>
      </p:sp>
    </p:spTree>
    <p:extLst>
      <p:ext uri="{BB962C8B-B14F-4D97-AF65-F5344CB8AC3E}">
        <p14:creationId xmlns:p14="http://schemas.microsoft.com/office/powerpoint/2010/main" val="3808232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E2A3B-DFCE-4E50-04EA-AB83BC022764}"/>
              </a:ext>
            </a:extLst>
          </p:cNvPr>
          <p:cNvSpPr>
            <a:spLocks noGrp="1"/>
          </p:cNvSpPr>
          <p:nvPr>
            <p:ph type="title"/>
          </p:nvPr>
        </p:nvSpPr>
        <p:spPr/>
        <p:txBody>
          <a:bodyPr/>
          <a:lstStyle/>
          <a:p>
            <a:r>
              <a:rPr lang="en-US" dirty="0" err="1"/>
              <a:t>increaseKey</a:t>
            </a:r>
            <a:r>
              <a:rPr lang="en-US" dirty="0"/>
              <a:t>/</a:t>
            </a:r>
            <a:r>
              <a:rPr lang="en-US" dirty="0" err="1"/>
              <a:t>decreaseKey</a:t>
            </a:r>
            <a:endParaRPr lang="en-US" dirty="0"/>
          </a:p>
        </p:txBody>
      </p:sp>
      <p:sp>
        <p:nvSpPr>
          <p:cNvPr id="3" name="Content Placeholder 2">
            <a:extLst>
              <a:ext uri="{FF2B5EF4-FFF2-40B4-BE49-F238E27FC236}">
                <a16:creationId xmlns:a16="http://schemas.microsoft.com/office/drawing/2014/main" id="{2FCE83BF-FEC5-B09D-20F8-76F3B849B351}"/>
              </a:ext>
            </a:extLst>
          </p:cNvPr>
          <p:cNvSpPr>
            <a:spLocks noGrp="1"/>
          </p:cNvSpPr>
          <p:nvPr>
            <p:ph idx="1"/>
          </p:nvPr>
        </p:nvSpPr>
        <p:spPr/>
        <p:txBody>
          <a:bodyPr/>
          <a:lstStyle/>
          <a:p>
            <a:r>
              <a:rPr lang="en-US" dirty="0"/>
              <a:t>Find the tree element with the key</a:t>
            </a:r>
          </a:p>
          <a:p>
            <a:r>
              <a:rPr lang="en-US" dirty="0"/>
              <a:t>Change priority by adding some increment</a:t>
            </a:r>
          </a:p>
          <a:p>
            <a:r>
              <a:rPr lang="en-US" dirty="0"/>
              <a:t>swap/bubble down (with smaller child) toward leaves until heap-order is achieved</a:t>
            </a:r>
          </a:p>
          <a:p>
            <a:pPr lvl="1"/>
            <a:r>
              <a:rPr lang="en-US" dirty="0"/>
              <a:t>Worst-case </a:t>
            </a:r>
            <a:r>
              <a:rPr lang="en-US" b="1" dirty="0"/>
              <a:t>O(log N) </a:t>
            </a:r>
            <a:r>
              <a:rPr lang="en-US" dirty="0"/>
              <a:t>as it follows path root to leaf (height)</a:t>
            </a:r>
          </a:p>
          <a:p>
            <a:r>
              <a:rPr lang="en-US" dirty="0"/>
              <a:t>For </a:t>
            </a:r>
            <a:r>
              <a:rPr lang="en-US" dirty="0" err="1"/>
              <a:t>decreaseKey</a:t>
            </a:r>
            <a:r>
              <a:rPr lang="en-US" dirty="0"/>
              <a:t>, bubble up toward root</a:t>
            </a:r>
          </a:p>
        </p:txBody>
      </p:sp>
    </p:spTree>
    <p:extLst>
      <p:ext uri="{BB962C8B-B14F-4D97-AF65-F5344CB8AC3E}">
        <p14:creationId xmlns:p14="http://schemas.microsoft.com/office/powerpoint/2010/main" val="2469759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CAD8-301F-E6F8-B149-2E95660E68B6}"/>
              </a:ext>
            </a:extLst>
          </p:cNvPr>
          <p:cNvSpPr>
            <a:spLocks noGrp="1"/>
          </p:cNvSpPr>
          <p:nvPr>
            <p:ph type="title"/>
          </p:nvPr>
        </p:nvSpPr>
        <p:spPr/>
        <p:txBody>
          <a:bodyPr/>
          <a:lstStyle/>
          <a:p>
            <a:r>
              <a:rPr lang="en-US" dirty="0" err="1"/>
              <a:t>PrQueue</a:t>
            </a:r>
            <a:r>
              <a:rPr lang="en-US" dirty="0"/>
              <a:t> slides from L11</a:t>
            </a:r>
          </a:p>
        </p:txBody>
      </p:sp>
      <p:sp>
        <p:nvSpPr>
          <p:cNvPr id="3" name="Content Placeholder 2">
            <a:extLst>
              <a:ext uri="{FF2B5EF4-FFF2-40B4-BE49-F238E27FC236}">
                <a16:creationId xmlns:a16="http://schemas.microsoft.com/office/drawing/2014/main" id="{ED3793C2-3638-1A41-0585-3752B01198E3}"/>
              </a:ext>
            </a:extLst>
          </p:cNvPr>
          <p:cNvSpPr>
            <a:spLocks noGrp="1"/>
          </p:cNvSpPr>
          <p:nvPr>
            <p:ph idx="1"/>
          </p:nvPr>
        </p:nvSpPr>
        <p:spPr/>
        <p:txBody>
          <a:bodyPr/>
          <a:lstStyle/>
          <a:p>
            <a:r>
              <a:rPr lang="en-US" dirty="0"/>
              <a:t>See </a:t>
            </a:r>
            <a:r>
              <a:rPr lang="en-US" dirty="0" err="1"/>
              <a:t>PrQueue</a:t>
            </a:r>
            <a:r>
              <a:rPr lang="en-US" dirty="0"/>
              <a:t> slides from L11</a:t>
            </a:r>
          </a:p>
          <a:p>
            <a:r>
              <a:rPr lang="en-US" dirty="0" err="1"/>
              <a:t>PrQueue</a:t>
            </a:r>
            <a:r>
              <a:rPr lang="en-US" dirty="0"/>
              <a:t> is an ADT we will implement with (binary) heap</a:t>
            </a:r>
          </a:p>
        </p:txBody>
      </p:sp>
    </p:spTree>
    <p:extLst>
      <p:ext uri="{BB962C8B-B14F-4D97-AF65-F5344CB8AC3E}">
        <p14:creationId xmlns:p14="http://schemas.microsoft.com/office/powerpoint/2010/main" val="2802481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8427" y="206733"/>
            <a:ext cx="8229600" cy="1143000"/>
          </a:xfrm>
        </p:spPr>
        <p:txBody>
          <a:bodyPr>
            <a:normAutofit/>
          </a:bodyPr>
          <a:lstStyle/>
          <a:p>
            <a:pPr algn="r"/>
            <a:r>
              <a:rPr lang="en-US" sz="3600" dirty="0">
                <a:solidFill>
                  <a:srgbClr val="0070C0"/>
                </a:solidFill>
                <a:latin typeface="Verdana" panose="020B0604030504040204" pitchFamily="34" charset="0"/>
                <a:ea typeface="Verdana" panose="020B0604030504040204" pitchFamily="34" charset="0"/>
                <a:cs typeface="Verdana" panose="020B0604030504040204" pitchFamily="34" charset="0"/>
              </a:rPr>
              <a:t>increaseKey Example</a:t>
            </a:r>
          </a:p>
        </p:txBody>
      </p:sp>
      <p:sp>
        <p:nvSpPr>
          <p:cNvPr id="50" name="Content Placeholder 1"/>
          <p:cNvSpPr txBox="1">
            <a:spLocks/>
          </p:cNvSpPr>
          <p:nvPr/>
        </p:nvSpPr>
        <p:spPr>
          <a:xfrm>
            <a:off x="4063771" y="1614071"/>
            <a:ext cx="4605682" cy="2832580"/>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r">
              <a:spcBef>
                <a:spcPts val="2400"/>
              </a:spcBef>
              <a:buNone/>
            </a:pPr>
            <a:r>
              <a:rPr lang="en-US" sz="2000" b="1" i="1" dirty="0" err="1">
                <a:solidFill>
                  <a:srgbClr val="C00000"/>
                </a:solidFill>
                <a:ea typeface="Verdana" panose="020B0604030504040204" pitchFamily="34" charset="0"/>
                <a:cs typeface="Verdana" panose="020B0604030504040204" pitchFamily="34" charset="0"/>
              </a:rPr>
              <a:t>increaseKey</a:t>
            </a:r>
            <a:r>
              <a:rPr lang="en-US" sz="2000" b="1" i="1" dirty="0">
                <a:solidFill>
                  <a:srgbClr val="C00000"/>
                </a:solidFill>
                <a:ea typeface="Verdana" panose="020B0604030504040204" pitchFamily="34" charset="0"/>
                <a:cs typeface="Verdana" panose="020B0604030504040204" pitchFamily="34" charset="0"/>
              </a:rPr>
              <a:t>(</a:t>
            </a:r>
            <a:r>
              <a:rPr lang="en-US" sz="2000" b="1" i="1" dirty="0" err="1">
                <a:solidFill>
                  <a:srgbClr val="C00000"/>
                </a:solidFill>
                <a:ea typeface="Verdana" panose="020B0604030504040204" pitchFamily="34" charset="0"/>
                <a:cs typeface="Verdana" panose="020B0604030504040204" pitchFamily="34" charset="0"/>
              </a:rPr>
              <a:t>curPriority</a:t>
            </a:r>
            <a:r>
              <a:rPr lang="en-US" sz="2000" b="1" i="1" dirty="0">
                <a:solidFill>
                  <a:srgbClr val="C00000"/>
                </a:solidFill>
                <a:ea typeface="Verdana" panose="020B0604030504040204" pitchFamily="34" charset="0"/>
                <a:cs typeface="Verdana" panose="020B0604030504040204" pitchFamily="34" charset="0"/>
              </a:rPr>
              <a:t>, delta)</a:t>
            </a:r>
          </a:p>
          <a:p>
            <a:pPr marL="109728" indent="0" algn="r">
              <a:spcBef>
                <a:spcPts val="1200"/>
              </a:spcBef>
              <a:buNone/>
            </a:pPr>
            <a:r>
              <a:rPr lang="en-US" sz="2000" b="1" dirty="0">
                <a:solidFill>
                  <a:srgbClr val="C00000"/>
                </a:solidFill>
                <a:ea typeface="Verdana" panose="020B0604030504040204" pitchFamily="34" charset="0"/>
                <a:cs typeface="Verdana" panose="020B0604030504040204" pitchFamily="34" charset="0"/>
              </a:rPr>
              <a:t>increaseKey(6, 8)</a:t>
            </a:r>
          </a:p>
          <a:p>
            <a:pPr marL="109728" indent="0" algn="r">
              <a:spcBef>
                <a:spcPts val="1200"/>
              </a:spcBef>
              <a:buNone/>
            </a:pPr>
            <a:r>
              <a:rPr lang="en-US" sz="2000" b="1" i="1" dirty="0">
                <a:solidFill>
                  <a:srgbClr val="0070C0"/>
                </a:solidFill>
                <a:ea typeface="Verdana" panose="020B0604030504040204" pitchFamily="34" charset="0"/>
                <a:cs typeface="Verdana" panose="020B0604030504040204" pitchFamily="34" charset="0"/>
              </a:rPr>
              <a:t>Find element with priority 6</a:t>
            </a:r>
          </a:p>
          <a:p>
            <a:pPr marL="109728" indent="0" algn="r">
              <a:spcBef>
                <a:spcPts val="1200"/>
              </a:spcBef>
              <a:buNone/>
            </a:pPr>
            <a:r>
              <a:rPr lang="en-US" sz="2000" b="1" i="1" dirty="0">
                <a:solidFill>
                  <a:srgbClr val="0070C0"/>
                </a:solidFill>
                <a:ea typeface="Verdana" panose="020B0604030504040204" pitchFamily="34" charset="0"/>
                <a:cs typeface="Verdana" panose="020B0604030504040204" pitchFamily="34" charset="0"/>
              </a:rPr>
              <a:t>Bump up by delta 8 to 14 </a:t>
            </a:r>
          </a:p>
          <a:p>
            <a:pPr marL="109728" indent="0" algn="r">
              <a:spcBef>
                <a:spcPts val="1200"/>
              </a:spcBef>
              <a:buNone/>
            </a:pPr>
            <a:r>
              <a:rPr lang="en-US" sz="2000" b="1" i="1" dirty="0">
                <a:solidFill>
                  <a:srgbClr val="0070C0"/>
                </a:solidFill>
                <a:ea typeface="Verdana" panose="020B0604030504040204" pitchFamily="34" charset="0"/>
                <a:cs typeface="Verdana" panose="020B0604030504040204" pitchFamily="34" charset="0"/>
              </a:rPr>
              <a:t>Bubble hole down from </a:t>
            </a:r>
            <a:r>
              <a:rPr lang="en-US" sz="2000" b="1" i="1" dirty="0" err="1">
                <a:solidFill>
                  <a:srgbClr val="0070C0"/>
                </a:solidFill>
                <a:ea typeface="Verdana" panose="020B0604030504040204" pitchFamily="34" charset="0"/>
                <a:cs typeface="Verdana" panose="020B0604030504040204" pitchFamily="34" charset="0"/>
              </a:rPr>
              <a:t>elt</a:t>
            </a:r>
            <a:endParaRPr lang="en-US" sz="2000" b="1" i="1" dirty="0">
              <a:solidFill>
                <a:srgbClr val="0070C0"/>
              </a:solidFill>
              <a:ea typeface="Verdana" panose="020B0604030504040204" pitchFamily="34" charset="0"/>
              <a:cs typeface="Verdana" panose="020B0604030504040204" pitchFamily="34" charset="0"/>
            </a:endParaRPr>
          </a:p>
          <a:p>
            <a:pPr marL="109728" indent="0" algn="r">
              <a:spcBef>
                <a:spcPts val="0"/>
              </a:spcBef>
              <a:buNone/>
            </a:pPr>
            <a:r>
              <a:rPr lang="en-US" sz="2000" b="1" i="1" dirty="0">
                <a:solidFill>
                  <a:srgbClr val="0070C0"/>
                </a:solidFill>
                <a:ea typeface="Verdana" panose="020B0604030504040204" pitchFamily="34" charset="0"/>
                <a:cs typeface="Verdana" panose="020B0604030504040204" pitchFamily="34" charset="0"/>
              </a:rPr>
              <a:t>Stop when heap-order is restored</a:t>
            </a:r>
          </a:p>
          <a:p>
            <a:pPr marL="109728" indent="0" algn="r">
              <a:spcBef>
                <a:spcPts val="2400"/>
              </a:spcBef>
              <a:buNone/>
            </a:pPr>
            <a:r>
              <a:rPr lang="en-US" sz="1800" b="1" i="1" dirty="0">
                <a:solidFill>
                  <a:srgbClr val="0070C0"/>
                </a:solidFill>
                <a:ea typeface="Verdana" panose="020B0604030504040204" pitchFamily="34" charset="0"/>
                <a:cs typeface="Verdana" panose="020B0604030504040204" pitchFamily="34" charset="0"/>
              </a:rPr>
              <a:t> </a:t>
            </a:r>
          </a:p>
        </p:txBody>
      </p:sp>
      <p:grpSp>
        <p:nvGrpSpPr>
          <p:cNvPr id="49" name="Group 48"/>
          <p:cNvGrpSpPr/>
          <p:nvPr/>
        </p:nvGrpSpPr>
        <p:grpSpPr>
          <a:xfrm>
            <a:off x="161431" y="573922"/>
            <a:ext cx="3395531" cy="2107556"/>
            <a:chOff x="457199" y="1092844"/>
            <a:chExt cx="3700332" cy="2284971"/>
          </a:xfrm>
        </p:grpSpPr>
        <p:cxnSp>
          <p:nvCxnSpPr>
            <p:cNvPr id="17" name="Straight Connector 16"/>
            <p:cNvCxnSpPr/>
            <p:nvPr/>
          </p:nvCxnSpPr>
          <p:spPr>
            <a:xfrm flipH="1">
              <a:off x="1705307" y="2502560"/>
              <a:ext cx="184937" cy="496219"/>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458606" y="2962807"/>
              <a:ext cx="559326" cy="415008"/>
            </a:xfrm>
            <a:prstGeom prst="rect">
              <a:avLst/>
            </a:prstGeom>
            <a:noFill/>
          </p:spPr>
          <p:txBody>
            <a:bodyPr wrap="square" rtlCol="0">
              <a:spAutoFit/>
            </a:bodyPr>
            <a:lstStyle/>
            <a:p>
              <a:r>
                <a:rPr lang="en-US" b="1" dirty="0">
                  <a:solidFill>
                    <a:srgbClr val="C00000"/>
                  </a:solidFill>
                </a:rPr>
                <a:t>21</a:t>
              </a:r>
            </a:p>
          </p:txBody>
        </p:sp>
        <p:grpSp>
          <p:nvGrpSpPr>
            <p:cNvPr id="48" name="Group 47"/>
            <p:cNvGrpSpPr/>
            <p:nvPr/>
          </p:nvGrpSpPr>
          <p:grpSpPr>
            <a:xfrm>
              <a:off x="457199" y="1092844"/>
              <a:ext cx="3700332" cy="2273184"/>
              <a:chOff x="347911" y="1092844"/>
              <a:chExt cx="3809621" cy="2418989"/>
            </a:xfrm>
          </p:grpSpPr>
          <p:sp>
            <p:nvSpPr>
              <p:cNvPr id="6" name="TextBox 5"/>
              <p:cNvSpPr txBox="1"/>
              <p:nvPr/>
            </p:nvSpPr>
            <p:spPr>
              <a:xfrm>
                <a:off x="3261515" y="1680387"/>
                <a:ext cx="298083" cy="369332"/>
              </a:xfrm>
              <a:prstGeom prst="rect">
                <a:avLst/>
              </a:prstGeom>
              <a:noFill/>
            </p:spPr>
            <p:txBody>
              <a:bodyPr wrap="square" rtlCol="0">
                <a:spAutoFit/>
              </a:bodyPr>
              <a:lstStyle/>
              <a:p>
                <a:r>
                  <a:rPr lang="en-US" b="1" dirty="0">
                    <a:solidFill>
                      <a:srgbClr val="C00000"/>
                    </a:solidFill>
                  </a:rPr>
                  <a:t>4</a:t>
                </a:r>
              </a:p>
            </p:txBody>
          </p:sp>
          <p:cxnSp>
            <p:nvCxnSpPr>
              <p:cNvPr id="5" name="Straight Connector 4"/>
              <p:cNvCxnSpPr/>
              <p:nvPr/>
            </p:nvCxnSpPr>
            <p:spPr>
              <a:xfrm>
                <a:off x="936118" y="2614592"/>
                <a:ext cx="152152" cy="477037"/>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47911" y="3082748"/>
                <a:ext cx="544978" cy="415008"/>
              </a:xfrm>
              <a:prstGeom prst="rect">
                <a:avLst/>
              </a:prstGeom>
              <a:noFill/>
            </p:spPr>
            <p:txBody>
              <a:bodyPr wrap="square" rtlCol="0">
                <a:spAutoFit/>
              </a:bodyPr>
              <a:lstStyle/>
              <a:p>
                <a:r>
                  <a:rPr lang="en-US" b="1" dirty="0">
                    <a:solidFill>
                      <a:srgbClr val="C00000"/>
                    </a:solidFill>
                  </a:rPr>
                  <a:t>31</a:t>
                </a:r>
              </a:p>
            </p:txBody>
          </p:sp>
          <p:sp>
            <p:nvSpPr>
              <p:cNvPr id="8" name="TextBox 7"/>
              <p:cNvSpPr txBox="1"/>
              <p:nvPr/>
            </p:nvSpPr>
            <p:spPr>
              <a:xfrm>
                <a:off x="858622" y="3082748"/>
                <a:ext cx="655283" cy="426106"/>
              </a:xfrm>
              <a:prstGeom prst="rect">
                <a:avLst/>
              </a:prstGeom>
              <a:noFill/>
            </p:spPr>
            <p:txBody>
              <a:bodyPr wrap="square" rtlCol="0">
                <a:spAutoFit/>
              </a:bodyPr>
              <a:lstStyle/>
              <a:p>
                <a:r>
                  <a:rPr lang="en-US" b="1" dirty="0">
                    <a:solidFill>
                      <a:srgbClr val="C00000"/>
                    </a:solidFill>
                  </a:rPr>
                  <a:t>18</a:t>
                </a:r>
              </a:p>
            </p:txBody>
          </p:sp>
          <p:sp>
            <p:nvSpPr>
              <p:cNvPr id="9" name="TextBox 8"/>
              <p:cNvSpPr txBox="1"/>
              <p:nvPr/>
            </p:nvSpPr>
            <p:spPr>
              <a:xfrm>
                <a:off x="2699705" y="2369780"/>
                <a:ext cx="607793" cy="426106"/>
              </a:xfrm>
              <a:prstGeom prst="rect">
                <a:avLst/>
              </a:prstGeom>
              <a:noFill/>
            </p:spPr>
            <p:txBody>
              <a:bodyPr wrap="square" rtlCol="0">
                <a:spAutoFit/>
              </a:bodyPr>
              <a:lstStyle/>
              <a:p>
                <a:r>
                  <a:rPr lang="en-US" b="1" dirty="0">
                    <a:solidFill>
                      <a:srgbClr val="C00000"/>
                    </a:solidFill>
                  </a:rPr>
                  <a:t>11</a:t>
                </a:r>
              </a:p>
            </p:txBody>
          </p:sp>
          <p:sp>
            <p:nvSpPr>
              <p:cNvPr id="10" name="TextBox 9"/>
              <p:cNvSpPr txBox="1"/>
              <p:nvPr/>
            </p:nvSpPr>
            <p:spPr>
              <a:xfrm>
                <a:off x="3617003" y="2359594"/>
                <a:ext cx="540529" cy="426106"/>
              </a:xfrm>
              <a:prstGeom prst="rect">
                <a:avLst/>
              </a:prstGeom>
              <a:noFill/>
            </p:spPr>
            <p:txBody>
              <a:bodyPr wrap="square" rtlCol="0">
                <a:spAutoFit/>
              </a:bodyPr>
              <a:lstStyle/>
              <a:p>
                <a:r>
                  <a:rPr lang="en-US" b="1" dirty="0">
                    <a:solidFill>
                      <a:srgbClr val="C00000"/>
                    </a:solidFill>
                  </a:rPr>
                  <a:t>19</a:t>
                </a:r>
              </a:p>
            </p:txBody>
          </p:sp>
          <p:cxnSp>
            <p:nvCxnSpPr>
              <p:cNvPr id="11" name="Straight Connector 10"/>
              <p:cNvCxnSpPr/>
              <p:nvPr/>
            </p:nvCxnSpPr>
            <p:spPr>
              <a:xfrm flipH="1">
                <a:off x="1513905" y="1363331"/>
                <a:ext cx="731245" cy="41013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2473948" y="1363331"/>
                <a:ext cx="849699" cy="441335"/>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19484" y="1915680"/>
                <a:ext cx="399129" cy="42992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965403" y="1946878"/>
                <a:ext cx="399129" cy="42992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491422" y="1958682"/>
                <a:ext cx="371045" cy="39432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435149" y="1932699"/>
                <a:ext cx="371045" cy="39432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49190" y="2623974"/>
                <a:ext cx="194213" cy="508709"/>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211717" y="1611125"/>
                <a:ext cx="246760" cy="426106"/>
              </a:xfrm>
              <a:prstGeom prst="rect">
                <a:avLst/>
              </a:prstGeom>
              <a:noFill/>
            </p:spPr>
            <p:txBody>
              <a:bodyPr wrap="square" rtlCol="0">
                <a:spAutoFit/>
              </a:bodyPr>
              <a:lstStyle/>
              <a:p>
                <a:r>
                  <a:rPr lang="en-US" b="1" dirty="0"/>
                  <a:t>6</a:t>
                </a:r>
              </a:p>
            </p:txBody>
          </p:sp>
          <p:sp>
            <p:nvSpPr>
              <p:cNvPr id="20" name="TextBox 19"/>
              <p:cNvSpPr txBox="1"/>
              <p:nvPr/>
            </p:nvSpPr>
            <p:spPr>
              <a:xfrm>
                <a:off x="1738027" y="2298440"/>
                <a:ext cx="526398" cy="369332"/>
              </a:xfrm>
              <a:prstGeom prst="rect">
                <a:avLst/>
              </a:prstGeom>
              <a:noFill/>
            </p:spPr>
            <p:txBody>
              <a:bodyPr wrap="square" rtlCol="0">
                <a:spAutoFit/>
              </a:bodyPr>
              <a:lstStyle/>
              <a:p>
                <a:r>
                  <a:rPr lang="en-US" b="1" dirty="0">
                    <a:solidFill>
                      <a:srgbClr val="C00000"/>
                    </a:solidFill>
                  </a:rPr>
                  <a:t>8</a:t>
                </a:r>
              </a:p>
            </p:txBody>
          </p:sp>
          <p:sp>
            <p:nvSpPr>
              <p:cNvPr id="22" name="TextBox 21"/>
              <p:cNvSpPr txBox="1"/>
              <p:nvPr/>
            </p:nvSpPr>
            <p:spPr>
              <a:xfrm>
                <a:off x="554491" y="2299170"/>
                <a:ext cx="630055" cy="426106"/>
              </a:xfrm>
              <a:prstGeom prst="rect">
                <a:avLst/>
              </a:prstGeom>
              <a:noFill/>
            </p:spPr>
            <p:txBody>
              <a:bodyPr wrap="square" rtlCol="0">
                <a:spAutoFit/>
              </a:bodyPr>
              <a:lstStyle/>
              <a:p>
                <a:r>
                  <a:rPr lang="en-US" b="1" dirty="0">
                    <a:solidFill>
                      <a:srgbClr val="C00000"/>
                    </a:solidFill>
                  </a:rPr>
                  <a:t>16</a:t>
                </a:r>
              </a:p>
            </p:txBody>
          </p:sp>
          <p:cxnSp>
            <p:nvCxnSpPr>
              <p:cNvPr id="61" name="Straight Connector 60"/>
              <p:cNvCxnSpPr/>
              <p:nvPr/>
            </p:nvCxnSpPr>
            <p:spPr>
              <a:xfrm>
                <a:off x="2015101" y="2605711"/>
                <a:ext cx="184266" cy="422704"/>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066657" y="3085727"/>
                <a:ext cx="661707" cy="426106"/>
              </a:xfrm>
              <a:prstGeom prst="rect">
                <a:avLst/>
              </a:prstGeom>
              <a:noFill/>
            </p:spPr>
            <p:txBody>
              <a:bodyPr wrap="square" rtlCol="0">
                <a:spAutoFit/>
              </a:bodyPr>
              <a:lstStyle/>
              <a:p>
                <a:r>
                  <a:rPr lang="en-US" b="1" dirty="0">
                    <a:solidFill>
                      <a:srgbClr val="C00000"/>
                    </a:solidFill>
                  </a:rPr>
                  <a:t>10</a:t>
                </a:r>
              </a:p>
            </p:txBody>
          </p:sp>
          <p:sp>
            <p:nvSpPr>
              <p:cNvPr id="54" name="TextBox 53"/>
              <p:cNvSpPr txBox="1"/>
              <p:nvPr/>
            </p:nvSpPr>
            <p:spPr>
              <a:xfrm>
                <a:off x="2206762" y="1092844"/>
                <a:ext cx="447213" cy="369332"/>
              </a:xfrm>
              <a:prstGeom prst="rect">
                <a:avLst/>
              </a:prstGeom>
              <a:noFill/>
            </p:spPr>
            <p:txBody>
              <a:bodyPr wrap="square" rtlCol="0">
                <a:spAutoFit/>
              </a:bodyPr>
              <a:lstStyle/>
              <a:p>
                <a:r>
                  <a:rPr lang="en-US" b="1" dirty="0">
                    <a:solidFill>
                      <a:srgbClr val="C00000"/>
                    </a:solidFill>
                  </a:rPr>
                  <a:t>2</a:t>
                </a:r>
              </a:p>
            </p:txBody>
          </p:sp>
        </p:grpSp>
      </p:grpSp>
      <p:grpSp>
        <p:nvGrpSpPr>
          <p:cNvPr id="80" name="Group 79"/>
          <p:cNvGrpSpPr/>
          <p:nvPr/>
        </p:nvGrpSpPr>
        <p:grpSpPr>
          <a:xfrm>
            <a:off x="123883" y="3001193"/>
            <a:ext cx="3308533" cy="1964463"/>
            <a:chOff x="457199" y="1092844"/>
            <a:chExt cx="3857779" cy="2306375"/>
          </a:xfrm>
        </p:grpSpPr>
        <p:cxnSp>
          <p:nvCxnSpPr>
            <p:cNvPr id="81" name="Straight Connector 80"/>
            <p:cNvCxnSpPr/>
            <p:nvPr/>
          </p:nvCxnSpPr>
          <p:spPr>
            <a:xfrm flipH="1">
              <a:off x="1705307" y="2502560"/>
              <a:ext cx="184937" cy="496219"/>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458606" y="2962807"/>
              <a:ext cx="559326" cy="415008"/>
            </a:xfrm>
            <a:prstGeom prst="rect">
              <a:avLst/>
            </a:prstGeom>
            <a:noFill/>
          </p:spPr>
          <p:txBody>
            <a:bodyPr wrap="square" rtlCol="0">
              <a:spAutoFit/>
            </a:bodyPr>
            <a:lstStyle/>
            <a:p>
              <a:r>
                <a:rPr lang="en-US" b="1" dirty="0">
                  <a:solidFill>
                    <a:srgbClr val="C00000"/>
                  </a:solidFill>
                </a:rPr>
                <a:t>21</a:t>
              </a:r>
            </a:p>
          </p:txBody>
        </p:sp>
        <p:grpSp>
          <p:nvGrpSpPr>
            <p:cNvPr id="83" name="Group 82"/>
            <p:cNvGrpSpPr/>
            <p:nvPr/>
          </p:nvGrpSpPr>
          <p:grpSpPr>
            <a:xfrm>
              <a:off x="457199" y="1092844"/>
              <a:ext cx="3857779" cy="2306375"/>
              <a:chOff x="347911" y="1092844"/>
              <a:chExt cx="3971718" cy="2454309"/>
            </a:xfrm>
          </p:grpSpPr>
          <p:sp>
            <p:nvSpPr>
              <p:cNvPr id="84" name="TextBox 83"/>
              <p:cNvSpPr txBox="1"/>
              <p:nvPr/>
            </p:nvSpPr>
            <p:spPr>
              <a:xfrm>
                <a:off x="3294908" y="1632967"/>
                <a:ext cx="442601" cy="461426"/>
              </a:xfrm>
              <a:prstGeom prst="rect">
                <a:avLst/>
              </a:prstGeom>
              <a:noFill/>
            </p:spPr>
            <p:txBody>
              <a:bodyPr wrap="square" rtlCol="0">
                <a:spAutoFit/>
              </a:bodyPr>
              <a:lstStyle/>
              <a:p>
                <a:r>
                  <a:rPr lang="en-US" b="1" dirty="0">
                    <a:solidFill>
                      <a:srgbClr val="C00000"/>
                    </a:solidFill>
                  </a:rPr>
                  <a:t>4</a:t>
                </a:r>
              </a:p>
            </p:txBody>
          </p:sp>
          <p:cxnSp>
            <p:nvCxnSpPr>
              <p:cNvPr id="85" name="Straight Connector 84"/>
              <p:cNvCxnSpPr/>
              <p:nvPr/>
            </p:nvCxnSpPr>
            <p:spPr>
              <a:xfrm>
                <a:off x="936118" y="2614592"/>
                <a:ext cx="152152" cy="477037"/>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47911" y="3082748"/>
                <a:ext cx="660736" cy="461426"/>
              </a:xfrm>
              <a:prstGeom prst="rect">
                <a:avLst/>
              </a:prstGeom>
              <a:noFill/>
            </p:spPr>
            <p:txBody>
              <a:bodyPr wrap="square" rtlCol="0">
                <a:spAutoFit/>
              </a:bodyPr>
              <a:lstStyle/>
              <a:p>
                <a:r>
                  <a:rPr lang="en-US" b="1" dirty="0">
                    <a:solidFill>
                      <a:srgbClr val="C00000"/>
                    </a:solidFill>
                  </a:rPr>
                  <a:t>31</a:t>
                </a:r>
              </a:p>
            </p:txBody>
          </p:sp>
          <p:sp>
            <p:nvSpPr>
              <p:cNvPr id="87" name="TextBox 86"/>
              <p:cNvSpPr txBox="1"/>
              <p:nvPr/>
            </p:nvSpPr>
            <p:spPr>
              <a:xfrm>
                <a:off x="858622" y="3082748"/>
                <a:ext cx="655283" cy="426106"/>
              </a:xfrm>
              <a:prstGeom prst="rect">
                <a:avLst/>
              </a:prstGeom>
              <a:noFill/>
            </p:spPr>
            <p:txBody>
              <a:bodyPr wrap="square" rtlCol="0">
                <a:spAutoFit/>
              </a:bodyPr>
              <a:lstStyle/>
              <a:p>
                <a:r>
                  <a:rPr lang="en-US" b="1" dirty="0">
                    <a:solidFill>
                      <a:srgbClr val="C00000"/>
                    </a:solidFill>
                  </a:rPr>
                  <a:t>18</a:t>
                </a:r>
              </a:p>
            </p:txBody>
          </p:sp>
          <p:sp>
            <p:nvSpPr>
              <p:cNvPr id="88" name="TextBox 87"/>
              <p:cNvSpPr txBox="1"/>
              <p:nvPr/>
            </p:nvSpPr>
            <p:spPr>
              <a:xfrm>
                <a:off x="2699705" y="2369780"/>
                <a:ext cx="607793" cy="426106"/>
              </a:xfrm>
              <a:prstGeom prst="rect">
                <a:avLst/>
              </a:prstGeom>
              <a:noFill/>
            </p:spPr>
            <p:txBody>
              <a:bodyPr wrap="square" rtlCol="0">
                <a:spAutoFit/>
              </a:bodyPr>
              <a:lstStyle/>
              <a:p>
                <a:r>
                  <a:rPr lang="en-US" b="1" dirty="0">
                    <a:solidFill>
                      <a:srgbClr val="C00000"/>
                    </a:solidFill>
                  </a:rPr>
                  <a:t>11</a:t>
                </a:r>
              </a:p>
            </p:txBody>
          </p:sp>
          <p:sp>
            <p:nvSpPr>
              <p:cNvPr id="89" name="TextBox 88"/>
              <p:cNvSpPr txBox="1"/>
              <p:nvPr/>
            </p:nvSpPr>
            <p:spPr>
              <a:xfrm>
                <a:off x="3605558" y="2359592"/>
                <a:ext cx="714071" cy="461426"/>
              </a:xfrm>
              <a:prstGeom prst="rect">
                <a:avLst/>
              </a:prstGeom>
              <a:noFill/>
            </p:spPr>
            <p:txBody>
              <a:bodyPr wrap="square" rtlCol="0">
                <a:spAutoFit/>
              </a:bodyPr>
              <a:lstStyle/>
              <a:p>
                <a:r>
                  <a:rPr lang="en-US" b="1" dirty="0">
                    <a:solidFill>
                      <a:srgbClr val="C00000"/>
                    </a:solidFill>
                  </a:rPr>
                  <a:t>19</a:t>
                </a:r>
              </a:p>
            </p:txBody>
          </p:sp>
          <p:cxnSp>
            <p:nvCxnSpPr>
              <p:cNvPr id="90" name="Straight Connector 89"/>
              <p:cNvCxnSpPr/>
              <p:nvPr/>
            </p:nvCxnSpPr>
            <p:spPr>
              <a:xfrm flipH="1">
                <a:off x="1513905" y="1363331"/>
                <a:ext cx="731245" cy="41013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flipV="1">
                <a:off x="2473948" y="1363331"/>
                <a:ext cx="849699" cy="441335"/>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919484" y="1915680"/>
                <a:ext cx="399129" cy="42992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2965403" y="1946878"/>
                <a:ext cx="399129" cy="42992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491422" y="1958682"/>
                <a:ext cx="371045" cy="39432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435149" y="1932699"/>
                <a:ext cx="371045" cy="39432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549190" y="2623974"/>
                <a:ext cx="194213" cy="508709"/>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993010" y="1572376"/>
                <a:ext cx="673807" cy="426106"/>
              </a:xfrm>
              <a:prstGeom prst="rect">
                <a:avLst/>
              </a:prstGeom>
              <a:noFill/>
            </p:spPr>
            <p:txBody>
              <a:bodyPr wrap="square" rtlCol="0">
                <a:spAutoFit/>
              </a:bodyPr>
              <a:lstStyle/>
              <a:p>
                <a:r>
                  <a:rPr lang="en-US" b="1" dirty="0"/>
                  <a:t>14</a:t>
                </a:r>
              </a:p>
            </p:txBody>
          </p:sp>
          <p:sp>
            <p:nvSpPr>
              <p:cNvPr id="98" name="TextBox 97"/>
              <p:cNvSpPr txBox="1"/>
              <p:nvPr/>
            </p:nvSpPr>
            <p:spPr>
              <a:xfrm>
                <a:off x="1738027" y="2298440"/>
                <a:ext cx="526398" cy="369332"/>
              </a:xfrm>
              <a:prstGeom prst="rect">
                <a:avLst/>
              </a:prstGeom>
              <a:noFill/>
            </p:spPr>
            <p:txBody>
              <a:bodyPr wrap="square" rtlCol="0">
                <a:spAutoFit/>
              </a:bodyPr>
              <a:lstStyle/>
              <a:p>
                <a:r>
                  <a:rPr lang="en-US" b="1" dirty="0">
                    <a:solidFill>
                      <a:srgbClr val="C00000"/>
                    </a:solidFill>
                  </a:rPr>
                  <a:t>8</a:t>
                </a:r>
              </a:p>
            </p:txBody>
          </p:sp>
          <p:sp>
            <p:nvSpPr>
              <p:cNvPr id="99" name="TextBox 98"/>
              <p:cNvSpPr txBox="1"/>
              <p:nvPr/>
            </p:nvSpPr>
            <p:spPr>
              <a:xfrm>
                <a:off x="554491" y="2299170"/>
                <a:ext cx="630055" cy="426106"/>
              </a:xfrm>
              <a:prstGeom prst="rect">
                <a:avLst/>
              </a:prstGeom>
              <a:noFill/>
            </p:spPr>
            <p:txBody>
              <a:bodyPr wrap="square" rtlCol="0">
                <a:spAutoFit/>
              </a:bodyPr>
              <a:lstStyle/>
              <a:p>
                <a:r>
                  <a:rPr lang="en-US" b="1" dirty="0">
                    <a:solidFill>
                      <a:srgbClr val="C00000"/>
                    </a:solidFill>
                  </a:rPr>
                  <a:t>16</a:t>
                </a:r>
              </a:p>
            </p:txBody>
          </p:sp>
          <p:cxnSp>
            <p:nvCxnSpPr>
              <p:cNvPr id="100" name="Straight Connector 99"/>
              <p:cNvCxnSpPr/>
              <p:nvPr/>
            </p:nvCxnSpPr>
            <p:spPr>
              <a:xfrm>
                <a:off x="2015101" y="2605711"/>
                <a:ext cx="184266" cy="422704"/>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066657" y="3085727"/>
                <a:ext cx="629416" cy="461426"/>
              </a:xfrm>
              <a:prstGeom prst="rect">
                <a:avLst/>
              </a:prstGeom>
              <a:noFill/>
            </p:spPr>
            <p:txBody>
              <a:bodyPr wrap="square" rtlCol="0">
                <a:spAutoFit/>
              </a:bodyPr>
              <a:lstStyle/>
              <a:p>
                <a:r>
                  <a:rPr lang="en-US" b="1" dirty="0">
                    <a:solidFill>
                      <a:srgbClr val="C00000"/>
                    </a:solidFill>
                  </a:rPr>
                  <a:t>10</a:t>
                </a:r>
              </a:p>
            </p:txBody>
          </p:sp>
          <p:sp>
            <p:nvSpPr>
              <p:cNvPr id="102" name="TextBox 101"/>
              <p:cNvSpPr txBox="1"/>
              <p:nvPr/>
            </p:nvSpPr>
            <p:spPr>
              <a:xfrm>
                <a:off x="2206762" y="1092844"/>
                <a:ext cx="447213" cy="369332"/>
              </a:xfrm>
              <a:prstGeom prst="rect">
                <a:avLst/>
              </a:prstGeom>
              <a:noFill/>
            </p:spPr>
            <p:txBody>
              <a:bodyPr wrap="square" rtlCol="0">
                <a:spAutoFit/>
              </a:bodyPr>
              <a:lstStyle/>
              <a:p>
                <a:r>
                  <a:rPr lang="en-US" b="1" dirty="0">
                    <a:solidFill>
                      <a:srgbClr val="C00000"/>
                    </a:solidFill>
                  </a:rPr>
                  <a:t>2</a:t>
                </a:r>
              </a:p>
            </p:txBody>
          </p:sp>
        </p:grpSp>
      </p:grpSp>
      <p:grpSp>
        <p:nvGrpSpPr>
          <p:cNvPr id="103" name="Group 102"/>
          <p:cNvGrpSpPr/>
          <p:nvPr/>
        </p:nvGrpSpPr>
        <p:grpSpPr>
          <a:xfrm>
            <a:off x="5715000" y="4646783"/>
            <a:ext cx="3243130" cy="1994284"/>
            <a:chOff x="274740" y="1092844"/>
            <a:chExt cx="3882790" cy="2298417"/>
          </a:xfrm>
        </p:grpSpPr>
        <p:cxnSp>
          <p:nvCxnSpPr>
            <p:cNvPr id="104" name="Straight Connector 103"/>
            <p:cNvCxnSpPr/>
            <p:nvPr/>
          </p:nvCxnSpPr>
          <p:spPr>
            <a:xfrm flipH="1">
              <a:off x="1705307" y="2502560"/>
              <a:ext cx="184937" cy="496219"/>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458606" y="2962807"/>
              <a:ext cx="668032" cy="425656"/>
            </a:xfrm>
            <a:prstGeom prst="rect">
              <a:avLst/>
            </a:prstGeom>
            <a:noFill/>
          </p:spPr>
          <p:txBody>
            <a:bodyPr wrap="square" rtlCol="0">
              <a:spAutoFit/>
            </a:bodyPr>
            <a:lstStyle/>
            <a:p>
              <a:r>
                <a:rPr lang="en-US" b="1" dirty="0">
                  <a:solidFill>
                    <a:srgbClr val="C00000"/>
                  </a:solidFill>
                </a:rPr>
                <a:t>21</a:t>
              </a:r>
            </a:p>
          </p:txBody>
        </p:sp>
        <p:grpSp>
          <p:nvGrpSpPr>
            <p:cNvPr id="106" name="Group 105"/>
            <p:cNvGrpSpPr/>
            <p:nvPr/>
          </p:nvGrpSpPr>
          <p:grpSpPr>
            <a:xfrm>
              <a:off x="274740" y="1092844"/>
              <a:ext cx="3882790" cy="2298417"/>
              <a:chOff x="160063" y="1092844"/>
              <a:chExt cx="3997468" cy="2445841"/>
            </a:xfrm>
          </p:grpSpPr>
          <p:sp>
            <p:nvSpPr>
              <p:cNvPr id="107" name="TextBox 106"/>
              <p:cNvSpPr txBox="1"/>
              <p:nvPr/>
            </p:nvSpPr>
            <p:spPr>
              <a:xfrm>
                <a:off x="3261515" y="1680387"/>
                <a:ext cx="298083" cy="369332"/>
              </a:xfrm>
              <a:prstGeom prst="rect">
                <a:avLst/>
              </a:prstGeom>
              <a:noFill/>
            </p:spPr>
            <p:txBody>
              <a:bodyPr wrap="square" rtlCol="0">
                <a:spAutoFit/>
              </a:bodyPr>
              <a:lstStyle/>
              <a:p>
                <a:r>
                  <a:rPr lang="en-US" b="1" dirty="0">
                    <a:solidFill>
                      <a:srgbClr val="C00000"/>
                    </a:solidFill>
                  </a:rPr>
                  <a:t>4</a:t>
                </a:r>
              </a:p>
            </p:txBody>
          </p:sp>
          <p:cxnSp>
            <p:nvCxnSpPr>
              <p:cNvPr id="108" name="Straight Connector 107"/>
              <p:cNvCxnSpPr/>
              <p:nvPr/>
            </p:nvCxnSpPr>
            <p:spPr>
              <a:xfrm>
                <a:off x="936118" y="2614592"/>
                <a:ext cx="152152" cy="477037"/>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160063" y="3082748"/>
                <a:ext cx="732826" cy="452958"/>
              </a:xfrm>
              <a:prstGeom prst="rect">
                <a:avLst/>
              </a:prstGeom>
              <a:noFill/>
            </p:spPr>
            <p:txBody>
              <a:bodyPr wrap="square" rtlCol="0">
                <a:spAutoFit/>
              </a:bodyPr>
              <a:lstStyle/>
              <a:p>
                <a:r>
                  <a:rPr lang="en-US" b="1" dirty="0">
                    <a:solidFill>
                      <a:srgbClr val="C00000"/>
                    </a:solidFill>
                  </a:rPr>
                  <a:t>31</a:t>
                </a:r>
              </a:p>
            </p:txBody>
          </p:sp>
          <p:sp>
            <p:nvSpPr>
              <p:cNvPr id="110" name="TextBox 109"/>
              <p:cNvSpPr txBox="1"/>
              <p:nvPr/>
            </p:nvSpPr>
            <p:spPr>
              <a:xfrm>
                <a:off x="858622" y="3082748"/>
                <a:ext cx="655283" cy="426106"/>
              </a:xfrm>
              <a:prstGeom prst="rect">
                <a:avLst/>
              </a:prstGeom>
              <a:noFill/>
            </p:spPr>
            <p:txBody>
              <a:bodyPr wrap="square" rtlCol="0">
                <a:spAutoFit/>
              </a:bodyPr>
              <a:lstStyle/>
              <a:p>
                <a:r>
                  <a:rPr lang="en-US" b="1" dirty="0">
                    <a:solidFill>
                      <a:srgbClr val="C00000"/>
                    </a:solidFill>
                  </a:rPr>
                  <a:t>18</a:t>
                </a:r>
              </a:p>
            </p:txBody>
          </p:sp>
          <p:sp>
            <p:nvSpPr>
              <p:cNvPr id="111" name="TextBox 110"/>
              <p:cNvSpPr txBox="1"/>
              <p:nvPr/>
            </p:nvSpPr>
            <p:spPr>
              <a:xfrm>
                <a:off x="2699705" y="2369780"/>
                <a:ext cx="607793" cy="426106"/>
              </a:xfrm>
              <a:prstGeom prst="rect">
                <a:avLst/>
              </a:prstGeom>
              <a:noFill/>
            </p:spPr>
            <p:txBody>
              <a:bodyPr wrap="square" rtlCol="0">
                <a:spAutoFit/>
              </a:bodyPr>
              <a:lstStyle/>
              <a:p>
                <a:r>
                  <a:rPr lang="en-US" b="1" dirty="0">
                    <a:solidFill>
                      <a:srgbClr val="C00000"/>
                    </a:solidFill>
                  </a:rPr>
                  <a:t>11</a:t>
                </a:r>
              </a:p>
            </p:txBody>
          </p:sp>
          <p:sp>
            <p:nvSpPr>
              <p:cNvPr id="112" name="TextBox 111"/>
              <p:cNvSpPr txBox="1"/>
              <p:nvPr/>
            </p:nvSpPr>
            <p:spPr>
              <a:xfrm>
                <a:off x="3748641" y="2359593"/>
                <a:ext cx="408890" cy="415008"/>
              </a:xfrm>
              <a:prstGeom prst="rect">
                <a:avLst/>
              </a:prstGeom>
              <a:noFill/>
            </p:spPr>
            <p:txBody>
              <a:bodyPr wrap="square" rtlCol="0">
                <a:spAutoFit/>
              </a:bodyPr>
              <a:lstStyle/>
              <a:p>
                <a:r>
                  <a:rPr lang="en-US" b="1" dirty="0">
                    <a:solidFill>
                      <a:srgbClr val="C00000"/>
                    </a:solidFill>
                  </a:rPr>
                  <a:t>9</a:t>
                </a:r>
              </a:p>
            </p:txBody>
          </p:sp>
          <p:cxnSp>
            <p:nvCxnSpPr>
              <p:cNvPr id="113" name="Straight Connector 112"/>
              <p:cNvCxnSpPr/>
              <p:nvPr/>
            </p:nvCxnSpPr>
            <p:spPr>
              <a:xfrm flipH="1">
                <a:off x="1513905" y="1363331"/>
                <a:ext cx="731245" cy="41013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flipV="1">
                <a:off x="2473948" y="1363331"/>
                <a:ext cx="849699" cy="441335"/>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919484" y="1915680"/>
                <a:ext cx="399129" cy="42992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H="1">
                <a:off x="2965403" y="1946878"/>
                <a:ext cx="399129" cy="42992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3491422" y="1958682"/>
                <a:ext cx="371045" cy="39432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1435149" y="1932699"/>
                <a:ext cx="371045" cy="39432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a:off x="549190" y="2623974"/>
                <a:ext cx="194213" cy="508709"/>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1086254" y="1540066"/>
                <a:ext cx="565589" cy="452958"/>
              </a:xfrm>
              <a:prstGeom prst="rect">
                <a:avLst/>
              </a:prstGeom>
              <a:noFill/>
            </p:spPr>
            <p:txBody>
              <a:bodyPr wrap="square" rtlCol="0">
                <a:spAutoFit/>
              </a:bodyPr>
              <a:lstStyle/>
              <a:p>
                <a:r>
                  <a:rPr lang="en-US" b="1" dirty="0">
                    <a:solidFill>
                      <a:srgbClr val="C00000"/>
                    </a:solidFill>
                  </a:rPr>
                  <a:t>8</a:t>
                </a:r>
              </a:p>
            </p:txBody>
          </p:sp>
          <p:sp>
            <p:nvSpPr>
              <p:cNvPr id="121" name="TextBox 120"/>
              <p:cNvSpPr txBox="1"/>
              <p:nvPr/>
            </p:nvSpPr>
            <p:spPr>
              <a:xfrm>
                <a:off x="1726622" y="2229227"/>
                <a:ext cx="665043" cy="452958"/>
              </a:xfrm>
              <a:prstGeom prst="rect">
                <a:avLst/>
              </a:prstGeom>
              <a:noFill/>
            </p:spPr>
            <p:txBody>
              <a:bodyPr wrap="square" rtlCol="0">
                <a:spAutoFit/>
              </a:bodyPr>
              <a:lstStyle/>
              <a:p>
                <a:r>
                  <a:rPr lang="en-US" b="1" dirty="0">
                    <a:solidFill>
                      <a:srgbClr val="C00000"/>
                    </a:solidFill>
                  </a:rPr>
                  <a:t>10</a:t>
                </a:r>
              </a:p>
            </p:txBody>
          </p:sp>
          <p:sp>
            <p:nvSpPr>
              <p:cNvPr id="122" name="TextBox 121"/>
              <p:cNvSpPr txBox="1"/>
              <p:nvPr/>
            </p:nvSpPr>
            <p:spPr>
              <a:xfrm>
                <a:off x="554491" y="2299170"/>
                <a:ext cx="630055" cy="426106"/>
              </a:xfrm>
              <a:prstGeom prst="rect">
                <a:avLst/>
              </a:prstGeom>
              <a:noFill/>
            </p:spPr>
            <p:txBody>
              <a:bodyPr wrap="square" rtlCol="0">
                <a:spAutoFit/>
              </a:bodyPr>
              <a:lstStyle/>
              <a:p>
                <a:r>
                  <a:rPr lang="en-US" b="1" dirty="0">
                    <a:solidFill>
                      <a:srgbClr val="C00000"/>
                    </a:solidFill>
                  </a:rPr>
                  <a:t>16</a:t>
                </a:r>
              </a:p>
            </p:txBody>
          </p:sp>
          <p:cxnSp>
            <p:nvCxnSpPr>
              <p:cNvPr id="123" name="Straight Connector 122"/>
              <p:cNvCxnSpPr/>
              <p:nvPr/>
            </p:nvCxnSpPr>
            <p:spPr>
              <a:xfrm>
                <a:off x="2015101" y="2605711"/>
                <a:ext cx="184266" cy="422704"/>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2066657" y="3085727"/>
                <a:ext cx="817196" cy="452958"/>
              </a:xfrm>
              <a:prstGeom prst="rect">
                <a:avLst/>
              </a:prstGeom>
              <a:noFill/>
            </p:spPr>
            <p:txBody>
              <a:bodyPr wrap="square" rtlCol="0">
                <a:spAutoFit/>
              </a:bodyPr>
              <a:lstStyle/>
              <a:p>
                <a:r>
                  <a:rPr lang="en-US" b="1" dirty="0"/>
                  <a:t>14</a:t>
                </a:r>
              </a:p>
            </p:txBody>
          </p:sp>
          <p:sp>
            <p:nvSpPr>
              <p:cNvPr id="125" name="TextBox 124"/>
              <p:cNvSpPr txBox="1"/>
              <p:nvPr/>
            </p:nvSpPr>
            <p:spPr>
              <a:xfrm>
                <a:off x="2206762" y="1092844"/>
                <a:ext cx="447213" cy="369332"/>
              </a:xfrm>
              <a:prstGeom prst="rect">
                <a:avLst/>
              </a:prstGeom>
              <a:noFill/>
            </p:spPr>
            <p:txBody>
              <a:bodyPr wrap="square" rtlCol="0">
                <a:spAutoFit/>
              </a:bodyPr>
              <a:lstStyle/>
              <a:p>
                <a:r>
                  <a:rPr lang="en-US" b="1" dirty="0">
                    <a:solidFill>
                      <a:srgbClr val="C00000"/>
                    </a:solidFill>
                  </a:rPr>
                  <a:t>2</a:t>
                </a:r>
              </a:p>
            </p:txBody>
          </p:sp>
        </p:grpSp>
      </p:grpSp>
      <p:grpSp>
        <p:nvGrpSpPr>
          <p:cNvPr id="126" name="Group 125"/>
          <p:cNvGrpSpPr/>
          <p:nvPr/>
        </p:nvGrpSpPr>
        <p:grpSpPr>
          <a:xfrm>
            <a:off x="2142766" y="4562607"/>
            <a:ext cx="3308533" cy="1964463"/>
            <a:chOff x="457199" y="1092844"/>
            <a:chExt cx="3857779" cy="2306375"/>
          </a:xfrm>
        </p:grpSpPr>
        <p:cxnSp>
          <p:nvCxnSpPr>
            <p:cNvPr id="127" name="Straight Connector 126"/>
            <p:cNvCxnSpPr/>
            <p:nvPr/>
          </p:nvCxnSpPr>
          <p:spPr>
            <a:xfrm flipH="1">
              <a:off x="1705307" y="2502560"/>
              <a:ext cx="184937" cy="496219"/>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1458606" y="2962807"/>
              <a:ext cx="559326" cy="415008"/>
            </a:xfrm>
            <a:prstGeom prst="rect">
              <a:avLst/>
            </a:prstGeom>
            <a:noFill/>
          </p:spPr>
          <p:txBody>
            <a:bodyPr wrap="square" rtlCol="0">
              <a:spAutoFit/>
            </a:bodyPr>
            <a:lstStyle/>
            <a:p>
              <a:r>
                <a:rPr lang="en-US" b="1" dirty="0">
                  <a:solidFill>
                    <a:srgbClr val="C00000"/>
                  </a:solidFill>
                </a:rPr>
                <a:t>21</a:t>
              </a:r>
            </a:p>
          </p:txBody>
        </p:sp>
        <p:grpSp>
          <p:nvGrpSpPr>
            <p:cNvPr id="129" name="Group 128"/>
            <p:cNvGrpSpPr/>
            <p:nvPr/>
          </p:nvGrpSpPr>
          <p:grpSpPr>
            <a:xfrm>
              <a:off x="457199" y="1092844"/>
              <a:ext cx="3857779" cy="2306375"/>
              <a:chOff x="347911" y="1092844"/>
              <a:chExt cx="3971718" cy="2454309"/>
            </a:xfrm>
          </p:grpSpPr>
          <p:sp>
            <p:nvSpPr>
              <p:cNvPr id="130" name="TextBox 129"/>
              <p:cNvSpPr txBox="1"/>
              <p:nvPr/>
            </p:nvSpPr>
            <p:spPr>
              <a:xfrm>
                <a:off x="3261515" y="1680387"/>
                <a:ext cx="298083" cy="369332"/>
              </a:xfrm>
              <a:prstGeom prst="rect">
                <a:avLst/>
              </a:prstGeom>
              <a:noFill/>
            </p:spPr>
            <p:txBody>
              <a:bodyPr wrap="square" rtlCol="0">
                <a:spAutoFit/>
              </a:bodyPr>
              <a:lstStyle/>
              <a:p>
                <a:r>
                  <a:rPr lang="en-US" b="1" dirty="0">
                    <a:solidFill>
                      <a:srgbClr val="C00000"/>
                    </a:solidFill>
                  </a:rPr>
                  <a:t>4</a:t>
                </a:r>
              </a:p>
            </p:txBody>
          </p:sp>
          <p:cxnSp>
            <p:nvCxnSpPr>
              <p:cNvPr id="131" name="Straight Connector 130"/>
              <p:cNvCxnSpPr/>
              <p:nvPr/>
            </p:nvCxnSpPr>
            <p:spPr>
              <a:xfrm>
                <a:off x="936118" y="2614592"/>
                <a:ext cx="152152" cy="477037"/>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347911" y="3082748"/>
                <a:ext cx="660736" cy="461426"/>
              </a:xfrm>
              <a:prstGeom prst="rect">
                <a:avLst/>
              </a:prstGeom>
              <a:noFill/>
            </p:spPr>
            <p:txBody>
              <a:bodyPr wrap="square" rtlCol="0">
                <a:spAutoFit/>
              </a:bodyPr>
              <a:lstStyle/>
              <a:p>
                <a:r>
                  <a:rPr lang="en-US" b="1" dirty="0">
                    <a:solidFill>
                      <a:srgbClr val="C00000"/>
                    </a:solidFill>
                  </a:rPr>
                  <a:t>31</a:t>
                </a:r>
              </a:p>
            </p:txBody>
          </p:sp>
          <p:sp>
            <p:nvSpPr>
              <p:cNvPr id="133" name="TextBox 132"/>
              <p:cNvSpPr txBox="1"/>
              <p:nvPr/>
            </p:nvSpPr>
            <p:spPr>
              <a:xfrm>
                <a:off x="858622" y="3082748"/>
                <a:ext cx="655283" cy="426106"/>
              </a:xfrm>
              <a:prstGeom prst="rect">
                <a:avLst/>
              </a:prstGeom>
              <a:noFill/>
            </p:spPr>
            <p:txBody>
              <a:bodyPr wrap="square" rtlCol="0">
                <a:spAutoFit/>
              </a:bodyPr>
              <a:lstStyle/>
              <a:p>
                <a:r>
                  <a:rPr lang="en-US" b="1" dirty="0">
                    <a:solidFill>
                      <a:srgbClr val="C00000"/>
                    </a:solidFill>
                  </a:rPr>
                  <a:t>18</a:t>
                </a:r>
              </a:p>
            </p:txBody>
          </p:sp>
          <p:sp>
            <p:nvSpPr>
              <p:cNvPr id="134" name="TextBox 133"/>
              <p:cNvSpPr txBox="1"/>
              <p:nvPr/>
            </p:nvSpPr>
            <p:spPr>
              <a:xfrm>
                <a:off x="2699705" y="2369780"/>
                <a:ext cx="607793" cy="426106"/>
              </a:xfrm>
              <a:prstGeom prst="rect">
                <a:avLst/>
              </a:prstGeom>
              <a:noFill/>
            </p:spPr>
            <p:txBody>
              <a:bodyPr wrap="square" rtlCol="0">
                <a:spAutoFit/>
              </a:bodyPr>
              <a:lstStyle/>
              <a:p>
                <a:r>
                  <a:rPr lang="en-US" b="1" dirty="0">
                    <a:solidFill>
                      <a:srgbClr val="C00000"/>
                    </a:solidFill>
                  </a:rPr>
                  <a:t>11</a:t>
                </a:r>
              </a:p>
            </p:txBody>
          </p:sp>
          <p:sp>
            <p:nvSpPr>
              <p:cNvPr id="135" name="TextBox 134"/>
              <p:cNvSpPr txBox="1"/>
              <p:nvPr/>
            </p:nvSpPr>
            <p:spPr>
              <a:xfrm>
                <a:off x="3605558" y="2359592"/>
                <a:ext cx="714071" cy="461426"/>
              </a:xfrm>
              <a:prstGeom prst="rect">
                <a:avLst/>
              </a:prstGeom>
              <a:noFill/>
            </p:spPr>
            <p:txBody>
              <a:bodyPr wrap="square" rtlCol="0">
                <a:spAutoFit/>
              </a:bodyPr>
              <a:lstStyle/>
              <a:p>
                <a:r>
                  <a:rPr lang="en-US" b="1" dirty="0">
                    <a:solidFill>
                      <a:srgbClr val="C00000"/>
                    </a:solidFill>
                  </a:rPr>
                  <a:t>19</a:t>
                </a:r>
              </a:p>
            </p:txBody>
          </p:sp>
          <p:cxnSp>
            <p:nvCxnSpPr>
              <p:cNvPr id="136" name="Straight Connector 135"/>
              <p:cNvCxnSpPr/>
              <p:nvPr/>
            </p:nvCxnSpPr>
            <p:spPr>
              <a:xfrm flipH="1">
                <a:off x="1513905" y="1363331"/>
                <a:ext cx="731245" cy="41013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flipV="1">
                <a:off x="2473948" y="1363331"/>
                <a:ext cx="849699" cy="441335"/>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919484" y="1915680"/>
                <a:ext cx="399129" cy="42992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a:off x="2965403" y="1946878"/>
                <a:ext cx="399129" cy="42992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3491422" y="1958682"/>
                <a:ext cx="371045" cy="39432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435149" y="1932699"/>
                <a:ext cx="371045" cy="39432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549190" y="2623974"/>
                <a:ext cx="194213" cy="508709"/>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1175258" y="1559123"/>
                <a:ext cx="673807" cy="461426"/>
              </a:xfrm>
              <a:prstGeom prst="rect">
                <a:avLst/>
              </a:prstGeom>
              <a:noFill/>
            </p:spPr>
            <p:txBody>
              <a:bodyPr wrap="square" rtlCol="0">
                <a:spAutoFit/>
              </a:bodyPr>
              <a:lstStyle/>
              <a:p>
                <a:r>
                  <a:rPr lang="en-US" b="1" dirty="0">
                    <a:solidFill>
                      <a:srgbClr val="C00000"/>
                    </a:solidFill>
                  </a:rPr>
                  <a:t>8</a:t>
                </a:r>
              </a:p>
            </p:txBody>
          </p:sp>
          <p:sp>
            <p:nvSpPr>
              <p:cNvPr id="144" name="TextBox 143"/>
              <p:cNvSpPr txBox="1"/>
              <p:nvPr/>
            </p:nvSpPr>
            <p:spPr>
              <a:xfrm>
                <a:off x="1738026" y="2298440"/>
                <a:ext cx="688330" cy="461426"/>
              </a:xfrm>
              <a:prstGeom prst="rect">
                <a:avLst/>
              </a:prstGeom>
              <a:noFill/>
            </p:spPr>
            <p:txBody>
              <a:bodyPr wrap="square" rtlCol="0">
                <a:spAutoFit/>
              </a:bodyPr>
              <a:lstStyle/>
              <a:p>
                <a:r>
                  <a:rPr lang="en-US" b="1" dirty="0"/>
                  <a:t>14</a:t>
                </a:r>
              </a:p>
            </p:txBody>
          </p:sp>
          <p:sp>
            <p:nvSpPr>
              <p:cNvPr id="145" name="TextBox 144"/>
              <p:cNvSpPr txBox="1"/>
              <p:nvPr/>
            </p:nvSpPr>
            <p:spPr>
              <a:xfrm>
                <a:off x="554491" y="2299170"/>
                <a:ext cx="630055" cy="426106"/>
              </a:xfrm>
              <a:prstGeom prst="rect">
                <a:avLst/>
              </a:prstGeom>
              <a:noFill/>
            </p:spPr>
            <p:txBody>
              <a:bodyPr wrap="square" rtlCol="0">
                <a:spAutoFit/>
              </a:bodyPr>
              <a:lstStyle/>
              <a:p>
                <a:r>
                  <a:rPr lang="en-US" b="1" dirty="0">
                    <a:solidFill>
                      <a:srgbClr val="C00000"/>
                    </a:solidFill>
                  </a:rPr>
                  <a:t>16</a:t>
                </a:r>
              </a:p>
            </p:txBody>
          </p:sp>
          <p:cxnSp>
            <p:nvCxnSpPr>
              <p:cNvPr id="146" name="Straight Connector 145"/>
              <p:cNvCxnSpPr/>
              <p:nvPr/>
            </p:nvCxnSpPr>
            <p:spPr>
              <a:xfrm>
                <a:off x="2015101" y="2605711"/>
                <a:ext cx="184266" cy="422704"/>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2066657" y="3085727"/>
                <a:ext cx="629416" cy="461426"/>
              </a:xfrm>
              <a:prstGeom prst="rect">
                <a:avLst/>
              </a:prstGeom>
              <a:noFill/>
            </p:spPr>
            <p:txBody>
              <a:bodyPr wrap="square" rtlCol="0">
                <a:spAutoFit/>
              </a:bodyPr>
              <a:lstStyle/>
              <a:p>
                <a:r>
                  <a:rPr lang="en-US" b="1" dirty="0">
                    <a:solidFill>
                      <a:srgbClr val="C00000"/>
                    </a:solidFill>
                  </a:rPr>
                  <a:t>10</a:t>
                </a:r>
              </a:p>
            </p:txBody>
          </p:sp>
          <p:sp>
            <p:nvSpPr>
              <p:cNvPr id="148" name="TextBox 147"/>
              <p:cNvSpPr txBox="1"/>
              <p:nvPr/>
            </p:nvSpPr>
            <p:spPr>
              <a:xfrm>
                <a:off x="2206762" y="1092844"/>
                <a:ext cx="447213" cy="369332"/>
              </a:xfrm>
              <a:prstGeom prst="rect">
                <a:avLst/>
              </a:prstGeom>
              <a:noFill/>
            </p:spPr>
            <p:txBody>
              <a:bodyPr wrap="square" rtlCol="0">
                <a:spAutoFit/>
              </a:bodyPr>
              <a:lstStyle/>
              <a:p>
                <a:r>
                  <a:rPr lang="en-US" b="1" dirty="0">
                    <a:solidFill>
                      <a:srgbClr val="C00000"/>
                    </a:solidFill>
                  </a:rPr>
                  <a:t>2</a:t>
                </a:r>
              </a:p>
            </p:txBody>
          </p:sp>
        </p:grpSp>
      </p:grpSp>
    </p:spTree>
    <p:extLst>
      <p:ext uri="{BB962C8B-B14F-4D97-AF65-F5344CB8AC3E}">
        <p14:creationId xmlns:p14="http://schemas.microsoft.com/office/powerpoint/2010/main" val="210550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fade">
                                      <p:cBhvr>
                                        <p:cTn id="7" dur="1000"/>
                                        <p:tgtEl>
                                          <p:spTgt spid="50">
                                            <p:txEl>
                                              <p:pRg st="0" end="0"/>
                                            </p:txEl>
                                          </p:spTgt>
                                        </p:tgtEl>
                                      </p:cBhvr>
                                    </p:animEffect>
                                    <p:anim calcmode="lin" valueType="num">
                                      <p:cBhvr>
                                        <p:cTn id="8" dur="1000" fill="hold"/>
                                        <p:tgtEl>
                                          <p:spTgt spid="5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0">
                                            <p:txEl>
                                              <p:pRg st="1" end="1"/>
                                            </p:txEl>
                                          </p:spTgt>
                                        </p:tgtEl>
                                        <p:attrNameLst>
                                          <p:attrName>style.visibility</p:attrName>
                                        </p:attrNameLst>
                                      </p:cBhvr>
                                      <p:to>
                                        <p:strVal val="visible"/>
                                      </p:to>
                                    </p:set>
                                    <p:animEffect transition="in" filter="fade">
                                      <p:cBhvr>
                                        <p:cTn id="14" dur="1000"/>
                                        <p:tgtEl>
                                          <p:spTgt spid="50">
                                            <p:txEl>
                                              <p:pRg st="1" end="1"/>
                                            </p:txEl>
                                          </p:spTgt>
                                        </p:tgtEl>
                                      </p:cBhvr>
                                    </p:animEffect>
                                    <p:anim calcmode="lin" valueType="num">
                                      <p:cBhvr>
                                        <p:cTn id="15" dur="1000" fill="hold"/>
                                        <p:tgtEl>
                                          <p:spTgt spid="5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0">
                                            <p:txEl>
                                              <p:pRg st="2" end="2"/>
                                            </p:txEl>
                                          </p:spTgt>
                                        </p:tgtEl>
                                        <p:attrNameLst>
                                          <p:attrName>style.visibility</p:attrName>
                                        </p:attrNameLst>
                                      </p:cBhvr>
                                      <p:to>
                                        <p:strVal val="visible"/>
                                      </p:to>
                                    </p:set>
                                    <p:animEffect transition="in" filter="fade">
                                      <p:cBhvr>
                                        <p:cTn id="21" dur="1000"/>
                                        <p:tgtEl>
                                          <p:spTgt spid="50">
                                            <p:txEl>
                                              <p:pRg st="2" end="2"/>
                                            </p:txEl>
                                          </p:spTgt>
                                        </p:tgtEl>
                                      </p:cBhvr>
                                    </p:animEffect>
                                    <p:anim calcmode="lin" valueType="num">
                                      <p:cBhvr>
                                        <p:cTn id="22" dur="1000" fill="hold"/>
                                        <p:tgtEl>
                                          <p:spTgt spid="5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0">
                                            <p:txEl>
                                              <p:pRg st="3" end="3"/>
                                            </p:txEl>
                                          </p:spTgt>
                                        </p:tgtEl>
                                        <p:attrNameLst>
                                          <p:attrName>style.visibility</p:attrName>
                                        </p:attrNameLst>
                                      </p:cBhvr>
                                      <p:to>
                                        <p:strVal val="visible"/>
                                      </p:to>
                                    </p:set>
                                    <p:animEffect transition="in" filter="fade">
                                      <p:cBhvr>
                                        <p:cTn id="28" dur="1000"/>
                                        <p:tgtEl>
                                          <p:spTgt spid="50">
                                            <p:txEl>
                                              <p:pRg st="3" end="3"/>
                                            </p:txEl>
                                          </p:spTgt>
                                        </p:tgtEl>
                                      </p:cBhvr>
                                    </p:animEffect>
                                    <p:anim calcmode="lin" valueType="num">
                                      <p:cBhvr>
                                        <p:cTn id="29" dur="1000" fill="hold"/>
                                        <p:tgtEl>
                                          <p:spTgt spid="50">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0">
                                            <p:txEl>
                                              <p:pRg st="4" end="4"/>
                                            </p:txEl>
                                          </p:spTgt>
                                        </p:tgtEl>
                                        <p:attrNameLst>
                                          <p:attrName>style.visibility</p:attrName>
                                        </p:attrNameLst>
                                      </p:cBhvr>
                                      <p:to>
                                        <p:strVal val="visible"/>
                                      </p:to>
                                    </p:set>
                                    <p:animEffect transition="in" filter="fade">
                                      <p:cBhvr>
                                        <p:cTn id="35" dur="1000"/>
                                        <p:tgtEl>
                                          <p:spTgt spid="50">
                                            <p:txEl>
                                              <p:pRg st="4" end="4"/>
                                            </p:txEl>
                                          </p:spTgt>
                                        </p:tgtEl>
                                      </p:cBhvr>
                                    </p:animEffect>
                                    <p:anim calcmode="lin" valueType="num">
                                      <p:cBhvr>
                                        <p:cTn id="36" dur="1000" fill="hold"/>
                                        <p:tgtEl>
                                          <p:spTgt spid="50">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0">
                                            <p:txEl>
                                              <p:pRg st="5" end="5"/>
                                            </p:txEl>
                                          </p:spTgt>
                                        </p:tgtEl>
                                        <p:attrNameLst>
                                          <p:attrName>style.visibility</p:attrName>
                                        </p:attrNameLst>
                                      </p:cBhvr>
                                      <p:to>
                                        <p:strVal val="visible"/>
                                      </p:to>
                                    </p:set>
                                    <p:animEffect transition="in" filter="fade">
                                      <p:cBhvr>
                                        <p:cTn id="42" dur="1000"/>
                                        <p:tgtEl>
                                          <p:spTgt spid="50">
                                            <p:txEl>
                                              <p:pRg st="5" end="5"/>
                                            </p:txEl>
                                          </p:spTgt>
                                        </p:tgtEl>
                                      </p:cBhvr>
                                    </p:animEffect>
                                    <p:anim calcmode="lin" valueType="num">
                                      <p:cBhvr>
                                        <p:cTn id="43" dur="1000" fill="hold"/>
                                        <p:tgtEl>
                                          <p:spTgt spid="50">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7520C9-224E-9FCC-7F9E-437B95E5B772}"/>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8763000" cy="6477000"/>
          </a:xfrm>
          <a:prstGeom prst="rect">
            <a:avLst/>
          </a:prstGeom>
        </p:spPr>
      </p:pic>
    </p:spTree>
    <p:extLst>
      <p:ext uri="{BB962C8B-B14F-4D97-AF65-F5344CB8AC3E}">
        <p14:creationId xmlns:p14="http://schemas.microsoft.com/office/powerpoint/2010/main" val="16095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E2A3B-DFCE-4E50-04EA-AB83BC022764}"/>
              </a:ext>
            </a:extLst>
          </p:cNvPr>
          <p:cNvSpPr>
            <a:spLocks noGrp="1"/>
          </p:cNvSpPr>
          <p:nvPr>
            <p:ph type="title"/>
          </p:nvPr>
        </p:nvSpPr>
        <p:spPr/>
        <p:txBody>
          <a:bodyPr/>
          <a:lstStyle/>
          <a:p>
            <a:r>
              <a:rPr lang="en-US" dirty="0" err="1"/>
              <a:t>increaseKey</a:t>
            </a:r>
            <a:r>
              <a:rPr lang="en-US" dirty="0"/>
              <a:t> issues</a:t>
            </a:r>
          </a:p>
        </p:txBody>
      </p:sp>
      <p:sp>
        <p:nvSpPr>
          <p:cNvPr id="3" name="Content Placeholder 2">
            <a:extLst>
              <a:ext uri="{FF2B5EF4-FFF2-40B4-BE49-F238E27FC236}">
                <a16:creationId xmlns:a16="http://schemas.microsoft.com/office/drawing/2014/main" id="{2FCE83BF-FEC5-B09D-20F8-76F3B849B351}"/>
              </a:ext>
            </a:extLst>
          </p:cNvPr>
          <p:cNvSpPr>
            <a:spLocks noGrp="1"/>
          </p:cNvSpPr>
          <p:nvPr>
            <p:ph idx="1"/>
          </p:nvPr>
        </p:nvSpPr>
        <p:spPr/>
        <p:txBody>
          <a:bodyPr/>
          <a:lstStyle/>
          <a:p>
            <a:r>
              <a:rPr lang="en-US" dirty="0"/>
              <a:t>As we just saw, can be worst-case O(n) to find element with some priority</a:t>
            </a:r>
          </a:p>
          <a:p>
            <a:r>
              <a:rPr lang="en-US" dirty="0"/>
              <a:t>To speed up to O(1), can use a HashMap along with the heap</a:t>
            </a:r>
          </a:p>
          <a:p>
            <a:pPr lvl="1"/>
            <a:r>
              <a:rPr lang="en-US" dirty="0"/>
              <a:t>HashMap&lt;Integer, Integer&gt;</a:t>
            </a:r>
          </a:p>
          <a:p>
            <a:pPr lvl="1"/>
            <a:r>
              <a:rPr lang="en-US" dirty="0"/>
              <a:t>Attach unique data field (id) to each node</a:t>
            </a:r>
          </a:p>
          <a:p>
            <a:pPr lvl="1"/>
            <a:r>
              <a:rPr lang="en-US" dirty="0"/>
              <a:t>Find node by id</a:t>
            </a:r>
          </a:p>
          <a:p>
            <a:pPr lvl="1"/>
            <a:r>
              <a:rPr lang="en-US" dirty="0"/>
              <a:t>Key is id, value is array index</a:t>
            </a:r>
          </a:p>
          <a:p>
            <a:pPr lvl="1"/>
            <a:r>
              <a:rPr lang="en-US" dirty="0"/>
              <a:t>Now finding is O(1), but still O(log n) cost for bubbling</a:t>
            </a:r>
          </a:p>
          <a:p>
            <a:pPr lvl="1"/>
            <a:endParaRPr lang="en-US" dirty="0"/>
          </a:p>
        </p:txBody>
      </p:sp>
    </p:spTree>
    <p:extLst>
      <p:ext uri="{BB962C8B-B14F-4D97-AF65-F5344CB8AC3E}">
        <p14:creationId xmlns:p14="http://schemas.microsoft.com/office/powerpoint/2010/main" val="1314983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4DE1F-CB96-C7D6-2F9A-5D078B459E30}"/>
              </a:ext>
            </a:extLst>
          </p:cNvPr>
          <p:cNvSpPr>
            <a:spLocks noGrp="1"/>
          </p:cNvSpPr>
          <p:nvPr>
            <p:ph type="title"/>
          </p:nvPr>
        </p:nvSpPr>
        <p:spPr/>
        <p:txBody>
          <a:bodyPr/>
          <a:lstStyle/>
          <a:p>
            <a:r>
              <a:rPr lang="en-US" dirty="0"/>
              <a:t>Heap time complexities</a:t>
            </a:r>
          </a:p>
        </p:txBody>
      </p:sp>
      <p:graphicFrame>
        <p:nvGraphicFramePr>
          <p:cNvPr id="5" name="Content Placeholder 4">
            <a:extLst>
              <a:ext uri="{FF2B5EF4-FFF2-40B4-BE49-F238E27FC236}">
                <a16:creationId xmlns:a16="http://schemas.microsoft.com/office/drawing/2014/main" id="{5ACE8FD0-0B44-6512-5917-E87C0BB570CB}"/>
              </a:ext>
            </a:extLst>
          </p:cNvPr>
          <p:cNvGraphicFramePr>
            <a:graphicFrameLocks noGrp="1"/>
          </p:cNvGraphicFramePr>
          <p:nvPr>
            <p:ph idx="1"/>
            <p:extLst>
              <p:ext uri="{D42A27DB-BD31-4B8C-83A1-F6EECF244321}">
                <p14:modId xmlns:p14="http://schemas.microsoft.com/office/powerpoint/2010/main" val="1724585152"/>
              </p:ext>
            </p:extLst>
          </p:nvPr>
        </p:nvGraphicFramePr>
        <p:xfrm>
          <a:off x="628650" y="2181860"/>
          <a:ext cx="7886700" cy="24942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594878058"/>
                    </a:ext>
                  </a:extLst>
                </a:gridCol>
                <a:gridCol w="2628900">
                  <a:extLst>
                    <a:ext uri="{9D8B030D-6E8A-4147-A177-3AD203B41FA5}">
                      <a16:colId xmlns:a16="http://schemas.microsoft.com/office/drawing/2014/main" val="2519928240"/>
                    </a:ext>
                  </a:extLst>
                </a:gridCol>
                <a:gridCol w="2628900">
                  <a:extLst>
                    <a:ext uri="{9D8B030D-6E8A-4147-A177-3AD203B41FA5}">
                      <a16:colId xmlns:a16="http://schemas.microsoft.com/office/drawing/2014/main" val="661060631"/>
                    </a:ext>
                  </a:extLst>
                </a:gridCol>
              </a:tblGrid>
              <a:tr h="370840">
                <a:tc>
                  <a:txBody>
                    <a:bodyPr/>
                    <a:lstStyle/>
                    <a:p>
                      <a:endParaRPr lang="en-US" dirty="0"/>
                    </a:p>
                  </a:txBody>
                  <a:tcPr/>
                </a:tc>
                <a:tc>
                  <a:txBody>
                    <a:bodyPr/>
                    <a:lstStyle/>
                    <a:p>
                      <a:r>
                        <a:rPr lang="en-US" dirty="0"/>
                        <a:t>Average</a:t>
                      </a:r>
                    </a:p>
                  </a:txBody>
                  <a:tcPr/>
                </a:tc>
                <a:tc>
                  <a:txBody>
                    <a:bodyPr/>
                    <a:lstStyle/>
                    <a:p>
                      <a:r>
                        <a:rPr lang="en-US" dirty="0"/>
                        <a:t>Worst-case</a:t>
                      </a:r>
                    </a:p>
                  </a:txBody>
                  <a:tcPr/>
                </a:tc>
                <a:extLst>
                  <a:ext uri="{0D108BD9-81ED-4DB2-BD59-A6C34878D82A}">
                    <a16:rowId xmlns:a16="http://schemas.microsoft.com/office/drawing/2014/main" val="456213406"/>
                  </a:ext>
                </a:extLst>
              </a:tr>
              <a:tr h="370840">
                <a:tc>
                  <a:txBody>
                    <a:bodyPr/>
                    <a:lstStyle/>
                    <a:p>
                      <a:r>
                        <a:rPr lang="en-US" dirty="0"/>
                        <a:t>insert</a:t>
                      </a:r>
                    </a:p>
                  </a:txBody>
                  <a:tcPr/>
                </a:tc>
                <a:tc>
                  <a:txBody>
                    <a:bodyPr/>
                    <a:lstStyle/>
                    <a:p>
                      <a:r>
                        <a:rPr lang="en-US" dirty="0"/>
                        <a:t>O(1)</a:t>
                      </a:r>
                    </a:p>
                  </a:txBody>
                  <a:tcPr/>
                </a:tc>
                <a:tc>
                  <a:txBody>
                    <a:bodyPr/>
                    <a:lstStyle/>
                    <a:p>
                      <a:r>
                        <a:rPr lang="en-US" dirty="0"/>
                        <a:t>O(log n)</a:t>
                      </a:r>
                    </a:p>
                  </a:txBody>
                  <a:tcPr/>
                </a:tc>
                <a:extLst>
                  <a:ext uri="{0D108BD9-81ED-4DB2-BD59-A6C34878D82A}">
                    <a16:rowId xmlns:a16="http://schemas.microsoft.com/office/drawing/2014/main" val="1484877372"/>
                  </a:ext>
                </a:extLst>
              </a:tr>
              <a:tr h="370840">
                <a:tc>
                  <a:txBody>
                    <a:bodyPr/>
                    <a:lstStyle/>
                    <a:p>
                      <a:r>
                        <a:rPr lang="en-US" dirty="0" err="1"/>
                        <a:t>delMin</a:t>
                      </a:r>
                      <a:endParaRPr lang="en-US" dirty="0"/>
                    </a:p>
                  </a:txBody>
                  <a:tcPr/>
                </a:tc>
                <a:tc>
                  <a:txBody>
                    <a:bodyPr/>
                    <a:lstStyle/>
                    <a:p>
                      <a:r>
                        <a:rPr lang="en-US" dirty="0"/>
                        <a:t>O(log n)</a:t>
                      </a:r>
                    </a:p>
                  </a:txBody>
                  <a:tcPr/>
                </a:tc>
                <a:tc>
                  <a:txBody>
                    <a:bodyPr/>
                    <a:lstStyle/>
                    <a:p>
                      <a:r>
                        <a:rPr lang="en-US" dirty="0"/>
                        <a:t>O(log n)</a:t>
                      </a:r>
                    </a:p>
                  </a:txBody>
                  <a:tcPr/>
                </a:tc>
                <a:extLst>
                  <a:ext uri="{0D108BD9-81ED-4DB2-BD59-A6C34878D82A}">
                    <a16:rowId xmlns:a16="http://schemas.microsoft.com/office/drawing/2014/main" val="52592513"/>
                  </a:ext>
                </a:extLst>
              </a:tr>
              <a:tr h="370840">
                <a:tc>
                  <a:txBody>
                    <a:bodyPr/>
                    <a:lstStyle/>
                    <a:p>
                      <a:r>
                        <a:rPr lang="en-US" dirty="0" err="1"/>
                        <a:t>getMin</a:t>
                      </a:r>
                      <a:endParaRPr lang="en-US" dirty="0"/>
                    </a:p>
                  </a:txBody>
                  <a:tcPr/>
                </a:tc>
                <a:tc>
                  <a:txBody>
                    <a:bodyPr/>
                    <a:lstStyle/>
                    <a:p>
                      <a:r>
                        <a:rPr lang="en-US" dirty="0"/>
                        <a:t>O(1)</a:t>
                      </a:r>
                    </a:p>
                  </a:txBody>
                  <a:tcPr/>
                </a:tc>
                <a:tc>
                  <a:txBody>
                    <a:bodyPr/>
                    <a:lstStyle/>
                    <a:p>
                      <a:r>
                        <a:rPr lang="en-US" dirty="0"/>
                        <a:t>O(1)</a:t>
                      </a:r>
                    </a:p>
                  </a:txBody>
                  <a:tcPr/>
                </a:tc>
                <a:extLst>
                  <a:ext uri="{0D108BD9-81ED-4DB2-BD59-A6C34878D82A}">
                    <a16:rowId xmlns:a16="http://schemas.microsoft.com/office/drawing/2014/main" val="124775547"/>
                  </a:ext>
                </a:extLst>
              </a:tr>
              <a:tr h="370840">
                <a:tc>
                  <a:txBody>
                    <a:bodyPr/>
                    <a:lstStyle/>
                    <a:p>
                      <a:r>
                        <a:rPr lang="en-US" dirty="0"/>
                        <a:t>find(priority)</a:t>
                      </a:r>
                    </a:p>
                  </a:txBody>
                  <a:tcPr/>
                </a:tc>
                <a:tc>
                  <a:txBody>
                    <a:bodyPr/>
                    <a:lstStyle/>
                    <a:p>
                      <a:r>
                        <a:rPr lang="en-US" dirty="0"/>
                        <a:t>O(n)</a:t>
                      </a:r>
                    </a:p>
                  </a:txBody>
                  <a:tcPr/>
                </a:tc>
                <a:tc>
                  <a:txBody>
                    <a:bodyPr/>
                    <a:lstStyle/>
                    <a:p>
                      <a:r>
                        <a:rPr lang="en-US" dirty="0"/>
                        <a:t>O(n)</a:t>
                      </a:r>
                    </a:p>
                  </a:txBody>
                  <a:tcPr/>
                </a:tc>
                <a:extLst>
                  <a:ext uri="{0D108BD9-81ED-4DB2-BD59-A6C34878D82A}">
                    <a16:rowId xmlns:a16="http://schemas.microsoft.com/office/drawing/2014/main" val="2487361800"/>
                  </a:ext>
                </a:extLst>
              </a:tr>
              <a:tr h="370840">
                <a:tc>
                  <a:txBody>
                    <a:bodyPr/>
                    <a:lstStyle/>
                    <a:p>
                      <a:r>
                        <a:rPr lang="en-US" dirty="0" err="1"/>
                        <a:t>incKey</a:t>
                      </a:r>
                      <a:r>
                        <a:rPr lang="en-US" dirty="0"/>
                        <a:t>(</a:t>
                      </a:r>
                      <a:r>
                        <a:rPr lang="en-US" dirty="0" err="1"/>
                        <a:t>curPriority</a:t>
                      </a:r>
                      <a:r>
                        <a:rPr lang="en-US" dirty="0"/>
                        <a:t>, delta)</a:t>
                      </a:r>
                    </a:p>
                  </a:txBody>
                  <a:tcPr/>
                </a:tc>
                <a:tc>
                  <a:txBody>
                    <a:bodyPr/>
                    <a:lstStyle/>
                    <a:p>
                      <a:r>
                        <a:rPr lang="en-US" dirty="0"/>
                        <a:t>O(n) or O(log n) (optimized)</a:t>
                      </a:r>
                    </a:p>
                  </a:txBody>
                  <a:tcPr/>
                </a:tc>
                <a:tc>
                  <a:txBody>
                    <a:bodyPr/>
                    <a:lstStyle/>
                    <a:p>
                      <a:r>
                        <a:rPr lang="en-US" dirty="0"/>
                        <a:t>O(n) or O(log n) (optimized)</a:t>
                      </a:r>
                    </a:p>
                  </a:txBody>
                  <a:tcPr/>
                </a:tc>
                <a:extLst>
                  <a:ext uri="{0D108BD9-81ED-4DB2-BD59-A6C34878D82A}">
                    <a16:rowId xmlns:a16="http://schemas.microsoft.com/office/drawing/2014/main" val="2313211933"/>
                  </a:ext>
                </a:extLst>
              </a:tr>
            </a:tbl>
          </a:graphicData>
        </a:graphic>
      </p:graphicFrame>
      <p:sp>
        <p:nvSpPr>
          <p:cNvPr id="6" name="TextBox 5">
            <a:extLst>
              <a:ext uri="{FF2B5EF4-FFF2-40B4-BE49-F238E27FC236}">
                <a16:creationId xmlns:a16="http://schemas.microsoft.com/office/drawing/2014/main" id="{8EDBE49B-BE05-4D6D-A3D3-58D8C9E8B9B1}"/>
              </a:ext>
            </a:extLst>
          </p:cNvPr>
          <p:cNvSpPr txBox="1"/>
          <p:nvPr/>
        </p:nvSpPr>
        <p:spPr>
          <a:xfrm>
            <a:off x="3207684" y="6123542"/>
            <a:ext cx="2728632" cy="369332"/>
          </a:xfrm>
          <a:prstGeom prst="rect">
            <a:avLst/>
          </a:prstGeom>
          <a:noFill/>
        </p:spPr>
        <p:txBody>
          <a:bodyPr wrap="none" rtlCol="0">
            <a:spAutoFit/>
          </a:bodyPr>
          <a:lstStyle/>
          <a:p>
            <a:r>
              <a:rPr lang="en-US" dirty="0"/>
              <a:t>n is the number of nodes</a:t>
            </a:r>
          </a:p>
        </p:txBody>
      </p:sp>
    </p:spTree>
    <p:extLst>
      <p:ext uri="{BB962C8B-B14F-4D97-AF65-F5344CB8AC3E}">
        <p14:creationId xmlns:p14="http://schemas.microsoft.com/office/powerpoint/2010/main" val="1721052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FAC580-2332-D43E-85BA-A4D62EBCBA8E}"/>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8763000" cy="6477000"/>
          </a:xfrm>
          <a:prstGeom prst="rect">
            <a:avLst/>
          </a:prstGeom>
        </p:spPr>
      </p:pic>
    </p:spTree>
    <p:extLst>
      <p:ext uri="{BB962C8B-B14F-4D97-AF65-F5344CB8AC3E}">
        <p14:creationId xmlns:p14="http://schemas.microsoft.com/office/powerpoint/2010/main" val="20292805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F14DC6-89FD-CF7C-F516-ED1EFD24EA25}"/>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8763000" cy="6477000"/>
          </a:xfrm>
          <a:prstGeom prst="rect">
            <a:avLst/>
          </a:prstGeom>
        </p:spPr>
      </p:pic>
    </p:spTree>
    <p:extLst>
      <p:ext uri="{BB962C8B-B14F-4D97-AF65-F5344CB8AC3E}">
        <p14:creationId xmlns:p14="http://schemas.microsoft.com/office/powerpoint/2010/main" val="3587716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E2A3B-DFCE-4E50-04EA-AB83BC022764}"/>
              </a:ext>
            </a:extLst>
          </p:cNvPr>
          <p:cNvSpPr>
            <a:spLocks noGrp="1"/>
          </p:cNvSpPr>
          <p:nvPr>
            <p:ph type="title"/>
          </p:nvPr>
        </p:nvSpPr>
        <p:spPr/>
        <p:txBody>
          <a:bodyPr/>
          <a:lstStyle/>
          <a:p>
            <a:r>
              <a:rPr lang="en-US" dirty="0"/>
              <a:t>Heap limitations</a:t>
            </a:r>
          </a:p>
        </p:txBody>
      </p:sp>
      <p:sp>
        <p:nvSpPr>
          <p:cNvPr id="3" name="Content Placeholder 2">
            <a:extLst>
              <a:ext uri="{FF2B5EF4-FFF2-40B4-BE49-F238E27FC236}">
                <a16:creationId xmlns:a16="http://schemas.microsoft.com/office/drawing/2014/main" id="{2FCE83BF-FEC5-B09D-20F8-76F3B849B351}"/>
              </a:ext>
            </a:extLst>
          </p:cNvPr>
          <p:cNvSpPr>
            <a:spLocks noGrp="1"/>
          </p:cNvSpPr>
          <p:nvPr>
            <p:ph idx="1"/>
          </p:nvPr>
        </p:nvSpPr>
        <p:spPr/>
        <p:txBody>
          <a:bodyPr/>
          <a:lstStyle/>
          <a:p>
            <a:r>
              <a:rPr lang="en-US" dirty="0"/>
              <a:t>Although heap has much faster </a:t>
            </a:r>
            <a:r>
              <a:rPr lang="en-US" dirty="0" err="1"/>
              <a:t>getMin</a:t>
            </a:r>
            <a:r>
              <a:rPr lang="en-US" dirty="0"/>
              <a:t> than BST, it has less sort information</a:t>
            </a:r>
          </a:p>
          <a:p>
            <a:r>
              <a:rPr lang="en-US" dirty="0"/>
              <a:t>Can’t get full sort out of heap directly like a BST with in-order traversal</a:t>
            </a:r>
          </a:p>
          <a:p>
            <a:r>
              <a:rPr lang="en-US" dirty="0"/>
              <a:t>How to sort with heap?</a:t>
            </a:r>
          </a:p>
          <a:p>
            <a:pPr lvl="1"/>
            <a:r>
              <a:rPr lang="en-US" dirty="0"/>
              <a:t>Recall, quicksort and </a:t>
            </a:r>
            <a:r>
              <a:rPr lang="en-US" dirty="0" err="1"/>
              <a:t>mergesort</a:t>
            </a:r>
            <a:r>
              <a:rPr lang="en-US" dirty="0"/>
              <a:t> average case O(n log n)</a:t>
            </a:r>
          </a:p>
          <a:p>
            <a:pPr lvl="1"/>
            <a:r>
              <a:rPr lang="en-US" dirty="0"/>
              <a:t>BST sort average O(n log n), worst O(n</a:t>
            </a:r>
            <a:r>
              <a:rPr lang="en-US" baseline="30000" dirty="0"/>
              <a:t>2</a:t>
            </a:r>
            <a:r>
              <a:rPr lang="en-US" dirty="0"/>
              <a:t>)</a:t>
            </a:r>
          </a:p>
        </p:txBody>
      </p:sp>
    </p:spTree>
    <p:extLst>
      <p:ext uri="{BB962C8B-B14F-4D97-AF65-F5344CB8AC3E}">
        <p14:creationId xmlns:p14="http://schemas.microsoft.com/office/powerpoint/2010/main" val="11802574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42668-8B20-7211-417F-C74104108416}"/>
              </a:ext>
            </a:extLst>
          </p:cNvPr>
          <p:cNvSpPr>
            <a:spLocks noGrp="1"/>
          </p:cNvSpPr>
          <p:nvPr>
            <p:ph type="title"/>
          </p:nvPr>
        </p:nvSpPr>
        <p:spPr/>
        <p:txBody>
          <a:bodyPr/>
          <a:lstStyle/>
          <a:p>
            <a:r>
              <a:rPr lang="en-US" dirty="0"/>
              <a:t>Sorting with heap (naïve)</a:t>
            </a:r>
          </a:p>
        </p:txBody>
      </p:sp>
      <p:sp>
        <p:nvSpPr>
          <p:cNvPr id="3" name="Content Placeholder 2">
            <a:extLst>
              <a:ext uri="{FF2B5EF4-FFF2-40B4-BE49-F238E27FC236}">
                <a16:creationId xmlns:a16="http://schemas.microsoft.com/office/drawing/2014/main" id="{8083CF94-75BB-E499-7BF2-89FFF7F1EE99}"/>
              </a:ext>
            </a:extLst>
          </p:cNvPr>
          <p:cNvSpPr>
            <a:spLocks noGrp="1"/>
          </p:cNvSpPr>
          <p:nvPr>
            <p:ph idx="1"/>
          </p:nvPr>
        </p:nvSpPr>
        <p:spPr/>
        <p:txBody>
          <a:bodyPr/>
          <a:lstStyle/>
          <a:p>
            <a:r>
              <a:rPr lang="en-US" dirty="0"/>
              <a:t>Worst-case</a:t>
            </a:r>
          </a:p>
          <a:p>
            <a:pPr lvl="1"/>
            <a:r>
              <a:rPr lang="en-US" dirty="0"/>
              <a:t>Insert O(log n)</a:t>
            </a:r>
          </a:p>
          <a:p>
            <a:pPr lvl="1"/>
            <a:r>
              <a:rPr lang="en-US" dirty="0"/>
              <a:t>Insert n items O(n log n)</a:t>
            </a:r>
          </a:p>
          <a:p>
            <a:pPr lvl="1"/>
            <a:r>
              <a:rPr lang="en-US" dirty="0"/>
              <a:t>To get sorted sequence, </a:t>
            </a:r>
            <a:r>
              <a:rPr lang="en-US" dirty="0" err="1"/>
              <a:t>delMin</a:t>
            </a:r>
            <a:r>
              <a:rPr lang="en-US" dirty="0"/>
              <a:t> n times</a:t>
            </a:r>
          </a:p>
          <a:p>
            <a:pPr lvl="1"/>
            <a:r>
              <a:rPr lang="en-US" dirty="0" err="1"/>
              <a:t>delMin</a:t>
            </a:r>
            <a:r>
              <a:rPr lang="en-US" dirty="0"/>
              <a:t> is O(log n)</a:t>
            </a:r>
          </a:p>
          <a:p>
            <a:pPr lvl="1"/>
            <a:r>
              <a:rPr lang="en-US" dirty="0"/>
              <a:t>Retrieve sequence is O(n log n)</a:t>
            </a:r>
          </a:p>
          <a:p>
            <a:pPr lvl="1"/>
            <a:r>
              <a:rPr lang="en-US" dirty="0"/>
              <a:t>O(n log n) + O(n log n) = </a:t>
            </a:r>
            <a:r>
              <a:rPr lang="en-US" b="1" dirty="0"/>
              <a:t>O(n log n) </a:t>
            </a:r>
            <a:r>
              <a:rPr lang="en-US" dirty="0"/>
              <a:t>is not practically as good as BST sort’s average case</a:t>
            </a:r>
          </a:p>
          <a:p>
            <a:pPr lvl="2"/>
            <a:r>
              <a:rPr lang="en-US" dirty="0"/>
              <a:t>BST sort average-case is O(n log n) + O(n)</a:t>
            </a:r>
          </a:p>
        </p:txBody>
      </p:sp>
    </p:spTree>
    <p:extLst>
      <p:ext uri="{BB962C8B-B14F-4D97-AF65-F5344CB8AC3E}">
        <p14:creationId xmlns:p14="http://schemas.microsoft.com/office/powerpoint/2010/main" val="1205405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r"/>
            <a:r>
              <a:rPr lang="en-US" sz="4000" dirty="0">
                <a:solidFill>
                  <a:srgbClr val="0070C0"/>
                </a:solidFill>
                <a:latin typeface="Verdana" panose="020B0604030504040204" pitchFamily="34" charset="0"/>
                <a:ea typeface="Verdana" panose="020B0604030504040204" pitchFamily="34" charset="0"/>
                <a:cs typeface="Verdana" panose="020B0604030504040204" pitchFamily="34" charset="0"/>
              </a:rPr>
              <a:t>Make BHEAP by N Inserts</a:t>
            </a:r>
          </a:p>
        </p:txBody>
      </p:sp>
      <p:sp>
        <p:nvSpPr>
          <p:cNvPr id="4" name="TextBox 3"/>
          <p:cNvSpPr txBox="1"/>
          <p:nvPr/>
        </p:nvSpPr>
        <p:spPr>
          <a:xfrm>
            <a:off x="821524" y="1927989"/>
            <a:ext cx="381000" cy="369332"/>
          </a:xfrm>
          <a:prstGeom prst="rect">
            <a:avLst/>
          </a:prstGeom>
          <a:noFill/>
        </p:spPr>
        <p:txBody>
          <a:bodyPr wrap="square" rtlCol="0">
            <a:spAutoFit/>
          </a:bodyPr>
          <a:lstStyle/>
          <a:p>
            <a:r>
              <a:rPr lang="en-US" b="1" dirty="0">
                <a:solidFill>
                  <a:srgbClr val="C00000"/>
                </a:solidFill>
              </a:rPr>
              <a:t>6</a:t>
            </a:r>
          </a:p>
        </p:txBody>
      </p:sp>
      <p:grpSp>
        <p:nvGrpSpPr>
          <p:cNvPr id="41" name="Group 40"/>
          <p:cNvGrpSpPr/>
          <p:nvPr/>
        </p:nvGrpSpPr>
        <p:grpSpPr>
          <a:xfrm>
            <a:off x="1633187" y="1843245"/>
            <a:ext cx="850305" cy="996056"/>
            <a:chOff x="2045295" y="1906061"/>
            <a:chExt cx="850305" cy="996056"/>
          </a:xfrm>
        </p:grpSpPr>
        <p:sp>
          <p:nvSpPr>
            <p:cNvPr id="5" name="TextBox 4"/>
            <p:cNvSpPr txBox="1"/>
            <p:nvPr/>
          </p:nvSpPr>
          <p:spPr>
            <a:xfrm>
              <a:off x="2045295" y="2532785"/>
              <a:ext cx="534467" cy="369332"/>
            </a:xfrm>
            <a:prstGeom prst="rect">
              <a:avLst/>
            </a:prstGeom>
            <a:noFill/>
          </p:spPr>
          <p:txBody>
            <a:bodyPr wrap="square" rtlCol="0">
              <a:spAutoFit/>
            </a:bodyPr>
            <a:lstStyle/>
            <a:p>
              <a:r>
                <a:rPr lang="en-US" b="1" dirty="0">
                  <a:solidFill>
                    <a:srgbClr val="C00000"/>
                  </a:solidFill>
                </a:rPr>
                <a:t>12</a:t>
              </a:r>
            </a:p>
          </p:txBody>
        </p:sp>
        <p:sp>
          <p:nvSpPr>
            <p:cNvPr id="6" name="TextBox 5"/>
            <p:cNvSpPr txBox="1"/>
            <p:nvPr/>
          </p:nvSpPr>
          <p:spPr>
            <a:xfrm>
              <a:off x="2514600" y="1906061"/>
              <a:ext cx="381000" cy="369332"/>
            </a:xfrm>
            <a:prstGeom prst="rect">
              <a:avLst/>
            </a:prstGeom>
            <a:noFill/>
          </p:spPr>
          <p:txBody>
            <a:bodyPr wrap="square" rtlCol="0">
              <a:spAutoFit/>
            </a:bodyPr>
            <a:lstStyle/>
            <a:p>
              <a:r>
                <a:rPr lang="en-US" b="1" dirty="0">
                  <a:solidFill>
                    <a:srgbClr val="C00000"/>
                  </a:solidFill>
                </a:rPr>
                <a:t>6</a:t>
              </a:r>
            </a:p>
          </p:txBody>
        </p:sp>
        <p:cxnSp>
          <p:nvCxnSpPr>
            <p:cNvPr id="7" name="Straight Connector 6"/>
            <p:cNvCxnSpPr/>
            <p:nvPr/>
          </p:nvCxnSpPr>
          <p:spPr>
            <a:xfrm flipH="1">
              <a:off x="2351088" y="2184573"/>
              <a:ext cx="227997" cy="33351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2926068" y="1817000"/>
            <a:ext cx="1184170" cy="1022301"/>
            <a:chOff x="3265658" y="1815837"/>
            <a:chExt cx="1184170" cy="1022301"/>
          </a:xfrm>
        </p:grpSpPr>
        <p:sp>
          <p:nvSpPr>
            <p:cNvPr id="9" name="TextBox 8"/>
            <p:cNvSpPr txBox="1"/>
            <p:nvPr/>
          </p:nvSpPr>
          <p:spPr>
            <a:xfrm>
              <a:off x="3720347" y="1815837"/>
              <a:ext cx="381000" cy="369332"/>
            </a:xfrm>
            <a:prstGeom prst="rect">
              <a:avLst/>
            </a:prstGeom>
            <a:noFill/>
          </p:spPr>
          <p:txBody>
            <a:bodyPr wrap="square" rtlCol="0">
              <a:spAutoFit/>
            </a:bodyPr>
            <a:lstStyle/>
            <a:p>
              <a:r>
                <a:rPr lang="en-US" b="1" dirty="0">
                  <a:solidFill>
                    <a:srgbClr val="C00000"/>
                  </a:solidFill>
                </a:rPr>
                <a:t>6</a:t>
              </a:r>
            </a:p>
          </p:txBody>
        </p:sp>
        <p:cxnSp>
          <p:nvCxnSpPr>
            <p:cNvPr id="10" name="Straight Connector 9"/>
            <p:cNvCxnSpPr/>
            <p:nvPr/>
          </p:nvCxnSpPr>
          <p:spPr>
            <a:xfrm flipH="1">
              <a:off x="3573730" y="2159532"/>
              <a:ext cx="190180" cy="264424"/>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658" y="2468806"/>
              <a:ext cx="534467" cy="369332"/>
            </a:xfrm>
            <a:prstGeom prst="rect">
              <a:avLst/>
            </a:prstGeom>
            <a:noFill/>
          </p:spPr>
          <p:txBody>
            <a:bodyPr wrap="square" rtlCol="0">
              <a:spAutoFit/>
            </a:bodyPr>
            <a:lstStyle/>
            <a:p>
              <a:r>
                <a:rPr lang="en-US" b="1" dirty="0">
                  <a:solidFill>
                    <a:srgbClr val="C00000"/>
                  </a:solidFill>
                </a:rPr>
                <a:t>12</a:t>
              </a:r>
            </a:p>
          </p:txBody>
        </p:sp>
        <p:cxnSp>
          <p:nvCxnSpPr>
            <p:cNvPr id="12" name="Straight Connector 11"/>
            <p:cNvCxnSpPr/>
            <p:nvPr/>
          </p:nvCxnSpPr>
          <p:spPr>
            <a:xfrm>
              <a:off x="4000689" y="2150750"/>
              <a:ext cx="151662" cy="273206"/>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67761" y="2468806"/>
              <a:ext cx="382067" cy="369332"/>
            </a:xfrm>
            <a:prstGeom prst="rect">
              <a:avLst/>
            </a:prstGeom>
            <a:noFill/>
          </p:spPr>
          <p:txBody>
            <a:bodyPr wrap="square" rtlCol="0">
              <a:spAutoFit/>
            </a:bodyPr>
            <a:lstStyle/>
            <a:p>
              <a:r>
                <a:rPr lang="en-US" b="1" dirty="0">
                  <a:solidFill>
                    <a:srgbClr val="C00000"/>
                  </a:solidFill>
                </a:rPr>
                <a:t>9</a:t>
              </a:r>
            </a:p>
          </p:txBody>
        </p:sp>
      </p:grpSp>
      <p:grpSp>
        <p:nvGrpSpPr>
          <p:cNvPr id="30" name="Group 29"/>
          <p:cNvGrpSpPr/>
          <p:nvPr/>
        </p:nvGrpSpPr>
        <p:grpSpPr>
          <a:xfrm>
            <a:off x="4321823" y="1805292"/>
            <a:ext cx="1353940" cy="1693235"/>
            <a:chOff x="4875860" y="1825805"/>
            <a:chExt cx="1353940" cy="1693235"/>
          </a:xfrm>
        </p:grpSpPr>
        <p:grpSp>
          <p:nvGrpSpPr>
            <p:cNvPr id="21" name="Group 20"/>
            <p:cNvGrpSpPr/>
            <p:nvPr/>
          </p:nvGrpSpPr>
          <p:grpSpPr>
            <a:xfrm>
              <a:off x="5119903" y="1825805"/>
              <a:ext cx="1109897" cy="1035869"/>
              <a:chOff x="3316608" y="1815837"/>
              <a:chExt cx="1109897" cy="1035869"/>
            </a:xfrm>
          </p:grpSpPr>
          <p:sp>
            <p:nvSpPr>
              <p:cNvPr id="22" name="TextBox 21"/>
              <p:cNvSpPr txBox="1"/>
              <p:nvPr/>
            </p:nvSpPr>
            <p:spPr>
              <a:xfrm>
                <a:off x="3720347" y="1815837"/>
                <a:ext cx="381000" cy="369332"/>
              </a:xfrm>
              <a:prstGeom prst="rect">
                <a:avLst/>
              </a:prstGeom>
              <a:noFill/>
            </p:spPr>
            <p:txBody>
              <a:bodyPr wrap="square" rtlCol="0">
                <a:spAutoFit/>
              </a:bodyPr>
              <a:lstStyle/>
              <a:p>
                <a:r>
                  <a:rPr lang="en-US" b="1" dirty="0">
                    <a:solidFill>
                      <a:srgbClr val="C00000"/>
                    </a:solidFill>
                  </a:rPr>
                  <a:t>6</a:t>
                </a:r>
              </a:p>
            </p:txBody>
          </p:sp>
          <p:cxnSp>
            <p:nvCxnSpPr>
              <p:cNvPr id="23" name="Straight Connector 22"/>
              <p:cNvCxnSpPr/>
              <p:nvPr/>
            </p:nvCxnSpPr>
            <p:spPr>
              <a:xfrm flipH="1">
                <a:off x="3650161" y="2122667"/>
                <a:ext cx="139623" cy="312997"/>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316608" y="2435664"/>
                <a:ext cx="534467" cy="369332"/>
              </a:xfrm>
              <a:prstGeom prst="rect">
                <a:avLst/>
              </a:prstGeom>
              <a:noFill/>
            </p:spPr>
            <p:txBody>
              <a:bodyPr wrap="square" rtlCol="0">
                <a:spAutoFit/>
              </a:bodyPr>
              <a:lstStyle/>
              <a:p>
                <a:r>
                  <a:rPr lang="en-US" b="1" dirty="0">
                    <a:solidFill>
                      <a:srgbClr val="C00000"/>
                    </a:solidFill>
                  </a:rPr>
                  <a:t>12</a:t>
                </a:r>
              </a:p>
            </p:txBody>
          </p:sp>
          <p:cxnSp>
            <p:nvCxnSpPr>
              <p:cNvPr id="25" name="Straight Connector 24"/>
              <p:cNvCxnSpPr/>
              <p:nvPr/>
            </p:nvCxnSpPr>
            <p:spPr>
              <a:xfrm>
                <a:off x="4000689" y="2150750"/>
                <a:ext cx="157102" cy="267645"/>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044438" y="2482374"/>
                <a:ext cx="382067" cy="369332"/>
              </a:xfrm>
              <a:prstGeom prst="rect">
                <a:avLst/>
              </a:prstGeom>
              <a:noFill/>
            </p:spPr>
            <p:txBody>
              <a:bodyPr wrap="square" rtlCol="0">
                <a:spAutoFit/>
              </a:bodyPr>
              <a:lstStyle/>
              <a:p>
                <a:r>
                  <a:rPr lang="en-US" b="1" dirty="0">
                    <a:solidFill>
                      <a:srgbClr val="C00000"/>
                    </a:solidFill>
                  </a:rPr>
                  <a:t>9</a:t>
                </a:r>
              </a:p>
            </p:txBody>
          </p:sp>
        </p:grpSp>
        <p:sp>
          <p:nvSpPr>
            <p:cNvPr id="27" name="TextBox 26"/>
            <p:cNvSpPr txBox="1"/>
            <p:nvPr/>
          </p:nvSpPr>
          <p:spPr>
            <a:xfrm>
              <a:off x="4875860" y="3149708"/>
              <a:ext cx="407995" cy="369332"/>
            </a:xfrm>
            <a:prstGeom prst="rect">
              <a:avLst/>
            </a:prstGeom>
            <a:noFill/>
          </p:spPr>
          <p:txBody>
            <a:bodyPr wrap="square" rtlCol="0">
              <a:spAutoFit/>
            </a:bodyPr>
            <a:lstStyle/>
            <a:p>
              <a:r>
                <a:rPr lang="en-US" b="1" dirty="0">
                  <a:solidFill>
                    <a:srgbClr val="C00000"/>
                  </a:solidFill>
                </a:rPr>
                <a:t>4</a:t>
              </a:r>
            </a:p>
          </p:txBody>
        </p:sp>
        <p:cxnSp>
          <p:nvCxnSpPr>
            <p:cNvPr id="28" name="Straight Connector 27"/>
            <p:cNvCxnSpPr/>
            <p:nvPr/>
          </p:nvCxnSpPr>
          <p:spPr>
            <a:xfrm flipH="1">
              <a:off x="5126037" y="2805614"/>
              <a:ext cx="144399" cy="318917"/>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5730916" y="1838345"/>
            <a:ext cx="1573028" cy="1660182"/>
            <a:chOff x="4706049" y="1825805"/>
            <a:chExt cx="1573028" cy="1660182"/>
          </a:xfrm>
        </p:grpSpPr>
        <p:grpSp>
          <p:nvGrpSpPr>
            <p:cNvPr id="32" name="Group 31"/>
            <p:cNvGrpSpPr/>
            <p:nvPr/>
          </p:nvGrpSpPr>
          <p:grpSpPr>
            <a:xfrm>
              <a:off x="4706049" y="1825805"/>
              <a:ext cx="1573028" cy="1660182"/>
              <a:chOff x="2902754" y="1815837"/>
              <a:chExt cx="1573028" cy="1660182"/>
            </a:xfrm>
          </p:grpSpPr>
          <p:sp>
            <p:nvSpPr>
              <p:cNvPr id="35" name="TextBox 34"/>
              <p:cNvSpPr txBox="1"/>
              <p:nvPr/>
            </p:nvSpPr>
            <p:spPr>
              <a:xfrm>
                <a:off x="3720347" y="1815837"/>
                <a:ext cx="381000" cy="369332"/>
              </a:xfrm>
              <a:prstGeom prst="rect">
                <a:avLst/>
              </a:prstGeom>
              <a:noFill/>
            </p:spPr>
            <p:txBody>
              <a:bodyPr wrap="square" rtlCol="0">
                <a:spAutoFit/>
              </a:bodyPr>
              <a:lstStyle/>
              <a:p>
                <a:r>
                  <a:rPr lang="en-US" b="1" dirty="0">
                    <a:solidFill>
                      <a:srgbClr val="C00000"/>
                    </a:solidFill>
                  </a:rPr>
                  <a:t>6</a:t>
                </a:r>
              </a:p>
            </p:txBody>
          </p:sp>
          <p:cxnSp>
            <p:nvCxnSpPr>
              <p:cNvPr id="36" name="Straight Connector 35"/>
              <p:cNvCxnSpPr/>
              <p:nvPr/>
            </p:nvCxnSpPr>
            <p:spPr>
              <a:xfrm flipH="1">
                <a:off x="3594494" y="2159532"/>
                <a:ext cx="169417" cy="26342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902754" y="3106687"/>
                <a:ext cx="534467" cy="369332"/>
              </a:xfrm>
              <a:prstGeom prst="rect">
                <a:avLst/>
              </a:prstGeom>
              <a:noFill/>
            </p:spPr>
            <p:txBody>
              <a:bodyPr wrap="square" rtlCol="0">
                <a:spAutoFit/>
              </a:bodyPr>
              <a:lstStyle/>
              <a:p>
                <a:r>
                  <a:rPr lang="en-US" b="1" dirty="0">
                    <a:solidFill>
                      <a:srgbClr val="C00000"/>
                    </a:solidFill>
                  </a:rPr>
                  <a:t>12</a:t>
                </a:r>
              </a:p>
            </p:txBody>
          </p:sp>
          <p:cxnSp>
            <p:nvCxnSpPr>
              <p:cNvPr id="38" name="Straight Connector 37"/>
              <p:cNvCxnSpPr/>
              <p:nvPr/>
            </p:nvCxnSpPr>
            <p:spPr>
              <a:xfrm>
                <a:off x="3992682" y="2133770"/>
                <a:ext cx="216866" cy="330925"/>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093715" y="2494412"/>
                <a:ext cx="382067" cy="369332"/>
              </a:xfrm>
              <a:prstGeom prst="rect">
                <a:avLst/>
              </a:prstGeom>
              <a:noFill/>
            </p:spPr>
            <p:txBody>
              <a:bodyPr wrap="square" rtlCol="0">
                <a:spAutoFit/>
              </a:bodyPr>
              <a:lstStyle/>
              <a:p>
                <a:r>
                  <a:rPr lang="en-US" b="1" dirty="0">
                    <a:solidFill>
                      <a:srgbClr val="C00000"/>
                    </a:solidFill>
                  </a:rPr>
                  <a:t>9</a:t>
                </a:r>
              </a:p>
            </p:txBody>
          </p:sp>
        </p:grpSp>
        <p:sp>
          <p:nvSpPr>
            <p:cNvPr id="33" name="TextBox 32"/>
            <p:cNvSpPr txBox="1"/>
            <p:nvPr/>
          </p:nvSpPr>
          <p:spPr>
            <a:xfrm>
              <a:off x="5135705" y="2472066"/>
              <a:ext cx="407995" cy="369332"/>
            </a:xfrm>
            <a:prstGeom prst="rect">
              <a:avLst/>
            </a:prstGeom>
            <a:noFill/>
          </p:spPr>
          <p:txBody>
            <a:bodyPr wrap="square" rtlCol="0">
              <a:spAutoFit/>
            </a:bodyPr>
            <a:lstStyle/>
            <a:p>
              <a:r>
                <a:rPr lang="en-US" b="1" dirty="0">
                  <a:solidFill>
                    <a:srgbClr val="C00000"/>
                  </a:solidFill>
                </a:rPr>
                <a:t>4</a:t>
              </a:r>
            </a:p>
          </p:txBody>
        </p:sp>
        <p:cxnSp>
          <p:nvCxnSpPr>
            <p:cNvPr id="34" name="Straight Connector 33"/>
            <p:cNvCxnSpPr/>
            <p:nvPr/>
          </p:nvCxnSpPr>
          <p:spPr>
            <a:xfrm flipH="1">
              <a:off x="5067997" y="2776928"/>
              <a:ext cx="172519" cy="314550"/>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42" name="Right Arrow 41"/>
          <p:cNvSpPr/>
          <p:nvPr/>
        </p:nvSpPr>
        <p:spPr>
          <a:xfrm>
            <a:off x="5683800" y="1979848"/>
            <a:ext cx="575344" cy="232729"/>
          </a:xfrm>
          <a:prstGeom prst="rightArrow">
            <a:avLst/>
          </a:prstGeom>
          <a:solidFill>
            <a:schemeClr val="accent1">
              <a:lumMod val="40000"/>
              <a:lumOff val="60000"/>
            </a:schemeClr>
          </a:solidFill>
          <a:ln w="19050" cmpd="sng">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a:off x="7266481" y="1866419"/>
            <a:ext cx="1497861" cy="1670334"/>
            <a:chOff x="4738829" y="1825805"/>
            <a:chExt cx="1497861" cy="1670334"/>
          </a:xfrm>
        </p:grpSpPr>
        <p:grpSp>
          <p:nvGrpSpPr>
            <p:cNvPr id="44" name="Group 43"/>
            <p:cNvGrpSpPr/>
            <p:nvPr/>
          </p:nvGrpSpPr>
          <p:grpSpPr>
            <a:xfrm>
              <a:off x="4738829" y="1825805"/>
              <a:ext cx="1497861" cy="1670334"/>
              <a:chOff x="2935534" y="1815837"/>
              <a:chExt cx="1497861" cy="1670334"/>
            </a:xfrm>
          </p:grpSpPr>
          <p:sp>
            <p:nvSpPr>
              <p:cNvPr id="47" name="TextBox 46"/>
              <p:cNvSpPr txBox="1"/>
              <p:nvPr/>
            </p:nvSpPr>
            <p:spPr>
              <a:xfrm>
                <a:off x="3720347" y="1815837"/>
                <a:ext cx="381000" cy="369332"/>
              </a:xfrm>
              <a:prstGeom prst="rect">
                <a:avLst/>
              </a:prstGeom>
              <a:noFill/>
            </p:spPr>
            <p:txBody>
              <a:bodyPr wrap="square" rtlCol="0">
                <a:spAutoFit/>
              </a:bodyPr>
              <a:lstStyle/>
              <a:p>
                <a:r>
                  <a:rPr lang="en-US" b="1" dirty="0">
                    <a:solidFill>
                      <a:srgbClr val="C00000"/>
                    </a:solidFill>
                  </a:rPr>
                  <a:t>4</a:t>
                </a:r>
              </a:p>
            </p:txBody>
          </p:sp>
          <p:cxnSp>
            <p:nvCxnSpPr>
              <p:cNvPr id="48" name="Straight Connector 47"/>
              <p:cNvCxnSpPr/>
              <p:nvPr/>
            </p:nvCxnSpPr>
            <p:spPr>
              <a:xfrm flipH="1">
                <a:off x="3624102" y="2159532"/>
                <a:ext cx="139809" cy="26342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935534" y="3116839"/>
                <a:ext cx="534467" cy="369332"/>
              </a:xfrm>
              <a:prstGeom prst="rect">
                <a:avLst/>
              </a:prstGeom>
              <a:noFill/>
            </p:spPr>
            <p:txBody>
              <a:bodyPr wrap="square" rtlCol="0">
                <a:spAutoFit/>
              </a:bodyPr>
              <a:lstStyle/>
              <a:p>
                <a:r>
                  <a:rPr lang="en-US" b="1" dirty="0">
                    <a:solidFill>
                      <a:srgbClr val="C00000"/>
                    </a:solidFill>
                  </a:rPr>
                  <a:t>12</a:t>
                </a:r>
              </a:p>
            </p:txBody>
          </p:sp>
          <p:cxnSp>
            <p:nvCxnSpPr>
              <p:cNvPr id="50" name="Straight Connector 49"/>
              <p:cNvCxnSpPr/>
              <p:nvPr/>
            </p:nvCxnSpPr>
            <p:spPr>
              <a:xfrm>
                <a:off x="4000689" y="2150750"/>
                <a:ext cx="144760" cy="272204"/>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051328" y="2462098"/>
                <a:ext cx="382067" cy="369332"/>
              </a:xfrm>
              <a:prstGeom prst="rect">
                <a:avLst/>
              </a:prstGeom>
              <a:noFill/>
            </p:spPr>
            <p:txBody>
              <a:bodyPr wrap="square" rtlCol="0">
                <a:spAutoFit/>
              </a:bodyPr>
              <a:lstStyle/>
              <a:p>
                <a:r>
                  <a:rPr lang="en-US" b="1" dirty="0">
                    <a:solidFill>
                      <a:srgbClr val="C00000"/>
                    </a:solidFill>
                  </a:rPr>
                  <a:t>9</a:t>
                </a:r>
              </a:p>
            </p:txBody>
          </p:sp>
        </p:grpSp>
        <p:sp>
          <p:nvSpPr>
            <p:cNvPr id="45" name="TextBox 44"/>
            <p:cNvSpPr txBox="1"/>
            <p:nvPr/>
          </p:nvSpPr>
          <p:spPr>
            <a:xfrm>
              <a:off x="5163018" y="2443422"/>
              <a:ext cx="407995" cy="369332"/>
            </a:xfrm>
            <a:prstGeom prst="rect">
              <a:avLst/>
            </a:prstGeom>
            <a:noFill/>
          </p:spPr>
          <p:txBody>
            <a:bodyPr wrap="square" rtlCol="0">
              <a:spAutoFit/>
            </a:bodyPr>
            <a:lstStyle/>
            <a:p>
              <a:r>
                <a:rPr lang="en-US" b="1" dirty="0">
                  <a:solidFill>
                    <a:srgbClr val="C00000"/>
                  </a:solidFill>
                </a:rPr>
                <a:t>6</a:t>
              </a:r>
            </a:p>
          </p:txBody>
        </p:sp>
        <p:cxnSp>
          <p:nvCxnSpPr>
            <p:cNvPr id="46" name="Straight Connector 45"/>
            <p:cNvCxnSpPr/>
            <p:nvPr/>
          </p:nvCxnSpPr>
          <p:spPr>
            <a:xfrm flipH="1">
              <a:off x="5072080" y="2757475"/>
              <a:ext cx="161849" cy="334003"/>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52" name="Right Arrow 51"/>
          <p:cNvSpPr/>
          <p:nvPr/>
        </p:nvSpPr>
        <p:spPr>
          <a:xfrm>
            <a:off x="7256541" y="1949311"/>
            <a:ext cx="575344" cy="232729"/>
          </a:xfrm>
          <a:prstGeom prst="rightArrow">
            <a:avLst/>
          </a:prstGeom>
          <a:solidFill>
            <a:schemeClr val="accent1">
              <a:lumMod val="40000"/>
              <a:lumOff val="60000"/>
            </a:schemeClr>
          </a:solidFill>
          <a:ln w="19050" cmpd="sng">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p:cNvGrpSpPr/>
          <p:nvPr/>
        </p:nvGrpSpPr>
        <p:grpSpPr>
          <a:xfrm>
            <a:off x="181957" y="4197285"/>
            <a:ext cx="1497861" cy="1670334"/>
            <a:chOff x="555117" y="4191000"/>
            <a:chExt cx="1497861" cy="1670334"/>
          </a:xfrm>
        </p:grpSpPr>
        <p:grpSp>
          <p:nvGrpSpPr>
            <p:cNvPr id="69" name="Group 68"/>
            <p:cNvGrpSpPr/>
            <p:nvPr/>
          </p:nvGrpSpPr>
          <p:grpSpPr>
            <a:xfrm>
              <a:off x="555117" y="4191000"/>
              <a:ext cx="1497861" cy="1670334"/>
              <a:chOff x="4738829" y="1825805"/>
              <a:chExt cx="1497861" cy="1670334"/>
            </a:xfrm>
          </p:grpSpPr>
          <p:grpSp>
            <p:nvGrpSpPr>
              <p:cNvPr id="70" name="Group 69"/>
              <p:cNvGrpSpPr/>
              <p:nvPr/>
            </p:nvGrpSpPr>
            <p:grpSpPr>
              <a:xfrm>
                <a:off x="4738829" y="1825805"/>
                <a:ext cx="1497861" cy="1670334"/>
                <a:chOff x="2935534" y="1815837"/>
                <a:chExt cx="1497861" cy="1670334"/>
              </a:xfrm>
            </p:grpSpPr>
            <p:sp>
              <p:nvSpPr>
                <p:cNvPr id="73" name="TextBox 72"/>
                <p:cNvSpPr txBox="1"/>
                <p:nvPr/>
              </p:nvSpPr>
              <p:spPr>
                <a:xfrm>
                  <a:off x="3720347" y="1815837"/>
                  <a:ext cx="381000" cy="369332"/>
                </a:xfrm>
                <a:prstGeom prst="rect">
                  <a:avLst/>
                </a:prstGeom>
                <a:noFill/>
              </p:spPr>
              <p:txBody>
                <a:bodyPr wrap="square" rtlCol="0">
                  <a:spAutoFit/>
                </a:bodyPr>
                <a:lstStyle/>
                <a:p>
                  <a:r>
                    <a:rPr lang="en-US" b="1" dirty="0">
                      <a:solidFill>
                        <a:srgbClr val="C00000"/>
                      </a:solidFill>
                    </a:rPr>
                    <a:t>4</a:t>
                  </a:r>
                </a:p>
              </p:txBody>
            </p:sp>
            <p:cxnSp>
              <p:nvCxnSpPr>
                <p:cNvPr id="74" name="Straight Connector 73"/>
                <p:cNvCxnSpPr/>
                <p:nvPr/>
              </p:nvCxnSpPr>
              <p:spPr>
                <a:xfrm flipH="1">
                  <a:off x="3624102" y="2159532"/>
                  <a:ext cx="139809" cy="26342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935534" y="3116839"/>
                  <a:ext cx="534467" cy="369332"/>
                </a:xfrm>
                <a:prstGeom prst="rect">
                  <a:avLst/>
                </a:prstGeom>
                <a:noFill/>
              </p:spPr>
              <p:txBody>
                <a:bodyPr wrap="square" rtlCol="0">
                  <a:spAutoFit/>
                </a:bodyPr>
                <a:lstStyle/>
                <a:p>
                  <a:r>
                    <a:rPr lang="en-US" b="1" dirty="0">
                      <a:solidFill>
                        <a:srgbClr val="C00000"/>
                      </a:solidFill>
                    </a:rPr>
                    <a:t>12</a:t>
                  </a:r>
                </a:p>
              </p:txBody>
            </p:sp>
            <p:cxnSp>
              <p:nvCxnSpPr>
                <p:cNvPr id="76" name="Straight Connector 75"/>
                <p:cNvCxnSpPr/>
                <p:nvPr/>
              </p:nvCxnSpPr>
              <p:spPr>
                <a:xfrm>
                  <a:off x="4000689" y="2150750"/>
                  <a:ext cx="144760" cy="272204"/>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051328" y="2462098"/>
                  <a:ext cx="382067" cy="369332"/>
                </a:xfrm>
                <a:prstGeom prst="rect">
                  <a:avLst/>
                </a:prstGeom>
                <a:noFill/>
              </p:spPr>
              <p:txBody>
                <a:bodyPr wrap="square" rtlCol="0">
                  <a:spAutoFit/>
                </a:bodyPr>
                <a:lstStyle/>
                <a:p>
                  <a:r>
                    <a:rPr lang="en-US" b="1" dirty="0">
                      <a:solidFill>
                        <a:srgbClr val="C00000"/>
                      </a:solidFill>
                    </a:rPr>
                    <a:t>9</a:t>
                  </a:r>
                </a:p>
              </p:txBody>
            </p:sp>
          </p:grpSp>
          <p:sp>
            <p:nvSpPr>
              <p:cNvPr id="71" name="TextBox 70"/>
              <p:cNvSpPr txBox="1"/>
              <p:nvPr/>
            </p:nvSpPr>
            <p:spPr>
              <a:xfrm>
                <a:off x="5163018" y="2443422"/>
                <a:ext cx="407995" cy="369332"/>
              </a:xfrm>
              <a:prstGeom prst="rect">
                <a:avLst/>
              </a:prstGeom>
              <a:noFill/>
            </p:spPr>
            <p:txBody>
              <a:bodyPr wrap="square" rtlCol="0">
                <a:spAutoFit/>
              </a:bodyPr>
              <a:lstStyle/>
              <a:p>
                <a:r>
                  <a:rPr lang="en-US" b="1" dirty="0">
                    <a:solidFill>
                      <a:srgbClr val="C00000"/>
                    </a:solidFill>
                  </a:rPr>
                  <a:t>6</a:t>
                </a:r>
              </a:p>
            </p:txBody>
          </p:sp>
          <p:cxnSp>
            <p:nvCxnSpPr>
              <p:cNvPr id="72" name="Straight Connector 71"/>
              <p:cNvCxnSpPr/>
              <p:nvPr/>
            </p:nvCxnSpPr>
            <p:spPr>
              <a:xfrm flipH="1">
                <a:off x="5072080" y="2757475"/>
                <a:ext cx="161849" cy="334003"/>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78" name="TextBox 77"/>
            <p:cNvSpPr txBox="1"/>
            <p:nvPr/>
          </p:nvSpPr>
          <p:spPr>
            <a:xfrm>
              <a:off x="1240613" y="5472865"/>
              <a:ext cx="459424" cy="369332"/>
            </a:xfrm>
            <a:prstGeom prst="rect">
              <a:avLst/>
            </a:prstGeom>
            <a:noFill/>
          </p:spPr>
          <p:txBody>
            <a:bodyPr wrap="square" rtlCol="0">
              <a:spAutoFit/>
            </a:bodyPr>
            <a:lstStyle/>
            <a:p>
              <a:r>
                <a:rPr lang="en-US" b="1" dirty="0">
                  <a:solidFill>
                    <a:srgbClr val="C00000"/>
                  </a:solidFill>
                </a:rPr>
                <a:t>5</a:t>
              </a:r>
            </a:p>
          </p:txBody>
        </p:sp>
        <p:cxnSp>
          <p:nvCxnSpPr>
            <p:cNvPr id="79" name="Straight Connector 78"/>
            <p:cNvCxnSpPr/>
            <p:nvPr/>
          </p:nvCxnSpPr>
          <p:spPr>
            <a:xfrm>
              <a:off x="1194942" y="5152549"/>
              <a:ext cx="144760" cy="272204"/>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1725739" y="4197285"/>
            <a:ext cx="1497861" cy="1670334"/>
            <a:chOff x="555117" y="4191000"/>
            <a:chExt cx="1497861" cy="1670334"/>
          </a:xfrm>
        </p:grpSpPr>
        <p:grpSp>
          <p:nvGrpSpPr>
            <p:cNvPr id="82" name="Group 81"/>
            <p:cNvGrpSpPr/>
            <p:nvPr/>
          </p:nvGrpSpPr>
          <p:grpSpPr>
            <a:xfrm>
              <a:off x="555117" y="4191000"/>
              <a:ext cx="1497861" cy="1670334"/>
              <a:chOff x="4738829" y="1825805"/>
              <a:chExt cx="1497861" cy="1670334"/>
            </a:xfrm>
          </p:grpSpPr>
          <p:grpSp>
            <p:nvGrpSpPr>
              <p:cNvPr id="85" name="Group 84"/>
              <p:cNvGrpSpPr/>
              <p:nvPr/>
            </p:nvGrpSpPr>
            <p:grpSpPr>
              <a:xfrm>
                <a:off x="4738829" y="1825805"/>
                <a:ext cx="1497861" cy="1670334"/>
                <a:chOff x="2935534" y="1815837"/>
                <a:chExt cx="1497861" cy="1670334"/>
              </a:xfrm>
            </p:grpSpPr>
            <p:sp>
              <p:nvSpPr>
                <p:cNvPr id="88" name="TextBox 87"/>
                <p:cNvSpPr txBox="1"/>
                <p:nvPr/>
              </p:nvSpPr>
              <p:spPr>
                <a:xfrm>
                  <a:off x="3720347" y="1815837"/>
                  <a:ext cx="381000" cy="369332"/>
                </a:xfrm>
                <a:prstGeom prst="rect">
                  <a:avLst/>
                </a:prstGeom>
                <a:noFill/>
              </p:spPr>
              <p:txBody>
                <a:bodyPr wrap="square" rtlCol="0">
                  <a:spAutoFit/>
                </a:bodyPr>
                <a:lstStyle/>
                <a:p>
                  <a:r>
                    <a:rPr lang="en-US" b="1" dirty="0">
                      <a:solidFill>
                        <a:srgbClr val="C00000"/>
                      </a:solidFill>
                    </a:rPr>
                    <a:t>4</a:t>
                  </a:r>
                </a:p>
              </p:txBody>
            </p:sp>
            <p:cxnSp>
              <p:nvCxnSpPr>
                <p:cNvPr id="89" name="Straight Connector 88"/>
                <p:cNvCxnSpPr/>
                <p:nvPr/>
              </p:nvCxnSpPr>
              <p:spPr>
                <a:xfrm flipH="1">
                  <a:off x="3624102" y="2159532"/>
                  <a:ext cx="139809" cy="26342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2935534" y="3116839"/>
                  <a:ext cx="534467" cy="369332"/>
                </a:xfrm>
                <a:prstGeom prst="rect">
                  <a:avLst/>
                </a:prstGeom>
                <a:noFill/>
              </p:spPr>
              <p:txBody>
                <a:bodyPr wrap="square" rtlCol="0">
                  <a:spAutoFit/>
                </a:bodyPr>
                <a:lstStyle/>
                <a:p>
                  <a:r>
                    <a:rPr lang="en-US" b="1" dirty="0">
                      <a:solidFill>
                        <a:srgbClr val="C00000"/>
                      </a:solidFill>
                    </a:rPr>
                    <a:t>12</a:t>
                  </a:r>
                </a:p>
              </p:txBody>
            </p:sp>
            <p:cxnSp>
              <p:nvCxnSpPr>
                <p:cNvPr id="91" name="Straight Connector 90"/>
                <p:cNvCxnSpPr/>
                <p:nvPr/>
              </p:nvCxnSpPr>
              <p:spPr>
                <a:xfrm>
                  <a:off x="4000689" y="2150750"/>
                  <a:ext cx="144760" cy="272204"/>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4051328" y="2462098"/>
                  <a:ext cx="382067" cy="369332"/>
                </a:xfrm>
                <a:prstGeom prst="rect">
                  <a:avLst/>
                </a:prstGeom>
                <a:noFill/>
              </p:spPr>
              <p:txBody>
                <a:bodyPr wrap="square" rtlCol="0">
                  <a:spAutoFit/>
                </a:bodyPr>
                <a:lstStyle/>
                <a:p>
                  <a:r>
                    <a:rPr lang="en-US" b="1" dirty="0">
                      <a:solidFill>
                        <a:srgbClr val="C00000"/>
                      </a:solidFill>
                    </a:rPr>
                    <a:t>9</a:t>
                  </a:r>
                </a:p>
              </p:txBody>
            </p:sp>
          </p:grpSp>
          <p:sp>
            <p:nvSpPr>
              <p:cNvPr id="86" name="TextBox 85"/>
              <p:cNvSpPr txBox="1"/>
              <p:nvPr/>
            </p:nvSpPr>
            <p:spPr>
              <a:xfrm>
                <a:off x="5163018" y="2443422"/>
                <a:ext cx="407995" cy="369332"/>
              </a:xfrm>
              <a:prstGeom prst="rect">
                <a:avLst/>
              </a:prstGeom>
              <a:noFill/>
            </p:spPr>
            <p:txBody>
              <a:bodyPr wrap="square" rtlCol="0">
                <a:spAutoFit/>
              </a:bodyPr>
              <a:lstStyle/>
              <a:p>
                <a:r>
                  <a:rPr lang="en-US" b="1" dirty="0">
                    <a:solidFill>
                      <a:srgbClr val="C00000"/>
                    </a:solidFill>
                  </a:rPr>
                  <a:t>5</a:t>
                </a:r>
              </a:p>
            </p:txBody>
          </p:sp>
          <p:cxnSp>
            <p:nvCxnSpPr>
              <p:cNvPr id="87" name="Straight Connector 86"/>
              <p:cNvCxnSpPr/>
              <p:nvPr/>
            </p:nvCxnSpPr>
            <p:spPr>
              <a:xfrm flipH="1">
                <a:off x="5072080" y="2757475"/>
                <a:ext cx="161849" cy="334003"/>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83" name="TextBox 82"/>
            <p:cNvSpPr txBox="1"/>
            <p:nvPr/>
          </p:nvSpPr>
          <p:spPr>
            <a:xfrm>
              <a:off x="1197401" y="5468277"/>
              <a:ext cx="372186" cy="369332"/>
            </a:xfrm>
            <a:prstGeom prst="rect">
              <a:avLst/>
            </a:prstGeom>
            <a:noFill/>
          </p:spPr>
          <p:txBody>
            <a:bodyPr wrap="square" rtlCol="0">
              <a:spAutoFit/>
            </a:bodyPr>
            <a:lstStyle/>
            <a:p>
              <a:r>
                <a:rPr lang="en-US" b="1" dirty="0">
                  <a:solidFill>
                    <a:srgbClr val="C00000"/>
                  </a:solidFill>
                </a:rPr>
                <a:t>6</a:t>
              </a:r>
            </a:p>
          </p:txBody>
        </p:sp>
        <p:cxnSp>
          <p:nvCxnSpPr>
            <p:cNvPr id="84" name="Straight Connector 83"/>
            <p:cNvCxnSpPr/>
            <p:nvPr/>
          </p:nvCxnSpPr>
          <p:spPr>
            <a:xfrm>
              <a:off x="1194942" y="5152549"/>
              <a:ext cx="144760" cy="272204"/>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93" name="Right Arrow 92"/>
          <p:cNvSpPr/>
          <p:nvPr/>
        </p:nvSpPr>
        <p:spPr>
          <a:xfrm>
            <a:off x="1704108" y="4259301"/>
            <a:ext cx="575344" cy="232729"/>
          </a:xfrm>
          <a:prstGeom prst="rightArrow">
            <a:avLst/>
          </a:prstGeom>
          <a:solidFill>
            <a:schemeClr val="accent1">
              <a:lumMod val="40000"/>
              <a:lumOff val="60000"/>
            </a:schemeClr>
          </a:solidFill>
          <a:ln w="19050" cmpd="sng">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 name="Group 108"/>
          <p:cNvGrpSpPr/>
          <p:nvPr/>
        </p:nvGrpSpPr>
        <p:grpSpPr>
          <a:xfrm>
            <a:off x="3582885" y="4201789"/>
            <a:ext cx="1576335" cy="1670334"/>
            <a:chOff x="3543562" y="4460789"/>
            <a:chExt cx="1576335" cy="1670334"/>
          </a:xfrm>
        </p:grpSpPr>
        <p:grpSp>
          <p:nvGrpSpPr>
            <p:cNvPr id="94" name="Group 93"/>
            <p:cNvGrpSpPr/>
            <p:nvPr/>
          </p:nvGrpSpPr>
          <p:grpSpPr>
            <a:xfrm>
              <a:off x="3543562" y="4460789"/>
              <a:ext cx="1576335" cy="1670334"/>
              <a:chOff x="555117" y="4191000"/>
              <a:chExt cx="1576335" cy="1670334"/>
            </a:xfrm>
          </p:grpSpPr>
          <p:grpSp>
            <p:nvGrpSpPr>
              <p:cNvPr id="95" name="Group 94"/>
              <p:cNvGrpSpPr/>
              <p:nvPr/>
            </p:nvGrpSpPr>
            <p:grpSpPr>
              <a:xfrm>
                <a:off x="555117" y="4191000"/>
                <a:ext cx="1576335" cy="1670334"/>
                <a:chOff x="4738829" y="1825805"/>
                <a:chExt cx="1576335" cy="1670334"/>
              </a:xfrm>
            </p:grpSpPr>
            <p:grpSp>
              <p:nvGrpSpPr>
                <p:cNvPr id="98" name="Group 97"/>
                <p:cNvGrpSpPr/>
                <p:nvPr/>
              </p:nvGrpSpPr>
              <p:grpSpPr>
                <a:xfrm>
                  <a:off x="4738829" y="1825805"/>
                  <a:ext cx="1576335" cy="1670334"/>
                  <a:chOff x="2935534" y="1815837"/>
                  <a:chExt cx="1576335" cy="1670334"/>
                </a:xfrm>
              </p:grpSpPr>
              <p:sp>
                <p:nvSpPr>
                  <p:cNvPr id="101" name="TextBox 100"/>
                  <p:cNvSpPr txBox="1"/>
                  <p:nvPr/>
                </p:nvSpPr>
                <p:spPr>
                  <a:xfrm>
                    <a:off x="3720347" y="1815837"/>
                    <a:ext cx="381000" cy="369332"/>
                  </a:xfrm>
                  <a:prstGeom prst="rect">
                    <a:avLst/>
                  </a:prstGeom>
                  <a:noFill/>
                </p:spPr>
                <p:txBody>
                  <a:bodyPr wrap="square" rtlCol="0">
                    <a:spAutoFit/>
                  </a:bodyPr>
                  <a:lstStyle/>
                  <a:p>
                    <a:r>
                      <a:rPr lang="en-US" b="1" dirty="0">
                        <a:solidFill>
                          <a:srgbClr val="C00000"/>
                        </a:solidFill>
                      </a:rPr>
                      <a:t>4</a:t>
                    </a:r>
                  </a:p>
                </p:txBody>
              </p:sp>
              <p:cxnSp>
                <p:nvCxnSpPr>
                  <p:cNvPr id="102" name="Straight Connector 101"/>
                  <p:cNvCxnSpPr/>
                  <p:nvPr/>
                </p:nvCxnSpPr>
                <p:spPr>
                  <a:xfrm flipH="1">
                    <a:off x="3624102" y="2159532"/>
                    <a:ext cx="139809" cy="26342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935534" y="3116839"/>
                    <a:ext cx="534467" cy="369332"/>
                  </a:xfrm>
                  <a:prstGeom prst="rect">
                    <a:avLst/>
                  </a:prstGeom>
                  <a:noFill/>
                </p:spPr>
                <p:txBody>
                  <a:bodyPr wrap="square" rtlCol="0">
                    <a:spAutoFit/>
                  </a:bodyPr>
                  <a:lstStyle/>
                  <a:p>
                    <a:r>
                      <a:rPr lang="en-US" b="1" dirty="0">
                        <a:solidFill>
                          <a:srgbClr val="C00000"/>
                        </a:solidFill>
                      </a:rPr>
                      <a:t>12</a:t>
                    </a:r>
                  </a:p>
                </p:txBody>
              </p:sp>
              <p:cxnSp>
                <p:nvCxnSpPr>
                  <p:cNvPr id="104" name="Straight Connector 103"/>
                  <p:cNvCxnSpPr/>
                  <p:nvPr/>
                </p:nvCxnSpPr>
                <p:spPr>
                  <a:xfrm>
                    <a:off x="3960835" y="2153638"/>
                    <a:ext cx="241673" cy="31134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4129802" y="2453015"/>
                    <a:ext cx="382067" cy="369332"/>
                  </a:xfrm>
                  <a:prstGeom prst="rect">
                    <a:avLst/>
                  </a:prstGeom>
                  <a:noFill/>
                </p:spPr>
                <p:txBody>
                  <a:bodyPr wrap="square" rtlCol="0">
                    <a:spAutoFit/>
                  </a:bodyPr>
                  <a:lstStyle/>
                  <a:p>
                    <a:r>
                      <a:rPr lang="en-US" b="1" dirty="0">
                        <a:solidFill>
                          <a:srgbClr val="C00000"/>
                        </a:solidFill>
                      </a:rPr>
                      <a:t>9</a:t>
                    </a:r>
                  </a:p>
                </p:txBody>
              </p:sp>
            </p:grpSp>
            <p:sp>
              <p:nvSpPr>
                <p:cNvPr id="99" name="TextBox 98"/>
                <p:cNvSpPr txBox="1"/>
                <p:nvPr/>
              </p:nvSpPr>
              <p:spPr>
                <a:xfrm>
                  <a:off x="5163018" y="2443422"/>
                  <a:ext cx="407995" cy="369332"/>
                </a:xfrm>
                <a:prstGeom prst="rect">
                  <a:avLst/>
                </a:prstGeom>
                <a:noFill/>
              </p:spPr>
              <p:txBody>
                <a:bodyPr wrap="square" rtlCol="0">
                  <a:spAutoFit/>
                </a:bodyPr>
                <a:lstStyle/>
                <a:p>
                  <a:r>
                    <a:rPr lang="en-US" b="1" dirty="0">
                      <a:solidFill>
                        <a:srgbClr val="C00000"/>
                      </a:solidFill>
                    </a:rPr>
                    <a:t>5</a:t>
                  </a:r>
                </a:p>
              </p:txBody>
            </p:sp>
            <p:cxnSp>
              <p:nvCxnSpPr>
                <p:cNvPr id="100" name="Straight Connector 99"/>
                <p:cNvCxnSpPr/>
                <p:nvPr/>
              </p:nvCxnSpPr>
              <p:spPr>
                <a:xfrm flipH="1">
                  <a:off x="5072080" y="2757475"/>
                  <a:ext cx="161849" cy="334003"/>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96" name="TextBox 95"/>
              <p:cNvSpPr txBox="1"/>
              <p:nvPr/>
            </p:nvSpPr>
            <p:spPr>
              <a:xfrm>
                <a:off x="1197401" y="5468277"/>
                <a:ext cx="372186" cy="369332"/>
              </a:xfrm>
              <a:prstGeom prst="rect">
                <a:avLst/>
              </a:prstGeom>
              <a:noFill/>
            </p:spPr>
            <p:txBody>
              <a:bodyPr wrap="square" rtlCol="0">
                <a:spAutoFit/>
              </a:bodyPr>
              <a:lstStyle/>
              <a:p>
                <a:r>
                  <a:rPr lang="en-US" b="1" dirty="0">
                    <a:solidFill>
                      <a:srgbClr val="C00000"/>
                    </a:solidFill>
                  </a:rPr>
                  <a:t>6</a:t>
                </a:r>
              </a:p>
            </p:txBody>
          </p:sp>
          <p:cxnSp>
            <p:nvCxnSpPr>
              <p:cNvPr id="97" name="Straight Connector 96"/>
              <p:cNvCxnSpPr/>
              <p:nvPr/>
            </p:nvCxnSpPr>
            <p:spPr>
              <a:xfrm>
                <a:off x="1194942" y="5152549"/>
                <a:ext cx="144760" cy="272204"/>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107" name="Straight Connector 106"/>
            <p:cNvCxnSpPr/>
            <p:nvPr/>
          </p:nvCxnSpPr>
          <p:spPr>
            <a:xfrm flipH="1">
              <a:off x="4709375" y="5419531"/>
              <a:ext cx="139809" cy="26342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4505999" y="5732786"/>
              <a:ext cx="372186" cy="369332"/>
            </a:xfrm>
            <a:prstGeom prst="rect">
              <a:avLst/>
            </a:prstGeom>
            <a:noFill/>
          </p:spPr>
          <p:txBody>
            <a:bodyPr wrap="square" rtlCol="0">
              <a:spAutoFit/>
            </a:bodyPr>
            <a:lstStyle/>
            <a:p>
              <a:r>
                <a:rPr lang="en-US" b="1" dirty="0">
                  <a:solidFill>
                    <a:srgbClr val="C00000"/>
                  </a:solidFill>
                </a:rPr>
                <a:t>3</a:t>
              </a:r>
            </a:p>
          </p:txBody>
        </p:sp>
      </p:grpSp>
      <p:grpSp>
        <p:nvGrpSpPr>
          <p:cNvPr id="110" name="Group 109"/>
          <p:cNvGrpSpPr/>
          <p:nvPr/>
        </p:nvGrpSpPr>
        <p:grpSpPr>
          <a:xfrm>
            <a:off x="5283011" y="4211361"/>
            <a:ext cx="1576335" cy="1670334"/>
            <a:chOff x="3543562" y="4460789"/>
            <a:chExt cx="1576335" cy="1670334"/>
          </a:xfrm>
        </p:grpSpPr>
        <p:grpSp>
          <p:nvGrpSpPr>
            <p:cNvPr id="111" name="Group 110"/>
            <p:cNvGrpSpPr/>
            <p:nvPr/>
          </p:nvGrpSpPr>
          <p:grpSpPr>
            <a:xfrm>
              <a:off x="3543562" y="4460789"/>
              <a:ext cx="1576335" cy="1670334"/>
              <a:chOff x="555117" y="4191000"/>
              <a:chExt cx="1576335" cy="1670334"/>
            </a:xfrm>
          </p:grpSpPr>
          <p:grpSp>
            <p:nvGrpSpPr>
              <p:cNvPr id="114" name="Group 113"/>
              <p:cNvGrpSpPr/>
              <p:nvPr/>
            </p:nvGrpSpPr>
            <p:grpSpPr>
              <a:xfrm>
                <a:off x="555117" y="4191000"/>
                <a:ext cx="1576335" cy="1670334"/>
                <a:chOff x="4738829" y="1825805"/>
                <a:chExt cx="1576335" cy="1670334"/>
              </a:xfrm>
            </p:grpSpPr>
            <p:grpSp>
              <p:nvGrpSpPr>
                <p:cNvPr id="117" name="Group 116"/>
                <p:cNvGrpSpPr/>
                <p:nvPr/>
              </p:nvGrpSpPr>
              <p:grpSpPr>
                <a:xfrm>
                  <a:off x="4738829" y="1825805"/>
                  <a:ext cx="1576335" cy="1670334"/>
                  <a:chOff x="2935534" y="1815837"/>
                  <a:chExt cx="1576335" cy="1670334"/>
                </a:xfrm>
              </p:grpSpPr>
              <p:sp>
                <p:nvSpPr>
                  <p:cNvPr id="120" name="TextBox 119"/>
                  <p:cNvSpPr txBox="1"/>
                  <p:nvPr/>
                </p:nvSpPr>
                <p:spPr>
                  <a:xfrm>
                    <a:off x="3720347" y="1815837"/>
                    <a:ext cx="381000" cy="369332"/>
                  </a:xfrm>
                  <a:prstGeom prst="rect">
                    <a:avLst/>
                  </a:prstGeom>
                  <a:noFill/>
                </p:spPr>
                <p:txBody>
                  <a:bodyPr wrap="square" rtlCol="0">
                    <a:spAutoFit/>
                  </a:bodyPr>
                  <a:lstStyle/>
                  <a:p>
                    <a:r>
                      <a:rPr lang="en-US" b="1" dirty="0">
                        <a:solidFill>
                          <a:srgbClr val="C00000"/>
                        </a:solidFill>
                      </a:rPr>
                      <a:t>4</a:t>
                    </a:r>
                  </a:p>
                </p:txBody>
              </p:sp>
              <p:cxnSp>
                <p:nvCxnSpPr>
                  <p:cNvPr id="121" name="Straight Connector 120"/>
                  <p:cNvCxnSpPr/>
                  <p:nvPr/>
                </p:nvCxnSpPr>
                <p:spPr>
                  <a:xfrm flipH="1">
                    <a:off x="3624102" y="2159532"/>
                    <a:ext cx="139809" cy="26342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2935534" y="3116839"/>
                    <a:ext cx="534467" cy="369332"/>
                  </a:xfrm>
                  <a:prstGeom prst="rect">
                    <a:avLst/>
                  </a:prstGeom>
                  <a:noFill/>
                </p:spPr>
                <p:txBody>
                  <a:bodyPr wrap="square" rtlCol="0">
                    <a:spAutoFit/>
                  </a:bodyPr>
                  <a:lstStyle/>
                  <a:p>
                    <a:r>
                      <a:rPr lang="en-US" b="1" dirty="0">
                        <a:solidFill>
                          <a:srgbClr val="C00000"/>
                        </a:solidFill>
                      </a:rPr>
                      <a:t>12</a:t>
                    </a:r>
                  </a:p>
                </p:txBody>
              </p:sp>
              <p:cxnSp>
                <p:nvCxnSpPr>
                  <p:cNvPr id="123" name="Straight Connector 122"/>
                  <p:cNvCxnSpPr/>
                  <p:nvPr/>
                </p:nvCxnSpPr>
                <p:spPr>
                  <a:xfrm>
                    <a:off x="3960835" y="2153638"/>
                    <a:ext cx="241673" cy="31134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4129802" y="2453015"/>
                    <a:ext cx="382067" cy="369332"/>
                  </a:xfrm>
                  <a:prstGeom prst="rect">
                    <a:avLst/>
                  </a:prstGeom>
                  <a:noFill/>
                </p:spPr>
                <p:txBody>
                  <a:bodyPr wrap="square" rtlCol="0">
                    <a:spAutoFit/>
                  </a:bodyPr>
                  <a:lstStyle/>
                  <a:p>
                    <a:r>
                      <a:rPr lang="en-US" b="1" dirty="0">
                        <a:solidFill>
                          <a:srgbClr val="C00000"/>
                        </a:solidFill>
                      </a:rPr>
                      <a:t>3</a:t>
                    </a:r>
                  </a:p>
                </p:txBody>
              </p:sp>
            </p:grpSp>
            <p:sp>
              <p:nvSpPr>
                <p:cNvPr id="118" name="TextBox 117"/>
                <p:cNvSpPr txBox="1"/>
                <p:nvPr/>
              </p:nvSpPr>
              <p:spPr>
                <a:xfrm>
                  <a:off x="5163018" y="2443422"/>
                  <a:ext cx="407995" cy="369332"/>
                </a:xfrm>
                <a:prstGeom prst="rect">
                  <a:avLst/>
                </a:prstGeom>
                <a:noFill/>
              </p:spPr>
              <p:txBody>
                <a:bodyPr wrap="square" rtlCol="0">
                  <a:spAutoFit/>
                </a:bodyPr>
                <a:lstStyle/>
                <a:p>
                  <a:r>
                    <a:rPr lang="en-US" b="1" dirty="0">
                      <a:solidFill>
                        <a:srgbClr val="C00000"/>
                      </a:solidFill>
                    </a:rPr>
                    <a:t>5</a:t>
                  </a:r>
                </a:p>
              </p:txBody>
            </p:sp>
            <p:cxnSp>
              <p:nvCxnSpPr>
                <p:cNvPr id="119" name="Straight Connector 118"/>
                <p:cNvCxnSpPr/>
                <p:nvPr/>
              </p:nvCxnSpPr>
              <p:spPr>
                <a:xfrm flipH="1">
                  <a:off x="5072080" y="2757475"/>
                  <a:ext cx="161849" cy="334003"/>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15" name="TextBox 114"/>
              <p:cNvSpPr txBox="1"/>
              <p:nvPr/>
            </p:nvSpPr>
            <p:spPr>
              <a:xfrm>
                <a:off x="1197401" y="5468277"/>
                <a:ext cx="372186" cy="369332"/>
              </a:xfrm>
              <a:prstGeom prst="rect">
                <a:avLst/>
              </a:prstGeom>
              <a:noFill/>
            </p:spPr>
            <p:txBody>
              <a:bodyPr wrap="square" rtlCol="0">
                <a:spAutoFit/>
              </a:bodyPr>
              <a:lstStyle/>
              <a:p>
                <a:r>
                  <a:rPr lang="en-US" b="1" dirty="0">
                    <a:solidFill>
                      <a:srgbClr val="C00000"/>
                    </a:solidFill>
                  </a:rPr>
                  <a:t>6</a:t>
                </a:r>
              </a:p>
            </p:txBody>
          </p:sp>
          <p:cxnSp>
            <p:nvCxnSpPr>
              <p:cNvPr id="116" name="Straight Connector 115"/>
              <p:cNvCxnSpPr/>
              <p:nvPr/>
            </p:nvCxnSpPr>
            <p:spPr>
              <a:xfrm>
                <a:off x="1194942" y="5152549"/>
                <a:ext cx="144760" cy="272204"/>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112" name="Straight Connector 111"/>
            <p:cNvCxnSpPr>
              <a:endCxn id="113" idx="0"/>
            </p:cNvCxnSpPr>
            <p:nvPr/>
          </p:nvCxnSpPr>
          <p:spPr>
            <a:xfrm flipH="1">
              <a:off x="4709375" y="5419531"/>
              <a:ext cx="139810" cy="318535"/>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4523282" y="5738066"/>
              <a:ext cx="372186" cy="369332"/>
            </a:xfrm>
            <a:prstGeom prst="rect">
              <a:avLst/>
            </a:prstGeom>
            <a:noFill/>
          </p:spPr>
          <p:txBody>
            <a:bodyPr wrap="square" rtlCol="0">
              <a:spAutoFit/>
            </a:bodyPr>
            <a:lstStyle/>
            <a:p>
              <a:r>
                <a:rPr lang="en-US" b="1" dirty="0">
                  <a:solidFill>
                    <a:srgbClr val="C00000"/>
                  </a:solidFill>
                </a:rPr>
                <a:t>9</a:t>
              </a:r>
            </a:p>
          </p:txBody>
        </p:sp>
      </p:grpSp>
      <p:grpSp>
        <p:nvGrpSpPr>
          <p:cNvPr id="126" name="Group 125"/>
          <p:cNvGrpSpPr/>
          <p:nvPr/>
        </p:nvGrpSpPr>
        <p:grpSpPr>
          <a:xfrm>
            <a:off x="7040629" y="4211361"/>
            <a:ext cx="1576335" cy="1670334"/>
            <a:chOff x="3543562" y="4460789"/>
            <a:chExt cx="1576335" cy="1670334"/>
          </a:xfrm>
        </p:grpSpPr>
        <p:grpSp>
          <p:nvGrpSpPr>
            <p:cNvPr id="127" name="Group 126"/>
            <p:cNvGrpSpPr/>
            <p:nvPr/>
          </p:nvGrpSpPr>
          <p:grpSpPr>
            <a:xfrm>
              <a:off x="3543562" y="4460789"/>
              <a:ext cx="1576335" cy="1670334"/>
              <a:chOff x="555117" y="4191000"/>
              <a:chExt cx="1576335" cy="1670334"/>
            </a:xfrm>
          </p:grpSpPr>
          <p:grpSp>
            <p:nvGrpSpPr>
              <p:cNvPr id="130" name="Group 129"/>
              <p:cNvGrpSpPr/>
              <p:nvPr/>
            </p:nvGrpSpPr>
            <p:grpSpPr>
              <a:xfrm>
                <a:off x="555117" y="4191000"/>
                <a:ext cx="1576335" cy="1670334"/>
                <a:chOff x="4738829" y="1825805"/>
                <a:chExt cx="1576335" cy="1670334"/>
              </a:xfrm>
            </p:grpSpPr>
            <p:grpSp>
              <p:nvGrpSpPr>
                <p:cNvPr id="133" name="Group 132"/>
                <p:cNvGrpSpPr/>
                <p:nvPr/>
              </p:nvGrpSpPr>
              <p:grpSpPr>
                <a:xfrm>
                  <a:off x="4738829" y="1825805"/>
                  <a:ext cx="1576335" cy="1670334"/>
                  <a:chOff x="2935534" y="1815837"/>
                  <a:chExt cx="1576335" cy="1670334"/>
                </a:xfrm>
              </p:grpSpPr>
              <p:sp>
                <p:nvSpPr>
                  <p:cNvPr id="136" name="TextBox 135"/>
                  <p:cNvSpPr txBox="1"/>
                  <p:nvPr/>
                </p:nvSpPr>
                <p:spPr>
                  <a:xfrm>
                    <a:off x="3720347" y="1815837"/>
                    <a:ext cx="381000" cy="369332"/>
                  </a:xfrm>
                  <a:prstGeom prst="rect">
                    <a:avLst/>
                  </a:prstGeom>
                  <a:noFill/>
                </p:spPr>
                <p:txBody>
                  <a:bodyPr wrap="square" rtlCol="0">
                    <a:spAutoFit/>
                  </a:bodyPr>
                  <a:lstStyle/>
                  <a:p>
                    <a:r>
                      <a:rPr lang="en-US" b="1" dirty="0">
                        <a:solidFill>
                          <a:srgbClr val="C00000"/>
                        </a:solidFill>
                      </a:rPr>
                      <a:t>3</a:t>
                    </a:r>
                  </a:p>
                </p:txBody>
              </p:sp>
              <p:cxnSp>
                <p:nvCxnSpPr>
                  <p:cNvPr id="137" name="Straight Connector 136"/>
                  <p:cNvCxnSpPr/>
                  <p:nvPr/>
                </p:nvCxnSpPr>
                <p:spPr>
                  <a:xfrm flipH="1">
                    <a:off x="3624102" y="2159532"/>
                    <a:ext cx="139809" cy="26342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2935534" y="3116839"/>
                    <a:ext cx="534467" cy="369332"/>
                  </a:xfrm>
                  <a:prstGeom prst="rect">
                    <a:avLst/>
                  </a:prstGeom>
                  <a:noFill/>
                </p:spPr>
                <p:txBody>
                  <a:bodyPr wrap="square" rtlCol="0">
                    <a:spAutoFit/>
                  </a:bodyPr>
                  <a:lstStyle/>
                  <a:p>
                    <a:r>
                      <a:rPr lang="en-US" b="1" dirty="0">
                        <a:solidFill>
                          <a:srgbClr val="C00000"/>
                        </a:solidFill>
                      </a:rPr>
                      <a:t>12</a:t>
                    </a:r>
                  </a:p>
                </p:txBody>
              </p:sp>
              <p:cxnSp>
                <p:nvCxnSpPr>
                  <p:cNvPr id="139" name="Straight Connector 138"/>
                  <p:cNvCxnSpPr/>
                  <p:nvPr/>
                </p:nvCxnSpPr>
                <p:spPr>
                  <a:xfrm>
                    <a:off x="3960835" y="2153638"/>
                    <a:ext cx="241673" cy="31134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4129802" y="2453015"/>
                    <a:ext cx="382067" cy="369332"/>
                  </a:xfrm>
                  <a:prstGeom prst="rect">
                    <a:avLst/>
                  </a:prstGeom>
                  <a:noFill/>
                </p:spPr>
                <p:txBody>
                  <a:bodyPr wrap="square" rtlCol="0">
                    <a:spAutoFit/>
                  </a:bodyPr>
                  <a:lstStyle/>
                  <a:p>
                    <a:r>
                      <a:rPr lang="en-US" b="1" dirty="0">
                        <a:solidFill>
                          <a:srgbClr val="C00000"/>
                        </a:solidFill>
                      </a:rPr>
                      <a:t>4</a:t>
                    </a:r>
                  </a:p>
                </p:txBody>
              </p:sp>
            </p:grpSp>
            <p:sp>
              <p:nvSpPr>
                <p:cNvPr id="134" name="TextBox 133"/>
                <p:cNvSpPr txBox="1"/>
                <p:nvPr/>
              </p:nvSpPr>
              <p:spPr>
                <a:xfrm>
                  <a:off x="5163018" y="2443422"/>
                  <a:ext cx="407995" cy="369332"/>
                </a:xfrm>
                <a:prstGeom prst="rect">
                  <a:avLst/>
                </a:prstGeom>
                <a:noFill/>
              </p:spPr>
              <p:txBody>
                <a:bodyPr wrap="square" rtlCol="0">
                  <a:spAutoFit/>
                </a:bodyPr>
                <a:lstStyle/>
                <a:p>
                  <a:r>
                    <a:rPr lang="en-US" b="1" dirty="0">
                      <a:solidFill>
                        <a:srgbClr val="C00000"/>
                      </a:solidFill>
                    </a:rPr>
                    <a:t>5</a:t>
                  </a:r>
                </a:p>
              </p:txBody>
            </p:sp>
            <p:cxnSp>
              <p:nvCxnSpPr>
                <p:cNvPr id="135" name="Straight Connector 134"/>
                <p:cNvCxnSpPr/>
                <p:nvPr/>
              </p:nvCxnSpPr>
              <p:spPr>
                <a:xfrm flipH="1">
                  <a:off x="5072080" y="2757475"/>
                  <a:ext cx="161849" cy="334003"/>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31" name="TextBox 130"/>
              <p:cNvSpPr txBox="1"/>
              <p:nvPr/>
            </p:nvSpPr>
            <p:spPr>
              <a:xfrm>
                <a:off x="1197401" y="5468277"/>
                <a:ext cx="372186" cy="369332"/>
              </a:xfrm>
              <a:prstGeom prst="rect">
                <a:avLst/>
              </a:prstGeom>
              <a:noFill/>
            </p:spPr>
            <p:txBody>
              <a:bodyPr wrap="square" rtlCol="0">
                <a:spAutoFit/>
              </a:bodyPr>
              <a:lstStyle/>
              <a:p>
                <a:r>
                  <a:rPr lang="en-US" b="1" dirty="0">
                    <a:solidFill>
                      <a:srgbClr val="C00000"/>
                    </a:solidFill>
                  </a:rPr>
                  <a:t>6</a:t>
                </a:r>
              </a:p>
            </p:txBody>
          </p:sp>
          <p:cxnSp>
            <p:nvCxnSpPr>
              <p:cNvPr id="132" name="Straight Connector 131"/>
              <p:cNvCxnSpPr/>
              <p:nvPr/>
            </p:nvCxnSpPr>
            <p:spPr>
              <a:xfrm>
                <a:off x="1194942" y="5152549"/>
                <a:ext cx="144760" cy="272204"/>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128" name="Straight Connector 127"/>
            <p:cNvCxnSpPr>
              <a:endCxn id="129" idx="0"/>
            </p:cNvCxnSpPr>
            <p:nvPr/>
          </p:nvCxnSpPr>
          <p:spPr>
            <a:xfrm flipH="1">
              <a:off x="4709375" y="5419531"/>
              <a:ext cx="139810" cy="318535"/>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4523282" y="5738066"/>
              <a:ext cx="372186" cy="369332"/>
            </a:xfrm>
            <a:prstGeom prst="rect">
              <a:avLst/>
            </a:prstGeom>
            <a:noFill/>
          </p:spPr>
          <p:txBody>
            <a:bodyPr wrap="square" rtlCol="0">
              <a:spAutoFit/>
            </a:bodyPr>
            <a:lstStyle/>
            <a:p>
              <a:r>
                <a:rPr lang="en-US" b="1" dirty="0">
                  <a:solidFill>
                    <a:srgbClr val="C00000"/>
                  </a:solidFill>
                </a:rPr>
                <a:t>9</a:t>
              </a:r>
            </a:p>
          </p:txBody>
        </p:sp>
      </p:grpSp>
      <p:sp>
        <p:nvSpPr>
          <p:cNvPr id="141" name="Right Arrow 140"/>
          <p:cNvSpPr/>
          <p:nvPr/>
        </p:nvSpPr>
        <p:spPr>
          <a:xfrm>
            <a:off x="5155572" y="4360914"/>
            <a:ext cx="575344" cy="232729"/>
          </a:xfrm>
          <a:prstGeom prst="rightArrow">
            <a:avLst/>
          </a:prstGeom>
          <a:solidFill>
            <a:schemeClr val="accent1">
              <a:lumMod val="40000"/>
              <a:lumOff val="60000"/>
            </a:schemeClr>
          </a:solidFill>
          <a:ln w="19050" cmpd="sng">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Arrow 141"/>
          <p:cNvSpPr/>
          <p:nvPr/>
        </p:nvSpPr>
        <p:spPr>
          <a:xfrm>
            <a:off x="6847534" y="4393603"/>
            <a:ext cx="575344" cy="232729"/>
          </a:xfrm>
          <a:prstGeom prst="rightArrow">
            <a:avLst/>
          </a:prstGeom>
          <a:solidFill>
            <a:schemeClr val="accent1">
              <a:lumMod val="40000"/>
              <a:lumOff val="60000"/>
            </a:schemeClr>
          </a:solidFill>
          <a:ln w="19050" cmpd="sng">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p:cNvSpPr txBox="1"/>
          <p:nvPr/>
        </p:nvSpPr>
        <p:spPr>
          <a:xfrm>
            <a:off x="431250" y="1366108"/>
            <a:ext cx="1246908" cy="369332"/>
          </a:xfrm>
          <a:prstGeom prst="rect">
            <a:avLst/>
          </a:prstGeom>
          <a:noFill/>
        </p:spPr>
        <p:txBody>
          <a:bodyPr wrap="square" rtlCol="0">
            <a:spAutoFit/>
          </a:bodyPr>
          <a:lstStyle/>
          <a:p>
            <a:r>
              <a:rPr lang="en-US" b="1" i="1" dirty="0">
                <a:solidFill>
                  <a:schemeClr val="accent6">
                    <a:lumMod val="50000"/>
                  </a:schemeClr>
                </a:solidFill>
              </a:rPr>
              <a:t>Insert(6)</a:t>
            </a:r>
          </a:p>
        </p:txBody>
      </p:sp>
      <p:sp>
        <p:nvSpPr>
          <p:cNvPr id="148" name="TextBox 147"/>
          <p:cNvSpPr txBox="1"/>
          <p:nvPr/>
        </p:nvSpPr>
        <p:spPr>
          <a:xfrm>
            <a:off x="1728096" y="1366768"/>
            <a:ext cx="1372421" cy="369332"/>
          </a:xfrm>
          <a:prstGeom prst="rect">
            <a:avLst/>
          </a:prstGeom>
          <a:noFill/>
        </p:spPr>
        <p:txBody>
          <a:bodyPr wrap="square" rtlCol="0">
            <a:spAutoFit/>
          </a:bodyPr>
          <a:lstStyle/>
          <a:p>
            <a:r>
              <a:rPr lang="en-US" b="1" i="1" dirty="0">
                <a:solidFill>
                  <a:schemeClr val="accent6">
                    <a:lumMod val="50000"/>
                  </a:schemeClr>
                </a:solidFill>
              </a:rPr>
              <a:t>Insert(12)</a:t>
            </a:r>
          </a:p>
        </p:txBody>
      </p:sp>
      <p:sp>
        <p:nvSpPr>
          <p:cNvPr id="149" name="TextBox 148"/>
          <p:cNvSpPr txBox="1"/>
          <p:nvPr/>
        </p:nvSpPr>
        <p:spPr>
          <a:xfrm>
            <a:off x="3193301" y="1349373"/>
            <a:ext cx="1246908" cy="369332"/>
          </a:xfrm>
          <a:prstGeom prst="rect">
            <a:avLst/>
          </a:prstGeom>
          <a:noFill/>
        </p:spPr>
        <p:txBody>
          <a:bodyPr wrap="square" rtlCol="0">
            <a:spAutoFit/>
          </a:bodyPr>
          <a:lstStyle/>
          <a:p>
            <a:r>
              <a:rPr lang="en-US" b="1" i="1" dirty="0">
                <a:solidFill>
                  <a:schemeClr val="accent6">
                    <a:lumMod val="50000"/>
                  </a:schemeClr>
                </a:solidFill>
              </a:rPr>
              <a:t>Insert(9)</a:t>
            </a:r>
          </a:p>
        </p:txBody>
      </p:sp>
      <p:sp>
        <p:nvSpPr>
          <p:cNvPr id="150" name="TextBox 149"/>
          <p:cNvSpPr txBox="1"/>
          <p:nvPr/>
        </p:nvSpPr>
        <p:spPr>
          <a:xfrm>
            <a:off x="4755875" y="1345903"/>
            <a:ext cx="1246908" cy="369332"/>
          </a:xfrm>
          <a:prstGeom prst="rect">
            <a:avLst/>
          </a:prstGeom>
          <a:noFill/>
        </p:spPr>
        <p:txBody>
          <a:bodyPr wrap="square" rtlCol="0">
            <a:spAutoFit/>
          </a:bodyPr>
          <a:lstStyle/>
          <a:p>
            <a:r>
              <a:rPr lang="en-US" b="1" i="1" dirty="0">
                <a:solidFill>
                  <a:schemeClr val="accent6">
                    <a:lumMod val="50000"/>
                  </a:schemeClr>
                </a:solidFill>
              </a:rPr>
              <a:t>Insert(4)</a:t>
            </a:r>
          </a:p>
        </p:txBody>
      </p:sp>
      <p:sp>
        <p:nvSpPr>
          <p:cNvPr id="151" name="TextBox 150"/>
          <p:cNvSpPr txBox="1"/>
          <p:nvPr/>
        </p:nvSpPr>
        <p:spPr>
          <a:xfrm>
            <a:off x="478831" y="3715382"/>
            <a:ext cx="1246908" cy="369332"/>
          </a:xfrm>
          <a:prstGeom prst="rect">
            <a:avLst/>
          </a:prstGeom>
          <a:noFill/>
        </p:spPr>
        <p:txBody>
          <a:bodyPr wrap="square" rtlCol="0">
            <a:spAutoFit/>
          </a:bodyPr>
          <a:lstStyle/>
          <a:p>
            <a:r>
              <a:rPr lang="en-US" b="1" i="1" dirty="0">
                <a:solidFill>
                  <a:schemeClr val="accent6">
                    <a:lumMod val="50000"/>
                  </a:schemeClr>
                </a:solidFill>
              </a:rPr>
              <a:t>Insert(5)</a:t>
            </a:r>
          </a:p>
        </p:txBody>
      </p:sp>
      <p:sp>
        <p:nvSpPr>
          <p:cNvPr id="152" name="TextBox 151"/>
          <p:cNvSpPr txBox="1"/>
          <p:nvPr/>
        </p:nvSpPr>
        <p:spPr>
          <a:xfrm>
            <a:off x="3831533" y="3752614"/>
            <a:ext cx="1246908" cy="369332"/>
          </a:xfrm>
          <a:prstGeom prst="rect">
            <a:avLst/>
          </a:prstGeom>
          <a:noFill/>
        </p:spPr>
        <p:txBody>
          <a:bodyPr wrap="square" rtlCol="0">
            <a:spAutoFit/>
          </a:bodyPr>
          <a:lstStyle/>
          <a:p>
            <a:r>
              <a:rPr lang="en-US" b="1" i="1" dirty="0">
                <a:solidFill>
                  <a:schemeClr val="accent6">
                    <a:lumMod val="50000"/>
                  </a:schemeClr>
                </a:solidFill>
              </a:rPr>
              <a:t>Insert(3)</a:t>
            </a:r>
          </a:p>
        </p:txBody>
      </p:sp>
      <p:sp>
        <p:nvSpPr>
          <p:cNvPr id="153" name="TextBox 152"/>
          <p:cNvSpPr txBox="1"/>
          <p:nvPr/>
        </p:nvSpPr>
        <p:spPr>
          <a:xfrm>
            <a:off x="5944021" y="6110703"/>
            <a:ext cx="2011028" cy="461665"/>
          </a:xfrm>
          <a:prstGeom prst="rect">
            <a:avLst/>
          </a:prstGeom>
          <a:noFill/>
        </p:spPr>
        <p:txBody>
          <a:bodyPr wrap="square" rtlCol="0">
            <a:spAutoFit/>
          </a:bodyPr>
          <a:lstStyle/>
          <a:p>
            <a:r>
              <a:rPr lang="en-US" sz="2400" b="1" i="1" dirty="0">
                <a:solidFill>
                  <a:schemeClr val="accent6">
                    <a:lumMod val="50000"/>
                  </a:schemeClr>
                </a:solidFill>
              </a:rPr>
              <a:t>O( N log N)</a:t>
            </a:r>
          </a:p>
        </p:txBody>
      </p:sp>
    </p:spTree>
    <p:extLst>
      <p:ext uri="{BB962C8B-B14F-4D97-AF65-F5344CB8AC3E}">
        <p14:creationId xmlns:p14="http://schemas.microsoft.com/office/powerpoint/2010/main" val="95718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500"/>
                                        <p:tgtEl>
                                          <p:spTgt spid="14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48"/>
                                        </p:tgtEl>
                                        <p:attrNameLst>
                                          <p:attrName>style.visibility</p:attrName>
                                        </p:attrNameLst>
                                      </p:cBhvr>
                                      <p:to>
                                        <p:strVal val="visible"/>
                                      </p:to>
                                    </p:set>
                                    <p:animEffect transition="in" filter="fade">
                                      <p:cBhvr>
                                        <p:cTn id="16" dur="500"/>
                                        <p:tgtEl>
                                          <p:spTgt spid="148"/>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9"/>
                                        </p:tgtEl>
                                        <p:attrNameLst>
                                          <p:attrName>style.visibility</p:attrName>
                                        </p:attrNameLst>
                                      </p:cBhvr>
                                      <p:to>
                                        <p:strVal val="visible"/>
                                      </p:to>
                                    </p:set>
                                    <p:animEffect transition="in" filter="fade">
                                      <p:cBhvr>
                                        <p:cTn id="25" dur="500"/>
                                        <p:tgtEl>
                                          <p:spTgt spid="149"/>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50"/>
                                        </p:tgtEl>
                                        <p:attrNameLst>
                                          <p:attrName>style.visibility</p:attrName>
                                        </p:attrNameLst>
                                      </p:cBhvr>
                                      <p:to>
                                        <p:strVal val="visible"/>
                                      </p:to>
                                    </p:set>
                                    <p:animEffect transition="in" filter="fade">
                                      <p:cBhvr>
                                        <p:cTn id="34" dur="500"/>
                                        <p:tgtEl>
                                          <p:spTgt spid="150"/>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left)">
                                      <p:cBhvr>
                                        <p:cTn id="43" dur="500"/>
                                        <p:tgtEl>
                                          <p:spTgt spid="42"/>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left)">
                                      <p:cBhvr>
                                        <p:cTn id="52" dur="500"/>
                                        <p:tgtEl>
                                          <p:spTgt spid="52"/>
                                        </p:tgtEl>
                                      </p:cBhvr>
                                    </p:animEffect>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fade">
                                      <p:cBhvr>
                                        <p:cTn id="56" dur="500"/>
                                        <p:tgtEl>
                                          <p:spTgt spid="4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51"/>
                                        </p:tgtEl>
                                        <p:attrNameLst>
                                          <p:attrName>style.visibility</p:attrName>
                                        </p:attrNameLst>
                                      </p:cBhvr>
                                      <p:to>
                                        <p:strVal val="visible"/>
                                      </p:to>
                                    </p:set>
                                    <p:animEffect transition="in" filter="fade">
                                      <p:cBhvr>
                                        <p:cTn id="61" dur="500"/>
                                        <p:tgtEl>
                                          <p:spTgt spid="151"/>
                                        </p:tgtEl>
                                      </p:cBhvr>
                                    </p:animEffect>
                                  </p:childTnLst>
                                </p:cTn>
                              </p:par>
                            </p:childTnLst>
                          </p:cTn>
                        </p:par>
                        <p:par>
                          <p:cTn id="62" fill="hold">
                            <p:stCondLst>
                              <p:cond delay="500"/>
                            </p:stCondLst>
                            <p:childTnLst>
                              <p:par>
                                <p:cTn id="63" presetID="10" presetClass="entr" presetSubtype="0" fill="hold" nodeType="afterEffect">
                                  <p:stCondLst>
                                    <p:cond delay="0"/>
                                  </p:stCondLst>
                                  <p:childTnLst>
                                    <p:set>
                                      <p:cBhvr>
                                        <p:cTn id="64" dur="1" fill="hold">
                                          <p:stCondLst>
                                            <p:cond delay="0"/>
                                          </p:stCondLst>
                                        </p:cTn>
                                        <p:tgtEl>
                                          <p:spTgt spid="80"/>
                                        </p:tgtEl>
                                        <p:attrNameLst>
                                          <p:attrName>style.visibility</p:attrName>
                                        </p:attrNameLst>
                                      </p:cBhvr>
                                      <p:to>
                                        <p:strVal val="visible"/>
                                      </p:to>
                                    </p:set>
                                    <p:animEffect transition="in" filter="fade">
                                      <p:cBhvr>
                                        <p:cTn id="65" dur="500"/>
                                        <p:tgtEl>
                                          <p:spTgt spid="8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93"/>
                                        </p:tgtEl>
                                        <p:attrNameLst>
                                          <p:attrName>style.visibility</p:attrName>
                                        </p:attrNameLst>
                                      </p:cBhvr>
                                      <p:to>
                                        <p:strVal val="visible"/>
                                      </p:to>
                                    </p:set>
                                    <p:animEffect transition="in" filter="wipe(left)">
                                      <p:cBhvr>
                                        <p:cTn id="70" dur="500"/>
                                        <p:tgtEl>
                                          <p:spTgt spid="93"/>
                                        </p:tgtEl>
                                      </p:cBhvr>
                                    </p:animEffect>
                                  </p:childTnLst>
                                </p:cTn>
                              </p:par>
                            </p:childTnLst>
                          </p:cTn>
                        </p:par>
                        <p:par>
                          <p:cTn id="71" fill="hold">
                            <p:stCondLst>
                              <p:cond delay="500"/>
                            </p:stCondLst>
                            <p:childTnLst>
                              <p:par>
                                <p:cTn id="72" presetID="10" presetClass="entr" presetSubtype="0" fill="hold" nodeType="afterEffect">
                                  <p:stCondLst>
                                    <p:cond delay="0"/>
                                  </p:stCondLst>
                                  <p:childTnLst>
                                    <p:set>
                                      <p:cBhvr>
                                        <p:cTn id="73" dur="1" fill="hold">
                                          <p:stCondLst>
                                            <p:cond delay="0"/>
                                          </p:stCondLst>
                                        </p:cTn>
                                        <p:tgtEl>
                                          <p:spTgt spid="81"/>
                                        </p:tgtEl>
                                        <p:attrNameLst>
                                          <p:attrName>style.visibility</p:attrName>
                                        </p:attrNameLst>
                                      </p:cBhvr>
                                      <p:to>
                                        <p:strVal val="visible"/>
                                      </p:to>
                                    </p:set>
                                    <p:animEffect transition="in" filter="fade">
                                      <p:cBhvr>
                                        <p:cTn id="74" dur="500"/>
                                        <p:tgtEl>
                                          <p:spTgt spid="8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52"/>
                                        </p:tgtEl>
                                        <p:attrNameLst>
                                          <p:attrName>style.visibility</p:attrName>
                                        </p:attrNameLst>
                                      </p:cBhvr>
                                      <p:to>
                                        <p:strVal val="visible"/>
                                      </p:to>
                                    </p:set>
                                    <p:animEffect transition="in" filter="fade">
                                      <p:cBhvr>
                                        <p:cTn id="79" dur="500"/>
                                        <p:tgtEl>
                                          <p:spTgt spid="152"/>
                                        </p:tgtEl>
                                      </p:cBhvr>
                                    </p:animEffect>
                                  </p:childTnLst>
                                </p:cTn>
                              </p:par>
                            </p:childTnLst>
                          </p:cTn>
                        </p:par>
                        <p:par>
                          <p:cTn id="80" fill="hold">
                            <p:stCondLst>
                              <p:cond delay="500"/>
                            </p:stCondLst>
                            <p:childTnLst>
                              <p:par>
                                <p:cTn id="81" presetID="10" presetClass="entr" presetSubtype="0" fill="hold" nodeType="afterEffect">
                                  <p:stCondLst>
                                    <p:cond delay="0"/>
                                  </p:stCondLst>
                                  <p:childTnLst>
                                    <p:set>
                                      <p:cBhvr>
                                        <p:cTn id="82" dur="1" fill="hold">
                                          <p:stCondLst>
                                            <p:cond delay="0"/>
                                          </p:stCondLst>
                                        </p:cTn>
                                        <p:tgtEl>
                                          <p:spTgt spid="109"/>
                                        </p:tgtEl>
                                        <p:attrNameLst>
                                          <p:attrName>style.visibility</p:attrName>
                                        </p:attrNameLst>
                                      </p:cBhvr>
                                      <p:to>
                                        <p:strVal val="visible"/>
                                      </p:to>
                                    </p:set>
                                    <p:animEffect transition="in" filter="fade">
                                      <p:cBhvr>
                                        <p:cTn id="83" dur="500"/>
                                        <p:tgtEl>
                                          <p:spTgt spid="109"/>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41"/>
                                        </p:tgtEl>
                                        <p:attrNameLst>
                                          <p:attrName>style.visibility</p:attrName>
                                        </p:attrNameLst>
                                      </p:cBhvr>
                                      <p:to>
                                        <p:strVal val="visible"/>
                                      </p:to>
                                    </p:set>
                                    <p:animEffect transition="in" filter="wipe(left)">
                                      <p:cBhvr>
                                        <p:cTn id="88" dur="500"/>
                                        <p:tgtEl>
                                          <p:spTgt spid="141"/>
                                        </p:tgtEl>
                                      </p:cBhvr>
                                    </p:animEffect>
                                  </p:childTnLst>
                                </p:cTn>
                              </p:par>
                            </p:childTnLst>
                          </p:cTn>
                        </p:par>
                        <p:par>
                          <p:cTn id="89" fill="hold">
                            <p:stCondLst>
                              <p:cond delay="500"/>
                            </p:stCondLst>
                            <p:childTnLst>
                              <p:par>
                                <p:cTn id="90" presetID="10" presetClass="entr" presetSubtype="0" fill="hold" nodeType="afterEffect">
                                  <p:stCondLst>
                                    <p:cond delay="0"/>
                                  </p:stCondLst>
                                  <p:childTnLst>
                                    <p:set>
                                      <p:cBhvr>
                                        <p:cTn id="91" dur="1" fill="hold">
                                          <p:stCondLst>
                                            <p:cond delay="0"/>
                                          </p:stCondLst>
                                        </p:cTn>
                                        <p:tgtEl>
                                          <p:spTgt spid="110"/>
                                        </p:tgtEl>
                                        <p:attrNameLst>
                                          <p:attrName>style.visibility</p:attrName>
                                        </p:attrNameLst>
                                      </p:cBhvr>
                                      <p:to>
                                        <p:strVal val="visible"/>
                                      </p:to>
                                    </p:set>
                                    <p:animEffect transition="in" filter="fade">
                                      <p:cBhvr>
                                        <p:cTn id="92" dur="500"/>
                                        <p:tgtEl>
                                          <p:spTgt spid="11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42"/>
                                        </p:tgtEl>
                                        <p:attrNameLst>
                                          <p:attrName>style.visibility</p:attrName>
                                        </p:attrNameLst>
                                      </p:cBhvr>
                                      <p:to>
                                        <p:strVal val="visible"/>
                                      </p:to>
                                    </p:set>
                                    <p:animEffect transition="in" filter="wipe(left)">
                                      <p:cBhvr>
                                        <p:cTn id="97" dur="500"/>
                                        <p:tgtEl>
                                          <p:spTgt spid="142"/>
                                        </p:tgtEl>
                                      </p:cBhvr>
                                    </p:animEffect>
                                  </p:childTnLst>
                                </p:cTn>
                              </p:par>
                            </p:childTnLst>
                          </p:cTn>
                        </p:par>
                        <p:par>
                          <p:cTn id="98" fill="hold">
                            <p:stCondLst>
                              <p:cond delay="500"/>
                            </p:stCondLst>
                            <p:childTnLst>
                              <p:par>
                                <p:cTn id="99" presetID="10" presetClass="entr" presetSubtype="0" fill="hold" nodeType="afterEffect">
                                  <p:stCondLst>
                                    <p:cond delay="0"/>
                                  </p:stCondLst>
                                  <p:childTnLst>
                                    <p:set>
                                      <p:cBhvr>
                                        <p:cTn id="100" dur="1" fill="hold">
                                          <p:stCondLst>
                                            <p:cond delay="0"/>
                                          </p:stCondLst>
                                        </p:cTn>
                                        <p:tgtEl>
                                          <p:spTgt spid="126"/>
                                        </p:tgtEl>
                                        <p:attrNameLst>
                                          <p:attrName>style.visibility</p:attrName>
                                        </p:attrNameLst>
                                      </p:cBhvr>
                                      <p:to>
                                        <p:strVal val="visible"/>
                                      </p:to>
                                    </p:set>
                                    <p:animEffect transition="in" filter="fade">
                                      <p:cBhvr>
                                        <p:cTn id="101" dur="500"/>
                                        <p:tgtEl>
                                          <p:spTgt spid="126"/>
                                        </p:tgtEl>
                                      </p:cBhvr>
                                    </p:animEffect>
                                  </p:childTnLst>
                                </p:cTn>
                              </p:par>
                            </p:childTnLst>
                          </p:cTn>
                        </p:par>
                        <p:par>
                          <p:cTn id="102" fill="hold">
                            <p:stCondLst>
                              <p:cond delay="1000"/>
                            </p:stCondLst>
                            <p:childTnLst>
                              <p:par>
                                <p:cTn id="103" presetID="42" presetClass="entr" presetSubtype="0" fill="hold" grpId="0" nodeType="afterEffect">
                                  <p:stCondLst>
                                    <p:cond delay="600"/>
                                  </p:stCondLst>
                                  <p:childTnLst>
                                    <p:set>
                                      <p:cBhvr>
                                        <p:cTn id="104" dur="1" fill="hold">
                                          <p:stCondLst>
                                            <p:cond delay="0"/>
                                          </p:stCondLst>
                                        </p:cTn>
                                        <p:tgtEl>
                                          <p:spTgt spid="153"/>
                                        </p:tgtEl>
                                        <p:attrNameLst>
                                          <p:attrName>style.visibility</p:attrName>
                                        </p:attrNameLst>
                                      </p:cBhvr>
                                      <p:to>
                                        <p:strVal val="visible"/>
                                      </p:to>
                                    </p:set>
                                    <p:animEffect transition="in" filter="fade">
                                      <p:cBhvr>
                                        <p:cTn id="105" dur="1000"/>
                                        <p:tgtEl>
                                          <p:spTgt spid="153"/>
                                        </p:tgtEl>
                                      </p:cBhvr>
                                    </p:animEffect>
                                    <p:anim calcmode="lin" valueType="num">
                                      <p:cBhvr>
                                        <p:cTn id="106" dur="1000" fill="hold"/>
                                        <p:tgtEl>
                                          <p:spTgt spid="153"/>
                                        </p:tgtEl>
                                        <p:attrNameLst>
                                          <p:attrName>ppt_x</p:attrName>
                                        </p:attrNameLst>
                                      </p:cBhvr>
                                      <p:tavLst>
                                        <p:tav tm="0">
                                          <p:val>
                                            <p:strVal val="#ppt_x"/>
                                          </p:val>
                                        </p:tav>
                                        <p:tav tm="100000">
                                          <p:val>
                                            <p:strVal val="#ppt_x"/>
                                          </p:val>
                                        </p:tav>
                                      </p:tavLst>
                                    </p:anim>
                                    <p:anim calcmode="lin" valueType="num">
                                      <p:cBhvr>
                                        <p:cTn id="107" dur="1000" fill="hold"/>
                                        <p:tgtEl>
                                          <p:spTgt spid="1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2" grpId="0" animBg="1"/>
      <p:bldP spid="52" grpId="0" animBg="1"/>
      <p:bldP spid="93" grpId="0" animBg="1"/>
      <p:bldP spid="141" grpId="0" animBg="1"/>
      <p:bldP spid="142" grpId="0" animBg="1"/>
      <p:bldP spid="147" grpId="0"/>
      <p:bldP spid="148" grpId="0"/>
      <p:bldP spid="149" grpId="0"/>
      <p:bldP spid="150" grpId="0"/>
      <p:bldP spid="151" grpId="0"/>
      <p:bldP spid="152" grpId="0"/>
      <p:bldP spid="15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81D9C-C38A-A894-6679-D02479900F2D}"/>
              </a:ext>
            </a:extLst>
          </p:cNvPr>
          <p:cNvSpPr>
            <a:spLocks noGrp="1"/>
          </p:cNvSpPr>
          <p:nvPr>
            <p:ph type="title"/>
          </p:nvPr>
        </p:nvSpPr>
        <p:spPr/>
        <p:txBody>
          <a:bodyPr/>
          <a:lstStyle/>
          <a:p>
            <a:r>
              <a:rPr lang="en-US" dirty="0"/>
              <a:t>Efficient build heap</a:t>
            </a:r>
          </a:p>
        </p:txBody>
      </p:sp>
      <p:sp>
        <p:nvSpPr>
          <p:cNvPr id="3" name="Content Placeholder 2">
            <a:extLst>
              <a:ext uri="{FF2B5EF4-FFF2-40B4-BE49-F238E27FC236}">
                <a16:creationId xmlns:a16="http://schemas.microsoft.com/office/drawing/2014/main" id="{1D2ABE39-BCC3-3946-4DC1-B3EB150A0FDF}"/>
              </a:ext>
            </a:extLst>
          </p:cNvPr>
          <p:cNvSpPr>
            <a:spLocks noGrp="1"/>
          </p:cNvSpPr>
          <p:nvPr>
            <p:ph idx="1"/>
          </p:nvPr>
        </p:nvSpPr>
        <p:spPr/>
        <p:txBody>
          <a:bodyPr/>
          <a:lstStyle/>
          <a:p>
            <a:r>
              <a:rPr lang="en-US" dirty="0"/>
              <a:t>There is a way to convert a list of unsorted n elements to a heap in </a:t>
            </a:r>
            <a:r>
              <a:rPr lang="en-US" b="1" dirty="0"/>
              <a:t>O(n)</a:t>
            </a:r>
            <a:r>
              <a:rPr lang="en-US" dirty="0"/>
              <a:t> time</a:t>
            </a:r>
          </a:p>
          <a:p>
            <a:r>
              <a:rPr lang="en-US" dirty="0"/>
              <a:t>Structural property</a:t>
            </a:r>
          </a:p>
          <a:p>
            <a:pPr lvl="1"/>
            <a:r>
              <a:rPr lang="en-US" dirty="0"/>
              <a:t>Load n elements into array from slot 1 to last (order unimportant)</a:t>
            </a:r>
          </a:p>
          <a:p>
            <a:r>
              <a:rPr lang="en-US" dirty="0"/>
              <a:t>Heap-order</a:t>
            </a:r>
          </a:p>
          <a:p>
            <a:pPr lvl="1"/>
            <a:r>
              <a:rPr lang="en-US" dirty="0"/>
              <a:t>Call </a:t>
            </a:r>
            <a:r>
              <a:rPr lang="en-US" dirty="0">
                <a:latin typeface="Courier New" panose="02070309020205020404" pitchFamily="49" charset="0"/>
                <a:cs typeface="Courier New" panose="02070309020205020404" pitchFamily="49" charset="0"/>
              </a:rPr>
              <a:t>min-</a:t>
            </a:r>
            <a:r>
              <a:rPr lang="en-US" dirty="0" err="1">
                <a:latin typeface="Courier New" panose="02070309020205020404" pitchFamily="49" charset="0"/>
                <a:cs typeface="Courier New" panose="02070309020205020404" pitchFamily="49" charset="0"/>
              </a:rPr>
              <a:t>heapify</a:t>
            </a:r>
            <a:r>
              <a:rPr lang="en-US" dirty="0"/>
              <a:t> </a:t>
            </a:r>
            <a:r>
              <a:rPr lang="en-US" sz="2400" kern="1200" dirty="0">
                <a:solidFill>
                  <a:srgbClr val="000000"/>
                </a:solidFill>
                <a:effectLst/>
                <a:latin typeface="Aptos" panose="020B0004020202020204" pitchFamily="34" charset="0"/>
                <a:ea typeface="+mn-ea"/>
                <a:cs typeface="+mn-cs"/>
              </a:rPr>
              <a:t>⌊</a:t>
            </a:r>
            <a:r>
              <a:rPr lang="en-US" dirty="0">
                <a:solidFill>
                  <a:srgbClr val="000000"/>
                </a:solidFill>
                <a:latin typeface="Aptos" panose="020B0004020202020204" pitchFamily="34" charset="0"/>
              </a:rPr>
              <a:t>n</a:t>
            </a:r>
            <a:r>
              <a:rPr lang="en-US" sz="2400" kern="1200" dirty="0">
                <a:solidFill>
                  <a:srgbClr val="000000"/>
                </a:solidFill>
                <a:effectLst/>
                <a:latin typeface="Aptos" panose="020B0004020202020204" pitchFamily="34" charset="0"/>
                <a:ea typeface="+mn-ea"/>
                <a:cs typeface="+mn-cs"/>
              </a:rPr>
              <a:t> / 2⌋ ti</a:t>
            </a:r>
            <a:r>
              <a:rPr lang="en-US" dirty="0">
                <a:solidFill>
                  <a:srgbClr val="000000"/>
                </a:solidFill>
                <a:latin typeface="Aptos" panose="020B0004020202020204" pitchFamily="34" charset="0"/>
              </a:rPr>
              <a:t>mes</a:t>
            </a:r>
          </a:p>
          <a:p>
            <a:pPr lvl="2"/>
            <a:r>
              <a:rPr lang="en-US" dirty="0">
                <a:solidFill>
                  <a:srgbClr val="000000"/>
                </a:solidFill>
                <a:latin typeface="Aptos" panose="020B0004020202020204" pitchFamily="34" charset="0"/>
              </a:rPr>
              <a:t>Shown on next slide</a:t>
            </a:r>
            <a:endParaRPr lang="en-US" dirty="0"/>
          </a:p>
        </p:txBody>
      </p:sp>
    </p:spTree>
    <p:extLst>
      <p:ext uri="{BB962C8B-B14F-4D97-AF65-F5344CB8AC3E}">
        <p14:creationId xmlns:p14="http://schemas.microsoft.com/office/powerpoint/2010/main" val="2779528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F5F42-A644-B0B7-35AB-48ADB3460814}"/>
              </a:ext>
            </a:extLst>
          </p:cNvPr>
          <p:cNvSpPr>
            <a:spLocks noGrp="1"/>
          </p:cNvSpPr>
          <p:nvPr>
            <p:ph type="title"/>
          </p:nvPr>
        </p:nvSpPr>
        <p:spPr/>
        <p:txBody>
          <a:bodyPr/>
          <a:lstStyle/>
          <a:p>
            <a:r>
              <a:rPr lang="en-US" dirty="0"/>
              <a:t>Min binary heap (min-heap)</a:t>
            </a:r>
          </a:p>
        </p:txBody>
      </p:sp>
      <p:sp>
        <p:nvSpPr>
          <p:cNvPr id="3" name="Content Placeholder 2">
            <a:extLst>
              <a:ext uri="{FF2B5EF4-FFF2-40B4-BE49-F238E27FC236}">
                <a16:creationId xmlns:a16="http://schemas.microsoft.com/office/drawing/2014/main" id="{310CFEFF-EBF8-DB29-9763-6880220A6E7C}"/>
              </a:ext>
            </a:extLst>
          </p:cNvPr>
          <p:cNvSpPr>
            <a:spLocks noGrp="1"/>
          </p:cNvSpPr>
          <p:nvPr>
            <p:ph idx="1"/>
          </p:nvPr>
        </p:nvSpPr>
        <p:spPr/>
        <p:txBody>
          <a:bodyPr/>
          <a:lstStyle/>
          <a:p>
            <a:r>
              <a:rPr lang="en-US" dirty="0"/>
              <a:t>Structure property - Complete binary tree</a:t>
            </a:r>
          </a:p>
          <a:p>
            <a:pPr lvl="1"/>
            <a:r>
              <a:rPr lang="en-US" dirty="0"/>
              <a:t>All levels fully filled except possibly the last level, which is filled from left to right</a:t>
            </a:r>
          </a:p>
          <a:p>
            <a:r>
              <a:rPr lang="en-US" dirty="0"/>
              <a:t>Heap-order property</a:t>
            </a:r>
          </a:p>
          <a:p>
            <a:pPr lvl="1"/>
            <a:r>
              <a:rPr lang="en-US" dirty="0"/>
              <a:t>Min element at root</a:t>
            </a:r>
          </a:p>
          <a:p>
            <a:pPr lvl="1"/>
            <a:r>
              <a:rPr lang="en-US" dirty="0"/>
              <a:t>Every child ≥ parent</a:t>
            </a:r>
          </a:p>
          <a:p>
            <a:pPr lvl="1"/>
            <a:r>
              <a:rPr lang="en-US" dirty="0"/>
              <a:t>Every path from root to leaf is an ordered (nondecreasing, small to large) list</a:t>
            </a:r>
          </a:p>
          <a:p>
            <a:pPr lvl="1"/>
            <a:r>
              <a:rPr lang="en-US" dirty="0"/>
              <a:t>Every subtree of heap is also a heap</a:t>
            </a:r>
          </a:p>
          <a:p>
            <a:r>
              <a:rPr lang="en-US" dirty="0">
                <a:hlinkClick r:id="rId2"/>
              </a:rPr>
              <a:t>Visualization</a:t>
            </a:r>
            <a:endParaRPr lang="en-US" dirty="0"/>
          </a:p>
        </p:txBody>
      </p:sp>
    </p:spTree>
    <p:extLst>
      <p:ext uri="{BB962C8B-B14F-4D97-AF65-F5344CB8AC3E}">
        <p14:creationId xmlns:p14="http://schemas.microsoft.com/office/powerpoint/2010/main" val="2952003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749EF-5545-3AB2-EEA3-6B8D1DF4FF61}"/>
              </a:ext>
            </a:extLst>
          </p:cNvPr>
          <p:cNvSpPr>
            <a:spLocks noGrp="1"/>
          </p:cNvSpPr>
          <p:nvPr>
            <p:ph type="title"/>
          </p:nvPr>
        </p:nvSpPr>
        <p:spPr/>
        <p:txBody>
          <a:bodyPr/>
          <a:lstStyle/>
          <a:p>
            <a:r>
              <a:rPr lang="en-US" dirty="0"/>
              <a:t>Min-</a:t>
            </a:r>
            <a:r>
              <a:rPr lang="en-US" dirty="0" err="1"/>
              <a:t>heapify</a:t>
            </a:r>
            <a:r>
              <a:rPr lang="en-US" dirty="0"/>
              <a:t>(A, </a:t>
            </a:r>
            <a:r>
              <a:rPr lang="en-US" dirty="0" err="1"/>
              <a:t>i</a:t>
            </a:r>
            <a:r>
              <a:rPr lang="en-US" dirty="0"/>
              <a:t>)</a:t>
            </a:r>
          </a:p>
        </p:txBody>
      </p:sp>
      <p:sp>
        <p:nvSpPr>
          <p:cNvPr id="3" name="Content Placeholder 2">
            <a:extLst>
              <a:ext uri="{FF2B5EF4-FFF2-40B4-BE49-F238E27FC236}">
                <a16:creationId xmlns:a16="http://schemas.microsoft.com/office/drawing/2014/main" id="{9C6CB2F6-4A01-FFD4-9C42-8D061ADDB347}"/>
              </a:ext>
            </a:extLst>
          </p:cNvPr>
          <p:cNvSpPr>
            <a:spLocks noGrp="1"/>
          </p:cNvSpPr>
          <p:nvPr>
            <p:ph idx="1"/>
          </p:nvPr>
        </p:nvSpPr>
        <p:spPr/>
        <p:txBody>
          <a:bodyPr/>
          <a:lstStyle/>
          <a:p>
            <a:r>
              <a:rPr lang="en-US" dirty="0" err="1"/>
              <a:t>i</a:t>
            </a:r>
            <a:r>
              <a:rPr lang="en-US" dirty="0"/>
              <a:t> is the index of the node that we “min-</a:t>
            </a:r>
            <a:r>
              <a:rPr lang="en-US" dirty="0" err="1"/>
              <a:t>heapify</a:t>
            </a:r>
            <a:r>
              <a:rPr lang="en-US" dirty="0"/>
              <a:t>”</a:t>
            </a:r>
          </a:p>
          <a:p>
            <a:r>
              <a:rPr lang="en-US" dirty="0"/>
              <a:t>Min-</a:t>
            </a:r>
            <a:r>
              <a:rPr lang="en-US" dirty="0" err="1"/>
              <a:t>heapify</a:t>
            </a:r>
            <a:r>
              <a:rPr lang="en-US" dirty="0"/>
              <a:t> assumes that the children of </a:t>
            </a:r>
            <a:r>
              <a:rPr lang="en-US" dirty="0" err="1"/>
              <a:t>i</a:t>
            </a:r>
            <a:r>
              <a:rPr lang="en-US" dirty="0"/>
              <a:t> (left and right) are both min heaps, but </a:t>
            </a:r>
            <a:r>
              <a:rPr lang="en-US" dirty="0" err="1"/>
              <a:t>i</a:t>
            </a:r>
            <a:r>
              <a:rPr lang="en-US" dirty="0"/>
              <a:t> may violate heap order</a:t>
            </a:r>
          </a:p>
          <a:p>
            <a:r>
              <a:rPr lang="en-US" dirty="0"/>
              <a:t>Bubble-down node at index </a:t>
            </a:r>
            <a:r>
              <a:rPr lang="en-US" dirty="0" err="1"/>
              <a:t>i</a:t>
            </a:r>
            <a:r>
              <a:rPr lang="en-US" dirty="0"/>
              <a:t> until heap-order is satisfied</a:t>
            </a:r>
          </a:p>
          <a:p>
            <a:pPr lvl="1"/>
            <a:r>
              <a:rPr lang="en-US" dirty="0"/>
              <a:t>Similar to </a:t>
            </a:r>
            <a:r>
              <a:rPr lang="en-US" dirty="0" err="1"/>
              <a:t>deleteMin</a:t>
            </a:r>
            <a:r>
              <a:rPr lang="en-US" dirty="0"/>
              <a:t>, must swap with smaller element</a:t>
            </a:r>
          </a:p>
          <a:p>
            <a:endParaRPr lang="en-US" dirty="0"/>
          </a:p>
        </p:txBody>
      </p:sp>
    </p:spTree>
    <p:extLst>
      <p:ext uri="{BB962C8B-B14F-4D97-AF65-F5344CB8AC3E}">
        <p14:creationId xmlns:p14="http://schemas.microsoft.com/office/powerpoint/2010/main" val="715973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C3688-B4FF-8F73-1DF1-0E9296CE465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2E06CFB-7E12-704A-FAD2-EE9BD33F09D7}"/>
              </a:ext>
            </a:extLst>
          </p:cNvPr>
          <p:cNvPicPr>
            <a:picLocks noGrp="1" noChangeAspect="1"/>
          </p:cNvPicPr>
          <p:nvPr>
            <p:ph idx="1"/>
          </p:nvPr>
        </p:nvPicPr>
        <p:blipFill>
          <a:blip r:embed="rId2"/>
          <a:stretch>
            <a:fillRect/>
          </a:stretch>
        </p:blipFill>
        <p:spPr>
          <a:xfrm>
            <a:off x="1350299" y="346254"/>
            <a:ext cx="6443401" cy="6165491"/>
          </a:xfrm>
        </p:spPr>
      </p:pic>
      <p:sp>
        <p:nvSpPr>
          <p:cNvPr id="6" name="TextBox 5">
            <a:extLst>
              <a:ext uri="{FF2B5EF4-FFF2-40B4-BE49-F238E27FC236}">
                <a16:creationId xmlns:a16="http://schemas.microsoft.com/office/drawing/2014/main" id="{199650D6-E976-0EB7-BF4A-B375AD52EFCC}"/>
              </a:ext>
            </a:extLst>
          </p:cNvPr>
          <p:cNvSpPr txBox="1"/>
          <p:nvPr/>
        </p:nvSpPr>
        <p:spPr>
          <a:xfrm>
            <a:off x="5952745" y="3300984"/>
            <a:ext cx="2350008" cy="923330"/>
          </a:xfrm>
          <a:prstGeom prst="rect">
            <a:avLst/>
          </a:prstGeom>
          <a:noFill/>
        </p:spPr>
        <p:txBody>
          <a:bodyPr wrap="square" rtlCol="0">
            <a:spAutoFit/>
          </a:bodyPr>
          <a:lstStyle/>
          <a:p>
            <a:r>
              <a:rPr lang="en-US" dirty="0">
                <a:highlight>
                  <a:srgbClr val="FFFF00"/>
                </a:highlight>
              </a:rPr>
              <a:t>This is max-heap but ignore, pretend it’s min-heap</a:t>
            </a:r>
          </a:p>
        </p:txBody>
      </p:sp>
    </p:spTree>
    <p:extLst>
      <p:ext uri="{BB962C8B-B14F-4D97-AF65-F5344CB8AC3E}">
        <p14:creationId xmlns:p14="http://schemas.microsoft.com/office/powerpoint/2010/main" val="10720102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A1091-12DA-ABFC-C1A0-2B680C8821E4}"/>
              </a:ext>
            </a:extLst>
          </p:cNvPr>
          <p:cNvSpPr>
            <a:spLocks noGrp="1"/>
          </p:cNvSpPr>
          <p:nvPr>
            <p:ph type="title"/>
          </p:nvPr>
        </p:nvSpPr>
        <p:spPr/>
        <p:txBody>
          <a:bodyPr/>
          <a:lstStyle/>
          <a:p>
            <a:r>
              <a:rPr lang="en-US" dirty="0"/>
              <a:t>Min-</a:t>
            </a:r>
            <a:r>
              <a:rPr lang="en-US" dirty="0" err="1"/>
              <a:t>heapify</a:t>
            </a:r>
            <a:endParaRPr lang="en-US" dirty="0"/>
          </a:p>
        </p:txBody>
      </p:sp>
      <p:pic>
        <p:nvPicPr>
          <p:cNvPr id="5" name="Content Placeholder 4">
            <a:extLst>
              <a:ext uri="{FF2B5EF4-FFF2-40B4-BE49-F238E27FC236}">
                <a16:creationId xmlns:a16="http://schemas.microsoft.com/office/drawing/2014/main" id="{EE5799AA-D02C-4923-B769-4F1A459BFF83}"/>
              </a:ext>
            </a:extLst>
          </p:cNvPr>
          <p:cNvPicPr>
            <a:picLocks noGrp="1" noChangeAspect="1"/>
          </p:cNvPicPr>
          <p:nvPr>
            <p:ph idx="1"/>
          </p:nvPr>
        </p:nvPicPr>
        <p:blipFill>
          <a:blip r:embed="rId2"/>
          <a:stretch>
            <a:fillRect/>
          </a:stretch>
        </p:blipFill>
        <p:spPr>
          <a:xfrm>
            <a:off x="2409113" y="1719822"/>
            <a:ext cx="4325774" cy="3418356"/>
          </a:xfrm>
        </p:spPr>
      </p:pic>
      <p:sp>
        <p:nvSpPr>
          <p:cNvPr id="7" name="TextBox 6">
            <a:extLst>
              <a:ext uri="{FF2B5EF4-FFF2-40B4-BE49-F238E27FC236}">
                <a16:creationId xmlns:a16="http://schemas.microsoft.com/office/drawing/2014/main" id="{BD587320-99CF-FCA2-D0D3-6497B9DA2593}"/>
              </a:ext>
            </a:extLst>
          </p:cNvPr>
          <p:cNvSpPr txBox="1"/>
          <p:nvPr/>
        </p:nvSpPr>
        <p:spPr>
          <a:xfrm>
            <a:off x="384048" y="5569544"/>
            <a:ext cx="4572000" cy="923330"/>
          </a:xfrm>
          <a:prstGeom prst="rect">
            <a:avLst/>
          </a:prstGeom>
          <a:noFill/>
        </p:spPr>
        <p:txBody>
          <a:bodyPr wrap="square">
            <a:spAutoFit/>
          </a:bodyPr>
          <a:lstStyle/>
          <a:p>
            <a:r>
              <a:rPr lang="en-US" dirty="0">
                <a:highlight>
                  <a:srgbClr val="FFFF00"/>
                </a:highlight>
              </a:rPr>
              <a:t>This is max-</a:t>
            </a:r>
            <a:r>
              <a:rPr lang="en-US" dirty="0" err="1">
                <a:highlight>
                  <a:srgbClr val="FFFF00"/>
                </a:highlight>
              </a:rPr>
              <a:t>heapify</a:t>
            </a:r>
            <a:r>
              <a:rPr lang="en-US" dirty="0">
                <a:highlight>
                  <a:srgbClr val="FFFF00"/>
                </a:highlight>
              </a:rPr>
              <a:t>, where we swap with the larger child. For min-</a:t>
            </a:r>
            <a:r>
              <a:rPr lang="en-US" dirty="0" err="1">
                <a:highlight>
                  <a:srgbClr val="FFFF00"/>
                </a:highlight>
              </a:rPr>
              <a:t>heapify</a:t>
            </a:r>
            <a:r>
              <a:rPr lang="en-US" dirty="0">
                <a:highlight>
                  <a:srgbClr val="FFFF00"/>
                </a:highlight>
              </a:rPr>
              <a:t>, simply find the smaller child and swap with that</a:t>
            </a:r>
          </a:p>
        </p:txBody>
      </p:sp>
    </p:spTree>
    <p:extLst>
      <p:ext uri="{BB962C8B-B14F-4D97-AF65-F5344CB8AC3E}">
        <p14:creationId xmlns:p14="http://schemas.microsoft.com/office/powerpoint/2010/main" val="411077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551B3-CD24-78B4-9394-BE13C509A2CC}"/>
              </a:ext>
            </a:extLst>
          </p:cNvPr>
          <p:cNvSpPr>
            <a:spLocks noGrp="1"/>
          </p:cNvSpPr>
          <p:nvPr>
            <p:ph type="title"/>
          </p:nvPr>
        </p:nvSpPr>
        <p:spPr/>
        <p:txBody>
          <a:bodyPr/>
          <a:lstStyle/>
          <a:p>
            <a:r>
              <a:rPr lang="en-US" dirty="0"/>
              <a:t>Min-</a:t>
            </a:r>
            <a:r>
              <a:rPr lang="en-US" dirty="0" err="1"/>
              <a:t>heapify</a:t>
            </a:r>
            <a:r>
              <a:rPr lang="en-US" dirty="0"/>
              <a:t> analysis</a:t>
            </a:r>
          </a:p>
        </p:txBody>
      </p:sp>
      <p:pic>
        <p:nvPicPr>
          <p:cNvPr id="5" name="Content Placeholder 4">
            <a:extLst>
              <a:ext uri="{FF2B5EF4-FFF2-40B4-BE49-F238E27FC236}">
                <a16:creationId xmlns:a16="http://schemas.microsoft.com/office/drawing/2014/main" id="{D4523662-C526-B775-1ADC-15D1A915DC67}"/>
              </a:ext>
            </a:extLst>
          </p:cNvPr>
          <p:cNvPicPr>
            <a:picLocks noGrp="1" noChangeAspect="1"/>
          </p:cNvPicPr>
          <p:nvPr>
            <p:ph idx="1"/>
          </p:nvPr>
        </p:nvPicPr>
        <p:blipFill>
          <a:blip r:embed="rId2"/>
          <a:stretch>
            <a:fillRect/>
          </a:stretch>
        </p:blipFill>
        <p:spPr>
          <a:xfrm>
            <a:off x="2914418" y="1690689"/>
            <a:ext cx="3315163" cy="2619741"/>
          </a:xfrm>
        </p:spPr>
      </p:pic>
      <p:sp>
        <p:nvSpPr>
          <p:cNvPr id="7" name="TextBox 6">
            <a:extLst>
              <a:ext uri="{FF2B5EF4-FFF2-40B4-BE49-F238E27FC236}">
                <a16:creationId xmlns:a16="http://schemas.microsoft.com/office/drawing/2014/main" id="{BB7C9C0C-6CEE-6CD8-F05C-6846BEF36F79}"/>
              </a:ext>
            </a:extLst>
          </p:cNvPr>
          <p:cNvSpPr txBox="1"/>
          <p:nvPr/>
        </p:nvSpPr>
        <p:spPr>
          <a:xfrm>
            <a:off x="1386543" y="4549506"/>
            <a:ext cx="6939079" cy="1754326"/>
          </a:xfrm>
          <a:prstGeom prst="rect">
            <a:avLst/>
          </a:prstGeom>
          <a:noFill/>
        </p:spPr>
        <p:txBody>
          <a:bodyPr wrap="none" rtlCol="0">
            <a:spAutoFit/>
          </a:bodyPr>
          <a:lstStyle/>
          <a:p>
            <a:pPr marL="285750" indent="-285750">
              <a:buFont typeface="Arial" panose="020B0604020202020204" pitchFamily="34" charset="0"/>
              <a:buChar char="•"/>
            </a:pPr>
            <a:r>
              <a:rPr lang="en-US" dirty="0"/>
              <a:t>Lines 1-9 are </a:t>
            </a:r>
            <a:r>
              <a:rPr lang="el-GR" b="0" i="0" dirty="0">
                <a:solidFill>
                  <a:srgbClr val="202124"/>
                </a:solidFill>
                <a:effectLst/>
                <a:highlight>
                  <a:srgbClr val="FFFFFF"/>
                </a:highlight>
                <a:latin typeface="Google Sans"/>
              </a:rPr>
              <a:t>Θ</a:t>
            </a:r>
            <a:r>
              <a:rPr lang="en-US" dirty="0"/>
              <a:t>(1)</a:t>
            </a:r>
          </a:p>
          <a:p>
            <a:pPr marL="285750" indent="-285750">
              <a:buFont typeface="Arial" panose="020B0604020202020204" pitchFamily="34" charset="0"/>
              <a:buChar char="•"/>
            </a:pPr>
            <a:r>
              <a:rPr lang="en-US" dirty="0"/>
              <a:t>Analyze recursive call on line 10 with recurrence relation</a:t>
            </a:r>
          </a:p>
          <a:p>
            <a:pPr marL="285750" indent="-285750">
              <a:buFont typeface="Arial" panose="020B0604020202020204" pitchFamily="34" charset="0"/>
              <a:buChar char="•"/>
            </a:pPr>
            <a:r>
              <a:rPr lang="en-US" dirty="0"/>
              <a:t>Children subtrees are each of size at most 2n/3 (proof omitted)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Solution by master theorem (not covered in COMP 210) is </a:t>
            </a:r>
            <a:r>
              <a:rPr lang="en-US" b="1" dirty="0"/>
              <a:t>O(log n)</a:t>
            </a:r>
          </a:p>
        </p:txBody>
      </p:sp>
      <p:pic>
        <p:nvPicPr>
          <p:cNvPr id="9" name="Picture 8">
            <a:extLst>
              <a:ext uri="{FF2B5EF4-FFF2-40B4-BE49-F238E27FC236}">
                <a16:creationId xmlns:a16="http://schemas.microsoft.com/office/drawing/2014/main" id="{13FC6015-0057-BC63-1F50-0E3917F49817}"/>
              </a:ext>
            </a:extLst>
          </p:cNvPr>
          <p:cNvPicPr>
            <a:picLocks noChangeAspect="1"/>
          </p:cNvPicPr>
          <p:nvPr/>
        </p:nvPicPr>
        <p:blipFill>
          <a:blip r:embed="rId3"/>
          <a:stretch>
            <a:fillRect/>
          </a:stretch>
        </p:blipFill>
        <p:spPr>
          <a:xfrm>
            <a:off x="3657471" y="5531203"/>
            <a:ext cx="1829055" cy="209579"/>
          </a:xfrm>
          <a:prstGeom prst="rect">
            <a:avLst/>
          </a:prstGeom>
        </p:spPr>
      </p:pic>
    </p:spTree>
    <p:extLst>
      <p:ext uri="{BB962C8B-B14F-4D97-AF65-F5344CB8AC3E}">
        <p14:creationId xmlns:p14="http://schemas.microsoft.com/office/powerpoint/2010/main" val="18059079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FB2C6-770A-0F41-599C-872495AD2586}"/>
              </a:ext>
            </a:extLst>
          </p:cNvPr>
          <p:cNvSpPr>
            <a:spLocks noGrp="1"/>
          </p:cNvSpPr>
          <p:nvPr>
            <p:ph type="title"/>
          </p:nvPr>
        </p:nvSpPr>
        <p:spPr/>
        <p:txBody>
          <a:bodyPr/>
          <a:lstStyle/>
          <a:p>
            <a:r>
              <a:rPr lang="en-US" dirty="0"/>
              <a:t>Efficient build heap</a:t>
            </a:r>
          </a:p>
        </p:txBody>
      </p:sp>
      <p:sp>
        <p:nvSpPr>
          <p:cNvPr id="3" name="Content Placeholder 2">
            <a:extLst>
              <a:ext uri="{FF2B5EF4-FFF2-40B4-BE49-F238E27FC236}">
                <a16:creationId xmlns:a16="http://schemas.microsoft.com/office/drawing/2014/main" id="{0CBA6285-A5E4-EFBD-F07B-29C58D3DAEF3}"/>
              </a:ext>
            </a:extLst>
          </p:cNvPr>
          <p:cNvSpPr>
            <a:spLocks noGrp="1"/>
          </p:cNvSpPr>
          <p:nvPr>
            <p:ph idx="1"/>
          </p:nvPr>
        </p:nvSpPr>
        <p:spPr/>
        <p:txBody>
          <a:bodyPr/>
          <a:lstStyle/>
          <a:p>
            <a:r>
              <a:rPr lang="en-US" dirty="0"/>
              <a:t>Start with </a:t>
            </a:r>
            <a:r>
              <a:rPr lang="en-US" b="1" dirty="0"/>
              <a:t>parent of last node</a:t>
            </a:r>
            <a:r>
              <a:rPr lang="en-US" dirty="0"/>
              <a:t>, bubble down (call min-</a:t>
            </a:r>
            <a:r>
              <a:rPr lang="en-US" dirty="0" err="1"/>
              <a:t>heapify</a:t>
            </a:r>
            <a:r>
              <a:rPr lang="en-US" dirty="0"/>
              <a:t>) as needed</a:t>
            </a:r>
          </a:p>
          <a:p>
            <a:r>
              <a:rPr lang="en-US" dirty="0"/>
              <a:t>Go node to node backwards to root (backward breadth-order)</a:t>
            </a:r>
          </a:p>
        </p:txBody>
      </p:sp>
      <p:pic>
        <p:nvPicPr>
          <p:cNvPr id="7" name="Picture 6">
            <a:extLst>
              <a:ext uri="{FF2B5EF4-FFF2-40B4-BE49-F238E27FC236}">
                <a16:creationId xmlns:a16="http://schemas.microsoft.com/office/drawing/2014/main" id="{67E1CEFB-5A2F-50A9-BF0B-8196589B950F}"/>
              </a:ext>
            </a:extLst>
          </p:cNvPr>
          <p:cNvPicPr>
            <a:picLocks noChangeAspect="1"/>
          </p:cNvPicPr>
          <p:nvPr/>
        </p:nvPicPr>
        <p:blipFill>
          <a:blip r:embed="rId2"/>
          <a:stretch>
            <a:fillRect/>
          </a:stretch>
        </p:blipFill>
        <p:spPr>
          <a:xfrm>
            <a:off x="3106395" y="3734530"/>
            <a:ext cx="2931210" cy="1246759"/>
          </a:xfrm>
          <a:prstGeom prst="rect">
            <a:avLst/>
          </a:prstGeom>
        </p:spPr>
      </p:pic>
    </p:spTree>
    <p:extLst>
      <p:ext uri="{BB962C8B-B14F-4D97-AF65-F5344CB8AC3E}">
        <p14:creationId xmlns:p14="http://schemas.microsoft.com/office/powerpoint/2010/main" val="12030202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A1007F-FD4F-51C6-C556-67D76488C03E}"/>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8763000" cy="6477000"/>
          </a:xfrm>
          <a:prstGeom prst="rect">
            <a:avLst/>
          </a:prstGeom>
        </p:spPr>
      </p:pic>
    </p:spTree>
    <p:extLst>
      <p:ext uri="{BB962C8B-B14F-4D97-AF65-F5344CB8AC3E}">
        <p14:creationId xmlns:p14="http://schemas.microsoft.com/office/powerpoint/2010/main" val="7707924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Oval 67"/>
          <p:cNvSpPr/>
          <p:nvPr/>
        </p:nvSpPr>
        <p:spPr>
          <a:xfrm>
            <a:off x="1998033" y="4701079"/>
            <a:ext cx="484338" cy="529614"/>
          </a:xfrm>
          <a:prstGeom prst="ellipse">
            <a:avLst/>
          </a:prstGeom>
          <a:solidFill>
            <a:schemeClr val="accent3">
              <a:lumMod val="20000"/>
              <a:lumOff val="80000"/>
            </a:schemeClr>
          </a:solidFill>
          <a:ln w="25400" cmpd="sng">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normAutofit/>
          </a:bodyPr>
          <a:lstStyle/>
          <a:p>
            <a:pPr algn="r"/>
            <a:r>
              <a:rPr lang="en-US" sz="4000" dirty="0">
                <a:solidFill>
                  <a:srgbClr val="0070C0"/>
                </a:solidFill>
                <a:latin typeface="Verdana" panose="020B0604030504040204" pitchFamily="34" charset="0"/>
                <a:ea typeface="Verdana" panose="020B0604030504040204" pitchFamily="34" charset="0"/>
                <a:cs typeface="Verdana" panose="020B0604030504040204" pitchFamily="34" charset="0"/>
              </a:rPr>
              <a:t>Make BHEAP by Build</a:t>
            </a:r>
          </a:p>
        </p:txBody>
      </p:sp>
      <p:sp>
        <p:nvSpPr>
          <p:cNvPr id="33" name="Content Placeholder 1"/>
          <p:cNvSpPr>
            <a:spLocks noGrp="1"/>
          </p:cNvSpPr>
          <p:nvPr>
            <p:ph idx="1"/>
          </p:nvPr>
        </p:nvSpPr>
        <p:spPr>
          <a:xfrm>
            <a:off x="533400" y="3131267"/>
            <a:ext cx="8077200" cy="522740"/>
          </a:xfrm>
        </p:spPr>
        <p:txBody>
          <a:bodyPr>
            <a:normAutofit fontScale="92500"/>
          </a:bodyPr>
          <a:lstStyle/>
          <a:p>
            <a:pPr marL="109728" indent="0">
              <a:buNone/>
            </a:pPr>
            <a:r>
              <a:rPr lang="en-US" sz="2200" b="1" dirty="0">
                <a:latin typeface="Courier New" panose="02070309020205020404" pitchFamily="49" charset="0"/>
                <a:cs typeface="Courier New" panose="02070309020205020404" pitchFamily="49" charset="0"/>
              </a:rPr>
              <a:t>0   1   2   3    4   5   6   7   8   9   10  11  …</a:t>
            </a:r>
          </a:p>
        </p:txBody>
      </p:sp>
      <p:sp>
        <p:nvSpPr>
          <p:cNvPr id="34" name="TextBox 33"/>
          <p:cNvSpPr txBox="1"/>
          <p:nvPr/>
        </p:nvSpPr>
        <p:spPr>
          <a:xfrm>
            <a:off x="457200" y="1294992"/>
            <a:ext cx="4343400" cy="923330"/>
          </a:xfrm>
          <a:prstGeom prst="rect">
            <a:avLst/>
          </a:prstGeom>
          <a:noFill/>
        </p:spPr>
        <p:txBody>
          <a:bodyPr wrap="square" rtlCol="0">
            <a:spAutoFit/>
          </a:bodyPr>
          <a:lstStyle/>
          <a:p>
            <a:r>
              <a:rPr lang="en-US" b="1" dirty="0">
                <a:solidFill>
                  <a:srgbClr val="C00000"/>
                </a:solidFill>
              </a:rPr>
              <a:t>Insert 6, 12, 9, 4, 5, 3   </a:t>
            </a:r>
          </a:p>
          <a:p>
            <a:r>
              <a:rPr lang="en-US" b="1" dirty="0">
                <a:solidFill>
                  <a:srgbClr val="0070C0"/>
                </a:solidFill>
              </a:rPr>
              <a:t>We have all values at the start, no need to do individual insert ops</a:t>
            </a:r>
            <a:endParaRPr lang="en-US" dirty="0"/>
          </a:p>
        </p:txBody>
      </p:sp>
      <p:grpSp>
        <p:nvGrpSpPr>
          <p:cNvPr id="4" name="Group 3"/>
          <p:cNvGrpSpPr/>
          <p:nvPr/>
        </p:nvGrpSpPr>
        <p:grpSpPr>
          <a:xfrm>
            <a:off x="541839" y="2378957"/>
            <a:ext cx="8229600" cy="720807"/>
            <a:chOff x="627564" y="4863955"/>
            <a:chExt cx="8229600" cy="720807"/>
          </a:xfrm>
        </p:grpSpPr>
        <p:sp>
          <p:nvSpPr>
            <p:cNvPr id="5" name="Rectangle 4"/>
            <p:cNvSpPr/>
            <p:nvPr/>
          </p:nvSpPr>
          <p:spPr>
            <a:xfrm>
              <a:off x="627564" y="4877671"/>
              <a:ext cx="8229600" cy="685800"/>
            </a:xfrm>
            <a:prstGeom prst="rect">
              <a:avLst/>
            </a:prstGeom>
            <a:solidFill>
              <a:schemeClr val="accent2">
                <a:lumMod val="40000"/>
                <a:lumOff val="60000"/>
                <a:alpha val="56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1841855" y="4898962"/>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456251" y="4886385"/>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129797" y="4877671"/>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815597" y="4877671"/>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425197" y="4874095"/>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034797" y="4874095"/>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58000" y="4877671"/>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53997" y="4874095"/>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644397" y="4863955"/>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67600" y="4877671"/>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077200" y="4877671"/>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214235" y="4877671"/>
              <a:ext cx="0" cy="685800"/>
            </a:xfrm>
            <a:prstGeom prst="line">
              <a:avLst/>
            </a:prstGeom>
            <a:ln w="25400">
              <a:solidFill>
                <a:schemeClr val="tx2">
                  <a:lumMod val="75000"/>
                  <a:alpha val="86000"/>
                </a:schemeClr>
              </a:solidFill>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4502579" y="2561518"/>
            <a:ext cx="381000" cy="369332"/>
          </a:xfrm>
          <a:prstGeom prst="rect">
            <a:avLst/>
          </a:prstGeom>
          <a:noFill/>
        </p:spPr>
        <p:txBody>
          <a:bodyPr wrap="square" rtlCol="0">
            <a:spAutoFit/>
          </a:bodyPr>
          <a:lstStyle/>
          <a:p>
            <a:r>
              <a:rPr lang="en-US" b="1" dirty="0">
                <a:solidFill>
                  <a:srgbClr val="C00000"/>
                </a:solidFill>
              </a:rPr>
              <a:t>3</a:t>
            </a:r>
            <a:endParaRPr lang="en-US" dirty="0"/>
          </a:p>
        </p:txBody>
      </p:sp>
      <p:sp>
        <p:nvSpPr>
          <p:cNvPr id="35" name="TextBox 34"/>
          <p:cNvSpPr txBox="1"/>
          <p:nvPr/>
        </p:nvSpPr>
        <p:spPr>
          <a:xfrm>
            <a:off x="1269677" y="2575823"/>
            <a:ext cx="381000" cy="369332"/>
          </a:xfrm>
          <a:prstGeom prst="rect">
            <a:avLst/>
          </a:prstGeom>
          <a:noFill/>
        </p:spPr>
        <p:txBody>
          <a:bodyPr wrap="square" rtlCol="0">
            <a:spAutoFit/>
          </a:bodyPr>
          <a:lstStyle/>
          <a:p>
            <a:r>
              <a:rPr lang="en-US" b="1" dirty="0">
                <a:solidFill>
                  <a:srgbClr val="C00000"/>
                </a:solidFill>
              </a:rPr>
              <a:t>6</a:t>
            </a:r>
            <a:endParaRPr lang="en-US" dirty="0"/>
          </a:p>
        </p:txBody>
      </p:sp>
      <p:sp>
        <p:nvSpPr>
          <p:cNvPr id="36" name="TextBox 35"/>
          <p:cNvSpPr txBox="1"/>
          <p:nvPr/>
        </p:nvSpPr>
        <p:spPr>
          <a:xfrm>
            <a:off x="1800143" y="2572198"/>
            <a:ext cx="580111" cy="369332"/>
          </a:xfrm>
          <a:prstGeom prst="rect">
            <a:avLst/>
          </a:prstGeom>
          <a:noFill/>
        </p:spPr>
        <p:txBody>
          <a:bodyPr wrap="square" rtlCol="0">
            <a:spAutoFit/>
          </a:bodyPr>
          <a:lstStyle/>
          <a:p>
            <a:r>
              <a:rPr lang="en-US" b="1" dirty="0">
                <a:solidFill>
                  <a:srgbClr val="C00000"/>
                </a:solidFill>
              </a:rPr>
              <a:t>12</a:t>
            </a:r>
            <a:endParaRPr lang="en-US" dirty="0"/>
          </a:p>
        </p:txBody>
      </p:sp>
      <p:sp>
        <p:nvSpPr>
          <p:cNvPr id="37" name="TextBox 36"/>
          <p:cNvSpPr txBox="1"/>
          <p:nvPr/>
        </p:nvSpPr>
        <p:spPr>
          <a:xfrm>
            <a:off x="2533664" y="2572198"/>
            <a:ext cx="381000" cy="369332"/>
          </a:xfrm>
          <a:prstGeom prst="rect">
            <a:avLst/>
          </a:prstGeom>
          <a:noFill/>
        </p:spPr>
        <p:txBody>
          <a:bodyPr wrap="square" rtlCol="0">
            <a:spAutoFit/>
          </a:bodyPr>
          <a:lstStyle/>
          <a:p>
            <a:r>
              <a:rPr lang="en-US" b="1" dirty="0">
                <a:solidFill>
                  <a:srgbClr val="C00000"/>
                </a:solidFill>
              </a:rPr>
              <a:t>9</a:t>
            </a:r>
            <a:endParaRPr lang="en-US" dirty="0"/>
          </a:p>
        </p:txBody>
      </p:sp>
      <p:sp>
        <p:nvSpPr>
          <p:cNvPr id="38" name="TextBox 37"/>
          <p:cNvSpPr txBox="1"/>
          <p:nvPr/>
        </p:nvSpPr>
        <p:spPr>
          <a:xfrm>
            <a:off x="3207418" y="2572198"/>
            <a:ext cx="381000" cy="369332"/>
          </a:xfrm>
          <a:prstGeom prst="rect">
            <a:avLst/>
          </a:prstGeom>
          <a:noFill/>
        </p:spPr>
        <p:txBody>
          <a:bodyPr wrap="square" rtlCol="0">
            <a:spAutoFit/>
          </a:bodyPr>
          <a:lstStyle/>
          <a:p>
            <a:r>
              <a:rPr lang="en-US" b="1" dirty="0">
                <a:solidFill>
                  <a:srgbClr val="C00000"/>
                </a:solidFill>
              </a:rPr>
              <a:t>4</a:t>
            </a:r>
            <a:endParaRPr lang="en-US" dirty="0"/>
          </a:p>
        </p:txBody>
      </p:sp>
      <p:sp>
        <p:nvSpPr>
          <p:cNvPr id="39" name="TextBox 38"/>
          <p:cNvSpPr txBox="1"/>
          <p:nvPr/>
        </p:nvSpPr>
        <p:spPr>
          <a:xfrm>
            <a:off x="3879474" y="2572198"/>
            <a:ext cx="381000" cy="369332"/>
          </a:xfrm>
          <a:prstGeom prst="rect">
            <a:avLst/>
          </a:prstGeom>
          <a:noFill/>
        </p:spPr>
        <p:txBody>
          <a:bodyPr wrap="square" rtlCol="0">
            <a:spAutoFit/>
          </a:bodyPr>
          <a:lstStyle/>
          <a:p>
            <a:r>
              <a:rPr lang="en-US" b="1" dirty="0">
                <a:solidFill>
                  <a:srgbClr val="C00000"/>
                </a:solidFill>
              </a:rPr>
              <a:t>5</a:t>
            </a:r>
            <a:endParaRPr lang="en-US" dirty="0"/>
          </a:p>
        </p:txBody>
      </p:sp>
      <p:sp>
        <p:nvSpPr>
          <p:cNvPr id="43" name="TextBox 42"/>
          <p:cNvSpPr txBox="1"/>
          <p:nvPr/>
        </p:nvSpPr>
        <p:spPr>
          <a:xfrm>
            <a:off x="453417" y="3706801"/>
            <a:ext cx="1984984" cy="369332"/>
          </a:xfrm>
          <a:prstGeom prst="rect">
            <a:avLst/>
          </a:prstGeom>
          <a:noFill/>
        </p:spPr>
        <p:txBody>
          <a:bodyPr wrap="square" rtlCol="0">
            <a:spAutoFit/>
          </a:bodyPr>
          <a:lstStyle/>
          <a:p>
            <a:r>
              <a:rPr lang="en-US" b="1" dirty="0">
                <a:solidFill>
                  <a:srgbClr val="C00000"/>
                </a:solidFill>
              </a:rPr>
              <a:t>Initial tree form</a:t>
            </a:r>
            <a:endParaRPr lang="en-US" dirty="0"/>
          </a:p>
        </p:txBody>
      </p:sp>
      <p:grpSp>
        <p:nvGrpSpPr>
          <p:cNvPr id="44" name="Group 43"/>
          <p:cNvGrpSpPr/>
          <p:nvPr/>
        </p:nvGrpSpPr>
        <p:grpSpPr>
          <a:xfrm>
            <a:off x="809837" y="4128927"/>
            <a:ext cx="1679800" cy="1674427"/>
            <a:chOff x="3440097" y="4460789"/>
            <a:chExt cx="1679800" cy="1674427"/>
          </a:xfrm>
        </p:grpSpPr>
        <p:grpSp>
          <p:nvGrpSpPr>
            <p:cNvPr id="45" name="Group 44"/>
            <p:cNvGrpSpPr/>
            <p:nvPr/>
          </p:nvGrpSpPr>
          <p:grpSpPr>
            <a:xfrm>
              <a:off x="3440097" y="4460789"/>
              <a:ext cx="1679800" cy="1674427"/>
              <a:chOff x="451652" y="4191000"/>
              <a:chExt cx="1679800" cy="1674427"/>
            </a:xfrm>
          </p:grpSpPr>
          <p:grpSp>
            <p:nvGrpSpPr>
              <p:cNvPr id="48" name="Group 47"/>
              <p:cNvGrpSpPr/>
              <p:nvPr/>
            </p:nvGrpSpPr>
            <p:grpSpPr>
              <a:xfrm>
                <a:off x="451652" y="4191000"/>
                <a:ext cx="1679800" cy="1674427"/>
                <a:chOff x="4635364" y="1825805"/>
                <a:chExt cx="1679800" cy="1674427"/>
              </a:xfrm>
            </p:grpSpPr>
            <p:grpSp>
              <p:nvGrpSpPr>
                <p:cNvPr id="51" name="Group 50"/>
                <p:cNvGrpSpPr/>
                <p:nvPr/>
              </p:nvGrpSpPr>
              <p:grpSpPr>
                <a:xfrm>
                  <a:off x="4635364" y="1825805"/>
                  <a:ext cx="1679800" cy="1674427"/>
                  <a:chOff x="2832069" y="1815837"/>
                  <a:chExt cx="1679800" cy="1674427"/>
                </a:xfrm>
              </p:grpSpPr>
              <p:sp>
                <p:nvSpPr>
                  <p:cNvPr id="54" name="TextBox 53"/>
                  <p:cNvSpPr txBox="1"/>
                  <p:nvPr/>
                </p:nvSpPr>
                <p:spPr>
                  <a:xfrm>
                    <a:off x="3720347" y="1815837"/>
                    <a:ext cx="381000" cy="369332"/>
                  </a:xfrm>
                  <a:prstGeom prst="rect">
                    <a:avLst/>
                  </a:prstGeom>
                  <a:noFill/>
                </p:spPr>
                <p:txBody>
                  <a:bodyPr wrap="square" rtlCol="0">
                    <a:spAutoFit/>
                  </a:bodyPr>
                  <a:lstStyle/>
                  <a:p>
                    <a:r>
                      <a:rPr lang="en-US" b="1" dirty="0">
                        <a:solidFill>
                          <a:srgbClr val="C00000"/>
                        </a:solidFill>
                      </a:rPr>
                      <a:t>6</a:t>
                    </a:r>
                  </a:p>
                </p:txBody>
              </p:sp>
              <p:cxnSp>
                <p:nvCxnSpPr>
                  <p:cNvPr id="55" name="Straight Connector 54"/>
                  <p:cNvCxnSpPr/>
                  <p:nvPr/>
                </p:nvCxnSpPr>
                <p:spPr>
                  <a:xfrm flipH="1">
                    <a:off x="3575359" y="2142228"/>
                    <a:ext cx="203003" cy="310787"/>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832069" y="3120932"/>
                    <a:ext cx="421714" cy="369332"/>
                  </a:xfrm>
                  <a:prstGeom prst="rect">
                    <a:avLst/>
                  </a:prstGeom>
                  <a:noFill/>
                </p:spPr>
                <p:txBody>
                  <a:bodyPr wrap="square" rtlCol="0">
                    <a:spAutoFit/>
                  </a:bodyPr>
                  <a:lstStyle/>
                  <a:p>
                    <a:r>
                      <a:rPr lang="en-US" b="1" dirty="0">
                        <a:solidFill>
                          <a:srgbClr val="C00000"/>
                        </a:solidFill>
                      </a:rPr>
                      <a:t>4</a:t>
                    </a:r>
                  </a:p>
                </p:txBody>
              </p:sp>
              <p:cxnSp>
                <p:nvCxnSpPr>
                  <p:cNvPr id="57" name="Straight Connector 56"/>
                  <p:cNvCxnSpPr/>
                  <p:nvPr/>
                </p:nvCxnSpPr>
                <p:spPr>
                  <a:xfrm>
                    <a:off x="3960835" y="2153638"/>
                    <a:ext cx="241673" cy="31134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129802" y="2453015"/>
                    <a:ext cx="382067" cy="369332"/>
                  </a:xfrm>
                  <a:prstGeom prst="rect">
                    <a:avLst/>
                  </a:prstGeom>
                  <a:noFill/>
                </p:spPr>
                <p:txBody>
                  <a:bodyPr wrap="square" rtlCol="0">
                    <a:spAutoFit/>
                  </a:bodyPr>
                  <a:lstStyle/>
                  <a:p>
                    <a:r>
                      <a:rPr lang="en-US" b="1" dirty="0">
                        <a:solidFill>
                          <a:srgbClr val="C00000"/>
                        </a:solidFill>
                      </a:rPr>
                      <a:t>9</a:t>
                    </a:r>
                  </a:p>
                </p:txBody>
              </p:sp>
            </p:grpSp>
            <p:sp>
              <p:nvSpPr>
                <p:cNvPr id="52" name="TextBox 51"/>
                <p:cNvSpPr txBox="1"/>
                <p:nvPr/>
              </p:nvSpPr>
              <p:spPr>
                <a:xfrm>
                  <a:off x="4948948" y="2425472"/>
                  <a:ext cx="498933" cy="369332"/>
                </a:xfrm>
                <a:prstGeom prst="rect">
                  <a:avLst/>
                </a:prstGeom>
                <a:noFill/>
              </p:spPr>
              <p:txBody>
                <a:bodyPr wrap="square" rtlCol="0">
                  <a:spAutoFit/>
                </a:bodyPr>
                <a:lstStyle/>
                <a:p>
                  <a:r>
                    <a:rPr lang="en-US" b="1" dirty="0">
                      <a:solidFill>
                        <a:srgbClr val="C00000"/>
                      </a:solidFill>
                    </a:rPr>
                    <a:t>12</a:t>
                  </a:r>
                </a:p>
              </p:txBody>
            </p:sp>
            <p:cxnSp>
              <p:nvCxnSpPr>
                <p:cNvPr id="53" name="Straight Connector 52"/>
                <p:cNvCxnSpPr/>
                <p:nvPr/>
              </p:nvCxnSpPr>
              <p:spPr>
                <a:xfrm flipH="1">
                  <a:off x="4902597" y="2761568"/>
                  <a:ext cx="227867" cy="36933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49" name="TextBox 48"/>
              <p:cNvSpPr txBox="1"/>
              <p:nvPr/>
            </p:nvSpPr>
            <p:spPr>
              <a:xfrm>
                <a:off x="1117617" y="5480639"/>
                <a:ext cx="372186" cy="369332"/>
              </a:xfrm>
              <a:prstGeom prst="rect">
                <a:avLst/>
              </a:prstGeom>
              <a:noFill/>
            </p:spPr>
            <p:txBody>
              <a:bodyPr wrap="square" rtlCol="0">
                <a:spAutoFit/>
              </a:bodyPr>
              <a:lstStyle/>
              <a:p>
                <a:r>
                  <a:rPr lang="en-US" b="1" dirty="0">
                    <a:solidFill>
                      <a:srgbClr val="C00000"/>
                    </a:solidFill>
                  </a:rPr>
                  <a:t>5</a:t>
                </a:r>
              </a:p>
            </p:txBody>
          </p:sp>
          <p:cxnSp>
            <p:nvCxnSpPr>
              <p:cNvPr id="50" name="Straight Connector 49"/>
              <p:cNvCxnSpPr/>
              <p:nvPr/>
            </p:nvCxnSpPr>
            <p:spPr>
              <a:xfrm>
                <a:off x="1101992" y="5126763"/>
                <a:ext cx="156685" cy="36933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46" name="Straight Connector 45"/>
            <p:cNvCxnSpPr>
              <a:endCxn id="47" idx="0"/>
            </p:cNvCxnSpPr>
            <p:nvPr/>
          </p:nvCxnSpPr>
          <p:spPr>
            <a:xfrm flipH="1">
              <a:off x="4677466" y="5439018"/>
              <a:ext cx="139810" cy="318535"/>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491373" y="5757553"/>
              <a:ext cx="372186" cy="369332"/>
            </a:xfrm>
            <a:prstGeom prst="rect">
              <a:avLst/>
            </a:prstGeom>
            <a:noFill/>
          </p:spPr>
          <p:txBody>
            <a:bodyPr wrap="square" rtlCol="0">
              <a:spAutoFit/>
            </a:bodyPr>
            <a:lstStyle/>
            <a:p>
              <a:r>
                <a:rPr lang="en-US" b="1" dirty="0">
                  <a:solidFill>
                    <a:srgbClr val="C00000"/>
                  </a:solidFill>
                </a:rPr>
                <a:t>3</a:t>
              </a:r>
            </a:p>
          </p:txBody>
        </p:sp>
      </p:grpSp>
      <p:sp>
        <p:nvSpPr>
          <p:cNvPr id="64" name="TextBox 63"/>
          <p:cNvSpPr txBox="1"/>
          <p:nvPr/>
        </p:nvSpPr>
        <p:spPr>
          <a:xfrm>
            <a:off x="3141242" y="3730342"/>
            <a:ext cx="5243764" cy="646331"/>
          </a:xfrm>
          <a:prstGeom prst="rect">
            <a:avLst/>
          </a:prstGeom>
          <a:noFill/>
        </p:spPr>
        <p:txBody>
          <a:bodyPr wrap="square" rtlCol="0">
            <a:spAutoFit/>
          </a:bodyPr>
          <a:lstStyle/>
          <a:p>
            <a:r>
              <a:rPr lang="en-US" b="1" dirty="0">
                <a:solidFill>
                  <a:srgbClr val="0070C0"/>
                </a:solidFill>
              </a:rPr>
              <a:t>Now bubble down </a:t>
            </a:r>
          </a:p>
          <a:p>
            <a:r>
              <a:rPr lang="en-US" b="1" dirty="0">
                <a:solidFill>
                  <a:srgbClr val="0070C0"/>
                </a:solidFill>
              </a:rPr>
              <a:t>Start with first non-leaf that has a child</a:t>
            </a:r>
          </a:p>
        </p:txBody>
      </p:sp>
      <p:sp>
        <p:nvSpPr>
          <p:cNvPr id="66" name="TextBox 65"/>
          <p:cNvSpPr txBox="1"/>
          <p:nvPr/>
        </p:nvSpPr>
        <p:spPr>
          <a:xfrm>
            <a:off x="3182733" y="4566952"/>
            <a:ext cx="5070113" cy="1200329"/>
          </a:xfrm>
          <a:prstGeom prst="rect">
            <a:avLst/>
          </a:prstGeom>
          <a:noFill/>
        </p:spPr>
        <p:txBody>
          <a:bodyPr wrap="square" rtlCol="0">
            <a:spAutoFit/>
          </a:bodyPr>
          <a:lstStyle/>
          <a:p>
            <a:r>
              <a:rPr lang="en-US" b="1" dirty="0">
                <a:solidFill>
                  <a:srgbClr val="0070C0"/>
                </a:solidFill>
              </a:rPr>
              <a:t>What array slot is this?</a:t>
            </a:r>
          </a:p>
          <a:p>
            <a:r>
              <a:rPr lang="en-US" b="1" dirty="0">
                <a:solidFill>
                  <a:srgbClr val="0070C0"/>
                </a:solidFill>
              </a:rPr>
              <a:t>parent of the last array item</a:t>
            </a:r>
          </a:p>
          <a:p>
            <a:r>
              <a:rPr lang="en-US" b="1" dirty="0">
                <a:solidFill>
                  <a:srgbClr val="0070C0"/>
                </a:solidFill>
              </a:rPr>
              <a:t>Last item (</a:t>
            </a:r>
            <a:r>
              <a:rPr lang="en-US" b="1" dirty="0">
                <a:solidFill>
                  <a:srgbClr val="C00000"/>
                </a:solidFill>
              </a:rPr>
              <a:t>3</a:t>
            </a:r>
            <a:r>
              <a:rPr lang="en-US" b="1" dirty="0">
                <a:solidFill>
                  <a:srgbClr val="0070C0"/>
                </a:solidFill>
              </a:rPr>
              <a:t>) is in slot </a:t>
            </a:r>
            <a:r>
              <a:rPr lang="en-US" b="1" dirty="0"/>
              <a:t>6</a:t>
            </a:r>
            <a:endParaRPr lang="en-US" b="1" dirty="0">
              <a:solidFill>
                <a:srgbClr val="0070C0"/>
              </a:solidFill>
            </a:endParaRPr>
          </a:p>
          <a:p>
            <a:r>
              <a:rPr lang="en-US" b="1" dirty="0">
                <a:solidFill>
                  <a:srgbClr val="0070C0"/>
                </a:solidFill>
              </a:rPr>
              <a:t>Parent of </a:t>
            </a:r>
            <a:r>
              <a:rPr lang="en-US" b="1" dirty="0">
                <a:solidFill>
                  <a:srgbClr val="C00000"/>
                </a:solidFill>
              </a:rPr>
              <a:t>3</a:t>
            </a:r>
            <a:r>
              <a:rPr lang="en-US" b="1" dirty="0">
                <a:solidFill>
                  <a:srgbClr val="0070C0"/>
                </a:solidFill>
              </a:rPr>
              <a:t> is floor(</a:t>
            </a:r>
            <a:r>
              <a:rPr lang="en-US" b="1" dirty="0"/>
              <a:t>6/2</a:t>
            </a:r>
            <a:r>
              <a:rPr lang="en-US" b="1" dirty="0">
                <a:solidFill>
                  <a:srgbClr val="0070C0"/>
                </a:solidFill>
              </a:rPr>
              <a:t>) which is </a:t>
            </a:r>
            <a:r>
              <a:rPr lang="en-US" b="1" dirty="0">
                <a:solidFill>
                  <a:srgbClr val="C00000"/>
                </a:solidFill>
              </a:rPr>
              <a:t>9</a:t>
            </a:r>
            <a:r>
              <a:rPr lang="en-US" b="1" dirty="0">
                <a:solidFill>
                  <a:srgbClr val="0070C0"/>
                </a:solidFill>
              </a:rPr>
              <a:t>, in slot </a:t>
            </a:r>
            <a:r>
              <a:rPr lang="en-US" b="1" dirty="0"/>
              <a:t>3</a:t>
            </a:r>
          </a:p>
        </p:txBody>
      </p:sp>
      <p:sp>
        <p:nvSpPr>
          <p:cNvPr id="67" name="TextBox 66"/>
          <p:cNvSpPr txBox="1"/>
          <p:nvPr/>
        </p:nvSpPr>
        <p:spPr>
          <a:xfrm>
            <a:off x="3817018" y="5957560"/>
            <a:ext cx="4793582" cy="369332"/>
          </a:xfrm>
          <a:prstGeom prst="rect">
            <a:avLst/>
          </a:prstGeom>
          <a:noFill/>
        </p:spPr>
        <p:txBody>
          <a:bodyPr wrap="square" rtlCol="0">
            <a:spAutoFit/>
          </a:bodyPr>
          <a:lstStyle/>
          <a:p>
            <a:r>
              <a:rPr lang="en-US" b="1" dirty="0">
                <a:solidFill>
                  <a:srgbClr val="0070C0"/>
                </a:solidFill>
              </a:rPr>
              <a:t>So start bubble down at item in slot </a:t>
            </a:r>
            <a:r>
              <a:rPr lang="en-US" b="1" dirty="0"/>
              <a:t>3</a:t>
            </a:r>
            <a:r>
              <a:rPr lang="en-US" b="1" dirty="0">
                <a:solidFill>
                  <a:srgbClr val="0070C0"/>
                </a:solidFill>
              </a:rPr>
              <a:t>.</a:t>
            </a:r>
            <a:endParaRPr lang="en-US" dirty="0">
              <a:solidFill>
                <a:srgbClr val="0070C0"/>
              </a:solidFill>
            </a:endParaRPr>
          </a:p>
        </p:txBody>
      </p:sp>
    </p:spTree>
    <p:extLst>
      <p:ext uri="{BB962C8B-B14F-4D97-AF65-F5344CB8AC3E}">
        <p14:creationId xmlns:p14="http://schemas.microsoft.com/office/powerpoint/2010/main" val="188288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800"/>
                                        <p:tgtEl>
                                          <p:spTgt spid="35"/>
                                        </p:tgtEl>
                                      </p:cBhvr>
                                    </p:animEffect>
                                    <p:anim calcmode="lin" valueType="num">
                                      <p:cBhvr>
                                        <p:cTn id="8" dur="800" fill="hold"/>
                                        <p:tgtEl>
                                          <p:spTgt spid="35"/>
                                        </p:tgtEl>
                                        <p:attrNameLst>
                                          <p:attrName>ppt_x</p:attrName>
                                        </p:attrNameLst>
                                      </p:cBhvr>
                                      <p:tavLst>
                                        <p:tav tm="0">
                                          <p:val>
                                            <p:strVal val="#ppt_x"/>
                                          </p:val>
                                        </p:tav>
                                        <p:tav tm="100000">
                                          <p:val>
                                            <p:strVal val="#ppt_x"/>
                                          </p:val>
                                        </p:tav>
                                      </p:tavLst>
                                    </p:anim>
                                    <p:anim calcmode="lin" valueType="num">
                                      <p:cBhvr>
                                        <p:cTn id="9" dur="800" fill="hold"/>
                                        <p:tgtEl>
                                          <p:spTgt spid="35"/>
                                        </p:tgtEl>
                                        <p:attrNameLst>
                                          <p:attrName>ppt_y</p:attrName>
                                        </p:attrNameLst>
                                      </p:cBhvr>
                                      <p:tavLst>
                                        <p:tav tm="0">
                                          <p:val>
                                            <p:strVal val="#ppt_y-.1"/>
                                          </p:val>
                                        </p:tav>
                                        <p:tav tm="100000">
                                          <p:val>
                                            <p:strVal val="#ppt_y"/>
                                          </p:val>
                                        </p:tav>
                                      </p:tavLst>
                                    </p:anim>
                                  </p:childTnLst>
                                </p:cTn>
                              </p:par>
                            </p:childTnLst>
                          </p:cTn>
                        </p:par>
                        <p:par>
                          <p:cTn id="10" fill="hold">
                            <p:stCondLst>
                              <p:cond delay="800"/>
                            </p:stCondLst>
                            <p:childTnLst>
                              <p:par>
                                <p:cTn id="11" presetID="47" presetClass="entr" presetSubtype="0"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800"/>
                                        <p:tgtEl>
                                          <p:spTgt spid="36"/>
                                        </p:tgtEl>
                                      </p:cBhvr>
                                    </p:animEffect>
                                    <p:anim calcmode="lin" valueType="num">
                                      <p:cBhvr>
                                        <p:cTn id="14" dur="800" fill="hold"/>
                                        <p:tgtEl>
                                          <p:spTgt spid="36"/>
                                        </p:tgtEl>
                                        <p:attrNameLst>
                                          <p:attrName>ppt_x</p:attrName>
                                        </p:attrNameLst>
                                      </p:cBhvr>
                                      <p:tavLst>
                                        <p:tav tm="0">
                                          <p:val>
                                            <p:strVal val="#ppt_x"/>
                                          </p:val>
                                        </p:tav>
                                        <p:tav tm="100000">
                                          <p:val>
                                            <p:strVal val="#ppt_x"/>
                                          </p:val>
                                        </p:tav>
                                      </p:tavLst>
                                    </p:anim>
                                    <p:anim calcmode="lin" valueType="num">
                                      <p:cBhvr>
                                        <p:cTn id="15" dur="800" fill="hold"/>
                                        <p:tgtEl>
                                          <p:spTgt spid="36"/>
                                        </p:tgtEl>
                                        <p:attrNameLst>
                                          <p:attrName>ppt_y</p:attrName>
                                        </p:attrNameLst>
                                      </p:cBhvr>
                                      <p:tavLst>
                                        <p:tav tm="0">
                                          <p:val>
                                            <p:strVal val="#ppt_y-.1"/>
                                          </p:val>
                                        </p:tav>
                                        <p:tav tm="100000">
                                          <p:val>
                                            <p:strVal val="#ppt_y"/>
                                          </p:val>
                                        </p:tav>
                                      </p:tavLst>
                                    </p:anim>
                                  </p:childTnLst>
                                </p:cTn>
                              </p:par>
                            </p:childTnLst>
                          </p:cTn>
                        </p:par>
                        <p:par>
                          <p:cTn id="16" fill="hold">
                            <p:stCondLst>
                              <p:cond delay="1600"/>
                            </p:stCondLst>
                            <p:childTnLst>
                              <p:par>
                                <p:cTn id="17" presetID="47"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700"/>
                                        <p:tgtEl>
                                          <p:spTgt spid="37"/>
                                        </p:tgtEl>
                                      </p:cBhvr>
                                    </p:animEffect>
                                    <p:anim calcmode="lin" valueType="num">
                                      <p:cBhvr>
                                        <p:cTn id="20" dur="700" fill="hold"/>
                                        <p:tgtEl>
                                          <p:spTgt spid="37"/>
                                        </p:tgtEl>
                                        <p:attrNameLst>
                                          <p:attrName>ppt_x</p:attrName>
                                        </p:attrNameLst>
                                      </p:cBhvr>
                                      <p:tavLst>
                                        <p:tav tm="0">
                                          <p:val>
                                            <p:strVal val="#ppt_x"/>
                                          </p:val>
                                        </p:tav>
                                        <p:tav tm="100000">
                                          <p:val>
                                            <p:strVal val="#ppt_x"/>
                                          </p:val>
                                        </p:tav>
                                      </p:tavLst>
                                    </p:anim>
                                    <p:anim calcmode="lin" valueType="num">
                                      <p:cBhvr>
                                        <p:cTn id="21" dur="700" fill="hold"/>
                                        <p:tgtEl>
                                          <p:spTgt spid="37"/>
                                        </p:tgtEl>
                                        <p:attrNameLst>
                                          <p:attrName>ppt_y</p:attrName>
                                        </p:attrNameLst>
                                      </p:cBhvr>
                                      <p:tavLst>
                                        <p:tav tm="0">
                                          <p:val>
                                            <p:strVal val="#ppt_y-.1"/>
                                          </p:val>
                                        </p:tav>
                                        <p:tav tm="100000">
                                          <p:val>
                                            <p:strVal val="#ppt_y"/>
                                          </p:val>
                                        </p:tav>
                                      </p:tavLst>
                                    </p:anim>
                                  </p:childTnLst>
                                </p:cTn>
                              </p:par>
                            </p:childTnLst>
                          </p:cTn>
                        </p:par>
                        <p:par>
                          <p:cTn id="22" fill="hold">
                            <p:stCondLst>
                              <p:cond delay="2300"/>
                            </p:stCondLst>
                            <p:childTnLst>
                              <p:par>
                                <p:cTn id="23" presetID="47" presetClass="entr" presetSubtype="0" fill="hold" grpId="0"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800"/>
                                        <p:tgtEl>
                                          <p:spTgt spid="38"/>
                                        </p:tgtEl>
                                      </p:cBhvr>
                                    </p:animEffect>
                                    <p:anim calcmode="lin" valueType="num">
                                      <p:cBhvr>
                                        <p:cTn id="26" dur="800" fill="hold"/>
                                        <p:tgtEl>
                                          <p:spTgt spid="38"/>
                                        </p:tgtEl>
                                        <p:attrNameLst>
                                          <p:attrName>ppt_x</p:attrName>
                                        </p:attrNameLst>
                                      </p:cBhvr>
                                      <p:tavLst>
                                        <p:tav tm="0">
                                          <p:val>
                                            <p:strVal val="#ppt_x"/>
                                          </p:val>
                                        </p:tav>
                                        <p:tav tm="100000">
                                          <p:val>
                                            <p:strVal val="#ppt_x"/>
                                          </p:val>
                                        </p:tav>
                                      </p:tavLst>
                                    </p:anim>
                                    <p:anim calcmode="lin" valueType="num">
                                      <p:cBhvr>
                                        <p:cTn id="27" dur="800" fill="hold"/>
                                        <p:tgtEl>
                                          <p:spTgt spid="38"/>
                                        </p:tgtEl>
                                        <p:attrNameLst>
                                          <p:attrName>ppt_y</p:attrName>
                                        </p:attrNameLst>
                                      </p:cBhvr>
                                      <p:tavLst>
                                        <p:tav tm="0">
                                          <p:val>
                                            <p:strVal val="#ppt_y-.1"/>
                                          </p:val>
                                        </p:tav>
                                        <p:tav tm="100000">
                                          <p:val>
                                            <p:strVal val="#ppt_y"/>
                                          </p:val>
                                        </p:tav>
                                      </p:tavLst>
                                    </p:anim>
                                  </p:childTnLst>
                                </p:cTn>
                              </p:par>
                            </p:childTnLst>
                          </p:cTn>
                        </p:par>
                        <p:par>
                          <p:cTn id="28" fill="hold">
                            <p:stCondLst>
                              <p:cond delay="3100"/>
                            </p:stCondLst>
                            <p:childTnLst>
                              <p:par>
                                <p:cTn id="29" presetID="47" presetClass="entr" presetSubtype="0"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800"/>
                                        <p:tgtEl>
                                          <p:spTgt spid="39"/>
                                        </p:tgtEl>
                                      </p:cBhvr>
                                    </p:animEffect>
                                    <p:anim calcmode="lin" valueType="num">
                                      <p:cBhvr>
                                        <p:cTn id="32" dur="800" fill="hold"/>
                                        <p:tgtEl>
                                          <p:spTgt spid="39"/>
                                        </p:tgtEl>
                                        <p:attrNameLst>
                                          <p:attrName>ppt_x</p:attrName>
                                        </p:attrNameLst>
                                      </p:cBhvr>
                                      <p:tavLst>
                                        <p:tav tm="0">
                                          <p:val>
                                            <p:strVal val="#ppt_x"/>
                                          </p:val>
                                        </p:tav>
                                        <p:tav tm="100000">
                                          <p:val>
                                            <p:strVal val="#ppt_x"/>
                                          </p:val>
                                        </p:tav>
                                      </p:tavLst>
                                    </p:anim>
                                    <p:anim calcmode="lin" valueType="num">
                                      <p:cBhvr>
                                        <p:cTn id="33" dur="800" fill="hold"/>
                                        <p:tgtEl>
                                          <p:spTgt spid="39"/>
                                        </p:tgtEl>
                                        <p:attrNameLst>
                                          <p:attrName>ppt_y</p:attrName>
                                        </p:attrNameLst>
                                      </p:cBhvr>
                                      <p:tavLst>
                                        <p:tav tm="0">
                                          <p:val>
                                            <p:strVal val="#ppt_y-.1"/>
                                          </p:val>
                                        </p:tav>
                                        <p:tav tm="100000">
                                          <p:val>
                                            <p:strVal val="#ppt_y"/>
                                          </p:val>
                                        </p:tav>
                                      </p:tavLst>
                                    </p:anim>
                                  </p:childTnLst>
                                </p:cTn>
                              </p:par>
                            </p:childTnLst>
                          </p:cTn>
                        </p:par>
                        <p:par>
                          <p:cTn id="34" fill="hold">
                            <p:stCondLst>
                              <p:cond delay="3900"/>
                            </p:stCondLst>
                            <p:childTnLst>
                              <p:par>
                                <p:cTn id="35" presetID="47" presetClass="entr" presetSubtype="0"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800"/>
                                        <p:tgtEl>
                                          <p:spTgt spid="40"/>
                                        </p:tgtEl>
                                      </p:cBhvr>
                                    </p:animEffect>
                                    <p:anim calcmode="lin" valueType="num">
                                      <p:cBhvr>
                                        <p:cTn id="38" dur="800" fill="hold"/>
                                        <p:tgtEl>
                                          <p:spTgt spid="40"/>
                                        </p:tgtEl>
                                        <p:attrNameLst>
                                          <p:attrName>ppt_x</p:attrName>
                                        </p:attrNameLst>
                                      </p:cBhvr>
                                      <p:tavLst>
                                        <p:tav tm="0">
                                          <p:val>
                                            <p:strVal val="#ppt_x"/>
                                          </p:val>
                                        </p:tav>
                                        <p:tav tm="100000">
                                          <p:val>
                                            <p:strVal val="#ppt_x"/>
                                          </p:val>
                                        </p:tav>
                                      </p:tavLst>
                                    </p:anim>
                                    <p:anim calcmode="lin" valueType="num">
                                      <p:cBhvr>
                                        <p:cTn id="39" dur="8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500"/>
                                        <p:tgtEl>
                                          <p:spTgt spid="43"/>
                                        </p:tgtEl>
                                      </p:cBhvr>
                                    </p:animEffec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64"/>
                                        </p:tgtEl>
                                        <p:attrNameLst>
                                          <p:attrName>style.visibility</p:attrName>
                                        </p:attrNameLst>
                                      </p:cBhvr>
                                      <p:to>
                                        <p:strVal val="visible"/>
                                      </p:to>
                                    </p:set>
                                    <p:animEffect transition="in" filter="fade">
                                      <p:cBhvr>
                                        <p:cTn id="53" dur="1000"/>
                                        <p:tgtEl>
                                          <p:spTgt spid="64"/>
                                        </p:tgtEl>
                                      </p:cBhvr>
                                    </p:animEffect>
                                    <p:anim calcmode="lin" valueType="num">
                                      <p:cBhvr>
                                        <p:cTn id="54" dur="1000" fill="hold"/>
                                        <p:tgtEl>
                                          <p:spTgt spid="64"/>
                                        </p:tgtEl>
                                        <p:attrNameLst>
                                          <p:attrName>ppt_x</p:attrName>
                                        </p:attrNameLst>
                                      </p:cBhvr>
                                      <p:tavLst>
                                        <p:tav tm="0">
                                          <p:val>
                                            <p:strVal val="#ppt_x"/>
                                          </p:val>
                                        </p:tav>
                                        <p:tav tm="100000">
                                          <p:val>
                                            <p:strVal val="#ppt_x"/>
                                          </p:val>
                                        </p:tav>
                                      </p:tavLst>
                                    </p:anim>
                                    <p:anim calcmode="lin" valueType="num">
                                      <p:cBhvr>
                                        <p:cTn id="55"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66"/>
                                        </p:tgtEl>
                                        <p:attrNameLst>
                                          <p:attrName>style.visibility</p:attrName>
                                        </p:attrNameLst>
                                      </p:cBhvr>
                                      <p:to>
                                        <p:strVal val="visible"/>
                                      </p:to>
                                    </p:set>
                                    <p:animEffect transition="in" filter="fade">
                                      <p:cBhvr>
                                        <p:cTn id="60" dur="1000"/>
                                        <p:tgtEl>
                                          <p:spTgt spid="66"/>
                                        </p:tgtEl>
                                      </p:cBhvr>
                                    </p:animEffect>
                                    <p:anim calcmode="lin" valueType="num">
                                      <p:cBhvr>
                                        <p:cTn id="61" dur="1000" fill="hold"/>
                                        <p:tgtEl>
                                          <p:spTgt spid="66"/>
                                        </p:tgtEl>
                                        <p:attrNameLst>
                                          <p:attrName>ppt_x</p:attrName>
                                        </p:attrNameLst>
                                      </p:cBhvr>
                                      <p:tavLst>
                                        <p:tav tm="0">
                                          <p:val>
                                            <p:strVal val="#ppt_x"/>
                                          </p:val>
                                        </p:tav>
                                        <p:tav tm="100000">
                                          <p:val>
                                            <p:strVal val="#ppt_x"/>
                                          </p:val>
                                        </p:tav>
                                      </p:tavLst>
                                    </p:anim>
                                    <p:anim calcmode="lin" valueType="num">
                                      <p:cBhvr>
                                        <p:cTn id="62"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67"/>
                                        </p:tgtEl>
                                        <p:attrNameLst>
                                          <p:attrName>style.visibility</p:attrName>
                                        </p:attrNameLst>
                                      </p:cBhvr>
                                      <p:to>
                                        <p:strVal val="visible"/>
                                      </p:to>
                                    </p:set>
                                    <p:animEffect transition="in" filter="fade">
                                      <p:cBhvr>
                                        <p:cTn id="67" dur="1000"/>
                                        <p:tgtEl>
                                          <p:spTgt spid="67"/>
                                        </p:tgtEl>
                                      </p:cBhvr>
                                    </p:animEffect>
                                    <p:anim calcmode="lin" valueType="num">
                                      <p:cBhvr>
                                        <p:cTn id="68" dur="1000" fill="hold"/>
                                        <p:tgtEl>
                                          <p:spTgt spid="67"/>
                                        </p:tgtEl>
                                        <p:attrNameLst>
                                          <p:attrName>ppt_x</p:attrName>
                                        </p:attrNameLst>
                                      </p:cBhvr>
                                      <p:tavLst>
                                        <p:tav tm="0">
                                          <p:val>
                                            <p:strVal val="#ppt_x"/>
                                          </p:val>
                                        </p:tav>
                                        <p:tav tm="100000">
                                          <p:val>
                                            <p:strVal val="#ppt_x"/>
                                          </p:val>
                                        </p:tav>
                                      </p:tavLst>
                                    </p:anim>
                                    <p:anim calcmode="lin" valueType="num">
                                      <p:cBhvr>
                                        <p:cTn id="69" dur="1000" fill="hold"/>
                                        <p:tgtEl>
                                          <p:spTgt spid="67"/>
                                        </p:tgtEl>
                                        <p:attrNameLst>
                                          <p:attrName>ppt_y</p:attrName>
                                        </p:attrNameLst>
                                      </p:cBhvr>
                                      <p:tavLst>
                                        <p:tav tm="0">
                                          <p:val>
                                            <p:strVal val="#ppt_y+.1"/>
                                          </p:val>
                                        </p:tav>
                                        <p:tav tm="100000">
                                          <p:val>
                                            <p:strVal val="#ppt_y"/>
                                          </p:val>
                                        </p:tav>
                                      </p:tavLst>
                                    </p:anim>
                                  </p:childTnLst>
                                </p:cTn>
                              </p:par>
                            </p:childTnLst>
                          </p:cTn>
                        </p:par>
                        <p:par>
                          <p:cTn id="70" fill="hold">
                            <p:stCondLst>
                              <p:cond delay="1000"/>
                            </p:stCondLst>
                            <p:childTnLst>
                              <p:par>
                                <p:cTn id="71" presetID="42" presetClass="entr" presetSubtype="0" fill="hold" grpId="0" nodeType="afterEffect">
                                  <p:stCondLst>
                                    <p:cond delay="400"/>
                                  </p:stCondLst>
                                  <p:childTnLst>
                                    <p:set>
                                      <p:cBhvr>
                                        <p:cTn id="72" dur="1" fill="hold">
                                          <p:stCondLst>
                                            <p:cond delay="0"/>
                                          </p:stCondLst>
                                        </p:cTn>
                                        <p:tgtEl>
                                          <p:spTgt spid="68"/>
                                        </p:tgtEl>
                                        <p:attrNameLst>
                                          <p:attrName>style.visibility</p:attrName>
                                        </p:attrNameLst>
                                      </p:cBhvr>
                                      <p:to>
                                        <p:strVal val="visible"/>
                                      </p:to>
                                    </p:set>
                                    <p:animEffect transition="in" filter="fade">
                                      <p:cBhvr>
                                        <p:cTn id="73" dur="1000"/>
                                        <p:tgtEl>
                                          <p:spTgt spid="68"/>
                                        </p:tgtEl>
                                      </p:cBhvr>
                                    </p:animEffect>
                                    <p:anim calcmode="lin" valueType="num">
                                      <p:cBhvr>
                                        <p:cTn id="74" dur="1000" fill="hold"/>
                                        <p:tgtEl>
                                          <p:spTgt spid="68"/>
                                        </p:tgtEl>
                                        <p:attrNameLst>
                                          <p:attrName>ppt_x</p:attrName>
                                        </p:attrNameLst>
                                      </p:cBhvr>
                                      <p:tavLst>
                                        <p:tav tm="0">
                                          <p:val>
                                            <p:strVal val="#ppt_x"/>
                                          </p:val>
                                        </p:tav>
                                        <p:tav tm="100000">
                                          <p:val>
                                            <p:strVal val="#ppt_x"/>
                                          </p:val>
                                        </p:tav>
                                      </p:tavLst>
                                    </p:anim>
                                    <p:anim calcmode="lin" valueType="num">
                                      <p:cBhvr>
                                        <p:cTn id="75"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40" grpId="0"/>
      <p:bldP spid="35" grpId="0"/>
      <p:bldP spid="36" grpId="0"/>
      <p:bldP spid="37" grpId="0"/>
      <p:bldP spid="38" grpId="0"/>
      <p:bldP spid="39" grpId="0"/>
      <p:bldP spid="43" grpId="0"/>
      <p:bldP spid="64" grpId="0"/>
      <p:bldP spid="66" grpId="0"/>
      <p:bldP spid="6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Oval 110"/>
          <p:cNvSpPr/>
          <p:nvPr/>
        </p:nvSpPr>
        <p:spPr>
          <a:xfrm>
            <a:off x="6255874" y="1732438"/>
            <a:ext cx="484338" cy="529614"/>
          </a:xfrm>
          <a:prstGeom prst="ellipse">
            <a:avLst/>
          </a:prstGeom>
          <a:solidFill>
            <a:schemeClr val="accent3">
              <a:lumMod val="20000"/>
              <a:lumOff val="80000"/>
            </a:schemeClr>
          </a:solidFill>
          <a:ln w="25400" cmpd="sng">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258676" y="2314279"/>
            <a:ext cx="484338" cy="529614"/>
          </a:xfrm>
          <a:prstGeom prst="ellipse">
            <a:avLst/>
          </a:prstGeom>
          <a:solidFill>
            <a:schemeClr val="accent3">
              <a:lumMod val="20000"/>
              <a:lumOff val="80000"/>
            </a:schemeClr>
          </a:solidFill>
          <a:ln w="25400" cmpd="sng">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701292" y="2354093"/>
            <a:ext cx="484338" cy="529614"/>
          </a:xfrm>
          <a:prstGeom prst="ellipse">
            <a:avLst/>
          </a:prstGeom>
          <a:solidFill>
            <a:schemeClr val="accent3">
              <a:lumMod val="20000"/>
              <a:lumOff val="80000"/>
            </a:schemeClr>
          </a:solidFill>
          <a:ln w="25400" cmpd="sng">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859931" y="3999605"/>
            <a:ext cx="4570593" cy="2619028"/>
          </a:xfrm>
          <a:prstGeom prst="roundRect">
            <a:avLst/>
          </a:prstGeom>
          <a:solidFill>
            <a:schemeClr val="accent3">
              <a:lumMod val="20000"/>
              <a:lumOff val="80000"/>
            </a:schemeClr>
          </a:solidFill>
          <a:ln w="25400" cmpd="sng">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p:cNvSpPr>
            <a:spLocks noGrp="1"/>
          </p:cNvSpPr>
          <p:nvPr>
            <p:ph type="title"/>
          </p:nvPr>
        </p:nvSpPr>
        <p:spPr/>
        <p:txBody>
          <a:bodyPr>
            <a:normAutofit/>
          </a:bodyPr>
          <a:lstStyle/>
          <a:p>
            <a:pPr algn="r"/>
            <a:r>
              <a:rPr lang="en-US" sz="4000" dirty="0">
                <a:solidFill>
                  <a:srgbClr val="0070C0"/>
                </a:solidFill>
                <a:latin typeface="Verdana" panose="020B0604030504040204" pitchFamily="34" charset="0"/>
                <a:ea typeface="Verdana" panose="020B0604030504040204" pitchFamily="34" charset="0"/>
                <a:cs typeface="Verdana" panose="020B0604030504040204" pitchFamily="34" charset="0"/>
              </a:rPr>
              <a:t>Bubble Down in Build</a:t>
            </a:r>
          </a:p>
        </p:txBody>
      </p:sp>
      <p:grpSp>
        <p:nvGrpSpPr>
          <p:cNvPr id="5" name="Group 4"/>
          <p:cNvGrpSpPr/>
          <p:nvPr/>
        </p:nvGrpSpPr>
        <p:grpSpPr>
          <a:xfrm>
            <a:off x="467219" y="1828800"/>
            <a:ext cx="1679800" cy="1674427"/>
            <a:chOff x="3440097" y="4460789"/>
            <a:chExt cx="1679800" cy="1674427"/>
          </a:xfrm>
        </p:grpSpPr>
        <p:grpSp>
          <p:nvGrpSpPr>
            <p:cNvPr id="6" name="Group 5"/>
            <p:cNvGrpSpPr/>
            <p:nvPr/>
          </p:nvGrpSpPr>
          <p:grpSpPr>
            <a:xfrm>
              <a:off x="3440097" y="4460789"/>
              <a:ext cx="1679800" cy="1674427"/>
              <a:chOff x="451652" y="4191000"/>
              <a:chExt cx="1679800" cy="1674427"/>
            </a:xfrm>
          </p:grpSpPr>
          <p:grpSp>
            <p:nvGrpSpPr>
              <p:cNvPr id="9" name="Group 8"/>
              <p:cNvGrpSpPr/>
              <p:nvPr/>
            </p:nvGrpSpPr>
            <p:grpSpPr>
              <a:xfrm>
                <a:off x="451652" y="4191000"/>
                <a:ext cx="1679800" cy="1674427"/>
                <a:chOff x="4635364" y="1825805"/>
                <a:chExt cx="1679800" cy="1674427"/>
              </a:xfrm>
            </p:grpSpPr>
            <p:grpSp>
              <p:nvGrpSpPr>
                <p:cNvPr id="12" name="Group 11"/>
                <p:cNvGrpSpPr/>
                <p:nvPr/>
              </p:nvGrpSpPr>
              <p:grpSpPr>
                <a:xfrm>
                  <a:off x="4635364" y="1825805"/>
                  <a:ext cx="1679800" cy="1674427"/>
                  <a:chOff x="2832069" y="1815837"/>
                  <a:chExt cx="1679800" cy="1674427"/>
                </a:xfrm>
              </p:grpSpPr>
              <p:sp>
                <p:nvSpPr>
                  <p:cNvPr id="15" name="TextBox 14"/>
                  <p:cNvSpPr txBox="1"/>
                  <p:nvPr/>
                </p:nvSpPr>
                <p:spPr>
                  <a:xfrm>
                    <a:off x="3720347" y="1815837"/>
                    <a:ext cx="381000" cy="369332"/>
                  </a:xfrm>
                  <a:prstGeom prst="rect">
                    <a:avLst/>
                  </a:prstGeom>
                  <a:noFill/>
                </p:spPr>
                <p:txBody>
                  <a:bodyPr wrap="square" rtlCol="0">
                    <a:spAutoFit/>
                  </a:bodyPr>
                  <a:lstStyle/>
                  <a:p>
                    <a:r>
                      <a:rPr lang="en-US" b="1" dirty="0">
                        <a:solidFill>
                          <a:srgbClr val="C00000"/>
                        </a:solidFill>
                      </a:rPr>
                      <a:t>6</a:t>
                    </a:r>
                  </a:p>
                </p:txBody>
              </p:sp>
              <p:cxnSp>
                <p:nvCxnSpPr>
                  <p:cNvPr id="16" name="Straight Connector 15"/>
                  <p:cNvCxnSpPr/>
                  <p:nvPr/>
                </p:nvCxnSpPr>
                <p:spPr>
                  <a:xfrm flipH="1">
                    <a:off x="3575359" y="2142228"/>
                    <a:ext cx="203003" cy="310787"/>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32069" y="3120932"/>
                    <a:ext cx="421714" cy="369332"/>
                  </a:xfrm>
                  <a:prstGeom prst="rect">
                    <a:avLst/>
                  </a:prstGeom>
                  <a:noFill/>
                </p:spPr>
                <p:txBody>
                  <a:bodyPr wrap="square" rtlCol="0">
                    <a:spAutoFit/>
                  </a:bodyPr>
                  <a:lstStyle/>
                  <a:p>
                    <a:r>
                      <a:rPr lang="en-US" b="1" dirty="0">
                        <a:solidFill>
                          <a:srgbClr val="C00000"/>
                        </a:solidFill>
                      </a:rPr>
                      <a:t>4</a:t>
                    </a:r>
                  </a:p>
                </p:txBody>
              </p:sp>
              <p:cxnSp>
                <p:nvCxnSpPr>
                  <p:cNvPr id="18" name="Straight Connector 17"/>
                  <p:cNvCxnSpPr/>
                  <p:nvPr/>
                </p:nvCxnSpPr>
                <p:spPr>
                  <a:xfrm>
                    <a:off x="3960835" y="2153638"/>
                    <a:ext cx="241673" cy="31134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29802" y="2453015"/>
                    <a:ext cx="382067" cy="369332"/>
                  </a:xfrm>
                  <a:prstGeom prst="rect">
                    <a:avLst/>
                  </a:prstGeom>
                  <a:noFill/>
                </p:spPr>
                <p:txBody>
                  <a:bodyPr wrap="square" rtlCol="0">
                    <a:spAutoFit/>
                  </a:bodyPr>
                  <a:lstStyle/>
                  <a:p>
                    <a:r>
                      <a:rPr lang="en-US" b="1" dirty="0">
                        <a:solidFill>
                          <a:srgbClr val="C00000"/>
                        </a:solidFill>
                      </a:rPr>
                      <a:t>9</a:t>
                    </a:r>
                  </a:p>
                </p:txBody>
              </p:sp>
            </p:grpSp>
            <p:sp>
              <p:nvSpPr>
                <p:cNvPr id="13" name="TextBox 12"/>
                <p:cNvSpPr txBox="1"/>
                <p:nvPr/>
              </p:nvSpPr>
              <p:spPr>
                <a:xfrm>
                  <a:off x="4948948" y="2425472"/>
                  <a:ext cx="498933" cy="369332"/>
                </a:xfrm>
                <a:prstGeom prst="rect">
                  <a:avLst/>
                </a:prstGeom>
                <a:noFill/>
              </p:spPr>
              <p:txBody>
                <a:bodyPr wrap="square" rtlCol="0">
                  <a:spAutoFit/>
                </a:bodyPr>
                <a:lstStyle/>
                <a:p>
                  <a:r>
                    <a:rPr lang="en-US" b="1" dirty="0">
                      <a:solidFill>
                        <a:srgbClr val="C00000"/>
                      </a:solidFill>
                    </a:rPr>
                    <a:t>12</a:t>
                  </a:r>
                </a:p>
              </p:txBody>
            </p:sp>
            <p:cxnSp>
              <p:nvCxnSpPr>
                <p:cNvPr id="14" name="Straight Connector 13"/>
                <p:cNvCxnSpPr/>
                <p:nvPr/>
              </p:nvCxnSpPr>
              <p:spPr>
                <a:xfrm flipH="1">
                  <a:off x="4902597" y="2761568"/>
                  <a:ext cx="227867" cy="36933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1117617" y="5480639"/>
                <a:ext cx="372186" cy="369332"/>
              </a:xfrm>
              <a:prstGeom prst="rect">
                <a:avLst/>
              </a:prstGeom>
              <a:noFill/>
            </p:spPr>
            <p:txBody>
              <a:bodyPr wrap="square" rtlCol="0">
                <a:spAutoFit/>
              </a:bodyPr>
              <a:lstStyle/>
              <a:p>
                <a:r>
                  <a:rPr lang="en-US" b="1" dirty="0">
                    <a:solidFill>
                      <a:srgbClr val="C00000"/>
                    </a:solidFill>
                  </a:rPr>
                  <a:t>5</a:t>
                </a:r>
              </a:p>
            </p:txBody>
          </p:sp>
          <p:cxnSp>
            <p:nvCxnSpPr>
              <p:cNvPr id="11" name="Straight Connector 10"/>
              <p:cNvCxnSpPr/>
              <p:nvPr/>
            </p:nvCxnSpPr>
            <p:spPr>
              <a:xfrm>
                <a:off x="1101992" y="5126763"/>
                <a:ext cx="156685" cy="36933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7" name="Straight Connector 6"/>
            <p:cNvCxnSpPr>
              <a:endCxn id="8" idx="0"/>
            </p:cNvCxnSpPr>
            <p:nvPr/>
          </p:nvCxnSpPr>
          <p:spPr>
            <a:xfrm flipH="1">
              <a:off x="4677466" y="5439018"/>
              <a:ext cx="139810" cy="318535"/>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491373" y="5757553"/>
              <a:ext cx="372186" cy="369332"/>
            </a:xfrm>
            <a:prstGeom prst="rect">
              <a:avLst/>
            </a:prstGeom>
            <a:noFill/>
          </p:spPr>
          <p:txBody>
            <a:bodyPr wrap="square" rtlCol="0">
              <a:spAutoFit/>
            </a:bodyPr>
            <a:lstStyle/>
            <a:p>
              <a:r>
                <a:rPr lang="en-US" b="1" dirty="0">
                  <a:solidFill>
                    <a:srgbClr val="C00000"/>
                  </a:solidFill>
                </a:rPr>
                <a:t>3</a:t>
              </a:r>
            </a:p>
          </p:txBody>
        </p:sp>
      </p:grpSp>
      <p:sp>
        <p:nvSpPr>
          <p:cNvPr id="20" name="TextBox 19"/>
          <p:cNvSpPr txBox="1"/>
          <p:nvPr/>
        </p:nvSpPr>
        <p:spPr>
          <a:xfrm>
            <a:off x="314627" y="1350811"/>
            <a:ext cx="1984984" cy="369332"/>
          </a:xfrm>
          <a:prstGeom prst="rect">
            <a:avLst/>
          </a:prstGeom>
          <a:noFill/>
        </p:spPr>
        <p:txBody>
          <a:bodyPr wrap="square" rtlCol="0">
            <a:spAutoFit/>
          </a:bodyPr>
          <a:lstStyle/>
          <a:p>
            <a:r>
              <a:rPr lang="en-US" b="1" dirty="0">
                <a:solidFill>
                  <a:srgbClr val="C00000"/>
                </a:solidFill>
              </a:rPr>
              <a:t>Initial tree form</a:t>
            </a:r>
            <a:endParaRPr lang="en-US" dirty="0"/>
          </a:p>
        </p:txBody>
      </p:sp>
      <p:sp>
        <p:nvSpPr>
          <p:cNvPr id="21" name="Right Arrow 20"/>
          <p:cNvSpPr/>
          <p:nvPr/>
        </p:nvSpPr>
        <p:spPr>
          <a:xfrm>
            <a:off x="2438400" y="1985186"/>
            <a:ext cx="575344" cy="232729"/>
          </a:xfrm>
          <a:prstGeom prst="rightArrow">
            <a:avLst/>
          </a:prstGeom>
          <a:solidFill>
            <a:schemeClr val="accent1">
              <a:lumMod val="40000"/>
              <a:lumOff val="60000"/>
            </a:schemeClr>
          </a:solidFill>
          <a:ln w="19050" cmpd="sng">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2899334" y="1828800"/>
            <a:ext cx="1679800" cy="1674427"/>
            <a:chOff x="3440097" y="4460789"/>
            <a:chExt cx="1679800" cy="1674427"/>
          </a:xfrm>
        </p:grpSpPr>
        <p:grpSp>
          <p:nvGrpSpPr>
            <p:cNvPr id="23" name="Group 22"/>
            <p:cNvGrpSpPr/>
            <p:nvPr/>
          </p:nvGrpSpPr>
          <p:grpSpPr>
            <a:xfrm>
              <a:off x="3440097" y="4460789"/>
              <a:ext cx="1679800" cy="1674427"/>
              <a:chOff x="451652" y="4191000"/>
              <a:chExt cx="1679800" cy="1674427"/>
            </a:xfrm>
          </p:grpSpPr>
          <p:grpSp>
            <p:nvGrpSpPr>
              <p:cNvPr id="26" name="Group 25"/>
              <p:cNvGrpSpPr/>
              <p:nvPr/>
            </p:nvGrpSpPr>
            <p:grpSpPr>
              <a:xfrm>
                <a:off x="451652" y="4191000"/>
                <a:ext cx="1679800" cy="1674427"/>
                <a:chOff x="4635364" y="1825805"/>
                <a:chExt cx="1679800" cy="1674427"/>
              </a:xfrm>
            </p:grpSpPr>
            <p:grpSp>
              <p:nvGrpSpPr>
                <p:cNvPr id="29" name="Group 28"/>
                <p:cNvGrpSpPr/>
                <p:nvPr/>
              </p:nvGrpSpPr>
              <p:grpSpPr>
                <a:xfrm>
                  <a:off x="4635364" y="1825805"/>
                  <a:ext cx="1679800" cy="1674427"/>
                  <a:chOff x="2832069" y="1815837"/>
                  <a:chExt cx="1679800" cy="1674427"/>
                </a:xfrm>
              </p:grpSpPr>
              <p:sp>
                <p:nvSpPr>
                  <p:cNvPr id="32" name="TextBox 31"/>
                  <p:cNvSpPr txBox="1"/>
                  <p:nvPr/>
                </p:nvSpPr>
                <p:spPr>
                  <a:xfrm>
                    <a:off x="3720347" y="1815837"/>
                    <a:ext cx="381000" cy="369332"/>
                  </a:xfrm>
                  <a:prstGeom prst="rect">
                    <a:avLst/>
                  </a:prstGeom>
                  <a:noFill/>
                </p:spPr>
                <p:txBody>
                  <a:bodyPr wrap="square" rtlCol="0">
                    <a:spAutoFit/>
                  </a:bodyPr>
                  <a:lstStyle/>
                  <a:p>
                    <a:r>
                      <a:rPr lang="en-US" b="1" dirty="0">
                        <a:solidFill>
                          <a:srgbClr val="C00000"/>
                        </a:solidFill>
                      </a:rPr>
                      <a:t>6</a:t>
                    </a:r>
                  </a:p>
                </p:txBody>
              </p:sp>
              <p:cxnSp>
                <p:nvCxnSpPr>
                  <p:cNvPr id="33" name="Straight Connector 32"/>
                  <p:cNvCxnSpPr/>
                  <p:nvPr/>
                </p:nvCxnSpPr>
                <p:spPr>
                  <a:xfrm flipH="1">
                    <a:off x="3575359" y="2142228"/>
                    <a:ext cx="203003" cy="310787"/>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832069" y="3120932"/>
                    <a:ext cx="421714" cy="369332"/>
                  </a:xfrm>
                  <a:prstGeom prst="rect">
                    <a:avLst/>
                  </a:prstGeom>
                  <a:noFill/>
                </p:spPr>
                <p:txBody>
                  <a:bodyPr wrap="square" rtlCol="0">
                    <a:spAutoFit/>
                  </a:bodyPr>
                  <a:lstStyle/>
                  <a:p>
                    <a:r>
                      <a:rPr lang="en-US" b="1" dirty="0">
                        <a:solidFill>
                          <a:srgbClr val="C00000"/>
                        </a:solidFill>
                      </a:rPr>
                      <a:t>4</a:t>
                    </a:r>
                  </a:p>
                </p:txBody>
              </p:sp>
              <p:cxnSp>
                <p:nvCxnSpPr>
                  <p:cNvPr id="35" name="Straight Connector 34"/>
                  <p:cNvCxnSpPr/>
                  <p:nvPr/>
                </p:nvCxnSpPr>
                <p:spPr>
                  <a:xfrm>
                    <a:off x="3960835" y="2153638"/>
                    <a:ext cx="241673" cy="31134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129802" y="2453015"/>
                    <a:ext cx="382067" cy="369332"/>
                  </a:xfrm>
                  <a:prstGeom prst="rect">
                    <a:avLst/>
                  </a:prstGeom>
                  <a:noFill/>
                </p:spPr>
                <p:txBody>
                  <a:bodyPr wrap="square" rtlCol="0">
                    <a:spAutoFit/>
                  </a:bodyPr>
                  <a:lstStyle/>
                  <a:p>
                    <a:r>
                      <a:rPr lang="en-US" b="1" dirty="0">
                        <a:solidFill>
                          <a:srgbClr val="C00000"/>
                        </a:solidFill>
                      </a:rPr>
                      <a:t>3</a:t>
                    </a:r>
                  </a:p>
                </p:txBody>
              </p:sp>
            </p:grpSp>
            <p:sp>
              <p:nvSpPr>
                <p:cNvPr id="30" name="TextBox 29"/>
                <p:cNvSpPr txBox="1"/>
                <p:nvPr/>
              </p:nvSpPr>
              <p:spPr>
                <a:xfrm>
                  <a:off x="4948948" y="2425472"/>
                  <a:ext cx="498933" cy="369332"/>
                </a:xfrm>
                <a:prstGeom prst="rect">
                  <a:avLst/>
                </a:prstGeom>
                <a:noFill/>
              </p:spPr>
              <p:txBody>
                <a:bodyPr wrap="square" rtlCol="0">
                  <a:spAutoFit/>
                </a:bodyPr>
                <a:lstStyle/>
                <a:p>
                  <a:r>
                    <a:rPr lang="en-US" b="1" dirty="0">
                      <a:solidFill>
                        <a:srgbClr val="C00000"/>
                      </a:solidFill>
                    </a:rPr>
                    <a:t>12</a:t>
                  </a:r>
                </a:p>
              </p:txBody>
            </p:sp>
            <p:cxnSp>
              <p:nvCxnSpPr>
                <p:cNvPr id="31" name="Straight Connector 30"/>
                <p:cNvCxnSpPr/>
                <p:nvPr/>
              </p:nvCxnSpPr>
              <p:spPr>
                <a:xfrm flipH="1">
                  <a:off x="4902597" y="2761568"/>
                  <a:ext cx="227867" cy="36933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117617" y="5480639"/>
                <a:ext cx="372186" cy="369332"/>
              </a:xfrm>
              <a:prstGeom prst="rect">
                <a:avLst/>
              </a:prstGeom>
              <a:noFill/>
            </p:spPr>
            <p:txBody>
              <a:bodyPr wrap="square" rtlCol="0">
                <a:spAutoFit/>
              </a:bodyPr>
              <a:lstStyle/>
              <a:p>
                <a:r>
                  <a:rPr lang="en-US" b="1" dirty="0">
                    <a:solidFill>
                      <a:srgbClr val="C00000"/>
                    </a:solidFill>
                  </a:rPr>
                  <a:t>5</a:t>
                </a:r>
              </a:p>
            </p:txBody>
          </p:sp>
          <p:cxnSp>
            <p:nvCxnSpPr>
              <p:cNvPr id="28" name="Straight Connector 27"/>
              <p:cNvCxnSpPr/>
              <p:nvPr/>
            </p:nvCxnSpPr>
            <p:spPr>
              <a:xfrm>
                <a:off x="1101992" y="5126763"/>
                <a:ext cx="156685" cy="36933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p:cNvCxnSpPr>
              <a:endCxn id="25" idx="0"/>
            </p:cNvCxnSpPr>
            <p:nvPr/>
          </p:nvCxnSpPr>
          <p:spPr>
            <a:xfrm flipH="1">
              <a:off x="4677466" y="5439018"/>
              <a:ext cx="139810" cy="318535"/>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491373" y="5757553"/>
              <a:ext cx="372186" cy="369332"/>
            </a:xfrm>
            <a:prstGeom prst="rect">
              <a:avLst/>
            </a:prstGeom>
            <a:noFill/>
          </p:spPr>
          <p:txBody>
            <a:bodyPr wrap="square" rtlCol="0">
              <a:spAutoFit/>
            </a:bodyPr>
            <a:lstStyle/>
            <a:p>
              <a:r>
                <a:rPr lang="en-US" b="1" dirty="0">
                  <a:solidFill>
                    <a:srgbClr val="C00000"/>
                  </a:solidFill>
                </a:rPr>
                <a:t>9</a:t>
              </a:r>
            </a:p>
          </p:txBody>
        </p:sp>
      </p:grpSp>
      <p:grpSp>
        <p:nvGrpSpPr>
          <p:cNvPr id="37" name="Group 36"/>
          <p:cNvGrpSpPr/>
          <p:nvPr/>
        </p:nvGrpSpPr>
        <p:grpSpPr>
          <a:xfrm>
            <a:off x="5445549" y="1828800"/>
            <a:ext cx="1679800" cy="1674427"/>
            <a:chOff x="3440097" y="4460789"/>
            <a:chExt cx="1679800" cy="1674427"/>
          </a:xfrm>
        </p:grpSpPr>
        <p:grpSp>
          <p:nvGrpSpPr>
            <p:cNvPr id="38" name="Group 37"/>
            <p:cNvGrpSpPr/>
            <p:nvPr/>
          </p:nvGrpSpPr>
          <p:grpSpPr>
            <a:xfrm>
              <a:off x="3440097" y="4460789"/>
              <a:ext cx="1679800" cy="1674427"/>
              <a:chOff x="451652" y="4191000"/>
              <a:chExt cx="1679800" cy="1674427"/>
            </a:xfrm>
          </p:grpSpPr>
          <p:grpSp>
            <p:nvGrpSpPr>
              <p:cNvPr id="41" name="Group 40"/>
              <p:cNvGrpSpPr/>
              <p:nvPr/>
            </p:nvGrpSpPr>
            <p:grpSpPr>
              <a:xfrm>
                <a:off x="451652" y="4191000"/>
                <a:ext cx="1679800" cy="1674427"/>
                <a:chOff x="4635364" y="1825805"/>
                <a:chExt cx="1679800" cy="1674427"/>
              </a:xfrm>
            </p:grpSpPr>
            <p:grpSp>
              <p:nvGrpSpPr>
                <p:cNvPr id="44" name="Group 43"/>
                <p:cNvGrpSpPr/>
                <p:nvPr/>
              </p:nvGrpSpPr>
              <p:grpSpPr>
                <a:xfrm>
                  <a:off x="4635364" y="1825805"/>
                  <a:ext cx="1679800" cy="1674427"/>
                  <a:chOff x="2832069" y="1815837"/>
                  <a:chExt cx="1679800" cy="1674427"/>
                </a:xfrm>
              </p:grpSpPr>
              <p:sp>
                <p:nvSpPr>
                  <p:cNvPr id="47" name="TextBox 46"/>
                  <p:cNvSpPr txBox="1"/>
                  <p:nvPr/>
                </p:nvSpPr>
                <p:spPr>
                  <a:xfrm>
                    <a:off x="3720347" y="1815837"/>
                    <a:ext cx="381000" cy="369332"/>
                  </a:xfrm>
                  <a:prstGeom prst="rect">
                    <a:avLst/>
                  </a:prstGeom>
                  <a:noFill/>
                </p:spPr>
                <p:txBody>
                  <a:bodyPr wrap="square" rtlCol="0">
                    <a:spAutoFit/>
                  </a:bodyPr>
                  <a:lstStyle/>
                  <a:p>
                    <a:r>
                      <a:rPr lang="en-US" b="1" dirty="0">
                        <a:solidFill>
                          <a:srgbClr val="C00000"/>
                        </a:solidFill>
                      </a:rPr>
                      <a:t>6</a:t>
                    </a:r>
                  </a:p>
                </p:txBody>
              </p:sp>
              <p:cxnSp>
                <p:nvCxnSpPr>
                  <p:cNvPr id="48" name="Straight Connector 47"/>
                  <p:cNvCxnSpPr/>
                  <p:nvPr/>
                </p:nvCxnSpPr>
                <p:spPr>
                  <a:xfrm flipH="1">
                    <a:off x="3575359" y="2142228"/>
                    <a:ext cx="203003" cy="310787"/>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832069" y="3120932"/>
                    <a:ext cx="495100" cy="369332"/>
                  </a:xfrm>
                  <a:prstGeom prst="rect">
                    <a:avLst/>
                  </a:prstGeom>
                  <a:noFill/>
                </p:spPr>
                <p:txBody>
                  <a:bodyPr wrap="square" rtlCol="0">
                    <a:spAutoFit/>
                  </a:bodyPr>
                  <a:lstStyle/>
                  <a:p>
                    <a:r>
                      <a:rPr lang="en-US" b="1" dirty="0">
                        <a:solidFill>
                          <a:srgbClr val="C00000"/>
                        </a:solidFill>
                      </a:rPr>
                      <a:t>12</a:t>
                    </a:r>
                  </a:p>
                </p:txBody>
              </p:sp>
              <p:cxnSp>
                <p:nvCxnSpPr>
                  <p:cNvPr id="50" name="Straight Connector 49"/>
                  <p:cNvCxnSpPr/>
                  <p:nvPr/>
                </p:nvCxnSpPr>
                <p:spPr>
                  <a:xfrm>
                    <a:off x="3960835" y="2153638"/>
                    <a:ext cx="241673" cy="31134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129802" y="2453015"/>
                    <a:ext cx="382067" cy="369332"/>
                  </a:xfrm>
                  <a:prstGeom prst="rect">
                    <a:avLst/>
                  </a:prstGeom>
                  <a:noFill/>
                </p:spPr>
                <p:txBody>
                  <a:bodyPr wrap="square" rtlCol="0">
                    <a:spAutoFit/>
                  </a:bodyPr>
                  <a:lstStyle/>
                  <a:p>
                    <a:r>
                      <a:rPr lang="en-US" b="1" dirty="0">
                        <a:solidFill>
                          <a:srgbClr val="C00000"/>
                        </a:solidFill>
                      </a:rPr>
                      <a:t>3</a:t>
                    </a:r>
                  </a:p>
                </p:txBody>
              </p:sp>
            </p:grpSp>
            <p:sp>
              <p:nvSpPr>
                <p:cNvPr id="45" name="TextBox 44"/>
                <p:cNvSpPr txBox="1"/>
                <p:nvPr/>
              </p:nvSpPr>
              <p:spPr>
                <a:xfrm>
                  <a:off x="5078415" y="2434702"/>
                  <a:ext cx="345864" cy="369332"/>
                </a:xfrm>
                <a:prstGeom prst="rect">
                  <a:avLst/>
                </a:prstGeom>
                <a:noFill/>
              </p:spPr>
              <p:txBody>
                <a:bodyPr wrap="square" rtlCol="0">
                  <a:spAutoFit/>
                </a:bodyPr>
                <a:lstStyle/>
                <a:p>
                  <a:r>
                    <a:rPr lang="en-US" b="1" dirty="0">
                      <a:solidFill>
                        <a:srgbClr val="C00000"/>
                      </a:solidFill>
                    </a:rPr>
                    <a:t>4</a:t>
                  </a:r>
                </a:p>
              </p:txBody>
            </p:sp>
            <p:cxnSp>
              <p:nvCxnSpPr>
                <p:cNvPr id="46" name="Straight Connector 45"/>
                <p:cNvCxnSpPr/>
                <p:nvPr/>
              </p:nvCxnSpPr>
              <p:spPr>
                <a:xfrm flipH="1">
                  <a:off x="4902597" y="2761568"/>
                  <a:ext cx="227867" cy="36933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1106649" y="5469675"/>
                <a:ext cx="396279" cy="369332"/>
              </a:xfrm>
              <a:prstGeom prst="rect">
                <a:avLst/>
              </a:prstGeom>
              <a:noFill/>
            </p:spPr>
            <p:txBody>
              <a:bodyPr wrap="square" rtlCol="0">
                <a:spAutoFit/>
              </a:bodyPr>
              <a:lstStyle/>
              <a:p>
                <a:r>
                  <a:rPr lang="en-US" b="1" dirty="0">
                    <a:solidFill>
                      <a:srgbClr val="C00000"/>
                    </a:solidFill>
                  </a:rPr>
                  <a:t>5</a:t>
                </a:r>
              </a:p>
            </p:txBody>
          </p:sp>
          <p:cxnSp>
            <p:nvCxnSpPr>
              <p:cNvPr id="43" name="Straight Connector 42"/>
              <p:cNvCxnSpPr/>
              <p:nvPr/>
            </p:nvCxnSpPr>
            <p:spPr>
              <a:xfrm>
                <a:off x="1101992" y="5126763"/>
                <a:ext cx="156685" cy="36933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39" name="Straight Connector 38"/>
            <p:cNvCxnSpPr>
              <a:endCxn id="40" idx="0"/>
            </p:cNvCxnSpPr>
            <p:nvPr/>
          </p:nvCxnSpPr>
          <p:spPr>
            <a:xfrm flipH="1">
              <a:off x="4677466" y="5439018"/>
              <a:ext cx="139810" cy="318535"/>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491373" y="5757553"/>
              <a:ext cx="372186" cy="369332"/>
            </a:xfrm>
            <a:prstGeom prst="rect">
              <a:avLst/>
            </a:prstGeom>
            <a:noFill/>
          </p:spPr>
          <p:txBody>
            <a:bodyPr wrap="square" rtlCol="0">
              <a:spAutoFit/>
            </a:bodyPr>
            <a:lstStyle/>
            <a:p>
              <a:r>
                <a:rPr lang="en-US" b="1" dirty="0">
                  <a:solidFill>
                    <a:srgbClr val="C00000"/>
                  </a:solidFill>
                </a:rPr>
                <a:t>9</a:t>
              </a:r>
            </a:p>
          </p:txBody>
        </p:sp>
      </p:grpSp>
      <p:grpSp>
        <p:nvGrpSpPr>
          <p:cNvPr id="52" name="Group 51"/>
          <p:cNvGrpSpPr/>
          <p:nvPr/>
        </p:nvGrpSpPr>
        <p:grpSpPr>
          <a:xfrm>
            <a:off x="6197842" y="4523638"/>
            <a:ext cx="1679800" cy="1679038"/>
            <a:chOff x="3440097" y="4460789"/>
            <a:chExt cx="1679800" cy="1679038"/>
          </a:xfrm>
        </p:grpSpPr>
        <p:grpSp>
          <p:nvGrpSpPr>
            <p:cNvPr id="53" name="Group 52"/>
            <p:cNvGrpSpPr/>
            <p:nvPr/>
          </p:nvGrpSpPr>
          <p:grpSpPr>
            <a:xfrm>
              <a:off x="3440097" y="4460789"/>
              <a:ext cx="1679800" cy="1679038"/>
              <a:chOff x="451652" y="4191000"/>
              <a:chExt cx="1679800" cy="1679038"/>
            </a:xfrm>
          </p:grpSpPr>
          <p:grpSp>
            <p:nvGrpSpPr>
              <p:cNvPr id="56" name="Group 55"/>
              <p:cNvGrpSpPr/>
              <p:nvPr/>
            </p:nvGrpSpPr>
            <p:grpSpPr>
              <a:xfrm>
                <a:off x="451652" y="4191000"/>
                <a:ext cx="1679800" cy="1674427"/>
                <a:chOff x="4635364" y="1825805"/>
                <a:chExt cx="1679800" cy="1674427"/>
              </a:xfrm>
            </p:grpSpPr>
            <p:grpSp>
              <p:nvGrpSpPr>
                <p:cNvPr id="59" name="Group 58"/>
                <p:cNvGrpSpPr/>
                <p:nvPr/>
              </p:nvGrpSpPr>
              <p:grpSpPr>
                <a:xfrm>
                  <a:off x="4635364" y="1825805"/>
                  <a:ext cx="1679800" cy="1674427"/>
                  <a:chOff x="2832069" y="1815837"/>
                  <a:chExt cx="1679800" cy="1674427"/>
                </a:xfrm>
              </p:grpSpPr>
              <p:sp>
                <p:nvSpPr>
                  <p:cNvPr id="62" name="TextBox 61"/>
                  <p:cNvSpPr txBox="1"/>
                  <p:nvPr/>
                </p:nvSpPr>
                <p:spPr>
                  <a:xfrm>
                    <a:off x="3720347" y="1815837"/>
                    <a:ext cx="381000" cy="369332"/>
                  </a:xfrm>
                  <a:prstGeom prst="rect">
                    <a:avLst/>
                  </a:prstGeom>
                  <a:noFill/>
                </p:spPr>
                <p:txBody>
                  <a:bodyPr wrap="square" rtlCol="0">
                    <a:spAutoFit/>
                  </a:bodyPr>
                  <a:lstStyle/>
                  <a:p>
                    <a:r>
                      <a:rPr lang="en-US" b="1" dirty="0">
                        <a:solidFill>
                          <a:srgbClr val="C00000"/>
                        </a:solidFill>
                      </a:rPr>
                      <a:t>3</a:t>
                    </a:r>
                  </a:p>
                </p:txBody>
              </p:sp>
              <p:cxnSp>
                <p:nvCxnSpPr>
                  <p:cNvPr id="63" name="Straight Connector 62"/>
                  <p:cNvCxnSpPr/>
                  <p:nvPr/>
                </p:nvCxnSpPr>
                <p:spPr>
                  <a:xfrm flipH="1">
                    <a:off x="3575359" y="2142228"/>
                    <a:ext cx="203003" cy="310787"/>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832069" y="3120932"/>
                    <a:ext cx="495100" cy="369332"/>
                  </a:xfrm>
                  <a:prstGeom prst="rect">
                    <a:avLst/>
                  </a:prstGeom>
                  <a:noFill/>
                </p:spPr>
                <p:txBody>
                  <a:bodyPr wrap="square" rtlCol="0">
                    <a:spAutoFit/>
                  </a:bodyPr>
                  <a:lstStyle/>
                  <a:p>
                    <a:r>
                      <a:rPr lang="en-US" b="1" dirty="0">
                        <a:solidFill>
                          <a:srgbClr val="C00000"/>
                        </a:solidFill>
                      </a:rPr>
                      <a:t>12</a:t>
                    </a:r>
                  </a:p>
                </p:txBody>
              </p:sp>
              <p:cxnSp>
                <p:nvCxnSpPr>
                  <p:cNvPr id="65" name="Straight Connector 64"/>
                  <p:cNvCxnSpPr/>
                  <p:nvPr/>
                </p:nvCxnSpPr>
                <p:spPr>
                  <a:xfrm>
                    <a:off x="3960835" y="2153638"/>
                    <a:ext cx="241673" cy="31134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129802" y="2453015"/>
                    <a:ext cx="382067" cy="369332"/>
                  </a:xfrm>
                  <a:prstGeom prst="rect">
                    <a:avLst/>
                  </a:prstGeom>
                  <a:noFill/>
                </p:spPr>
                <p:txBody>
                  <a:bodyPr wrap="square" rtlCol="0">
                    <a:spAutoFit/>
                  </a:bodyPr>
                  <a:lstStyle/>
                  <a:p>
                    <a:r>
                      <a:rPr lang="en-US" b="1" dirty="0">
                        <a:solidFill>
                          <a:srgbClr val="C00000"/>
                        </a:solidFill>
                      </a:rPr>
                      <a:t>6</a:t>
                    </a:r>
                  </a:p>
                </p:txBody>
              </p:sp>
            </p:grpSp>
            <p:sp>
              <p:nvSpPr>
                <p:cNvPr id="60" name="TextBox 59"/>
                <p:cNvSpPr txBox="1"/>
                <p:nvPr/>
              </p:nvSpPr>
              <p:spPr>
                <a:xfrm>
                  <a:off x="5078415" y="2434702"/>
                  <a:ext cx="345864" cy="369332"/>
                </a:xfrm>
                <a:prstGeom prst="rect">
                  <a:avLst/>
                </a:prstGeom>
                <a:noFill/>
              </p:spPr>
              <p:txBody>
                <a:bodyPr wrap="square" rtlCol="0">
                  <a:spAutoFit/>
                </a:bodyPr>
                <a:lstStyle/>
                <a:p>
                  <a:r>
                    <a:rPr lang="en-US" b="1" dirty="0">
                      <a:solidFill>
                        <a:srgbClr val="C00000"/>
                      </a:solidFill>
                    </a:rPr>
                    <a:t>4</a:t>
                  </a:r>
                </a:p>
              </p:txBody>
            </p:sp>
            <p:cxnSp>
              <p:nvCxnSpPr>
                <p:cNvPr id="61" name="Straight Connector 60"/>
                <p:cNvCxnSpPr/>
                <p:nvPr/>
              </p:nvCxnSpPr>
              <p:spPr>
                <a:xfrm flipH="1">
                  <a:off x="4902597" y="2761568"/>
                  <a:ext cx="227867" cy="36933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1106649" y="5500706"/>
                <a:ext cx="396279" cy="369332"/>
              </a:xfrm>
              <a:prstGeom prst="rect">
                <a:avLst/>
              </a:prstGeom>
              <a:noFill/>
            </p:spPr>
            <p:txBody>
              <a:bodyPr wrap="square" rtlCol="0">
                <a:spAutoFit/>
              </a:bodyPr>
              <a:lstStyle/>
              <a:p>
                <a:r>
                  <a:rPr lang="en-US" b="1" dirty="0">
                    <a:solidFill>
                      <a:srgbClr val="C00000"/>
                    </a:solidFill>
                  </a:rPr>
                  <a:t>5</a:t>
                </a:r>
              </a:p>
            </p:txBody>
          </p:sp>
          <p:cxnSp>
            <p:nvCxnSpPr>
              <p:cNvPr id="58" name="Straight Connector 57"/>
              <p:cNvCxnSpPr/>
              <p:nvPr/>
            </p:nvCxnSpPr>
            <p:spPr>
              <a:xfrm>
                <a:off x="1101992" y="5126763"/>
                <a:ext cx="156685" cy="36933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54" name="Straight Connector 53"/>
            <p:cNvCxnSpPr>
              <a:endCxn id="55" idx="0"/>
            </p:cNvCxnSpPr>
            <p:nvPr/>
          </p:nvCxnSpPr>
          <p:spPr>
            <a:xfrm flipH="1">
              <a:off x="4677466" y="5439018"/>
              <a:ext cx="139810" cy="318535"/>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491373" y="5757553"/>
              <a:ext cx="372186" cy="369332"/>
            </a:xfrm>
            <a:prstGeom prst="rect">
              <a:avLst/>
            </a:prstGeom>
            <a:noFill/>
          </p:spPr>
          <p:txBody>
            <a:bodyPr wrap="square" rtlCol="0">
              <a:spAutoFit/>
            </a:bodyPr>
            <a:lstStyle/>
            <a:p>
              <a:r>
                <a:rPr lang="en-US" b="1" dirty="0">
                  <a:solidFill>
                    <a:srgbClr val="C00000"/>
                  </a:solidFill>
                </a:rPr>
                <a:t>9</a:t>
              </a:r>
            </a:p>
          </p:txBody>
        </p:sp>
      </p:grpSp>
      <p:sp>
        <p:nvSpPr>
          <p:cNvPr id="67" name="Right Arrow 66"/>
          <p:cNvSpPr/>
          <p:nvPr/>
        </p:nvSpPr>
        <p:spPr>
          <a:xfrm>
            <a:off x="4891053" y="2099796"/>
            <a:ext cx="575344" cy="232729"/>
          </a:xfrm>
          <a:prstGeom prst="rightArrow">
            <a:avLst/>
          </a:prstGeom>
          <a:solidFill>
            <a:schemeClr val="accent1">
              <a:lumMod val="40000"/>
              <a:lumOff val="60000"/>
            </a:schemeClr>
          </a:solidFill>
          <a:ln w="19050" cmpd="sng">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4165612">
            <a:off x="6238416" y="4016328"/>
            <a:ext cx="606869" cy="232729"/>
          </a:xfrm>
          <a:prstGeom prst="rightArrow">
            <a:avLst/>
          </a:prstGeom>
          <a:solidFill>
            <a:schemeClr val="accent1">
              <a:lumMod val="40000"/>
              <a:lumOff val="60000"/>
            </a:schemeClr>
          </a:solidFill>
          <a:ln w="19050" cmpd="sng">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3462384" y="4481551"/>
            <a:ext cx="1576335" cy="1670334"/>
            <a:chOff x="3543562" y="4460789"/>
            <a:chExt cx="1576335" cy="1670334"/>
          </a:xfrm>
        </p:grpSpPr>
        <p:grpSp>
          <p:nvGrpSpPr>
            <p:cNvPr id="70" name="Group 69"/>
            <p:cNvGrpSpPr/>
            <p:nvPr/>
          </p:nvGrpSpPr>
          <p:grpSpPr>
            <a:xfrm>
              <a:off x="3543562" y="4460789"/>
              <a:ext cx="1576335" cy="1670334"/>
              <a:chOff x="555117" y="4191000"/>
              <a:chExt cx="1576335" cy="1670334"/>
            </a:xfrm>
          </p:grpSpPr>
          <p:grpSp>
            <p:nvGrpSpPr>
              <p:cNvPr id="73" name="Group 72"/>
              <p:cNvGrpSpPr/>
              <p:nvPr/>
            </p:nvGrpSpPr>
            <p:grpSpPr>
              <a:xfrm>
                <a:off x="555117" y="4191000"/>
                <a:ext cx="1576335" cy="1670334"/>
                <a:chOff x="4738829" y="1825805"/>
                <a:chExt cx="1576335" cy="1670334"/>
              </a:xfrm>
            </p:grpSpPr>
            <p:grpSp>
              <p:nvGrpSpPr>
                <p:cNvPr id="76" name="Group 75"/>
                <p:cNvGrpSpPr/>
                <p:nvPr/>
              </p:nvGrpSpPr>
              <p:grpSpPr>
                <a:xfrm>
                  <a:off x="4738829" y="1825805"/>
                  <a:ext cx="1576335" cy="1670334"/>
                  <a:chOff x="2935534" y="1815837"/>
                  <a:chExt cx="1576335" cy="1670334"/>
                </a:xfrm>
              </p:grpSpPr>
              <p:sp>
                <p:nvSpPr>
                  <p:cNvPr id="79" name="TextBox 78"/>
                  <p:cNvSpPr txBox="1"/>
                  <p:nvPr/>
                </p:nvSpPr>
                <p:spPr>
                  <a:xfrm>
                    <a:off x="3720347" y="1815837"/>
                    <a:ext cx="381000" cy="369332"/>
                  </a:xfrm>
                  <a:prstGeom prst="rect">
                    <a:avLst/>
                  </a:prstGeom>
                  <a:noFill/>
                </p:spPr>
                <p:txBody>
                  <a:bodyPr wrap="square" rtlCol="0">
                    <a:spAutoFit/>
                  </a:bodyPr>
                  <a:lstStyle/>
                  <a:p>
                    <a:r>
                      <a:rPr lang="en-US" b="1" dirty="0">
                        <a:solidFill>
                          <a:srgbClr val="C00000"/>
                        </a:solidFill>
                      </a:rPr>
                      <a:t>3</a:t>
                    </a:r>
                  </a:p>
                </p:txBody>
              </p:sp>
              <p:cxnSp>
                <p:nvCxnSpPr>
                  <p:cNvPr id="80" name="Straight Connector 79"/>
                  <p:cNvCxnSpPr/>
                  <p:nvPr/>
                </p:nvCxnSpPr>
                <p:spPr>
                  <a:xfrm flipH="1">
                    <a:off x="3624102" y="2159532"/>
                    <a:ext cx="139809" cy="26342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935534" y="3116839"/>
                    <a:ext cx="534467" cy="369332"/>
                  </a:xfrm>
                  <a:prstGeom prst="rect">
                    <a:avLst/>
                  </a:prstGeom>
                  <a:noFill/>
                </p:spPr>
                <p:txBody>
                  <a:bodyPr wrap="square" rtlCol="0">
                    <a:spAutoFit/>
                  </a:bodyPr>
                  <a:lstStyle/>
                  <a:p>
                    <a:r>
                      <a:rPr lang="en-US" b="1" dirty="0">
                        <a:solidFill>
                          <a:srgbClr val="C00000"/>
                        </a:solidFill>
                      </a:rPr>
                      <a:t>12</a:t>
                    </a:r>
                  </a:p>
                </p:txBody>
              </p:sp>
              <p:cxnSp>
                <p:nvCxnSpPr>
                  <p:cNvPr id="82" name="Straight Connector 81"/>
                  <p:cNvCxnSpPr/>
                  <p:nvPr/>
                </p:nvCxnSpPr>
                <p:spPr>
                  <a:xfrm>
                    <a:off x="3960835" y="2153638"/>
                    <a:ext cx="241673" cy="31134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129802" y="2453015"/>
                    <a:ext cx="382067" cy="369332"/>
                  </a:xfrm>
                  <a:prstGeom prst="rect">
                    <a:avLst/>
                  </a:prstGeom>
                  <a:noFill/>
                </p:spPr>
                <p:txBody>
                  <a:bodyPr wrap="square" rtlCol="0">
                    <a:spAutoFit/>
                  </a:bodyPr>
                  <a:lstStyle/>
                  <a:p>
                    <a:r>
                      <a:rPr lang="en-US" b="1" dirty="0">
                        <a:solidFill>
                          <a:srgbClr val="C00000"/>
                        </a:solidFill>
                      </a:rPr>
                      <a:t>4</a:t>
                    </a:r>
                  </a:p>
                </p:txBody>
              </p:sp>
            </p:grpSp>
            <p:sp>
              <p:nvSpPr>
                <p:cNvPr id="77" name="TextBox 76"/>
                <p:cNvSpPr txBox="1"/>
                <p:nvPr/>
              </p:nvSpPr>
              <p:spPr>
                <a:xfrm>
                  <a:off x="5163018" y="2443422"/>
                  <a:ext cx="407995" cy="369332"/>
                </a:xfrm>
                <a:prstGeom prst="rect">
                  <a:avLst/>
                </a:prstGeom>
                <a:noFill/>
              </p:spPr>
              <p:txBody>
                <a:bodyPr wrap="square" rtlCol="0">
                  <a:spAutoFit/>
                </a:bodyPr>
                <a:lstStyle/>
                <a:p>
                  <a:r>
                    <a:rPr lang="en-US" b="1" dirty="0">
                      <a:solidFill>
                        <a:srgbClr val="C00000"/>
                      </a:solidFill>
                    </a:rPr>
                    <a:t>5</a:t>
                  </a:r>
                </a:p>
              </p:txBody>
            </p:sp>
            <p:cxnSp>
              <p:nvCxnSpPr>
                <p:cNvPr id="78" name="Straight Connector 77"/>
                <p:cNvCxnSpPr/>
                <p:nvPr/>
              </p:nvCxnSpPr>
              <p:spPr>
                <a:xfrm flipH="1">
                  <a:off x="5072080" y="2757475"/>
                  <a:ext cx="161849" cy="334003"/>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1197401" y="5468277"/>
                <a:ext cx="372186" cy="369332"/>
              </a:xfrm>
              <a:prstGeom prst="rect">
                <a:avLst/>
              </a:prstGeom>
              <a:noFill/>
            </p:spPr>
            <p:txBody>
              <a:bodyPr wrap="square" rtlCol="0">
                <a:spAutoFit/>
              </a:bodyPr>
              <a:lstStyle/>
              <a:p>
                <a:r>
                  <a:rPr lang="en-US" b="1" dirty="0">
                    <a:solidFill>
                      <a:srgbClr val="C00000"/>
                    </a:solidFill>
                  </a:rPr>
                  <a:t>6</a:t>
                </a:r>
              </a:p>
            </p:txBody>
          </p:sp>
          <p:cxnSp>
            <p:nvCxnSpPr>
              <p:cNvPr id="75" name="Straight Connector 74"/>
              <p:cNvCxnSpPr/>
              <p:nvPr/>
            </p:nvCxnSpPr>
            <p:spPr>
              <a:xfrm>
                <a:off x="1194942" y="5152549"/>
                <a:ext cx="144760" cy="272204"/>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71" name="Straight Connector 70"/>
            <p:cNvCxnSpPr>
              <a:endCxn id="72" idx="0"/>
            </p:cNvCxnSpPr>
            <p:nvPr/>
          </p:nvCxnSpPr>
          <p:spPr>
            <a:xfrm flipH="1">
              <a:off x="4709375" y="5419531"/>
              <a:ext cx="139810" cy="318535"/>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4523282" y="5738066"/>
              <a:ext cx="372186" cy="369332"/>
            </a:xfrm>
            <a:prstGeom prst="rect">
              <a:avLst/>
            </a:prstGeom>
            <a:noFill/>
          </p:spPr>
          <p:txBody>
            <a:bodyPr wrap="square" rtlCol="0">
              <a:spAutoFit/>
            </a:bodyPr>
            <a:lstStyle/>
            <a:p>
              <a:r>
                <a:rPr lang="en-US" b="1" dirty="0">
                  <a:solidFill>
                    <a:srgbClr val="C00000"/>
                  </a:solidFill>
                </a:rPr>
                <a:t>9</a:t>
              </a:r>
            </a:p>
          </p:txBody>
        </p:sp>
      </p:grpSp>
      <p:sp>
        <p:nvSpPr>
          <p:cNvPr id="85" name="TextBox 84"/>
          <p:cNvSpPr txBox="1"/>
          <p:nvPr/>
        </p:nvSpPr>
        <p:spPr>
          <a:xfrm>
            <a:off x="1120829" y="4477458"/>
            <a:ext cx="2060493" cy="1323439"/>
          </a:xfrm>
          <a:prstGeom prst="rect">
            <a:avLst/>
          </a:prstGeom>
          <a:noFill/>
        </p:spPr>
        <p:txBody>
          <a:bodyPr wrap="square" rtlCol="0">
            <a:spAutoFit/>
          </a:bodyPr>
          <a:lstStyle/>
          <a:p>
            <a:pPr algn="r"/>
            <a:r>
              <a:rPr lang="en-US" sz="2000" b="1" dirty="0">
                <a:solidFill>
                  <a:srgbClr val="002060"/>
                </a:solidFill>
              </a:rPr>
              <a:t>Heap we got with N separate inserts</a:t>
            </a:r>
          </a:p>
        </p:txBody>
      </p:sp>
      <p:sp>
        <p:nvSpPr>
          <p:cNvPr id="87" name="Freeform 86"/>
          <p:cNvSpPr/>
          <p:nvPr/>
        </p:nvSpPr>
        <p:spPr>
          <a:xfrm>
            <a:off x="1822932" y="2714920"/>
            <a:ext cx="312000" cy="616768"/>
          </a:xfrm>
          <a:custGeom>
            <a:avLst/>
            <a:gdLst>
              <a:gd name="connsiteX0" fmla="*/ 197963 w 358218"/>
              <a:gd name="connsiteY0" fmla="*/ 0 h 585318"/>
              <a:gd name="connsiteX1" fmla="*/ 254523 w 358218"/>
              <a:gd name="connsiteY1" fmla="*/ 47134 h 585318"/>
              <a:gd name="connsiteX2" fmla="*/ 311084 w 358218"/>
              <a:gd name="connsiteY2" fmla="*/ 94268 h 585318"/>
              <a:gd name="connsiteX3" fmla="*/ 348791 w 358218"/>
              <a:gd name="connsiteY3" fmla="*/ 160255 h 585318"/>
              <a:gd name="connsiteX4" fmla="*/ 358218 w 358218"/>
              <a:gd name="connsiteY4" fmla="*/ 188536 h 585318"/>
              <a:gd name="connsiteX5" fmla="*/ 348791 w 358218"/>
              <a:gd name="connsiteY5" fmla="*/ 348791 h 585318"/>
              <a:gd name="connsiteX6" fmla="*/ 339365 w 358218"/>
              <a:gd name="connsiteY6" fmla="*/ 377072 h 585318"/>
              <a:gd name="connsiteX7" fmla="*/ 311084 w 358218"/>
              <a:gd name="connsiteY7" fmla="*/ 395925 h 585318"/>
              <a:gd name="connsiteX8" fmla="*/ 273377 w 358218"/>
              <a:gd name="connsiteY8" fmla="*/ 433633 h 585318"/>
              <a:gd name="connsiteX9" fmla="*/ 226243 w 358218"/>
              <a:gd name="connsiteY9" fmla="*/ 471340 h 585318"/>
              <a:gd name="connsiteX10" fmla="*/ 150828 w 358218"/>
              <a:gd name="connsiteY10" fmla="*/ 537327 h 585318"/>
              <a:gd name="connsiteX11" fmla="*/ 94268 w 358218"/>
              <a:gd name="connsiteY11" fmla="*/ 556181 h 585318"/>
              <a:gd name="connsiteX12" fmla="*/ 65987 w 358218"/>
              <a:gd name="connsiteY12" fmla="*/ 565608 h 585318"/>
              <a:gd name="connsiteX13" fmla="*/ 0 w 358218"/>
              <a:gd name="connsiteY13" fmla="*/ 584461 h 585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8218" h="585318">
                <a:moveTo>
                  <a:pt x="197963" y="0"/>
                </a:moveTo>
                <a:cubicBezTo>
                  <a:pt x="216816" y="15711"/>
                  <a:pt x="236180" y="30829"/>
                  <a:pt x="254523" y="47134"/>
                </a:cubicBezTo>
                <a:cubicBezTo>
                  <a:pt x="308958" y="95521"/>
                  <a:pt x="256293" y="57739"/>
                  <a:pt x="311084" y="94268"/>
                </a:cubicBezTo>
                <a:cubicBezTo>
                  <a:pt x="330020" y="122671"/>
                  <a:pt x="334438" y="126764"/>
                  <a:pt x="348791" y="160255"/>
                </a:cubicBezTo>
                <a:cubicBezTo>
                  <a:pt x="352705" y="169389"/>
                  <a:pt x="355076" y="179109"/>
                  <a:pt x="358218" y="188536"/>
                </a:cubicBezTo>
                <a:cubicBezTo>
                  <a:pt x="355076" y="241954"/>
                  <a:pt x="354115" y="295546"/>
                  <a:pt x="348791" y="348791"/>
                </a:cubicBezTo>
                <a:cubicBezTo>
                  <a:pt x="347802" y="358679"/>
                  <a:pt x="345572" y="369313"/>
                  <a:pt x="339365" y="377072"/>
                </a:cubicBezTo>
                <a:cubicBezTo>
                  <a:pt x="332287" y="385919"/>
                  <a:pt x="320511" y="389641"/>
                  <a:pt x="311084" y="395925"/>
                </a:cubicBezTo>
                <a:cubicBezTo>
                  <a:pt x="290516" y="457628"/>
                  <a:pt x="319082" y="397069"/>
                  <a:pt x="273377" y="433633"/>
                </a:cubicBezTo>
                <a:cubicBezTo>
                  <a:pt x="212463" y="482364"/>
                  <a:pt x="297325" y="447645"/>
                  <a:pt x="226243" y="471340"/>
                </a:cubicBezTo>
                <a:cubicBezTo>
                  <a:pt x="204246" y="504334"/>
                  <a:pt x="197962" y="521615"/>
                  <a:pt x="150828" y="537327"/>
                </a:cubicBezTo>
                <a:lnTo>
                  <a:pt x="94268" y="556181"/>
                </a:lnTo>
                <a:cubicBezTo>
                  <a:pt x="84841" y="559323"/>
                  <a:pt x="74255" y="560096"/>
                  <a:pt x="65987" y="565608"/>
                </a:cubicBezTo>
                <a:cubicBezTo>
                  <a:pt x="27249" y="591433"/>
                  <a:pt x="49036" y="584461"/>
                  <a:pt x="0" y="584461"/>
                </a:cubicBezTo>
              </a:path>
            </a:pathLst>
          </a:custGeom>
          <a:noFill/>
          <a:ln w="31750" cmpd="sng">
            <a:solidFill>
              <a:schemeClr val="tx2">
                <a:lumMod val="60000"/>
                <a:lumOff val="40000"/>
              </a:schemeClr>
            </a:solidFill>
            <a:prstDash val="sysDash"/>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rot="11205314">
            <a:off x="1487788" y="2616774"/>
            <a:ext cx="302121" cy="616768"/>
          </a:xfrm>
          <a:custGeom>
            <a:avLst/>
            <a:gdLst>
              <a:gd name="connsiteX0" fmla="*/ 197963 w 358218"/>
              <a:gd name="connsiteY0" fmla="*/ 0 h 585318"/>
              <a:gd name="connsiteX1" fmla="*/ 254523 w 358218"/>
              <a:gd name="connsiteY1" fmla="*/ 47134 h 585318"/>
              <a:gd name="connsiteX2" fmla="*/ 311084 w 358218"/>
              <a:gd name="connsiteY2" fmla="*/ 94268 h 585318"/>
              <a:gd name="connsiteX3" fmla="*/ 348791 w 358218"/>
              <a:gd name="connsiteY3" fmla="*/ 160255 h 585318"/>
              <a:gd name="connsiteX4" fmla="*/ 358218 w 358218"/>
              <a:gd name="connsiteY4" fmla="*/ 188536 h 585318"/>
              <a:gd name="connsiteX5" fmla="*/ 348791 w 358218"/>
              <a:gd name="connsiteY5" fmla="*/ 348791 h 585318"/>
              <a:gd name="connsiteX6" fmla="*/ 339365 w 358218"/>
              <a:gd name="connsiteY6" fmla="*/ 377072 h 585318"/>
              <a:gd name="connsiteX7" fmla="*/ 311084 w 358218"/>
              <a:gd name="connsiteY7" fmla="*/ 395925 h 585318"/>
              <a:gd name="connsiteX8" fmla="*/ 273377 w 358218"/>
              <a:gd name="connsiteY8" fmla="*/ 433633 h 585318"/>
              <a:gd name="connsiteX9" fmla="*/ 226243 w 358218"/>
              <a:gd name="connsiteY9" fmla="*/ 471340 h 585318"/>
              <a:gd name="connsiteX10" fmla="*/ 150828 w 358218"/>
              <a:gd name="connsiteY10" fmla="*/ 537327 h 585318"/>
              <a:gd name="connsiteX11" fmla="*/ 94268 w 358218"/>
              <a:gd name="connsiteY11" fmla="*/ 556181 h 585318"/>
              <a:gd name="connsiteX12" fmla="*/ 65987 w 358218"/>
              <a:gd name="connsiteY12" fmla="*/ 565608 h 585318"/>
              <a:gd name="connsiteX13" fmla="*/ 0 w 358218"/>
              <a:gd name="connsiteY13" fmla="*/ 584461 h 585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8218" h="585318">
                <a:moveTo>
                  <a:pt x="197963" y="0"/>
                </a:moveTo>
                <a:cubicBezTo>
                  <a:pt x="216816" y="15711"/>
                  <a:pt x="236180" y="30829"/>
                  <a:pt x="254523" y="47134"/>
                </a:cubicBezTo>
                <a:cubicBezTo>
                  <a:pt x="308958" y="95521"/>
                  <a:pt x="256293" y="57739"/>
                  <a:pt x="311084" y="94268"/>
                </a:cubicBezTo>
                <a:cubicBezTo>
                  <a:pt x="330020" y="122671"/>
                  <a:pt x="334438" y="126764"/>
                  <a:pt x="348791" y="160255"/>
                </a:cubicBezTo>
                <a:cubicBezTo>
                  <a:pt x="352705" y="169389"/>
                  <a:pt x="355076" y="179109"/>
                  <a:pt x="358218" y="188536"/>
                </a:cubicBezTo>
                <a:cubicBezTo>
                  <a:pt x="355076" y="241954"/>
                  <a:pt x="354115" y="295546"/>
                  <a:pt x="348791" y="348791"/>
                </a:cubicBezTo>
                <a:cubicBezTo>
                  <a:pt x="347802" y="358679"/>
                  <a:pt x="345572" y="369313"/>
                  <a:pt x="339365" y="377072"/>
                </a:cubicBezTo>
                <a:cubicBezTo>
                  <a:pt x="332287" y="385919"/>
                  <a:pt x="320511" y="389641"/>
                  <a:pt x="311084" y="395925"/>
                </a:cubicBezTo>
                <a:cubicBezTo>
                  <a:pt x="290516" y="457628"/>
                  <a:pt x="319082" y="397069"/>
                  <a:pt x="273377" y="433633"/>
                </a:cubicBezTo>
                <a:cubicBezTo>
                  <a:pt x="212463" y="482364"/>
                  <a:pt x="297325" y="447645"/>
                  <a:pt x="226243" y="471340"/>
                </a:cubicBezTo>
                <a:cubicBezTo>
                  <a:pt x="204246" y="504334"/>
                  <a:pt x="197962" y="521615"/>
                  <a:pt x="150828" y="537327"/>
                </a:cubicBezTo>
                <a:lnTo>
                  <a:pt x="94268" y="556181"/>
                </a:lnTo>
                <a:cubicBezTo>
                  <a:pt x="84841" y="559323"/>
                  <a:pt x="74255" y="560096"/>
                  <a:pt x="65987" y="565608"/>
                </a:cubicBezTo>
                <a:cubicBezTo>
                  <a:pt x="27249" y="591433"/>
                  <a:pt x="49036" y="584461"/>
                  <a:pt x="0" y="584461"/>
                </a:cubicBezTo>
              </a:path>
            </a:pathLst>
          </a:custGeom>
          <a:noFill/>
          <a:ln w="31750" cmpd="sng">
            <a:solidFill>
              <a:schemeClr val="tx2">
                <a:lumMod val="60000"/>
                <a:lumOff val="40000"/>
              </a:schemeClr>
            </a:solidFill>
            <a:prstDash val="sysDash"/>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rot="909629">
            <a:off x="3295539" y="2805316"/>
            <a:ext cx="197500" cy="616768"/>
          </a:xfrm>
          <a:custGeom>
            <a:avLst/>
            <a:gdLst>
              <a:gd name="connsiteX0" fmla="*/ 197963 w 358218"/>
              <a:gd name="connsiteY0" fmla="*/ 0 h 585318"/>
              <a:gd name="connsiteX1" fmla="*/ 254523 w 358218"/>
              <a:gd name="connsiteY1" fmla="*/ 47134 h 585318"/>
              <a:gd name="connsiteX2" fmla="*/ 311084 w 358218"/>
              <a:gd name="connsiteY2" fmla="*/ 94268 h 585318"/>
              <a:gd name="connsiteX3" fmla="*/ 348791 w 358218"/>
              <a:gd name="connsiteY3" fmla="*/ 160255 h 585318"/>
              <a:gd name="connsiteX4" fmla="*/ 358218 w 358218"/>
              <a:gd name="connsiteY4" fmla="*/ 188536 h 585318"/>
              <a:gd name="connsiteX5" fmla="*/ 348791 w 358218"/>
              <a:gd name="connsiteY5" fmla="*/ 348791 h 585318"/>
              <a:gd name="connsiteX6" fmla="*/ 339365 w 358218"/>
              <a:gd name="connsiteY6" fmla="*/ 377072 h 585318"/>
              <a:gd name="connsiteX7" fmla="*/ 311084 w 358218"/>
              <a:gd name="connsiteY7" fmla="*/ 395925 h 585318"/>
              <a:gd name="connsiteX8" fmla="*/ 273377 w 358218"/>
              <a:gd name="connsiteY8" fmla="*/ 433633 h 585318"/>
              <a:gd name="connsiteX9" fmla="*/ 226243 w 358218"/>
              <a:gd name="connsiteY9" fmla="*/ 471340 h 585318"/>
              <a:gd name="connsiteX10" fmla="*/ 150828 w 358218"/>
              <a:gd name="connsiteY10" fmla="*/ 537327 h 585318"/>
              <a:gd name="connsiteX11" fmla="*/ 94268 w 358218"/>
              <a:gd name="connsiteY11" fmla="*/ 556181 h 585318"/>
              <a:gd name="connsiteX12" fmla="*/ 65987 w 358218"/>
              <a:gd name="connsiteY12" fmla="*/ 565608 h 585318"/>
              <a:gd name="connsiteX13" fmla="*/ 0 w 358218"/>
              <a:gd name="connsiteY13" fmla="*/ 584461 h 585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8218" h="585318">
                <a:moveTo>
                  <a:pt x="197963" y="0"/>
                </a:moveTo>
                <a:cubicBezTo>
                  <a:pt x="216816" y="15711"/>
                  <a:pt x="236180" y="30829"/>
                  <a:pt x="254523" y="47134"/>
                </a:cubicBezTo>
                <a:cubicBezTo>
                  <a:pt x="308958" y="95521"/>
                  <a:pt x="256293" y="57739"/>
                  <a:pt x="311084" y="94268"/>
                </a:cubicBezTo>
                <a:cubicBezTo>
                  <a:pt x="330020" y="122671"/>
                  <a:pt x="334438" y="126764"/>
                  <a:pt x="348791" y="160255"/>
                </a:cubicBezTo>
                <a:cubicBezTo>
                  <a:pt x="352705" y="169389"/>
                  <a:pt x="355076" y="179109"/>
                  <a:pt x="358218" y="188536"/>
                </a:cubicBezTo>
                <a:cubicBezTo>
                  <a:pt x="355076" y="241954"/>
                  <a:pt x="354115" y="295546"/>
                  <a:pt x="348791" y="348791"/>
                </a:cubicBezTo>
                <a:cubicBezTo>
                  <a:pt x="347802" y="358679"/>
                  <a:pt x="345572" y="369313"/>
                  <a:pt x="339365" y="377072"/>
                </a:cubicBezTo>
                <a:cubicBezTo>
                  <a:pt x="332287" y="385919"/>
                  <a:pt x="320511" y="389641"/>
                  <a:pt x="311084" y="395925"/>
                </a:cubicBezTo>
                <a:cubicBezTo>
                  <a:pt x="290516" y="457628"/>
                  <a:pt x="319082" y="397069"/>
                  <a:pt x="273377" y="433633"/>
                </a:cubicBezTo>
                <a:cubicBezTo>
                  <a:pt x="212463" y="482364"/>
                  <a:pt x="297325" y="447645"/>
                  <a:pt x="226243" y="471340"/>
                </a:cubicBezTo>
                <a:cubicBezTo>
                  <a:pt x="204246" y="504334"/>
                  <a:pt x="197962" y="521615"/>
                  <a:pt x="150828" y="537327"/>
                </a:cubicBezTo>
                <a:lnTo>
                  <a:pt x="94268" y="556181"/>
                </a:lnTo>
                <a:cubicBezTo>
                  <a:pt x="84841" y="559323"/>
                  <a:pt x="74255" y="560096"/>
                  <a:pt x="65987" y="565608"/>
                </a:cubicBezTo>
                <a:cubicBezTo>
                  <a:pt x="27249" y="591433"/>
                  <a:pt x="49036" y="584461"/>
                  <a:pt x="0" y="584461"/>
                </a:cubicBezTo>
              </a:path>
            </a:pathLst>
          </a:custGeom>
          <a:noFill/>
          <a:ln w="31750" cmpd="sng">
            <a:solidFill>
              <a:schemeClr val="tx2">
                <a:lumMod val="60000"/>
                <a:lumOff val="40000"/>
              </a:schemeClr>
            </a:solidFill>
            <a:prstDash val="sysDash"/>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rot="12010837">
            <a:off x="2880211" y="2619377"/>
            <a:ext cx="285296" cy="616768"/>
          </a:xfrm>
          <a:custGeom>
            <a:avLst/>
            <a:gdLst>
              <a:gd name="connsiteX0" fmla="*/ 197963 w 358218"/>
              <a:gd name="connsiteY0" fmla="*/ 0 h 585318"/>
              <a:gd name="connsiteX1" fmla="*/ 254523 w 358218"/>
              <a:gd name="connsiteY1" fmla="*/ 47134 h 585318"/>
              <a:gd name="connsiteX2" fmla="*/ 311084 w 358218"/>
              <a:gd name="connsiteY2" fmla="*/ 94268 h 585318"/>
              <a:gd name="connsiteX3" fmla="*/ 348791 w 358218"/>
              <a:gd name="connsiteY3" fmla="*/ 160255 h 585318"/>
              <a:gd name="connsiteX4" fmla="*/ 358218 w 358218"/>
              <a:gd name="connsiteY4" fmla="*/ 188536 h 585318"/>
              <a:gd name="connsiteX5" fmla="*/ 348791 w 358218"/>
              <a:gd name="connsiteY5" fmla="*/ 348791 h 585318"/>
              <a:gd name="connsiteX6" fmla="*/ 339365 w 358218"/>
              <a:gd name="connsiteY6" fmla="*/ 377072 h 585318"/>
              <a:gd name="connsiteX7" fmla="*/ 311084 w 358218"/>
              <a:gd name="connsiteY7" fmla="*/ 395925 h 585318"/>
              <a:gd name="connsiteX8" fmla="*/ 273377 w 358218"/>
              <a:gd name="connsiteY8" fmla="*/ 433633 h 585318"/>
              <a:gd name="connsiteX9" fmla="*/ 226243 w 358218"/>
              <a:gd name="connsiteY9" fmla="*/ 471340 h 585318"/>
              <a:gd name="connsiteX10" fmla="*/ 150828 w 358218"/>
              <a:gd name="connsiteY10" fmla="*/ 537327 h 585318"/>
              <a:gd name="connsiteX11" fmla="*/ 94268 w 358218"/>
              <a:gd name="connsiteY11" fmla="*/ 556181 h 585318"/>
              <a:gd name="connsiteX12" fmla="*/ 65987 w 358218"/>
              <a:gd name="connsiteY12" fmla="*/ 565608 h 585318"/>
              <a:gd name="connsiteX13" fmla="*/ 0 w 358218"/>
              <a:gd name="connsiteY13" fmla="*/ 584461 h 585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8218" h="585318">
                <a:moveTo>
                  <a:pt x="197963" y="0"/>
                </a:moveTo>
                <a:cubicBezTo>
                  <a:pt x="216816" y="15711"/>
                  <a:pt x="236180" y="30829"/>
                  <a:pt x="254523" y="47134"/>
                </a:cubicBezTo>
                <a:cubicBezTo>
                  <a:pt x="308958" y="95521"/>
                  <a:pt x="256293" y="57739"/>
                  <a:pt x="311084" y="94268"/>
                </a:cubicBezTo>
                <a:cubicBezTo>
                  <a:pt x="330020" y="122671"/>
                  <a:pt x="334438" y="126764"/>
                  <a:pt x="348791" y="160255"/>
                </a:cubicBezTo>
                <a:cubicBezTo>
                  <a:pt x="352705" y="169389"/>
                  <a:pt x="355076" y="179109"/>
                  <a:pt x="358218" y="188536"/>
                </a:cubicBezTo>
                <a:cubicBezTo>
                  <a:pt x="355076" y="241954"/>
                  <a:pt x="354115" y="295546"/>
                  <a:pt x="348791" y="348791"/>
                </a:cubicBezTo>
                <a:cubicBezTo>
                  <a:pt x="347802" y="358679"/>
                  <a:pt x="345572" y="369313"/>
                  <a:pt x="339365" y="377072"/>
                </a:cubicBezTo>
                <a:cubicBezTo>
                  <a:pt x="332287" y="385919"/>
                  <a:pt x="320511" y="389641"/>
                  <a:pt x="311084" y="395925"/>
                </a:cubicBezTo>
                <a:cubicBezTo>
                  <a:pt x="290516" y="457628"/>
                  <a:pt x="319082" y="397069"/>
                  <a:pt x="273377" y="433633"/>
                </a:cubicBezTo>
                <a:cubicBezTo>
                  <a:pt x="212463" y="482364"/>
                  <a:pt x="297325" y="447645"/>
                  <a:pt x="226243" y="471340"/>
                </a:cubicBezTo>
                <a:cubicBezTo>
                  <a:pt x="204246" y="504334"/>
                  <a:pt x="197962" y="521615"/>
                  <a:pt x="150828" y="537327"/>
                </a:cubicBezTo>
                <a:lnTo>
                  <a:pt x="94268" y="556181"/>
                </a:lnTo>
                <a:cubicBezTo>
                  <a:pt x="84841" y="559323"/>
                  <a:pt x="74255" y="560096"/>
                  <a:pt x="65987" y="565608"/>
                </a:cubicBezTo>
                <a:cubicBezTo>
                  <a:pt x="27249" y="591433"/>
                  <a:pt x="49036" y="584461"/>
                  <a:pt x="0" y="584461"/>
                </a:cubicBezTo>
              </a:path>
            </a:pathLst>
          </a:custGeom>
          <a:noFill/>
          <a:ln w="31750" cmpd="sng">
            <a:solidFill>
              <a:schemeClr val="tx2">
                <a:lumMod val="60000"/>
                <a:lumOff val="40000"/>
              </a:schemeClr>
            </a:solidFill>
            <a:prstDash val="sysDash"/>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rot="18755149">
            <a:off x="6711319" y="1867731"/>
            <a:ext cx="312000" cy="616768"/>
          </a:xfrm>
          <a:custGeom>
            <a:avLst/>
            <a:gdLst>
              <a:gd name="connsiteX0" fmla="*/ 197963 w 358218"/>
              <a:gd name="connsiteY0" fmla="*/ 0 h 585318"/>
              <a:gd name="connsiteX1" fmla="*/ 254523 w 358218"/>
              <a:gd name="connsiteY1" fmla="*/ 47134 h 585318"/>
              <a:gd name="connsiteX2" fmla="*/ 311084 w 358218"/>
              <a:gd name="connsiteY2" fmla="*/ 94268 h 585318"/>
              <a:gd name="connsiteX3" fmla="*/ 348791 w 358218"/>
              <a:gd name="connsiteY3" fmla="*/ 160255 h 585318"/>
              <a:gd name="connsiteX4" fmla="*/ 358218 w 358218"/>
              <a:gd name="connsiteY4" fmla="*/ 188536 h 585318"/>
              <a:gd name="connsiteX5" fmla="*/ 348791 w 358218"/>
              <a:gd name="connsiteY5" fmla="*/ 348791 h 585318"/>
              <a:gd name="connsiteX6" fmla="*/ 339365 w 358218"/>
              <a:gd name="connsiteY6" fmla="*/ 377072 h 585318"/>
              <a:gd name="connsiteX7" fmla="*/ 311084 w 358218"/>
              <a:gd name="connsiteY7" fmla="*/ 395925 h 585318"/>
              <a:gd name="connsiteX8" fmla="*/ 273377 w 358218"/>
              <a:gd name="connsiteY8" fmla="*/ 433633 h 585318"/>
              <a:gd name="connsiteX9" fmla="*/ 226243 w 358218"/>
              <a:gd name="connsiteY9" fmla="*/ 471340 h 585318"/>
              <a:gd name="connsiteX10" fmla="*/ 150828 w 358218"/>
              <a:gd name="connsiteY10" fmla="*/ 537327 h 585318"/>
              <a:gd name="connsiteX11" fmla="*/ 94268 w 358218"/>
              <a:gd name="connsiteY11" fmla="*/ 556181 h 585318"/>
              <a:gd name="connsiteX12" fmla="*/ 65987 w 358218"/>
              <a:gd name="connsiteY12" fmla="*/ 565608 h 585318"/>
              <a:gd name="connsiteX13" fmla="*/ 0 w 358218"/>
              <a:gd name="connsiteY13" fmla="*/ 584461 h 585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8218" h="585318">
                <a:moveTo>
                  <a:pt x="197963" y="0"/>
                </a:moveTo>
                <a:cubicBezTo>
                  <a:pt x="216816" y="15711"/>
                  <a:pt x="236180" y="30829"/>
                  <a:pt x="254523" y="47134"/>
                </a:cubicBezTo>
                <a:cubicBezTo>
                  <a:pt x="308958" y="95521"/>
                  <a:pt x="256293" y="57739"/>
                  <a:pt x="311084" y="94268"/>
                </a:cubicBezTo>
                <a:cubicBezTo>
                  <a:pt x="330020" y="122671"/>
                  <a:pt x="334438" y="126764"/>
                  <a:pt x="348791" y="160255"/>
                </a:cubicBezTo>
                <a:cubicBezTo>
                  <a:pt x="352705" y="169389"/>
                  <a:pt x="355076" y="179109"/>
                  <a:pt x="358218" y="188536"/>
                </a:cubicBezTo>
                <a:cubicBezTo>
                  <a:pt x="355076" y="241954"/>
                  <a:pt x="354115" y="295546"/>
                  <a:pt x="348791" y="348791"/>
                </a:cubicBezTo>
                <a:cubicBezTo>
                  <a:pt x="347802" y="358679"/>
                  <a:pt x="345572" y="369313"/>
                  <a:pt x="339365" y="377072"/>
                </a:cubicBezTo>
                <a:cubicBezTo>
                  <a:pt x="332287" y="385919"/>
                  <a:pt x="320511" y="389641"/>
                  <a:pt x="311084" y="395925"/>
                </a:cubicBezTo>
                <a:cubicBezTo>
                  <a:pt x="290516" y="457628"/>
                  <a:pt x="319082" y="397069"/>
                  <a:pt x="273377" y="433633"/>
                </a:cubicBezTo>
                <a:cubicBezTo>
                  <a:pt x="212463" y="482364"/>
                  <a:pt x="297325" y="447645"/>
                  <a:pt x="226243" y="471340"/>
                </a:cubicBezTo>
                <a:cubicBezTo>
                  <a:pt x="204246" y="504334"/>
                  <a:pt x="197962" y="521615"/>
                  <a:pt x="150828" y="537327"/>
                </a:cubicBezTo>
                <a:lnTo>
                  <a:pt x="94268" y="556181"/>
                </a:lnTo>
                <a:cubicBezTo>
                  <a:pt x="84841" y="559323"/>
                  <a:pt x="74255" y="560096"/>
                  <a:pt x="65987" y="565608"/>
                </a:cubicBezTo>
                <a:cubicBezTo>
                  <a:pt x="27249" y="591433"/>
                  <a:pt x="49036" y="584461"/>
                  <a:pt x="0" y="584461"/>
                </a:cubicBezTo>
              </a:path>
            </a:pathLst>
          </a:custGeom>
          <a:noFill/>
          <a:ln w="31750" cmpd="sng">
            <a:solidFill>
              <a:schemeClr val="tx2">
                <a:lumMod val="60000"/>
                <a:lumOff val="40000"/>
              </a:schemeClr>
            </a:solidFill>
            <a:prstDash val="sysDash"/>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rot="7631248">
            <a:off x="6478327" y="2219192"/>
            <a:ext cx="285296" cy="504424"/>
          </a:xfrm>
          <a:custGeom>
            <a:avLst/>
            <a:gdLst>
              <a:gd name="connsiteX0" fmla="*/ 197963 w 358218"/>
              <a:gd name="connsiteY0" fmla="*/ 0 h 585318"/>
              <a:gd name="connsiteX1" fmla="*/ 254523 w 358218"/>
              <a:gd name="connsiteY1" fmla="*/ 47134 h 585318"/>
              <a:gd name="connsiteX2" fmla="*/ 311084 w 358218"/>
              <a:gd name="connsiteY2" fmla="*/ 94268 h 585318"/>
              <a:gd name="connsiteX3" fmla="*/ 348791 w 358218"/>
              <a:gd name="connsiteY3" fmla="*/ 160255 h 585318"/>
              <a:gd name="connsiteX4" fmla="*/ 358218 w 358218"/>
              <a:gd name="connsiteY4" fmla="*/ 188536 h 585318"/>
              <a:gd name="connsiteX5" fmla="*/ 348791 w 358218"/>
              <a:gd name="connsiteY5" fmla="*/ 348791 h 585318"/>
              <a:gd name="connsiteX6" fmla="*/ 339365 w 358218"/>
              <a:gd name="connsiteY6" fmla="*/ 377072 h 585318"/>
              <a:gd name="connsiteX7" fmla="*/ 311084 w 358218"/>
              <a:gd name="connsiteY7" fmla="*/ 395925 h 585318"/>
              <a:gd name="connsiteX8" fmla="*/ 273377 w 358218"/>
              <a:gd name="connsiteY8" fmla="*/ 433633 h 585318"/>
              <a:gd name="connsiteX9" fmla="*/ 226243 w 358218"/>
              <a:gd name="connsiteY9" fmla="*/ 471340 h 585318"/>
              <a:gd name="connsiteX10" fmla="*/ 150828 w 358218"/>
              <a:gd name="connsiteY10" fmla="*/ 537327 h 585318"/>
              <a:gd name="connsiteX11" fmla="*/ 94268 w 358218"/>
              <a:gd name="connsiteY11" fmla="*/ 556181 h 585318"/>
              <a:gd name="connsiteX12" fmla="*/ 65987 w 358218"/>
              <a:gd name="connsiteY12" fmla="*/ 565608 h 585318"/>
              <a:gd name="connsiteX13" fmla="*/ 0 w 358218"/>
              <a:gd name="connsiteY13" fmla="*/ 584461 h 585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8218" h="585318">
                <a:moveTo>
                  <a:pt x="197963" y="0"/>
                </a:moveTo>
                <a:cubicBezTo>
                  <a:pt x="216816" y="15711"/>
                  <a:pt x="236180" y="30829"/>
                  <a:pt x="254523" y="47134"/>
                </a:cubicBezTo>
                <a:cubicBezTo>
                  <a:pt x="308958" y="95521"/>
                  <a:pt x="256293" y="57739"/>
                  <a:pt x="311084" y="94268"/>
                </a:cubicBezTo>
                <a:cubicBezTo>
                  <a:pt x="330020" y="122671"/>
                  <a:pt x="334438" y="126764"/>
                  <a:pt x="348791" y="160255"/>
                </a:cubicBezTo>
                <a:cubicBezTo>
                  <a:pt x="352705" y="169389"/>
                  <a:pt x="355076" y="179109"/>
                  <a:pt x="358218" y="188536"/>
                </a:cubicBezTo>
                <a:cubicBezTo>
                  <a:pt x="355076" y="241954"/>
                  <a:pt x="354115" y="295546"/>
                  <a:pt x="348791" y="348791"/>
                </a:cubicBezTo>
                <a:cubicBezTo>
                  <a:pt x="347802" y="358679"/>
                  <a:pt x="345572" y="369313"/>
                  <a:pt x="339365" y="377072"/>
                </a:cubicBezTo>
                <a:cubicBezTo>
                  <a:pt x="332287" y="385919"/>
                  <a:pt x="320511" y="389641"/>
                  <a:pt x="311084" y="395925"/>
                </a:cubicBezTo>
                <a:cubicBezTo>
                  <a:pt x="290516" y="457628"/>
                  <a:pt x="319082" y="397069"/>
                  <a:pt x="273377" y="433633"/>
                </a:cubicBezTo>
                <a:cubicBezTo>
                  <a:pt x="212463" y="482364"/>
                  <a:pt x="297325" y="447645"/>
                  <a:pt x="226243" y="471340"/>
                </a:cubicBezTo>
                <a:cubicBezTo>
                  <a:pt x="204246" y="504334"/>
                  <a:pt x="197962" y="521615"/>
                  <a:pt x="150828" y="537327"/>
                </a:cubicBezTo>
                <a:lnTo>
                  <a:pt x="94268" y="556181"/>
                </a:lnTo>
                <a:cubicBezTo>
                  <a:pt x="84841" y="559323"/>
                  <a:pt x="74255" y="560096"/>
                  <a:pt x="65987" y="565608"/>
                </a:cubicBezTo>
                <a:cubicBezTo>
                  <a:pt x="27249" y="591433"/>
                  <a:pt x="49036" y="584461"/>
                  <a:pt x="0" y="584461"/>
                </a:cubicBezTo>
              </a:path>
            </a:pathLst>
          </a:custGeom>
          <a:noFill/>
          <a:ln w="31750" cmpd="sng">
            <a:solidFill>
              <a:schemeClr val="tx2">
                <a:lumMod val="60000"/>
                <a:lumOff val="40000"/>
              </a:schemeClr>
            </a:solidFill>
            <a:prstDash val="sysDash"/>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460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wipe(up)">
                                      <p:cBhvr>
                                        <p:cTn id="12" dur="500"/>
                                        <p:tgtEl>
                                          <p:spTgt spid="8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03"/>
                                        </p:tgtEl>
                                        <p:attrNameLst>
                                          <p:attrName>style.visibility</p:attrName>
                                        </p:attrNameLst>
                                      </p:cBhvr>
                                      <p:to>
                                        <p:strVal val="visible"/>
                                      </p:to>
                                    </p:set>
                                    <p:animEffect transition="in" filter="wipe(down)">
                                      <p:cBhvr>
                                        <p:cTn id="15" dur="500"/>
                                        <p:tgtEl>
                                          <p:spTgt spid="10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500"/>
                                        <p:tgtEl>
                                          <p:spTgt spid="21"/>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fade">
                                      <p:cBhvr>
                                        <p:cTn id="29" dur="500"/>
                                        <p:tgtEl>
                                          <p:spTgt spid="1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04"/>
                                        </p:tgtEl>
                                        <p:attrNameLst>
                                          <p:attrName>style.visibility</p:attrName>
                                        </p:attrNameLst>
                                      </p:cBhvr>
                                      <p:to>
                                        <p:strVal val="visible"/>
                                      </p:to>
                                    </p:set>
                                    <p:animEffect transition="in" filter="wipe(up)">
                                      <p:cBhvr>
                                        <p:cTn id="34" dur="500"/>
                                        <p:tgtEl>
                                          <p:spTgt spid="104"/>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wipe(down)">
                                      <p:cBhvr>
                                        <p:cTn id="37" dur="500"/>
                                        <p:tgtEl>
                                          <p:spTgt spid="10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11"/>
                                        </p:tgtEl>
                                        <p:attrNameLst>
                                          <p:attrName>style.visibility</p:attrName>
                                        </p:attrNameLst>
                                      </p:cBhvr>
                                      <p:to>
                                        <p:strVal val="visible"/>
                                      </p:to>
                                    </p:set>
                                    <p:animEffect transition="in" filter="fade">
                                      <p:cBhvr>
                                        <p:cTn id="51" dur="500"/>
                                        <p:tgtEl>
                                          <p:spTgt spid="11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06"/>
                                        </p:tgtEl>
                                        <p:attrNameLst>
                                          <p:attrName>style.visibility</p:attrName>
                                        </p:attrNameLst>
                                      </p:cBhvr>
                                      <p:to>
                                        <p:strVal val="visible"/>
                                      </p:to>
                                    </p:set>
                                    <p:animEffect transition="in" filter="wipe(up)">
                                      <p:cBhvr>
                                        <p:cTn id="56" dur="500"/>
                                        <p:tgtEl>
                                          <p:spTgt spid="106"/>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107"/>
                                        </p:tgtEl>
                                        <p:attrNameLst>
                                          <p:attrName>style.visibility</p:attrName>
                                        </p:attrNameLst>
                                      </p:cBhvr>
                                      <p:to>
                                        <p:strVal val="visible"/>
                                      </p:to>
                                    </p:set>
                                    <p:animEffect transition="in" filter="wipe(down)">
                                      <p:cBhvr>
                                        <p:cTn id="59" dur="500"/>
                                        <p:tgtEl>
                                          <p:spTgt spid="10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68"/>
                                        </p:tgtEl>
                                        <p:attrNameLst>
                                          <p:attrName>style.visibility</p:attrName>
                                        </p:attrNameLst>
                                      </p:cBhvr>
                                      <p:to>
                                        <p:strVal val="visible"/>
                                      </p:to>
                                    </p:set>
                                    <p:animEffect transition="in" filter="wipe(up)">
                                      <p:cBhvr>
                                        <p:cTn id="64" dur="500"/>
                                        <p:tgtEl>
                                          <p:spTgt spid="68"/>
                                        </p:tgtEl>
                                      </p:cBhvr>
                                    </p:animEffect>
                                  </p:childTnLst>
                                </p:cTn>
                              </p:par>
                            </p:childTnLst>
                          </p:cTn>
                        </p:par>
                        <p:par>
                          <p:cTn id="65" fill="hold">
                            <p:stCondLst>
                              <p:cond delay="500"/>
                            </p:stCondLst>
                            <p:childTnLst>
                              <p:par>
                                <p:cTn id="66" presetID="10" presetClass="entr" presetSubtype="0" fill="hold" nodeType="after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500"/>
                                        <p:tgtEl>
                                          <p:spTgt spid="5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84"/>
                                        </p:tgtEl>
                                        <p:attrNameLst>
                                          <p:attrName>style.visibility</p:attrName>
                                        </p:attrNameLst>
                                      </p:cBhvr>
                                      <p:to>
                                        <p:strVal val="visible"/>
                                      </p:to>
                                    </p:set>
                                    <p:animEffect transition="in" filter="fade">
                                      <p:cBhvr>
                                        <p:cTn id="73" dur="500"/>
                                        <p:tgtEl>
                                          <p:spTgt spid="84"/>
                                        </p:tgtEl>
                                      </p:cBhvr>
                                    </p:animEffect>
                                  </p:childTnLst>
                                </p:cTn>
                              </p:par>
                            </p:childTnLst>
                          </p:cTn>
                        </p:par>
                        <p:par>
                          <p:cTn id="74" fill="hold">
                            <p:stCondLst>
                              <p:cond delay="500"/>
                            </p:stCondLst>
                            <p:childTnLst>
                              <p:par>
                                <p:cTn id="75" presetID="10" presetClass="entr" presetSubtype="0" fill="hold" nodeType="afterEffect">
                                  <p:stCondLst>
                                    <p:cond delay="0"/>
                                  </p:stCondLst>
                                  <p:childTnLst>
                                    <p:set>
                                      <p:cBhvr>
                                        <p:cTn id="76" dur="1" fill="hold">
                                          <p:stCondLst>
                                            <p:cond delay="0"/>
                                          </p:stCondLst>
                                        </p:cTn>
                                        <p:tgtEl>
                                          <p:spTgt spid="69"/>
                                        </p:tgtEl>
                                        <p:attrNameLst>
                                          <p:attrName>style.visibility</p:attrName>
                                        </p:attrNameLst>
                                      </p:cBhvr>
                                      <p:to>
                                        <p:strVal val="visible"/>
                                      </p:to>
                                    </p:set>
                                    <p:animEffect transition="in" filter="fade">
                                      <p:cBhvr>
                                        <p:cTn id="77" dur="500"/>
                                        <p:tgtEl>
                                          <p:spTgt spid="69"/>
                                        </p:tgtEl>
                                      </p:cBhvr>
                                    </p:animEffect>
                                  </p:childTnLst>
                                </p:cTn>
                              </p:par>
                            </p:childTnLst>
                          </p:cTn>
                        </p:par>
                        <p:par>
                          <p:cTn id="78" fill="hold">
                            <p:stCondLst>
                              <p:cond delay="1000"/>
                            </p:stCondLst>
                            <p:childTnLst>
                              <p:par>
                                <p:cTn id="79" presetID="10" presetClass="entr" presetSubtype="0" fill="hold" grpId="0" nodeType="afterEffect">
                                  <p:stCondLst>
                                    <p:cond delay="0"/>
                                  </p:stCondLst>
                                  <p:childTnLst>
                                    <p:set>
                                      <p:cBhvr>
                                        <p:cTn id="80" dur="1" fill="hold">
                                          <p:stCondLst>
                                            <p:cond delay="0"/>
                                          </p:stCondLst>
                                        </p:cTn>
                                        <p:tgtEl>
                                          <p:spTgt spid="85"/>
                                        </p:tgtEl>
                                        <p:attrNameLst>
                                          <p:attrName>style.visibility</p:attrName>
                                        </p:attrNameLst>
                                      </p:cBhvr>
                                      <p:to>
                                        <p:strVal val="visible"/>
                                      </p:to>
                                    </p:set>
                                    <p:animEffect transition="in" filter="fade">
                                      <p:cBhvr>
                                        <p:cTn id="81"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0" grpId="0" animBg="1"/>
      <p:bldP spid="108" grpId="0" animBg="1"/>
      <p:bldP spid="84" grpId="0" animBg="1"/>
      <p:bldP spid="21" grpId="0" animBg="1"/>
      <p:bldP spid="67" grpId="0" animBg="1"/>
      <p:bldP spid="68" grpId="0" animBg="1"/>
      <p:bldP spid="85" grpId="0"/>
      <p:bldP spid="87" grpId="0" animBg="1"/>
      <p:bldP spid="103" grpId="0" animBg="1"/>
      <p:bldP spid="104" grpId="0" animBg="1"/>
      <p:bldP spid="105" grpId="0" animBg="1"/>
      <p:bldP spid="106" grpId="0" animBg="1"/>
      <p:bldP spid="10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Oval 116"/>
          <p:cNvSpPr/>
          <p:nvPr/>
        </p:nvSpPr>
        <p:spPr>
          <a:xfrm>
            <a:off x="5387721" y="5070384"/>
            <a:ext cx="484338" cy="529614"/>
          </a:xfrm>
          <a:prstGeom prst="ellipse">
            <a:avLst/>
          </a:prstGeom>
          <a:solidFill>
            <a:schemeClr val="accent5">
              <a:lumMod val="20000"/>
              <a:lumOff val="80000"/>
            </a:schemeClr>
          </a:solidFill>
          <a:ln w="25400" cmpd="sng">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6255874" y="1732438"/>
            <a:ext cx="484338" cy="529614"/>
          </a:xfrm>
          <a:prstGeom prst="ellipse">
            <a:avLst/>
          </a:prstGeom>
          <a:solidFill>
            <a:schemeClr val="accent3">
              <a:lumMod val="20000"/>
              <a:lumOff val="80000"/>
            </a:schemeClr>
          </a:solidFill>
          <a:ln w="25400" cmpd="sng">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258676" y="2314279"/>
            <a:ext cx="484338" cy="529614"/>
          </a:xfrm>
          <a:prstGeom prst="ellipse">
            <a:avLst/>
          </a:prstGeom>
          <a:solidFill>
            <a:schemeClr val="accent3">
              <a:lumMod val="20000"/>
              <a:lumOff val="80000"/>
            </a:schemeClr>
          </a:solidFill>
          <a:ln w="25400" cmpd="sng">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701292" y="2354093"/>
            <a:ext cx="484338" cy="529614"/>
          </a:xfrm>
          <a:prstGeom prst="ellipse">
            <a:avLst/>
          </a:prstGeom>
          <a:solidFill>
            <a:schemeClr val="accent3">
              <a:lumMod val="20000"/>
              <a:lumOff val="80000"/>
            </a:schemeClr>
          </a:solidFill>
          <a:ln w="25400" cmpd="sng">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p:cNvSpPr>
            <a:spLocks noGrp="1"/>
          </p:cNvSpPr>
          <p:nvPr>
            <p:ph type="title"/>
          </p:nvPr>
        </p:nvSpPr>
        <p:spPr/>
        <p:txBody>
          <a:bodyPr>
            <a:normAutofit/>
          </a:bodyPr>
          <a:lstStyle/>
          <a:p>
            <a:pPr algn="r"/>
            <a:r>
              <a:rPr lang="en-US" sz="4000" dirty="0">
                <a:solidFill>
                  <a:srgbClr val="0070C0"/>
                </a:solidFill>
                <a:latin typeface="Verdana" panose="020B0604030504040204" pitchFamily="34" charset="0"/>
                <a:ea typeface="Verdana" panose="020B0604030504040204" pitchFamily="34" charset="0"/>
                <a:cs typeface="Verdana" panose="020B0604030504040204" pitchFamily="34" charset="0"/>
              </a:rPr>
              <a:t>Bubble Down in Build</a:t>
            </a:r>
          </a:p>
        </p:txBody>
      </p:sp>
      <p:grpSp>
        <p:nvGrpSpPr>
          <p:cNvPr id="5" name="Group 4"/>
          <p:cNvGrpSpPr/>
          <p:nvPr/>
        </p:nvGrpSpPr>
        <p:grpSpPr>
          <a:xfrm>
            <a:off x="467219" y="1828800"/>
            <a:ext cx="1679800" cy="1674427"/>
            <a:chOff x="3440097" y="4460789"/>
            <a:chExt cx="1679800" cy="1674427"/>
          </a:xfrm>
        </p:grpSpPr>
        <p:grpSp>
          <p:nvGrpSpPr>
            <p:cNvPr id="6" name="Group 5"/>
            <p:cNvGrpSpPr/>
            <p:nvPr/>
          </p:nvGrpSpPr>
          <p:grpSpPr>
            <a:xfrm>
              <a:off x="3440097" y="4460789"/>
              <a:ext cx="1679800" cy="1674427"/>
              <a:chOff x="451652" y="4191000"/>
              <a:chExt cx="1679800" cy="1674427"/>
            </a:xfrm>
          </p:grpSpPr>
          <p:grpSp>
            <p:nvGrpSpPr>
              <p:cNvPr id="9" name="Group 8"/>
              <p:cNvGrpSpPr/>
              <p:nvPr/>
            </p:nvGrpSpPr>
            <p:grpSpPr>
              <a:xfrm>
                <a:off x="451652" y="4191000"/>
                <a:ext cx="1679800" cy="1674427"/>
                <a:chOff x="4635364" y="1825805"/>
                <a:chExt cx="1679800" cy="1674427"/>
              </a:xfrm>
            </p:grpSpPr>
            <p:grpSp>
              <p:nvGrpSpPr>
                <p:cNvPr id="12" name="Group 11"/>
                <p:cNvGrpSpPr/>
                <p:nvPr/>
              </p:nvGrpSpPr>
              <p:grpSpPr>
                <a:xfrm>
                  <a:off x="4635364" y="1825805"/>
                  <a:ext cx="1679800" cy="1674427"/>
                  <a:chOff x="2832069" y="1815837"/>
                  <a:chExt cx="1679800" cy="1674427"/>
                </a:xfrm>
              </p:grpSpPr>
              <p:sp>
                <p:nvSpPr>
                  <p:cNvPr id="15" name="TextBox 14"/>
                  <p:cNvSpPr txBox="1"/>
                  <p:nvPr/>
                </p:nvSpPr>
                <p:spPr>
                  <a:xfrm>
                    <a:off x="3628851" y="1815837"/>
                    <a:ext cx="553119" cy="369332"/>
                  </a:xfrm>
                  <a:prstGeom prst="rect">
                    <a:avLst/>
                  </a:prstGeom>
                  <a:noFill/>
                </p:spPr>
                <p:txBody>
                  <a:bodyPr wrap="square" rtlCol="0">
                    <a:spAutoFit/>
                  </a:bodyPr>
                  <a:lstStyle/>
                  <a:p>
                    <a:r>
                      <a:rPr lang="en-US" b="1" dirty="0">
                        <a:solidFill>
                          <a:srgbClr val="C00000"/>
                        </a:solidFill>
                      </a:rPr>
                      <a:t>16</a:t>
                    </a:r>
                  </a:p>
                </p:txBody>
              </p:sp>
              <p:cxnSp>
                <p:nvCxnSpPr>
                  <p:cNvPr id="16" name="Straight Connector 15"/>
                  <p:cNvCxnSpPr/>
                  <p:nvPr/>
                </p:nvCxnSpPr>
                <p:spPr>
                  <a:xfrm flipH="1">
                    <a:off x="3575359" y="2142228"/>
                    <a:ext cx="203003" cy="310787"/>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32069" y="3120932"/>
                    <a:ext cx="421714" cy="369332"/>
                  </a:xfrm>
                  <a:prstGeom prst="rect">
                    <a:avLst/>
                  </a:prstGeom>
                  <a:noFill/>
                </p:spPr>
                <p:txBody>
                  <a:bodyPr wrap="square" rtlCol="0">
                    <a:spAutoFit/>
                  </a:bodyPr>
                  <a:lstStyle/>
                  <a:p>
                    <a:r>
                      <a:rPr lang="en-US" b="1" dirty="0">
                        <a:solidFill>
                          <a:srgbClr val="C00000"/>
                        </a:solidFill>
                      </a:rPr>
                      <a:t>4</a:t>
                    </a:r>
                  </a:p>
                </p:txBody>
              </p:sp>
              <p:cxnSp>
                <p:nvCxnSpPr>
                  <p:cNvPr id="18" name="Straight Connector 17"/>
                  <p:cNvCxnSpPr/>
                  <p:nvPr/>
                </p:nvCxnSpPr>
                <p:spPr>
                  <a:xfrm>
                    <a:off x="3960835" y="2153638"/>
                    <a:ext cx="241673" cy="31134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29802" y="2453015"/>
                    <a:ext cx="382067" cy="369332"/>
                  </a:xfrm>
                  <a:prstGeom prst="rect">
                    <a:avLst/>
                  </a:prstGeom>
                  <a:noFill/>
                </p:spPr>
                <p:txBody>
                  <a:bodyPr wrap="square" rtlCol="0">
                    <a:spAutoFit/>
                  </a:bodyPr>
                  <a:lstStyle/>
                  <a:p>
                    <a:r>
                      <a:rPr lang="en-US" b="1" dirty="0">
                        <a:solidFill>
                          <a:srgbClr val="C00000"/>
                        </a:solidFill>
                      </a:rPr>
                      <a:t>9</a:t>
                    </a:r>
                  </a:p>
                </p:txBody>
              </p:sp>
            </p:grpSp>
            <p:sp>
              <p:nvSpPr>
                <p:cNvPr id="13" name="TextBox 12"/>
                <p:cNvSpPr txBox="1"/>
                <p:nvPr/>
              </p:nvSpPr>
              <p:spPr>
                <a:xfrm>
                  <a:off x="4948948" y="2425472"/>
                  <a:ext cx="498933" cy="369332"/>
                </a:xfrm>
                <a:prstGeom prst="rect">
                  <a:avLst/>
                </a:prstGeom>
                <a:noFill/>
              </p:spPr>
              <p:txBody>
                <a:bodyPr wrap="square" rtlCol="0">
                  <a:spAutoFit/>
                </a:bodyPr>
                <a:lstStyle/>
                <a:p>
                  <a:r>
                    <a:rPr lang="en-US" b="1" dirty="0">
                      <a:solidFill>
                        <a:srgbClr val="C00000"/>
                      </a:solidFill>
                    </a:rPr>
                    <a:t>12</a:t>
                  </a:r>
                </a:p>
              </p:txBody>
            </p:sp>
            <p:cxnSp>
              <p:nvCxnSpPr>
                <p:cNvPr id="14" name="Straight Connector 13"/>
                <p:cNvCxnSpPr/>
                <p:nvPr/>
              </p:nvCxnSpPr>
              <p:spPr>
                <a:xfrm flipH="1">
                  <a:off x="4902597" y="2761568"/>
                  <a:ext cx="227867" cy="36933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1117617" y="5480639"/>
                <a:ext cx="372186" cy="369332"/>
              </a:xfrm>
              <a:prstGeom prst="rect">
                <a:avLst/>
              </a:prstGeom>
              <a:noFill/>
            </p:spPr>
            <p:txBody>
              <a:bodyPr wrap="square" rtlCol="0">
                <a:spAutoFit/>
              </a:bodyPr>
              <a:lstStyle/>
              <a:p>
                <a:r>
                  <a:rPr lang="en-US" b="1" dirty="0">
                    <a:solidFill>
                      <a:srgbClr val="C00000"/>
                    </a:solidFill>
                  </a:rPr>
                  <a:t>5</a:t>
                </a:r>
              </a:p>
            </p:txBody>
          </p:sp>
          <p:cxnSp>
            <p:nvCxnSpPr>
              <p:cNvPr id="11" name="Straight Connector 10"/>
              <p:cNvCxnSpPr/>
              <p:nvPr/>
            </p:nvCxnSpPr>
            <p:spPr>
              <a:xfrm>
                <a:off x="1101992" y="5126763"/>
                <a:ext cx="156685" cy="36933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7" name="Straight Connector 6"/>
            <p:cNvCxnSpPr>
              <a:endCxn id="8" idx="0"/>
            </p:cNvCxnSpPr>
            <p:nvPr/>
          </p:nvCxnSpPr>
          <p:spPr>
            <a:xfrm flipH="1">
              <a:off x="4677466" y="5439018"/>
              <a:ext cx="139810" cy="318535"/>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491373" y="5757553"/>
              <a:ext cx="372186" cy="369332"/>
            </a:xfrm>
            <a:prstGeom prst="rect">
              <a:avLst/>
            </a:prstGeom>
            <a:noFill/>
          </p:spPr>
          <p:txBody>
            <a:bodyPr wrap="square" rtlCol="0">
              <a:spAutoFit/>
            </a:bodyPr>
            <a:lstStyle/>
            <a:p>
              <a:r>
                <a:rPr lang="en-US" b="1" dirty="0">
                  <a:solidFill>
                    <a:srgbClr val="C00000"/>
                  </a:solidFill>
                </a:rPr>
                <a:t>3</a:t>
              </a:r>
            </a:p>
          </p:txBody>
        </p:sp>
      </p:grpSp>
      <p:sp>
        <p:nvSpPr>
          <p:cNvPr id="20" name="TextBox 19"/>
          <p:cNvSpPr txBox="1"/>
          <p:nvPr/>
        </p:nvSpPr>
        <p:spPr>
          <a:xfrm>
            <a:off x="314627" y="1350811"/>
            <a:ext cx="1984984" cy="369332"/>
          </a:xfrm>
          <a:prstGeom prst="rect">
            <a:avLst/>
          </a:prstGeom>
          <a:noFill/>
        </p:spPr>
        <p:txBody>
          <a:bodyPr wrap="square" rtlCol="0">
            <a:spAutoFit/>
          </a:bodyPr>
          <a:lstStyle/>
          <a:p>
            <a:r>
              <a:rPr lang="en-US" b="1" dirty="0">
                <a:solidFill>
                  <a:srgbClr val="C00000"/>
                </a:solidFill>
              </a:rPr>
              <a:t>Initial tree form</a:t>
            </a:r>
            <a:endParaRPr lang="en-US" dirty="0"/>
          </a:p>
        </p:txBody>
      </p:sp>
      <p:sp>
        <p:nvSpPr>
          <p:cNvPr id="21" name="Right Arrow 20"/>
          <p:cNvSpPr/>
          <p:nvPr/>
        </p:nvSpPr>
        <p:spPr>
          <a:xfrm>
            <a:off x="2438400" y="1985186"/>
            <a:ext cx="575344" cy="232729"/>
          </a:xfrm>
          <a:prstGeom prst="rightArrow">
            <a:avLst/>
          </a:prstGeom>
          <a:solidFill>
            <a:schemeClr val="accent1">
              <a:lumMod val="40000"/>
              <a:lumOff val="60000"/>
            </a:schemeClr>
          </a:solidFill>
          <a:ln w="19050" cmpd="sng">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2899334" y="1839697"/>
            <a:ext cx="1679800" cy="1663530"/>
            <a:chOff x="3440097" y="4471686"/>
            <a:chExt cx="1679800" cy="1663530"/>
          </a:xfrm>
        </p:grpSpPr>
        <p:grpSp>
          <p:nvGrpSpPr>
            <p:cNvPr id="23" name="Group 22"/>
            <p:cNvGrpSpPr/>
            <p:nvPr/>
          </p:nvGrpSpPr>
          <p:grpSpPr>
            <a:xfrm>
              <a:off x="3440097" y="4471686"/>
              <a:ext cx="1679800" cy="1663530"/>
              <a:chOff x="451652" y="4201897"/>
              <a:chExt cx="1679800" cy="1663530"/>
            </a:xfrm>
          </p:grpSpPr>
          <p:grpSp>
            <p:nvGrpSpPr>
              <p:cNvPr id="26" name="Group 25"/>
              <p:cNvGrpSpPr/>
              <p:nvPr/>
            </p:nvGrpSpPr>
            <p:grpSpPr>
              <a:xfrm>
                <a:off x="451652" y="4201897"/>
                <a:ext cx="1679800" cy="1663530"/>
                <a:chOff x="4635364" y="1836702"/>
                <a:chExt cx="1679800" cy="1663530"/>
              </a:xfrm>
            </p:grpSpPr>
            <p:grpSp>
              <p:nvGrpSpPr>
                <p:cNvPr id="29" name="Group 28"/>
                <p:cNvGrpSpPr/>
                <p:nvPr/>
              </p:nvGrpSpPr>
              <p:grpSpPr>
                <a:xfrm>
                  <a:off x="4635364" y="1836702"/>
                  <a:ext cx="1679800" cy="1663530"/>
                  <a:chOff x="2832069" y="1826734"/>
                  <a:chExt cx="1679800" cy="1663530"/>
                </a:xfrm>
              </p:grpSpPr>
              <p:sp>
                <p:nvSpPr>
                  <p:cNvPr id="32" name="TextBox 31"/>
                  <p:cNvSpPr txBox="1"/>
                  <p:nvPr/>
                </p:nvSpPr>
                <p:spPr>
                  <a:xfrm>
                    <a:off x="3615912" y="1826734"/>
                    <a:ext cx="482161" cy="369332"/>
                  </a:xfrm>
                  <a:prstGeom prst="rect">
                    <a:avLst/>
                  </a:prstGeom>
                  <a:noFill/>
                </p:spPr>
                <p:txBody>
                  <a:bodyPr wrap="square" rtlCol="0">
                    <a:spAutoFit/>
                  </a:bodyPr>
                  <a:lstStyle/>
                  <a:p>
                    <a:r>
                      <a:rPr lang="en-US" b="1" dirty="0">
                        <a:solidFill>
                          <a:srgbClr val="C00000"/>
                        </a:solidFill>
                      </a:rPr>
                      <a:t>16</a:t>
                    </a:r>
                  </a:p>
                </p:txBody>
              </p:sp>
              <p:cxnSp>
                <p:nvCxnSpPr>
                  <p:cNvPr id="33" name="Straight Connector 32"/>
                  <p:cNvCxnSpPr/>
                  <p:nvPr/>
                </p:nvCxnSpPr>
                <p:spPr>
                  <a:xfrm flipH="1">
                    <a:off x="3575359" y="2142228"/>
                    <a:ext cx="203003" cy="310787"/>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832069" y="3120932"/>
                    <a:ext cx="421714" cy="369332"/>
                  </a:xfrm>
                  <a:prstGeom prst="rect">
                    <a:avLst/>
                  </a:prstGeom>
                  <a:noFill/>
                </p:spPr>
                <p:txBody>
                  <a:bodyPr wrap="square" rtlCol="0">
                    <a:spAutoFit/>
                  </a:bodyPr>
                  <a:lstStyle/>
                  <a:p>
                    <a:r>
                      <a:rPr lang="en-US" b="1" dirty="0">
                        <a:solidFill>
                          <a:srgbClr val="C00000"/>
                        </a:solidFill>
                      </a:rPr>
                      <a:t>4</a:t>
                    </a:r>
                  </a:p>
                </p:txBody>
              </p:sp>
              <p:cxnSp>
                <p:nvCxnSpPr>
                  <p:cNvPr id="35" name="Straight Connector 34"/>
                  <p:cNvCxnSpPr/>
                  <p:nvPr/>
                </p:nvCxnSpPr>
                <p:spPr>
                  <a:xfrm>
                    <a:off x="3960835" y="2153638"/>
                    <a:ext cx="241673" cy="31134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129802" y="2453015"/>
                    <a:ext cx="382067" cy="369332"/>
                  </a:xfrm>
                  <a:prstGeom prst="rect">
                    <a:avLst/>
                  </a:prstGeom>
                  <a:noFill/>
                </p:spPr>
                <p:txBody>
                  <a:bodyPr wrap="square" rtlCol="0">
                    <a:spAutoFit/>
                  </a:bodyPr>
                  <a:lstStyle/>
                  <a:p>
                    <a:r>
                      <a:rPr lang="en-US" b="1" dirty="0">
                        <a:solidFill>
                          <a:srgbClr val="C00000"/>
                        </a:solidFill>
                      </a:rPr>
                      <a:t>3</a:t>
                    </a:r>
                  </a:p>
                </p:txBody>
              </p:sp>
            </p:grpSp>
            <p:sp>
              <p:nvSpPr>
                <p:cNvPr id="30" name="TextBox 29"/>
                <p:cNvSpPr txBox="1"/>
                <p:nvPr/>
              </p:nvSpPr>
              <p:spPr>
                <a:xfrm>
                  <a:off x="4948948" y="2425472"/>
                  <a:ext cx="498933" cy="369332"/>
                </a:xfrm>
                <a:prstGeom prst="rect">
                  <a:avLst/>
                </a:prstGeom>
                <a:noFill/>
              </p:spPr>
              <p:txBody>
                <a:bodyPr wrap="square" rtlCol="0">
                  <a:spAutoFit/>
                </a:bodyPr>
                <a:lstStyle/>
                <a:p>
                  <a:r>
                    <a:rPr lang="en-US" b="1" dirty="0">
                      <a:solidFill>
                        <a:srgbClr val="C00000"/>
                      </a:solidFill>
                    </a:rPr>
                    <a:t>12</a:t>
                  </a:r>
                </a:p>
              </p:txBody>
            </p:sp>
            <p:cxnSp>
              <p:nvCxnSpPr>
                <p:cNvPr id="31" name="Straight Connector 30"/>
                <p:cNvCxnSpPr/>
                <p:nvPr/>
              </p:nvCxnSpPr>
              <p:spPr>
                <a:xfrm flipH="1">
                  <a:off x="4902597" y="2761568"/>
                  <a:ext cx="227867" cy="36933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117617" y="5480639"/>
                <a:ext cx="372186" cy="369332"/>
              </a:xfrm>
              <a:prstGeom prst="rect">
                <a:avLst/>
              </a:prstGeom>
              <a:noFill/>
            </p:spPr>
            <p:txBody>
              <a:bodyPr wrap="square" rtlCol="0">
                <a:spAutoFit/>
              </a:bodyPr>
              <a:lstStyle/>
              <a:p>
                <a:r>
                  <a:rPr lang="en-US" b="1" dirty="0">
                    <a:solidFill>
                      <a:srgbClr val="C00000"/>
                    </a:solidFill>
                  </a:rPr>
                  <a:t>5</a:t>
                </a:r>
              </a:p>
            </p:txBody>
          </p:sp>
          <p:cxnSp>
            <p:nvCxnSpPr>
              <p:cNvPr id="28" name="Straight Connector 27"/>
              <p:cNvCxnSpPr/>
              <p:nvPr/>
            </p:nvCxnSpPr>
            <p:spPr>
              <a:xfrm>
                <a:off x="1101992" y="5126763"/>
                <a:ext cx="156685" cy="36933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p:cNvCxnSpPr>
              <a:endCxn id="25" idx="0"/>
            </p:cNvCxnSpPr>
            <p:nvPr/>
          </p:nvCxnSpPr>
          <p:spPr>
            <a:xfrm flipH="1">
              <a:off x="4677466" y="5439018"/>
              <a:ext cx="139810" cy="318535"/>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491373" y="5757553"/>
              <a:ext cx="372186" cy="369332"/>
            </a:xfrm>
            <a:prstGeom prst="rect">
              <a:avLst/>
            </a:prstGeom>
            <a:noFill/>
          </p:spPr>
          <p:txBody>
            <a:bodyPr wrap="square" rtlCol="0">
              <a:spAutoFit/>
            </a:bodyPr>
            <a:lstStyle/>
            <a:p>
              <a:r>
                <a:rPr lang="en-US" b="1" dirty="0">
                  <a:solidFill>
                    <a:srgbClr val="C00000"/>
                  </a:solidFill>
                </a:rPr>
                <a:t>9</a:t>
              </a:r>
            </a:p>
          </p:txBody>
        </p:sp>
      </p:grpSp>
      <p:grpSp>
        <p:nvGrpSpPr>
          <p:cNvPr id="37" name="Group 36"/>
          <p:cNvGrpSpPr/>
          <p:nvPr/>
        </p:nvGrpSpPr>
        <p:grpSpPr>
          <a:xfrm>
            <a:off x="5445549" y="1814281"/>
            <a:ext cx="1679800" cy="1688946"/>
            <a:chOff x="3440097" y="4446270"/>
            <a:chExt cx="1679800" cy="1688946"/>
          </a:xfrm>
        </p:grpSpPr>
        <p:grpSp>
          <p:nvGrpSpPr>
            <p:cNvPr id="38" name="Group 37"/>
            <p:cNvGrpSpPr/>
            <p:nvPr/>
          </p:nvGrpSpPr>
          <p:grpSpPr>
            <a:xfrm>
              <a:off x="3440097" y="4446270"/>
              <a:ext cx="1679800" cy="1688946"/>
              <a:chOff x="451652" y="4176481"/>
              <a:chExt cx="1679800" cy="1688946"/>
            </a:xfrm>
          </p:grpSpPr>
          <p:grpSp>
            <p:nvGrpSpPr>
              <p:cNvPr id="41" name="Group 40"/>
              <p:cNvGrpSpPr/>
              <p:nvPr/>
            </p:nvGrpSpPr>
            <p:grpSpPr>
              <a:xfrm>
                <a:off x="451652" y="4176481"/>
                <a:ext cx="1679800" cy="1688946"/>
                <a:chOff x="4635364" y="1811286"/>
                <a:chExt cx="1679800" cy="1688946"/>
              </a:xfrm>
            </p:grpSpPr>
            <p:grpSp>
              <p:nvGrpSpPr>
                <p:cNvPr id="44" name="Group 43"/>
                <p:cNvGrpSpPr/>
                <p:nvPr/>
              </p:nvGrpSpPr>
              <p:grpSpPr>
                <a:xfrm>
                  <a:off x="4635364" y="1811286"/>
                  <a:ext cx="1679800" cy="1688946"/>
                  <a:chOff x="2832069" y="1801318"/>
                  <a:chExt cx="1679800" cy="1688946"/>
                </a:xfrm>
              </p:grpSpPr>
              <p:sp>
                <p:nvSpPr>
                  <p:cNvPr id="47" name="TextBox 46"/>
                  <p:cNvSpPr txBox="1"/>
                  <p:nvPr/>
                </p:nvSpPr>
                <p:spPr>
                  <a:xfrm>
                    <a:off x="3627619" y="1801318"/>
                    <a:ext cx="482161" cy="369332"/>
                  </a:xfrm>
                  <a:prstGeom prst="rect">
                    <a:avLst/>
                  </a:prstGeom>
                  <a:noFill/>
                </p:spPr>
                <p:txBody>
                  <a:bodyPr wrap="square" rtlCol="0">
                    <a:spAutoFit/>
                  </a:bodyPr>
                  <a:lstStyle/>
                  <a:p>
                    <a:r>
                      <a:rPr lang="en-US" b="1" dirty="0">
                        <a:solidFill>
                          <a:srgbClr val="C00000"/>
                        </a:solidFill>
                      </a:rPr>
                      <a:t>16</a:t>
                    </a:r>
                  </a:p>
                </p:txBody>
              </p:sp>
              <p:cxnSp>
                <p:nvCxnSpPr>
                  <p:cNvPr id="48" name="Straight Connector 47"/>
                  <p:cNvCxnSpPr/>
                  <p:nvPr/>
                </p:nvCxnSpPr>
                <p:spPr>
                  <a:xfrm flipH="1">
                    <a:off x="3575359" y="2142228"/>
                    <a:ext cx="203003" cy="310787"/>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832069" y="3120932"/>
                    <a:ext cx="495100" cy="369332"/>
                  </a:xfrm>
                  <a:prstGeom prst="rect">
                    <a:avLst/>
                  </a:prstGeom>
                  <a:noFill/>
                </p:spPr>
                <p:txBody>
                  <a:bodyPr wrap="square" rtlCol="0">
                    <a:spAutoFit/>
                  </a:bodyPr>
                  <a:lstStyle/>
                  <a:p>
                    <a:r>
                      <a:rPr lang="en-US" b="1" dirty="0">
                        <a:solidFill>
                          <a:srgbClr val="C00000"/>
                        </a:solidFill>
                      </a:rPr>
                      <a:t>12</a:t>
                    </a:r>
                  </a:p>
                </p:txBody>
              </p:sp>
              <p:cxnSp>
                <p:nvCxnSpPr>
                  <p:cNvPr id="50" name="Straight Connector 49"/>
                  <p:cNvCxnSpPr/>
                  <p:nvPr/>
                </p:nvCxnSpPr>
                <p:spPr>
                  <a:xfrm>
                    <a:off x="3960835" y="2153638"/>
                    <a:ext cx="241673" cy="31134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129802" y="2453015"/>
                    <a:ext cx="382067" cy="369332"/>
                  </a:xfrm>
                  <a:prstGeom prst="rect">
                    <a:avLst/>
                  </a:prstGeom>
                  <a:noFill/>
                </p:spPr>
                <p:txBody>
                  <a:bodyPr wrap="square" rtlCol="0">
                    <a:spAutoFit/>
                  </a:bodyPr>
                  <a:lstStyle/>
                  <a:p>
                    <a:r>
                      <a:rPr lang="en-US" b="1" dirty="0">
                        <a:solidFill>
                          <a:srgbClr val="C00000"/>
                        </a:solidFill>
                      </a:rPr>
                      <a:t>3</a:t>
                    </a:r>
                  </a:p>
                </p:txBody>
              </p:sp>
            </p:grpSp>
            <p:sp>
              <p:nvSpPr>
                <p:cNvPr id="45" name="TextBox 44"/>
                <p:cNvSpPr txBox="1"/>
                <p:nvPr/>
              </p:nvSpPr>
              <p:spPr>
                <a:xfrm>
                  <a:off x="5078415" y="2434702"/>
                  <a:ext cx="345864" cy="369332"/>
                </a:xfrm>
                <a:prstGeom prst="rect">
                  <a:avLst/>
                </a:prstGeom>
                <a:noFill/>
              </p:spPr>
              <p:txBody>
                <a:bodyPr wrap="square" rtlCol="0">
                  <a:spAutoFit/>
                </a:bodyPr>
                <a:lstStyle/>
                <a:p>
                  <a:r>
                    <a:rPr lang="en-US" b="1" dirty="0">
                      <a:solidFill>
                        <a:srgbClr val="C00000"/>
                      </a:solidFill>
                    </a:rPr>
                    <a:t>4</a:t>
                  </a:r>
                </a:p>
              </p:txBody>
            </p:sp>
            <p:cxnSp>
              <p:nvCxnSpPr>
                <p:cNvPr id="46" name="Straight Connector 45"/>
                <p:cNvCxnSpPr/>
                <p:nvPr/>
              </p:nvCxnSpPr>
              <p:spPr>
                <a:xfrm flipH="1">
                  <a:off x="4902597" y="2761568"/>
                  <a:ext cx="227867" cy="36933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1106649" y="5469675"/>
                <a:ext cx="396279" cy="369332"/>
              </a:xfrm>
              <a:prstGeom prst="rect">
                <a:avLst/>
              </a:prstGeom>
              <a:noFill/>
            </p:spPr>
            <p:txBody>
              <a:bodyPr wrap="square" rtlCol="0">
                <a:spAutoFit/>
              </a:bodyPr>
              <a:lstStyle/>
              <a:p>
                <a:r>
                  <a:rPr lang="en-US" b="1" dirty="0">
                    <a:solidFill>
                      <a:srgbClr val="C00000"/>
                    </a:solidFill>
                  </a:rPr>
                  <a:t>5</a:t>
                </a:r>
              </a:p>
            </p:txBody>
          </p:sp>
          <p:cxnSp>
            <p:nvCxnSpPr>
              <p:cNvPr id="43" name="Straight Connector 42"/>
              <p:cNvCxnSpPr/>
              <p:nvPr/>
            </p:nvCxnSpPr>
            <p:spPr>
              <a:xfrm>
                <a:off x="1101992" y="5126763"/>
                <a:ext cx="156685" cy="36933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39" name="Straight Connector 38"/>
            <p:cNvCxnSpPr>
              <a:endCxn id="40" idx="0"/>
            </p:cNvCxnSpPr>
            <p:nvPr/>
          </p:nvCxnSpPr>
          <p:spPr>
            <a:xfrm flipH="1">
              <a:off x="4677466" y="5439018"/>
              <a:ext cx="139810" cy="318535"/>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491373" y="5757553"/>
              <a:ext cx="372186" cy="369332"/>
            </a:xfrm>
            <a:prstGeom prst="rect">
              <a:avLst/>
            </a:prstGeom>
            <a:noFill/>
          </p:spPr>
          <p:txBody>
            <a:bodyPr wrap="square" rtlCol="0">
              <a:spAutoFit/>
            </a:bodyPr>
            <a:lstStyle/>
            <a:p>
              <a:r>
                <a:rPr lang="en-US" b="1" dirty="0">
                  <a:solidFill>
                    <a:srgbClr val="C00000"/>
                  </a:solidFill>
                </a:rPr>
                <a:t>9</a:t>
              </a:r>
            </a:p>
          </p:txBody>
        </p:sp>
      </p:grpSp>
      <p:grpSp>
        <p:nvGrpSpPr>
          <p:cNvPr id="52" name="Group 51"/>
          <p:cNvGrpSpPr/>
          <p:nvPr/>
        </p:nvGrpSpPr>
        <p:grpSpPr>
          <a:xfrm>
            <a:off x="4164142" y="4523286"/>
            <a:ext cx="1747159" cy="1679038"/>
            <a:chOff x="3440097" y="4460789"/>
            <a:chExt cx="1747159" cy="1679038"/>
          </a:xfrm>
        </p:grpSpPr>
        <p:grpSp>
          <p:nvGrpSpPr>
            <p:cNvPr id="53" name="Group 52"/>
            <p:cNvGrpSpPr/>
            <p:nvPr/>
          </p:nvGrpSpPr>
          <p:grpSpPr>
            <a:xfrm>
              <a:off x="3440097" y="4460789"/>
              <a:ext cx="1747159" cy="1679038"/>
              <a:chOff x="451652" y="4191000"/>
              <a:chExt cx="1747159" cy="1679038"/>
            </a:xfrm>
          </p:grpSpPr>
          <p:grpSp>
            <p:nvGrpSpPr>
              <p:cNvPr id="56" name="Group 55"/>
              <p:cNvGrpSpPr/>
              <p:nvPr/>
            </p:nvGrpSpPr>
            <p:grpSpPr>
              <a:xfrm>
                <a:off x="451652" y="4191000"/>
                <a:ext cx="1747159" cy="1674427"/>
                <a:chOff x="4635364" y="1825805"/>
                <a:chExt cx="1747159" cy="1674427"/>
              </a:xfrm>
            </p:grpSpPr>
            <p:grpSp>
              <p:nvGrpSpPr>
                <p:cNvPr id="59" name="Group 58"/>
                <p:cNvGrpSpPr/>
                <p:nvPr/>
              </p:nvGrpSpPr>
              <p:grpSpPr>
                <a:xfrm>
                  <a:off x="4635364" y="1825805"/>
                  <a:ext cx="1747159" cy="1674427"/>
                  <a:chOff x="2832069" y="1815837"/>
                  <a:chExt cx="1747159" cy="1674427"/>
                </a:xfrm>
              </p:grpSpPr>
              <p:sp>
                <p:nvSpPr>
                  <p:cNvPr id="62" name="TextBox 61"/>
                  <p:cNvSpPr txBox="1"/>
                  <p:nvPr/>
                </p:nvSpPr>
                <p:spPr>
                  <a:xfrm>
                    <a:off x="3720347" y="1815837"/>
                    <a:ext cx="381000" cy="369332"/>
                  </a:xfrm>
                  <a:prstGeom prst="rect">
                    <a:avLst/>
                  </a:prstGeom>
                  <a:noFill/>
                </p:spPr>
                <p:txBody>
                  <a:bodyPr wrap="square" rtlCol="0">
                    <a:spAutoFit/>
                  </a:bodyPr>
                  <a:lstStyle/>
                  <a:p>
                    <a:r>
                      <a:rPr lang="en-US" b="1" dirty="0">
                        <a:solidFill>
                          <a:srgbClr val="C00000"/>
                        </a:solidFill>
                      </a:rPr>
                      <a:t>3</a:t>
                    </a:r>
                  </a:p>
                </p:txBody>
              </p:sp>
              <p:cxnSp>
                <p:nvCxnSpPr>
                  <p:cNvPr id="63" name="Straight Connector 62"/>
                  <p:cNvCxnSpPr/>
                  <p:nvPr/>
                </p:nvCxnSpPr>
                <p:spPr>
                  <a:xfrm flipH="1">
                    <a:off x="3575359" y="2142228"/>
                    <a:ext cx="203003" cy="310787"/>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832069" y="3120932"/>
                    <a:ext cx="495100" cy="369332"/>
                  </a:xfrm>
                  <a:prstGeom prst="rect">
                    <a:avLst/>
                  </a:prstGeom>
                  <a:noFill/>
                </p:spPr>
                <p:txBody>
                  <a:bodyPr wrap="square" rtlCol="0">
                    <a:spAutoFit/>
                  </a:bodyPr>
                  <a:lstStyle/>
                  <a:p>
                    <a:r>
                      <a:rPr lang="en-US" b="1" dirty="0">
                        <a:solidFill>
                          <a:srgbClr val="C00000"/>
                        </a:solidFill>
                      </a:rPr>
                      <a:t>12</a:t>
                    </a:r>
                  </a:p>
                </p:txBody>
              </p:sp>
              <p:cxnSp>
                <p:nvCxnSpPr>
                  <p:cNvPr id="65" name="Straight Connector 64"/>
                  <p:cNvCxnSpPr/>
                  <p:nvPr/>
                </p:nvCxnSpPr>
                <p:spPr>
                  <a:xfrm>
                    <a:off x="3960835" y="2153638"/>
                    <a:ext cx="241673" cy="31134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069438" y="2478589"/>
                    <a:ext cx="509790" cy="369332"/>
                  </a:xfrm>
                  <a:prstGeom prst="rect">
                    <a:avLst/>
                  </a:prstGeom>
                  <a:noFill/>
                </p:spPr>
                <p:txBody>
                  <a:bodyPr wrap="square" rtlCol="0">
                    <a:spAutoFit/>
                  </a:bodyPr>
                  <a:lstStyle/>
                  <a:p>
                    <a:r>
                      <a:rPr lang="en-US" b="1" dirty="0">
                        <a:solidFill>
                          <a:srgbClr val="C00000"/>
                        </a:solidFill>
                      </a:rPr>
                      <a:t>16</a:t>
                    </a:r>
                  </a:p>
                </p:txBody>
              </p:sp>
            </p:grpSp>
            <p:sp>
              <p:nvSpPr>
                <p:cNvPr id="60" name="TextBox 59"/>
                <p:cNvSpPr txBox="1"/>
                <p:nvPr/>
              </p:nvSpPr>
              <p:spPr>
                <a:xfrm>
                  <a:off x="5078415" y="2434702"/>
                  <a:ext cx="345864" cy="369332"/>
                </a:xfrm>
                <a:prstGeom prst="rect">
                  <a:avLst/>
                </a:prstGeom>
                <a:noFill/>
              </p:spPr>
              <p:txBody>
                <a:bodyPr wrap="square" rtlCol="0">
                  <a:spAutoFit/>
                </a:bodyPr>
                <a:lstStyle/>
                <a:p>
                  <a:r>
                    <a:rPr lang="en-US" b="1" dirty="0">
                      <a:solidFill>
                        <a:srgbClr val="C00000"/>
                      </a:solidFill>
                    </a:rPr>
                    <a:t>4</a:t>
                  </a:r>
                </a:p>
              </p:txBody>
            </p:sp>
            <p:cxnSp>
              <p:nvCxnSpPr>
                <p:cNvPr id="61" name="Straight Connector 60"/>
                <p:cNvCxnSpPr/>
                <p:nvPr/>
              </p:nvCxnSpPr>
              <p:spPr>
                <a:xfrm flipH="1">
                  <a:off x="4902597" y="2761568"/>
                  <a:ext cx="227867" cy="36933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1106649" y="5500706"/>
                <a:ext cx="396279" cy="369332"/>
              </a:xfrm>
              <a:prstGeom prst="rect">
                <a:avLst/>
              </a:prstGeom>
              <a:noFill/>
            </p:spPr>
            <p:txBody>
              <a:bodyPr wrap="square" rtlCol="0">
                <a:spAutoFit/>
              </a:bodyPr>
              <a:lstStyle/>
              <a:p>
                <a:r>
                  <a:rPr lang="en-US" b="1" dirty="0">
                    <a:solidFill>
                      <a:srgbClr val="C00000"/>
                    </a:solidFill>
                  </a:rPr>
                  <a:t>5</a:t>
                </a:r>
              </a:p>
            </p:txBody>
          </p:sp>
          <p:cxnSp>
            <p:nvCxnSpPr>
              <p:cNvPr id="58" name="Straight Connector 57"/>
              <p:cNvCxnSpPr/>
              <p:nvPr/>
            </p:nvCxnSpPr>
            <p:spPr>
              <a:xfrm>
                <a:off x="1101992" y="5126763"/>
                <a:ext cx="156685" cy="36933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54" name="Straight Connector 53"/>
            <p:cNvCxnSpPr>
              <a:endCxn id="55" idx="0"/>
            </p:cNvCxnSpPr>
            <p:nvPr/>
          </p:nvCxnSpPr>
          <p:spPr>
            <a:xfrm flipH="1">
              <a:off x="4677466" y="5439018"/>
              <a:ext cx="139810" cy="318535"/>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491373" y="5757553"/>
              <a:ext cx="372186" cy="369332"/>
            </a:xfrm>
            <a:prstGeom prst="rect">
              <a:avLst/>
            </a:prstGeom>
            <a:noFill/>
          </p:spPr>
          <p:txBody>
            <a:bodyPr wrap="square" rtlCol="0">
              <a:spAutoFit/>
            </a:bodyPr>
            <a:lstStyle/>
            <a:p>
              <a:r>
                <a:rPr lang="en-US" b="1" dirty="0">
                  <a:solidFill>
                    <a:srgbClr val="C00000"/>
                  </a:solidFill>
                </a:rPr>
                <a:t>9</a:t>
              </a:r>
            </a:p>
          </p:txBody>
        </p:sp>
      </p:grpSp>
      <p:sp>
        <p:nvSpPr>
          <p:cNvPr id="67" name="Right Arrow 66"/>
          <p:cNvSpPr/>
          <p:nvPr/>
        </p:nvSpPr>
        <p:spPr>
          <a:xfrm>
            <a:off x="4891053" y="2099796"/>
            <a:ext cx="575344" cy="232729"/>
          </a:xfrm>
          <a:prstGeom prst="rightArrow">
            <a:avLst/>
          </a:prstGeom>
          <a:solidFill>
            <a:schemeClr val="accent1">
              <a:lumMod val="40000"/>
              <a:lumOff val="60000"/>
            </a:schemeClr>
          </a:solidFill>
          <a:ln w="19050" cmpd="sng">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7304739">
            <a:off x="5545520" y="4017307"/>
            <a:ext cx="606869" cy="232729"/>
          </a:xfrm>
          <a:prstGeom prst="rightArrow">
            <a:avLst/>
          </a:prstGeom>
          <a:solidFill>
            <a:schemeClr val="accent1">
              <a:lumMod val="40000"/>
              <a:lumOff val="60000"/>
            </a:schemeClr>
          </a:solidFill>
          <a:ln w="19050" cmpd="sng">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256718" y="4434178"/>
            <a:ext cx="3221874" cy="830997"/>
          </a:xfrm>
          <a:prstGeom prst="rect">
            <a:avLst/>
          </a:prstGeom>
          <a:noFill/>
        </p:spPr>
        <p:txBody>
          <a:bodyPr wrap="square" rtlCol="0">
            <a:spAutoFit/>
          </a:bodyPr>
          <a:lstStyle/>
          <a:p>
            <a:pPr algn="r"/>
            <a:r>
              <a:rPr lang="en-US" sz="2400" b="1" dirty="0">
                <a:solidFill>
                  <a:srgbClr val="002060"/>
                </a:solidFill>
              </a:rPr>
              <a:t>Bubble down goes to leaf if needed</a:t>
            </a:r>
          </a:p>
        </p:txBody>
      </p:sp>
      <p:sp>
        <p:nvSpPr>
          <p:cNvPr id="87" name="Freeform 86"/>
          <p:cNvSpPr/>
          <p:nvPr/>
        </p:nvSpPr>
        <p:spPr>
          <a:xfrm>
            <a:off x="1822932" y="2714920"/>
            <a:ext cx="312000" cy="616768"/>
          </a:xfrm>
          <a:custGeom>
            <a:avLst/>
            <a:gdLst>
              <a:gd name="connsiteX0" fmla="*/ 197963 w 358218"/>
              <a:gd name="connsiteY0" fmla="*/ 0 h 585318"/>
              <a:gd name="connsiteX1" fmla="*/ 254523 w 358218"/>
              <a:gd name="connsiteY1" fmla="*/ 47134 h 585318"/>
              <a:gd name="connsiteX2" fmla="*/ 311084 w 358218"/>
              <a:gd name="connsiteY2" fmla="*/ 94268 h 585318"/>
              <a:gd name="connsiteX3" fmla="*/ 348791 w 358218"/>
              <a:gd name="connsiteY3" fmla="*/ 160255 h 585318"/>
              <a:gd name="connsiteX4" fmla="*/ 358218 w 358218"/>
              <a:gd name="connsiteY4" fmla="*/ 188536 h 585318"/>
              <a:gd name="connsiteX5" fmla="*/ 348791 w 358218"/>
              <a:gd name="connsiteY5" fmla="*/ 348791 h 585318"/>
              <a:gd name="connsiteX6" fmla="*/ 339365 w 358218"/>
              <a:gd name="connsiteY6" fmla="*/ 377072 h 585318"/>
              <a:gd name="connsiteX7" fmla="*/ 311084 w 358218"/>
              <a:gd name="connsiteY7" fmla="*/ 395925 h 585318"/>
              <a:gd name="connsiteX8" fmla="*/ 273377 w 358218"/>
              <a:gd name="connsiteY8" fmla="*/ 433633 h 585318"/>
              <a:gd name="connsiteX9" fmla="*/ 226243 w 358218"/>
              <a:gd name="connsiteY9" fmla="*/ 471340 h 585318"/>
              <a:gd name="connsiteX10" fmla="*/ 150828 w 358218"/>
              <a:gd name="connsiteY10" fmla="*/ 537327 h 585318"/>
              <a:gd name="connsiteX11" fmla="*/ 94268 w 358218"/>
              <a:gd name="connsiteY11" fmla="*/ 556181 h 585318"/>
              <a:gd name="connsiteX12" fmla="*/ 65987 w 358218"/>
              <a:gd name="connsiteY12" fmla="*/ 565608 h 585318"/>
              <a:gd name="connsiteX13" fmla="*/ 0 w 358218"/>
              <a:gd name="connsiteY13" fmla="*/ 584461 h 585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8218" h="585318">
                <a:moveTo>
                  <a:pt x="197963" y="0"/>
                </a:moveTo>
                <a:cubicBezTo>
                  <a:pt x="216816" y="15711"/>
                  <a:pt x="236180" y="30829"/>
                  <a:pt x="254523" y="47134"/>
                </a:cubicBezTo>
                <a:cubicBezTo>
                  <a:pt x="308958" y="95521"/>
                  <a:pt x="256293" y="57739"/>
                  <a:pt x="311084" y="94268"/>
                </a:cubicBezTo>
                <a:cubicBezTo>
                  <a:pt x="330020" y="122671"/>
                  <a:pt x="334438" y="126764"/>
                  <a:pt x="348791" y="160255"/>
                </a:cubicBezTo>
                <a:cubicBezTo>
                  <a:pt x="352705" y="169389"/>
                  <a:pt x="355076" y="179109"/>
                  <a:pt x="358218" y="188536"/>
                </a:cubicBezTo>
                <a:cubicBezTo>
                  <a:pt x="355076" y="241954"/>
                  <a:pt x="354115" y="295546"/>
                  <a:pt x="348791" y="348791"/>
                </a:cubicBezTo>
                <a:cubicBezTo>
                  <a:pt x="347802" y="358679"/>
                  <a:pt x="345572" y="369313"/>
                  <a:pt x="339365" y="377072"/>
                </a:cubicBezTo>
                <a:cubicBezTo>
                  <a:pt x="332287" y="385919"/>
                  <a:pt x="320511" y="389641"/>
                  <a:pt x="311084" y="395925"/>
                </a:cubicBezTo>
                <a:cubicBezTo>
                  <a:pt x="290516" y="457628"/>
                  <a:pt x="319082" y="397069"/>
                  <a:pt x="273377" y="433633"/>
                </a:cubicBezTo>
                <a:cubicBezTo>
                  <a:pt x="212463" y="482364"/>
                  <a:pt x="297325" y="447645"/>
                  <a:pt x="226243" y="471340"/>
                </a:cubicBezTo>
                <a:cubicBezTo>
                  <a:pt x="204246" y="504334"/>
                  <a:pt x="197962" y="521615"/>
                  <a:pt x="150828" y="537327"/>
                </a:cubicBezTo>
                <a:lnTo>
                  <a:pt x="94268" y="556181"/>
                </a:lnTo>
                <a:cubicBezTo>
                  <a:pt x="84841" y="559323"/>
                  <a:pt x="74255" y="560096"/>
                  <a:pt x="65987" y="565608"/>
                </a:cubicBezTo>
                <a:cubicBezTo>
                  <a:pt x="27249" y="591433"/>
                  <a:pt x="49036" y="584461"/>
                  <a:pt x="0" y="584461"/>
                </a:cubicBezTo>
              </a:path>
            </a:pathLst>
          </a:custGeom>
          <a:noFill/>
          <a:ln w="31750" cmpd="sng">
            <a:solidFill>
              <a:schemeClr val="tx2">
                <a:lumMod val="60000"/>
                <a:lumOff val="40000"/>
              </a:schemeClr>
            </a:solidFill>
            <a:prstDash val="sysDash"/>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rot="11205314">
            <a:off x="1487788" y="2616774"/>
            <a:ext cx="302121" cy="616768"/>
          </a:xfrm>
          <a:custGeom>
            <a:avLst/>
            <a:gdLst>
              <a:gd name="connsiteX0" fmla="*/ 197963 w 358218"/>
              <a:gd name="connsiteY0" fmla="*/ 0 h 585318"/>
              <a:gd name="connsiteX1" fmla="*/ 254523 w 358218"/>
              <a:gd name="connsiteY1" fmla="*/ 47134 h 585318"/>
              <a:gd name="connsiteX2" fmla="*/ 311084 w 358218"/>
              <a:gd name="connsiteY2" fmla="*/ 94268 h 585318"/>
              <a:gd name="connsiteX3" fmla="*/ 348791 w 358218"/>
              <a:gd name="connsiteY3" fmla="*/ 160255 h 585318"/>
              <a:gd name="connsiteX4" fmla="*/ 358218 w 358218"/>
              <a:gd name="connsiteY4" fmla="*/ 188536 h 585318"/>
              <a:gd name="connsiteX5" fmla="*/ 348791 w 358218"/>
              <a:gd name="connsiteY5" fmla="*/ 348791 h 585318"/>
              <a:gd name="connsiteX6" fmla="*/ 339365 w 358218"/>
              <a:gd name="connsiteY6" fmla="*/ 377072 h 585318"/>
              <a:gd name="connsiteX7" fmla="*/ 311084 w 358218"/>
              <a:gd name="connsiteY7" fmla="*/ 395925 h 585318"/>
              <a:gd name="connsiteX8" fmla="*/ 273377 w 358218"/>
              <a:gd name="connsiteY8" fmla="*/ 433633 h 585318"/>
              <a:gd name="connsiteX9" fmla="*/ 226243 w 358218"/>
              <a:gd name="connsiteY9" fmla="*/ 471340 h 585318"/>
              <a:gd name="connsiteX10" fmla="*/ 150828 w 358218"/>
              <a:gd name="connsiteY10" fmla="*/ 537327 h 585318"/>
              <a:gd name="connsiteX11" fmla="*/ 94268 w 358218"/>
              <a:gd name="connsiteY11" fmla="*/ 556181 h 585318"/>
              <a:gd name="connsiteX12" fmla="*/ 65987 w 358218"/>
              <a:gd name="connsiteY12" fmla="*/ 565608 h 585318"/>
              <a:gd name="connsiteX13" fmla="*/ 0 w 358218"/>
              <a:gd name="connsiteY13" fmla="*/ 584461 h 585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8218" h="585318">
                <a:moveTo>
                  <a:pt x="197963" y="0"/>
                </a:moveTo>
                <a:cubicBezTo>
                  <a:pt x="216816" y="15711"/>
                  <a:pt x="236180" y="30829"/>
                  <a:pt x="254523" y="47134"/>
                </a:cubicBezTo>
                <a:cubicBezTo>
                  <a:pt x="308958" y="95521"/>
                  <a:pt x="256293" y="57739"/>
                  <a:pt x="311084" y="94268"/>
                </a:cubicBezTo>
                <a:cubicBezTo>
                  <a:pt x="330020" y="122671"/>
                  <a:pt x="334438" y="126764"/>
                  <a:pt x="348791" y="160255"/>
                </a:cubicBezTo>
                <a:cubicBezTo>
                  <a:pt x="352705" y="169389"/>
                  <a:pt x="355076" y="179109"/>
                  <a:pt x="358218" y="188536"/>
                </a:cubicBezTo>
                <a:cubicBezTo>
                  <a:pt x="355076" y="241954"/>
                  <a:pt x="354115" y="295546"/>
                  <a:pt x="348791" y="348791"/>
                </a:cubicBezTo>
                <a:cubicBezTo>
                  <a:pt x="347802" y="358679"/>
                  <a:pt x="345572" y="369313"/>
                  <a:pt x="339365" y="377072"/>
                </a:cubicBezTo>
                <a:cubicBezTo>
                  <a:pt x="332287" y="385919"/>
                  <a:pt x="320511" y="389641"/>
                  <a:pt x="311084" y="395925"/>
                </a:cubicBezTo>
                <a:cubicBezTo>
                  <a:pt x="290516" y="457628"/>
                  <a:pt x="319082" y="397069"/>
                  <a:pt x="273377" y="433633"/>
                </a:cubicBezTo>
                <a:cubicBezTo>
                  <a:pt x="212463" y="482364"/>
                  <a:pt x="297325" y="447645"/>
                  <a:pt x="226243" y="471340"/>
                </a:cubicBezTo>
                <a:cubicBezTo>
                  <a:pt x="204246" y="504334"/>
                  <a:pt x="197962" y="521615"/>
                  <a:pt x="150828" y="537327"/>
                </a:cubicBezTo>
                <a:lnTo>
                  <a:pt x="94268" y="556181"/>
                </a:lnTo>
                <a:cubicBezTo>
                  <a:pt x="84841" y="559323"/>
                  <a:pt x="74255" y="560096"/>
                  <a:pt x="65987" y="565608"/>
                </a:cubicBezTo>
                <a:cubicBezTo>
                  <a:pt x="27249" y="591433"/>
                  <a:pt x="49036" y="584461"/>
                  <a:pt x="0" y="584461"/>
                </a:cubicBezTo>
              </a:path>
            </a:pathLst>
          </a:custGeom>
          <a:noFill/>
          <a:ln w="31750" cmpd="sng">
            <a:solidFill>
              <a:schemeClr val="tx2">
                <a:lumMod val="60000"/>
                <a:lumOff val="40000"/>
              </a:schemeClr>
            </a:solidFill>
            <a:prstDash val="sysDash"/>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rot="909629">
            <a:off x="3295539" y="2805316"/>
            <a:ext cx="197500" cy="616768"/>
          </a:xfrm>
          <a:custGeom>
            <a:avLst/>
            <a:gdLst>
              <a:gd name="connsiteX0" fmla="*/ 197963 w 358218"/>
              <a:gd name="connsiteY0" fmla="*/ 0 h 585318"/>
              <a:gd name="connsiteX1" fmla="*/ 254523 w 358218"/>
              <a:gd name="connsiteY1" fmla="*/ 47134 h 585318"/>
              <a:gd name="connsiteX2" fmla="*/ 311084 w 358218"/>
              <a:gd name="connsiteY2" fmla="*/ 94268 h 585318"/>
              <a:gd name="connsiteX3" fmla="*/ 348791 w 358218"/>
              <a:gd name="connsiteY3" fmla="*/ 160255 h 585318"/>
              <a:gd name="connsiteX4" fmla="*/ 358218 w 358218"/>
              <a:gd name="connsiteY4" fmla="*/ 188536 h 585318"/>
              <a:gd name="connsiteX5" fmla="*/ 348791 w 358218"/>
              <a:gd name="connsiteY5" fmla="*/ 348791 h 585318"/>
              <a:gd name="connsiteX6" fmla="*/ 339365 w 358218"/>
              <a:gd name="connsiteY6" fmla="*/ 377072 h 585318"/>
              <a:gd name="connsiteX7" fmla="*/ 311084 w 358218"/>
              <a:gd name="connsiteY7" fmla="*/ 395925 h 585318"/>
              <a:gd name="connsiteX8" fmla="*/ 273377 w 358218"/>
              <a:gd name="connsiteY8" fmla="*/ 433633 h 585318"/>
              <a:gd name="connsiteX9" fmla="*/ 226243 w 358218"/>
              <a:gd name="connsiteY9" fmla="*/ 471340 h 585318"/>
              <a:gd name="connsiteX10" fmla="*/ 150828 w 358218"/>
              <a:gd name="connsiteY10" fmla="*/ 537327 h 585318"/>
              <a:gd name="connsiteX11" fmla="*/ 94268 w 358218"/>
              <a:gd name="connsiteY11" fmla="*/ 556181 h 585318"/>
              <a:gd name="connsiteX12" fmla="*/ 65987 w 358218"/>
              <a:gd name="connsiteY12" fmla="*/ 565608 h 585318"/>
              <a:gd name="connsiteX13" fmla="*/ 0 w 358218"/>
              <a:gd name="connsiteY13" fmla="*/ 584461 h 585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8218" h="585318">
                <a:moveTo>
                  <a:pt x="197963" y="0"/>
                </a:moveTo>
                <a:cubicBezTo>
                  <a:pt x="216816" y="15711"/>
                  <a:pt x="236180" y="30829"/>
                  <a:pt x="254523" y="47134"/>
                </a:cubicBezTo>
                <a:cubicBezTo>
                  <a:pt x="308958" y="95521"/>
                  <a:pt x="256293" y="57739"/>
                  <a:pt x="311084" y="94268"/>
                </a:cubicBezTo>
                <a:cubicBezTo>
                  <a:pt x="330020" y="122671"/>
                  <a:pt x="334438" y="126764"/>
                  <a:pt x="348791" y="160255"/>
                </a:cubicBezTo>
                <a:cubicBezTo>
                  <a:pt x="352705" y="169389"/>
                  <a:pt x="355076" y="179109"/>
                  <a:pt x="358218" y="188536"/>
                </a:cubicBezTo>
                <a:cubicBezTo>
                  <a:pt x="355076" y="241954"/>
                  <a:pt x="354115" y="295546"/>
                  <a:pt x="348791" y="348791"/>
                </a:cubicBezTo>
                <a:cubicBezTo>
                  <a:pt x="347802" y="358679"/>
                  <a:pt x="345572" y="369313"/>
                  <a:pt x="339365" y="377072"/>
                </a:cubicBezTo>
                <a:cubicBezTo>
                  <a:pt x="332287" y="385919"/>
                  <a:pt x="320511" y="389641"/>
                  <a:pt x="311084" y="395925"/>
                </a:cubicBezTo>
                <a:cubicBezTo>
                  <a:pt x="290516" y="457628"/>
                  <a:pt x="319082" y="397069"/>
                  <a:pt x="273377" y="433633"/>
                </a:cubicBezTo>
                <a:cubicBezTo>
                  <a:pt x="212463" y="482364"/>
                  <a:pt x="297325" y="447645"/>
                  <a:pt x="226243" y="471340"/>
                </a:cubicBezTo>
                <a:cubicBezTo>
                  <a:pt x="204246" y="504334"/>
                  <a:pt x="197962" y="521615"/>
                  <a:pt x="150828" y="537327"/>
                </a:cubicBezTo>
                <a:lnTo>
                  <a:pt x="94268" y="556181"/>
                </a:lnTo>
                <a:cubicBezTo>
                  <a:pt x="84841" y="559323"/>
                  <a:pt x="74255" y="560096"/>
                  <a:pt x="65987" y="565608"/>
                </a:cubicBezTo>
                <a:cubicBezTo>
                  <a:pt x="27249" y="591433"/>
                  <a:pt x="49036" y="584461"/>
                  <a:pt x="0" y="584461"/>
                </a:cubicBezTo>
              </a:path>
            </a:pathLst>
          </a:custGeom>
          <a:noFill/>
          <a:ln w="31750" cmpd="sng">
            <a:solidFill>
              <a:schemeClr val="tx2">
                <a:lumMod val="60000"/>
                <a:lumOff val="40000"/>
              </a:schemeClr>
            </a:solidFill>
            <a:prstDash val="sysDash"/>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rot="12010837">
            <a:off x="2880211" y="2619377"/>
            <a:ext cx="285296" cy="616768"/>
          </a:xfrm>
          <a:custGeom>
            <a:avLst/>
            <a:gdLst>
              <a:gd name="connsiteX0" fmla="*/ 197963 w 358218"/>
              <a:gd name="connsiteY0" fmla="*/ 0 h 585318"/>
              <a:gd name="connsiteX1" fmla="*/ 254523 w 358218"/>
              <a:gd name="connsiteY1" fmla="*/ 47134 h 585318"/>
              <a:gd name="connsiteX2" fmla="*/ 311084 w 358218"/>
              <a:gd name="connsiteY2" fmla="*/ 94268 h 585318"/>
              <a:gd name="connsiteX3" fmla="*/ 348791 w 358218"/>
              <a:gd name="connsiteY3" fmla="*/ 160255 h 585318"/>
              <a:gd name="connsiteX4" fmla="*/ 358218 w 358218"/>
              <a:gd name="connsiteY4" fmla="*/ 188536 h 585318"/>
              <a:gd name="connsiteX5" fmla="*/ 348791 w 358218"/>
              <a:gd name="connsiteY5" fmla="*/ 348791 h 585318"/>
              <a:gd name="connsiteX6" fmla="*/ 339365 w 358218"/>
              <a:gd name="connsiteY6" fmla="*/ 377072 h 585318"/>
              <a:gd name="connsiteX7" fmla="*/ 311084 w 358218"/>
              <a:gd name="connsiteY7" fmla="*/ 395925 h 585318"/>
              <a:gd name="connsiteX8" fmla="*/ 273377 w 358218"/>
              <a:gd name="connsiteY8" fmla="*/ 433633 h 585318"/>
              <a:gd name="connsiteX9" fmla="*/ 226243 w 358218"/>
              <a:gd name="connsiteY9" fmla="*/ 471340 h 585318"/>
              <a:gd name="connsiteX10" fmla="*/ 150828 w 358218"/>
              <a:gd name="connsiteY10" fmla="*/ 537327 h 585318"/>
              <a:gd name="connsiteX11" fmla="*/ 94268 w 358218"/>
              <a:gd name="connsiteY11" fmla="*/ 556181 h 585318"/>
              <a:gd name="connsiteX12" fmla="*/ 65987 w 358218"/>
              <a:gd name="connsiteY12" fmla="*/ 565608 h 585318"/>
              <a:gd name="connsiteX13" fmla="*/ 0 w 358218"/>
              <a:gd name="connsiteY13" fmla="*/ 584461 h 585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8218" h="585318">
                <a:moveTo>
                  <a:pt x="197963" y="0"/>
                </a:moveTo>
                <a:cubicBezTo>
                  <a:pt x="216816" y="15711"/>
                  <a:pt x="236180" y="30829"/>
                  <a:pt x="254523" y="47134"/>
                </a:cubicBezTo>
                <a:cubicBezTo>
                  <a:pt x="308958" y="95521"/>
                  <a:pt x="256293" y="57739"/>
                  <a:pt x="311084" y="94268"/>
                </a:cubicBezTo>
                <a:cubicBezTo>
                  <a:pt x="330020" y="122671"/>
                  <a:pt x="334438" y="126764"/>
                  <a:pt x="348791" y="160255"/>
                </a:cubicBezTo>
                <a:cubicBezTo>
                  <a:pt x="352705" y="169389"/>
                  <a:pt x="355076" y="179109"/>
                  <a:pt x="358218" y="188536"/>
                </a:cubicBezTo>
                <a:cubicBezTo>
                  <a:pt x="355076" y="241954"/>
                  <a:pt x="354115" y="295546"/>
                  <a:pt x="348791" y="348791"/>
                </a:cubicBezTo>
                <a:cubicBezTo>
                  <a:pt x="347802" y="358679"/>
                  <a:pt x="345572" y="369313"/>
                  <a:pt x="339365" y="377072"/>
                </a:cubicBezTo>
                <a:cubicBezTo>
                  <a:pt x="332287" y="385919"/>
                  <a:pt x="320511" y="389641"/>
                  <a:pt x="311084" y="395925"/>
                </a:cubicBezTo>
                <a:cubicBezTo>
                  <a:pt x="290516" y="457628"/>
                  <a:pt x="319082" y="397069"/>
                  <a:pt x="273377" y="433633"/>
                </a:cubicBezTo>
                <a:cubicBezTo>
                  <a:pt x="212463" y="482364"/>
                  <a:pt x="297325" y="447645"/>
                  <a:pt x="226243" y="471340"/>
                </a:cubicBezTo>
                <a:cubicBezTo>
                  <a:pt x="204246" y="504334"/>
                  <a:pt x="197962" y="521615"/>
                  <a:pt x="150828" y="537327"/>
                </a:cubicBezTo>
                <a:lnTo>
                  <a:pt x="94268" y="556181"/>
                </a:lnTo>
                <a:cubicBezTo>
                  <a:pt x="84841" y="559323"/>
                  <a:pt x="74255" y="560096"/>
                  <a:pt x="65987" y="565608"/>
                </a:cubicBezTo>
                <a:cubicBezTo>
                  <a:pt x="27249" y="591433"/>
                  <a:pt x="49036" y="584461"/>
                  <a:pt x="0" y="584461"/>
                </a:cubicBezTo>
              </a:path>
            </a:pathLst>
          </a:custGeom>
          <a:noFill/>
          <a:ln w="31750" cmpd="sng">
            <a:solidFill>
              <a:schemeClr val="tx2">
                <a:lumMod val="60000"/>
                <a:lumOff val="40000"/>
              </a:schemeClr>
            </a:solidFill>
            <a:prstDash val="sysDash"/>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rot="18755149">
            <a:off x="6711319" y="1867731"/>
            <a:ext cx="312000" cy="616768"/>
          </a:xfrm>
          <a:custGeom>
            <a:avLst/>
            <a:gdLst>
              <a:gd name="connsiteX0" fmla="*/ 197963 w 358218"/>
              <a:gd name="connsiteY0" fmla="*/ 0 h 585318"/>
              <a:gd name="connsiteX1" fmla="*/ 254523 w 358218"/>
              <a:gd name="connsiteY1" fmla="*/ 47134 h 585318"/>
              <a:gd name="connsiteX2" fmla="*/ 311084 w 358218"/>
              <a:gd name="connsiteY2" fmla="*/ 94268 h 585318"/>
              <a:gd name="connsiteX3" fmla="*/ 348791 w 358218"/>
              <a:gd name="connsiteY3" fmla="*/ 160255 h 585318"/>
              <a:gd name="connsiteX4" fmla="*/ 358218 w 358218"/>
              <a:gd name="connsiteY4" fmla="*/ 188536 h 585318"/>
              <a:gd name="connsiteX5" fmla="*/ 348791 w 358218"/>
              <a:gd name="connsiteY5" fmla="*/ 348791 h 585318"/>
              <a:gd name="connsiteX6" fmla="*/ 339365 w 358218"/>
              <a:gd name="connsiteY6" fmla="*/ 377072 h 585318"/>
              <a:gd name="connsiteX7" fmla="*/ 311084 w 358218"/>
              <a:gd name="connsiteY7" fmla="*/ 395925 h 585318"/>
              <a:gd name="connsiteX8" fmla="*/ 273377 w 358218"/>
              <a:gd name="connsiteY8" fmla="*/ 433633 h 585318"/>
              <a:gd name="connsiteX9" fmla="*/ 226243 w 358218"/>
              <a:gd name="connsiteY9" fmla="*/ 471340 h 585318"/>
              <a:gd name="connsiteX10" fmla="*/ 150828 w 358218"/>
              <a:gd name="connsiteY10" fmla="*/ 537327 h 585318"/>
              <a:gd name="connsiteX11" fmla="*/ 94268 w 358218"/>
              <a:gd name="connsiteY11" fmla="*/ 556181 h 585318"/>
              <a:gd name="connsiteX12" fmla="*/ 65987 w 358218"/>
              <a:gd name="connsiteY12" fmla="*/ 565608 h 585318"/>
              <a:gd name="connsiteX13" fmla="*/ 0 w 358218"/>
              <a:gd name="connsiteY13" fmla="*/ 584461 h 585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8218" h="585318">
                <a:moveTo>
                  <a:pt x="197963" y="0"/>
                </a:moveTo>
                <a:cubicBezTo>
                  <a:pt x="216816" y="15711"/>
                  <a:pt x="236180" y="30829"/>
                  <a:pt x="254523" y="47134"/>
                </a:cubicBezTo>
                <a:cubicBezTo>
                  <a:pt x="308958" y="95521"/>
                  <a:pt x="256293" y="57739"/>
                  <a:pt x="311084" y="94268"/>
                </a:cubicBezTo>
                <a:cubicBezTo>
                  <a:pt x="330020" y="122671"/>
                  <a:pt x="334438" y="126764"/>
                  <a:pt x="348791" y="160255"/>
                </a:cubicBezTo>
                <a:cubicBezTo>
                  <a:pt x="352705" y="169389"/>
                  <a:pt x="355076" y="179109"/>
                  <a:pt x="358218" y="188536"/>
                </a:cubicBezTo>
                <a:cubicBezTo>
                  <a:pt x="355076" y="241954"/>
                  <a:pt x="354115" y="295546"/>
                  <a:pt x="348791" y="348791"/>
                </a:cubicBezTo>
                <a:cubicBezTo>
                  <a:pt x="347802" y="358679"/>
                  <a:pt x="345572" y="369313"/>
                  <a:pt x="339365" y="377072"/>
                </a:cubicBezTo>
                <a:cubicBezTo>
                  <a:pt x="332287" y="385919"/>
                  <a:pt x="320511" y="389641"/>
                  <a:pt x="311084" y="395925"/>
                </a:cubicBezTo>
                <a:cubicBezTo>
                  <a:pt x="290516" y="457628"/>
                  <a:pt x="319082" y="397069"/>
                  <a:pt x="273377" y="433633"/>
                </a:cubicBezTo>
                <a:cubicBezTo>
                  <a:pt x="212463" y="482364"/>
                  <a:pt x="297325" y="447645"/>
                  <a:pt x="226243" y="471340"/>
                </a:cubicBezTo>
                <a:cubicBezTo>
                  <a:pt x="204246" y="504334"/>
                  <a:pt x="197962" y="521615"/>
                  <a:pt x="150828" y="537327"/>
                </a:cubicBezTo>
                <a:lnTo>
                  <a:pt x="94268" y="556181"/>
                </a:lnTo>
                <a:cubicBezTo>
                  <a:pt x="84841" y="559323"/>
                  <a:pt x="74255" y="560096"/>
                  <a:pt x="65987" y="565608"/>
                </a:cubicBezTo>
                <a:cubicBezTo>
                  <a:pt x="27249" y="591433"/>
                  <a:pt x="49036" y="584461"/>
                  <a:pt x="0" y="584461"/>
                </a:cubicBezTo>
              </a:path>
            </a:pathLst>
          </a:custGeom>
          <a:noFill/>
          <a:ln w="31750" cmpd="sng">
            <a:solidFill>
              <a:schemeClr val="tx2">
                <a:lumMod val="60000"/>
                <a:lumOff val="40000"/>
              </a:schemeClr>
            </a:solidFill>
            <a:prstDash val="sysDash"/>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rot="7631248">
            <a:off x="6478327" y="2219192"/>
            <a:ext cx="285296" cy="504424"/>
          </a:xfrm>
          <a:custGeom>
            <a:avLst/>
            <a:gdLst>
              <a:gd name="connsiteX0" fmla="*/ 197963 w 358218"/>
              <a:gd name="connsiteY0" fmla="*/ 0 h 585318"/>
              <a:gd name="connsiteX1" fmla="*/ 254523 w 358218"/>
              <a:gd name="connsiteY1" fmla="*/ 47134 h 585318"/>
              <a:gd name="connsiteX2" fmla="*/ 311084 w 358218"/>
              <a:gd name="connsiteY2" fmla="*/ 94268 h 585318"/>
              <a:gd name="connsiteX3" fmla="*/ 348791 w 358218"/>
              <a:gd name="connsiteY3" fmla="*/ 160255 h 585318"/>
              <a:gd name="connsiteX4" fmla="*/ 358218 w 358218"/>
              <a:gd name="connsiteY4" fmla="*/ 188536 h 585318"/>
              <a:gd name="connsiteX5" fmla="*/ 348791 w 358218"/>
              <a:gd name="connsiteY5" fmla="*/ 348791 h 585318"/>
              <a:gd name="connsiteX6" fmla="*/ 339365 w 358218"/>
              <a:gd name="connsiteY6" fmla="*/ 377072 h 585318"/>
              <a:gd name="connsiteX7" fmla="*/ 311084 w 358218"/>
              <a:gd name="connsiteY7" fmla="*/ 395925 h 585318"/>
              <a:gd name="connsiteX8" fmla="*/ 273377 w 358218"/>
              <a:gd name="connsiteY8" fmla="*/ 433633 h 585318"/>
              <a:gd name="connsiteX9" fmla="*/ 226243 w 358218"/>
              <a:gd name="connsiteY9" fmla="*/ 471340 h 585318"/>
              <a:gd name="connsiteX10" fmla="*/ 150828 w 358218"/>
              <a:gd name="connsiteY10" fmla="*/ 537327 h 585318"/>
              <a:gd name="connsiteX11" fmla="*/ 94268 w 358218"/>
              <a:gd name="connsiteY11" fmla="*/ 556181 h 585318"/>
              <a:gd name="connsiteX12" fmla="*/ 65987 w 358218"/>
              <a:gd name="connsiteY12" fmla="*/ 565608 h 585318"/>
              <a:gd name="connsiteX13" fmla="*/ 0 w 358218"/>
              <a:gd name="connsiteY13" fmla="*/ 584461 h 585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8218" h="585318">
                <a:moveTo>
                  <a:pt x="197963" y="0"/>
                </a:moveTo>
                <a:cubicBezTo>
                  <a:pt x="216816" y="15711"/>
                  <a:pt x="236180" y="30829"/>
                  <a:pt x="254523" y="47134"/>
                </a:cubicBezTo>
                <a:cubicBezTo>
                  <a:pt x="308958" y="95521"/>
                  <a:pt x="256293" y="57739"/>
                  <a:pt x="311084" y="94268"/>
                </a:cubicBezTo>
                <a:cubicBezTo>
                  <a:pt x="330020" y="122671"/>
                  <a:pt x="334438" y="126764"/>
                  <a:pt x="348791" y="160255"/>
                </a:cubicBezTo>
                <a:cubicBezTo>
                  <a:pt x="352705" y="169389"/>
                  <a:pt x="355076" y="179109"/>
                  <a:pt x="358218" y="188536"/>
                </a:cubicBezTo>
                <a:cubicBezTo>
                  <a:pt x="355076" y="241954"/>
                  <a:pt x="354115" y="295546"/>
                  <a:pt x="348791" y="348791"/>
                </a:cubicBezTo>
                <a:cubicBezTo>
                  <a:pt x="347802" y="358679"/>
                  <a:pt x="345572" y="369313"/>
                  <a:pt x="339365" y="377072"/>
                </a:cubicBezTo>
                <a:cubicBezTo>
                  <a:pt x="332287" y="385919"/>
                  <a:pt x="320511" y="389641"/>
                  <a:pt x="311084" y="395925"/>
                </a:cubicBezTo>
                <a:cubicBezTo>
                  <a:pt x="290516" y="457628"/>
                  <a:pt x="319082" y="397069"/>
                  <a:pt x="273377" y="433633"/>
                </a:cubicBezTo>
                <a:cubicBezTo>
                  <a:pt x="212463" y="482364"/>
                  <a:pt x="297325" y="447645"/>
                  <a:pt x="226243" y="471340"/>
                </a:cubicBezTo>
                <a:cubicBezTo>
                  <a:pt x="204246" y="504334"/>
                  <a:pt x="197962" y="521615"/>
                  <a:pt x="150828" y="537327"/>
                </a:cubicBezTo>
                <a:lnTo>
                  <a:pt x="94268" y="556181"/>
                </a:lnTo>
                <a:cubicBezTo>
                  <a:pt x="84841" y="559323"/>
                  <a:pt x="74255" y="560096"/>
                  <a:pt x="65987" y="565608"/>
                </a:cubicBezTo>
                <a:cubicBezTo>
                  <a:pt x="27249" y="591433"/>
                  <a:pt x="49036" y="584461"/>
                  <a:pt x="0" y="584461"/>
                </a:cubicBezTo>
              </a:path>
            </a:pathLst>
          </a:custGeom>
          <a:noFill/>
          <a:ln w="31750" cmpd="sng">
            <a:solidFill>
              <a:schemeClr val="tx2">
                <a:lumMod val="60000"/>
                <a:lumOff val="40000"/>
              </a:schemeClr>
            </a:solidFill>
            <a:prstDash val="sysDash"/>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p:cNvGrpSpPr/>
          <p:nvPr/>
        </p:nvGrpSpPr>
        <p:grpSpPr>
          <a:xfrm>
            <a:off x="6638198" y="4531185"/>
            <a:ext cx="1763627" cy="1704256"/>
            <a:chOff x="3440097" y="4460789"/>
            <a:chExt cx="1763627" cy="1704256"/>
          </a:xfrm>
        </p:grpSpPr>
        <p:grpSp>
          <p:nvGrpSpPr>
            <p:cNvPr id="94" name="Group 93"/>
            <p:cNvGrpSpPr/>
            <p:nvPr/>
          </p:nvGrpSpPr>
          <p:grpSpPr>
            <a:xfrm>
              <a:off x="3440097" y="4460789"/>
              <a:ext cx="1763627" cy="1679038"/>
              <a:chOff x="451652" y="4191000"/>
              <a:chExt cx="1763627" cy="1679038"/>
            </a:xfrm>
          </p:grpSpPr>
          <p:grpSp>
            <p:nvGrpSpPr>
              <p:cNvPr id="97" name="Group 96"/>
              <p:cNvGrpSpPr/>
              <p:nvPr/>
            </p:nvGrpSpPr>
            <p:grpSpPr>
              <a:xfrm>
                <a:off x="451652" y="4191000"/>
                <a:ext cx="1763627" cy="1674427"/>
                <a:chOff x="4635364" y="1825805"/>
                <a:chExt cx="1763627" cy="1674427"/>
              </a:xfrm>
            </p:grpSpPr>
            <p:grpSp>
              <p:nvGrpSpPr>
                <p:cNvPr id="100" name="Group 99"/>
                <p:cNvGrpSpPr/>
                <p:nvPr/>
              </p:nvGrpSpPr>
              <p:grpSpPr>
                <a:xfrm>
                  <a:off x="4635364" y="1825805"/>
                  <a:ext cx="1763627" cy="1674427"/>
                  <a:chOff x="2832069" y="1815837"/>
                  <a:chExt cx="1763627" cy="1674427"/>
                </a:xfrm>
              </p:grpSpPr>
              <p:sp>
                <p:nvSpPr>
                  <p:cNvPr id="109" name="TextBox 108"/>
                  <p:cNvSpPr txBox="1"/>
                  <p:nvPr/>
                </p:nvSpPr>
                <p:spPr>
                  <a:xfrm>
                    <a:off x="3720347" y="1815837"/>
                    <a:ext cx="381000" cy="369332"/>
                  </a:xfrm>
                  <a:prstGeom prst="rect">
                    <a:avLst/>
                  </a:prstGeom>
                  <a:noFill/>
                </p:spPr>
                <p:txBody>
                  <a:bodyPr wrap="square" rtlCol="0">
                    <a:spAutoFit/>
                  </a:bodyPr>
                  <a:lstStyle/>
                  <a:p>
                    <a:r>
                      <a:rPr lang="en-US" b="1" dirty="0">
                        <a:solidFill>
                          <a:srgbClr val="C00000"/>
                        </a:solidFill>
                      </a:rPr>
                      <a:t>3</a:t>
                    </a:r>
                  </a:p>
                </p:txBody>
              </p:sp>
              <p:cxnSp>
                <p:nvCxnSpPr>
                  <p:cNvPr id="112" name="Straight Connector 111"/>
                  <p:cNvCxnSpPr/>
                  <p:nvPr/>
                </p:nvCxnSpPr>
                <p:spPr>
                  <a:xfrm flipH="1">
                    <a:off x="3575359" y="2142228"/>
                    <a:ext cx="203003" cy="310787"/>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832069" y="3120932"/>
                    <a:ext cx="495100" cy="369332"/>
                  </a:xfrm>
                  <a:prstGeom prst="rect">
                    <a:avLst/>
                  </a:prstGeom>
                  <a:noFill/>
                </p:spPr>
                <p:txBody>
                  <a:bodyPr wrap="square" rtlCol="0">
                    <a:spAutoFit/>
                  </a:bodyPr>
                  <a:lstStyle/>
                  <a:p>
                    <a:r>
                      <a:rPr lang="en-US" b="1" dirty="0">
                        <a:solidFill>
                          <a:srgbClr val="C00000"/>
                        </a:solidFill>
                      </a:rPr>
                      <a:t>12</a:t>
                    </a:r>
                  </a:p>
                </p:txBody>
              </p:sp>
              <p:cxnSp>
                <p:nvCxnSpPr>
                  <p:cNvPr id="114" name="Straight Connector 113"/>
                  <p:cNvCxnSpPr/>
                  <p:nvPr/>
                </p:nvCxnSpPr>
                <p:spPr>
                  <a:xfrm>
                    <a:off x="3976230" y="2152439"/>
                    <a:ext cx="241673" cy="31134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4165854" y="2494923"/>
                    <a:ext cx="429842" cy="369332"/>
                  </a:xfrm>
                  <a:prstGeom prst="rect">
                    <a:avLst/>
                  </a:prstGeom>
                  <a:noFill/>
                </p:spPr>
                <p:txBody>
                  <a:bodyPr wrap="square" rtlCol="0">
                    <a:spAutoFit/>
                  </a:bodyPr>
                  <a:lstStyle/>
                  <a:p>
                    <a:r>
                      <a:rPr lang="en-US" b="1" dirty="0">
                        <a:solidFill>
                          <a:srgbClr val="C00000"/>
                        </a:solidFill>
                      </a:rPr>
                      <a:t>9</a:t>
                    </a:r>
                  </a:p>
                </p:txBody>
              </p:sp>
            </p:grpSp>
            <p:sp>
              <p:nvSpPr>
                <p:cNvPr id="101" name="TextBox 100"/>
                <p:cNvSpPr txBox="1"/>
                <p:nvPr/>
              </p:nvSpPr>
              <p:spPr>
                <a:xfrm>
                  <a:off x="5078415" y="2434702"/>
                  <a:ext cx="345864" cy="369332"/>
                </a:xfrm>
                <a:prstGeom prst="rect">
                  <a:avLst/>
                </a:prstGeom>
                <a:noFill/>
              </p:spPr>
              <p:txBody>
                <a:bodyPr wrap="square" rtlCol="0">
                  <a:spAutoFit/>
                </a:bodyPr>
                <a:lstStyle/>
                <a:p>
                  <a:r>
                    <a:rPr lang="en-US" b="1" dirty="0">
                      <a:solidFill>
                        <a:srgbClr val="C00000"/>
                      </a:solidFill>
                    </a:rPr>
                    <a:t>4</a:t>
                  </a:r>
                </a:p>
              </p:txBody>
            </p:sp>
            <p:cxnSp>
              <p:nvCxnSpPr>
                <p:cNvPr id="102" name="Straight Connector 101"/>
                <p:cNvCxnSpPr/>
                <p:nvPr/>
              </p:nvCxnSpPr>
              <p:spPr>
                <a:xfrm flipH="1">
                  <a:off x="4902597" y="2761568"/>
                  <a:ext cx="227867" cy="36933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98" name="TextBox 97"/>
              <p:cNvSpPr txBox="1"/>
              <p:nvPr/>
            </p:nvSpPr>
            <p:spPr>
              <a:xfrm>
                <a:off x="1106649" y="5500706"/>
                <a:ext cx="396279" cy="369332"/>
              </a:xfrm>
              <a:prstGeom prst="rect">
                <a:avLst/>
              </a:prstGeom>
              <a:noFill/>
            </p:spPr>
            <p:txBody>
              <a:bodyPr wrap="square" rtlCol="0">
                <a:spAutoFit/>
              </a:bodyPr>
              <a:lstStyle/>
              <a:p>
                <a:r>
                  <a:rPr lang="en-US" b="1" dirty="0">
                    <a:solidFill>
                      <a:srgbClr val="C00000"/>
                    </a:solidFill>
                  </a:rPr>
                  <a:t>5</a:t>
                </a:r>
              </a:p>
            </p:txBody>
          </p:sp>
          <p:cxnSp>
            <p:nvCxnSpPr>
              <p:cNvPr id="99" name="Straight Connector 98"/>
              <p:cNvCxnSpPr/>
              <p:nvPr/>
            </p:nvCxnSpPr>
            <p:spPr>
              <a:xfrm>
                <a:off x="1101992" y="5126763"/>
                <a:ext cx="156685" cy="369332"/>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95" name="Straight Connector 94"/>
            <p:cNvCxnSpPr/>
            <p:nvPr/>
          </p:nvCxnSpPr>
          <p:spPr>
            <a:xfrm flipH="1">
              <a:off x="4749125" y="5484974"/>
              <a:ext cx="144393" cy="297084"/>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4491372" y="5795713"/>
              <a:ext cx="532083" cy="369332"/>
            </a:xfrm>
            <a:prstGeom prst="rect">
              <a:avLst/>
            </a:prstGeom>
            <a:noFill/>
          </p:spPr>
          <p:txBody>
            <a:bodyPr wrap="square" rtlCol="0">
              <a:spAutoFit/>
            </a:bodyPr>
            <a:lstStyle/>
            <a:p>
              <a:r>
                <a:rPr lang="en-US" b="1" dirty="0">
                  <a:solidFill>
                    <a:srgbClr val="C00000"/>
                  </a:solidFill>
                </a:rPr>
                <a:t>16</a:t>
              </a:r>
            </a:p>
          </p:txBody>
        </p:sp>
      </p:grpSp>
      <p:sp>
        <p:nvSpPr>
          <p:cNvPr id="116" name="Right Arrow 115"/>
          <p:cNvSpPr/>
          <p:nvPr/>
        </p:nvSpPr>
        <p:spPr>
          <a:xfrm>
            <a:off x="6252574" y="4616948"/>
            <a:ext cx="606869" cy="232729"/>
          </a:xfrm>
          <a:prstGeom prst="rightArrow">
            <a:avLst/>
          </a:prstGeom>
          <a:solidFill>
            <a:schemeClr val="accent1">
              <a:lumMod val="40000"/>
              <a:lumOff val="60000"/>
            </a:schemeClr>
          </a:solidFill>
          <a:ln w="19050" cmpd="sng">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rot="842067">
            <a:off x="5645514" y="5419130"/>
            <a:ext cx="312000" cy="616768"/>
          </a:xfrm>
          <a:custGeom>
            <a:avLst/>
            <a:gdLst>
              <a:gd name="connsiteX0" fmla="*/ 197963 w 358218"/>
              <a:gd name="connsiteY0" fmla="*/ 0 h 585318"/>
              <a:gd name="connsiteX1" fmla="*/ 254523 w 358218"/>
              <a:gd name="connsiteY1" fmla="*/ 47134 h 585318"/>
              <a:gd name="connsiteX2" fmla="*/ 311084 w 358218"/>
              <a:gd name="connsiteY2" fmla="*/ 94268 h 585318"/>
              <a:gd name="connsiteX3" fmla="*/ 348791 w 358218"/>
              <a:gd name="connsiteY3" fmla="*/ 160255 h 585318"/>
              <a:gd name="connsiteX4" fmla="*/ 358218 w 358218"/>
              <a:gd name="connsiteY4" fmla="*/ 188536 h 585318"/>
              <a:gd name="connsiteX5" fmla="*/ 348791 w 358218"/>
              <a:gd name="connsiteY5" fmla="*/ 348791 h 585318"/>
              <a:gd name="connsiteX6" fmla="*/ 339365 w 358218"/>
              <a:gd name="connsiteY6" fmla="*/ 377072 h 585318"/>
              <a:gd name="connsiteX7" fmla="*/ 311084 w 358218"/>
              <a:gd name="connsiteY7" fmla="*/ 395925 h 585318"/>
              <a:gd name="connsiteX8" fmla="*/ 273377 w 358218"/>
              <a:gd name="connsiteY8" fmla="*/ 433633 h 585318"/>
              <a:gd name="connsiteX9" fmla="*/ 226243 w 358218"/>
              <a:gd name="connsiteY9" fmla="*/ 471340 h 585318"/>
              <a:gd name="connsiteX10" fmla="*/ 150828 w 358218"/>
              <a:gd name="connsiteY10" fmla="*/ 537327 h 585318"/>
              <a:gd name="connsiteX11" fmla="*/ 94268 w 358218"/>
              <a:gd name="connsiteY11" fmla="*/ 556181 h 585318"/>
              <a:gd name="connsiteX12" fmla="*/ 65987 w 358218"/>
              <a:gd name="connsiteY12" fmla="*/ 565608 h 585318"/>
              <a:gd name="connsiteX13" fmla="*/ 0 w 358218"/>
              <a:gd name="connsiteY13" fmla="*/ 584461 h 585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8218" h="585318">
                <a:moveTo>
                  <a:pt x="197963" y="0"/>
                </a:moveTo>
                <a:cubicBezTo>
                  <a:pt x="216816" y="15711"/>
                  <a:pt x="236180" y="30829"/>
                  <a:pt x="254523" y="47134"/>
                </a:cubicBezTo>
                <a:cubicBezTo>
                  <a:pt x="308958" y="95521"/>
                  <a:pt x="256293" y="57739"/>
                  <a:pt x="311084" y="94268"/>
                </a:cubicBezTo>
                <a:cubicBezTo>
                  <a:pt x="330020" y="122671"/>
                  <a:pt x="334438" y="126764"/>
                  <a:pt x="348791" y="160255"/>
                </a:cubicBezTo>
                <a:cubicBezTo>
                  <a:pt x="352705" y="169389"/>
                  <a:pt x="355076" y="179109"/>
                  <a:pt x="358218" y="188536"/>
                </a:cubicBezTo>
                <a:cubicBezTo>
                  <a:pt x="355076" y="241954"/>
                  <a:pt x="354115" y="295546"/>
                  <a:pt x="348791" y="348791"/>
                </a:cubicBezTo>
                <a:cubicBezTo>
                  <a:pt x="347802" y="358679"/>
                  <a:pt x="345572" y="369313"/>
                  <a:pt x="339365" y="377072"/>
                </a:cubicBezTo>
                <a:cubicBezTo>
                  <a:pt x="332287" y="385919"/>
                  <a:pt x="320511" y="389641"/>
                  <a:pt x="311084" y="395925"/>
                </a:cubicBezTo>
                <a:cubicBezTo>
                  <a:pt x="290516" y="457628"/>
                  <a:pt x="319082" y="397069"/>
                  <a:pt x="273377" y="433633"/>
                </a:cubicBezTo>
                <a:cubicBezTo>
                  <a:pt x="212463" y="482364"/>
                  <a:pt x="297325" y="447645"/>
                  <a:pt x="226243" y="471340"/>
                </a:cubicBezTo>
                <a:cubicBezTo>
                  <a:pt x="204246" y="504334"/>
                  <a:pt x="197962" y="521615"/>
                  <a:pt x="150828" y="537327"/>
                </a:cubicBezTo>
                <a:lnTo>
                  <a:pt x="94268" y="556181"/>
                </a:lnTo>
                <a:cubicBezTo>
                  <a:pt x="84841" y="559323"/>
                  <a:pt x="74255" y="560096"/>
                  <a:pt x="65987" y="565608"/>
                </a:cubicBezTo>
                <a:cubicBezTo>
                  <a:pt x="27249" y="591433"/>
                  <a:pt x="49036" y="584461"/>
                  <a:pt x="0" y="584461"/>
                </a:cubicBezTo>
              </a:path>
            </a:pathLst>
          </a:custGeom>
          <a:noFill/>
          <a:ln w="31750" cmpd="sng">
            <a:solidFill>
              <a:schemeClr val="tx2">
                <a:lumMod val="60000"/>
                <a:lumOff val="40000"/>
              </a:schemeClr>
            </a:solidFill>
            <a:prstDash val="sysDash"/>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118"/>
          <p:cNvSpPr/>
          <p:nvPr/>
        </p:nvSpPr>
        <p:spPr>
          <a:xfrm rot="11205314">
            <a:off x="5120319" y="5291614"/>
            <a:ext cx="302121" cy="616768"/>
          </a:xfrm>
          <a:custGeom>
            <a:avLst/>
            <a:gdLst>
              <a:gd name="connsiteX0" fmla="*/ 197963 w 358218"/>
              <a:gd name="connsiteY0" fmla="*/ 0 h 585318"/>
              <a:gd name="connsiteX1" fmla="*/ 254523 w 358218"/>
              <a:gd name="connsiteY1" fmla="*/ 47134 h 585318"/>
              <a:gd name="connsiteX2" fmla="*/ 311084 w 358218"/>
              <a:gd name="connsiteY2" fmla="*/ 94268 h 585318"/>
              <a:gd name="connsiteX3" fmla="*/ 348791 w 358218"/>
              <a:gd name="connsiteY3" fmla="*/ 160255 h 585318"/>
              <a:gd name="connsiteX4" fmla="*/ 358218 w 358218"/>
              <a:gd name="connsiteY4" fmla="*/ 188536 h 585318"/>
              <a:gd name="connsiteX5" fmla="*/ 348791 w 358218"/>
              <a:gd name="connsiteY5" fmla="*/ 348791 h 585318"/>
              <a:gd name="connsiteX6" fmla="*/ 339365 w 358218"/>
              <a:gd name="connsiteY6" fmla="*/ 377072 h 585318"/>
              <a:gd name="connsiteX7" fmla="*/ 311084 w 358218"/>
              <a:gd name="connsiteY7" fmla="*/ 395925 h 585318"/>
              <a:gd name="connsiteX8" fmla="*/ 273377 w 358218"/>
              <a:gd name="connsiteY8" fmla="*/ 433633 h 585318"/>
              <a:gd name="connsiteX9" fmla="*/ 226243 w 358218"/>
              <a:gd name="connsiteY9" fmla="*/ 471340 h 585318"/>
              <a:gd name="connsiteX10" fmla="*/ 150828 w 358218"/>
              <a:gd name="connsiteY10" fmla="*/ 537327 h 585318"/>
              <a:gd name="connsiteX11" fmla="*/ 94268 w 358218"/>
              <a:gd name="connsiteY11" fmla="*/ 556181 h 585318"/>
              <a:gd name="connsiteX12" fmla="*/ 65987 w 358218"/>
              <a:gd name="connsiteY12" fmla="*/ 565608 h 585318"/>
              <a:gd name="connsiteX13" fmla="*/ 0 w 358218"/>
              <a:gd name="connsiteY13" fmla="*/ 584461 h 585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8218" h="585318">
                <a:moveTo>
                  <a:pt x="197963" y="0"/>
                </a:moveTo>
                <a:cubicBezTo>
                  <a:pt x="216816" y="15711"/>
                  <a:pt x="236180" y="30829"/>
                  <a:pt x="254523" y="47134"/>
                </a:cubicBezTo>
                <a:cubicBezTo>
                  <a:pt x="308958" y="95521"/>
                  <a:pt x="256293" y="57739"/>
                  <a:pt x="311084" y="94268"/>
                </a:cubicBezTo>
                <a:cubicBezTo>
                  <a:pt x="330020" y="122671"/>
                  <a:pt x="334438" y="126764"/>
                  <a:pt x="348791" y="160255"/>
                </a:cubicBezTo>
                <a:cubicBezTo>
                  <a:pt x="352705" y="169389"/>
                  <a:pt x="355076" y="179109"/>
                  <a:pt x="358218" y="188536"/>
                </a:cubicBezTo>
                <a:cubicBezTo>
                  <a:pt x="355076" y="241954"/>
                  <a:pt x="354115" y="295546"/>
                  <a:pt x="348791" y="348791"/>
                </a:cubicBezTo>
                <a:cubicBezTo>
                  <a:pt x="347802" y="358679"/>
                  <a:pt x="345572" y="369313"/>
                  <a:pt x="339365" y="377072"/>
                </a:cubicBezTo>
                <a:cubicBezTo>
                  <a:pt x="332287" y="385919"/>
                  <a:pt x="320511" y="389641"/>
                  <a:pt x="311084" y="395925"/>
                </a:cubicBezTo>
                <a:cubicBezTo>
                  <a:pt x="290516" y="457628"/>
                  <a:pt x="319082" y="397069"/>
                  <a:pt x="273377" y="433633"/>
                </a:cubicBezTo>
                <a:cubicBezTo>
                  <a:pt x="212463" y="482364"/>
                  <a:pt x="297325" y="447645"/>
                  <a:pt x="226243" y="471340"/>
                </a:cubicBezTo>
                <a:cubicBezTo>
                  <a:pt x="204246" y="504334"/>
                  <a:pt x="197962" y="521615"/>
                  <a:pt x="150828" y="537327"/>
                </a:cubicBezTo>
                <a:lnTo>
                  <a:pt x="94268" y="556181"/>
                </a:lnTo>
                <a:cubicBezTo>
                  <a:pt x="84841" y="559323"/>
                  <a:pt x="74255" y="560096"/>
                  <a:pt x="65987" y="565608"/>
                </a:cubicBezTo>
                <a:cubicBezTo>
                  <a:pt x="27249" y="591433"/>
                  <a:pt x="49036" y="584461"/>
                  <a:pt x="0" y="584461"/>
                </a:cubicBezTo>
              </a:path>
            </a:pathLst>
          </a:custGeom>
          <a:noFill/>
          <a:ln w="31750" cmpd="sng">
            <a:solidFill>
              <a:schemeClr val="tx2">
                <a:lumMod val="60000"/>
                <a:lumOff val="40000"/>
              </a:schemeClr>
            </a:solidFill>
            <a:prstDash val="sysDash"/>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875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wipe(up)">
                                      <p:cBhvr>
                                        <p:cTn id="12" dur="500"/>
                                        <p:tgtEl>
                                          <p:spTgt spid="8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03"/>
                                        </p:tgtEl>
                                        <p:attrNameLst>
                                          <p:attrName>style.visibility</p:attrName>
                                        </p:attrNameLst>
                                      </p:cBhvr>
                                      <p:to>
                                        <p:strVal val="visible"/>
                                      </p:to>
                                    </p:set>
                                    <p:animEffect transition="in" filter="wipe(down)">
                                      <p:cBhvr>
                                        <p:cTn id="15" dur="500"/>
                                        <p:tgtEl>
                                          <p:spTgt spid="10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500"/>
                                        <p:tgtEl>
                                          <p:spTgt spid="21"/>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fade">
                                      <p:cBhvr>
                                        <p:cTn id="29" dur="500"/>
                                        <p:tgtEl>
                                          <p:spTgt spid="1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04"/>
                                        </p:tgtEl>
                                        <p:attrNameLst>
                                          <p:attrName>style.visibility</p:attrName>
                                        </p:attrNameLst>
                                      </p:cBhvr>
                                      <p:to>
                                        <p:strVal val="visible"/>
                                      </p:to>
                                    </p:set>
                                    <p:animEffect transition="in" filter="wipe(up)">
                                      <p:cBhvr>
                                        <p:cTn id="34" dur="500"/>
                                        <p:tgtEl>
                                          <p:spTgt spid="104"/>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wipe(down)">
                                      <p:cBhvr>
                                        <p:cTn id="37" dur="500"/>
                                        <p:tgtEl>
                                          <p:spTgt spid="10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11"/>
                                        </p:tgtEl>
                                        <p:attrNameLst>
                                          <p:attrName>style.visibility</p:attrName>
                                        </p:attrNameLst>
                                      </p:cBhvr>
                                      <p:to>
                                        <p:strVal val="visible"/>
                                      </p:to>
                                    </p:set>
                                    <p:animEffect transition="in" filter="fade">
                                      <p:cBhvr>
                                        <p:cTn id="51" dur="500"/>
                                        <p:tgtEl>
                                          <p:spTgt spid="11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06"/>
                                        </p:tgtEl>
                                        <p:attrNameLst>
                                          <p:attrName>style.visibility</p:attrName>
                                        </p:attrNameLst>
                                      </p:cBhvr>
                                      <p:to>
                                        <p:strVal val="visible"/>
                                      </p:to>
                                    </p:set>
                                    <p:animEffect transition="in" filter="wipe(up)">
                                      <p:cBhvr>
                                        <p:cTn id="56" dur="500"/>
                                        <p:tgtEl>
                                          <p:spTgt spid="106"/>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107"/>
                                        </p:tgtEl>
                                        <p:attrNameLst>
                                          <p:attrName>style.visibility</p:attrName>
                                        </p:attrNameLst>
                                      </p:cBhvr>
                                      <p:to>
                                        <p:strVal val="visible"/>
                                      </p:to>
                                    </p:set>
                                    <p:animEffect transition="in" filter="wipe(down)">
                                      <p:cBhvr>
                                        <p:cTn id="59" dur="500"/>
                                        <p:tgtEl>
                                          <p:spTgt spid="10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68"/>
                                        </p:tgtEl>
                                        <p:attrNameLst>
                                          <p:attrName>style.visibility</p:attrName>
                                        </p:attrNameLst>
                                      </p:cBhvr>
                                      <p:to>
                                        <p:strVal val="visible"/>
                                      </p:to>
                                    </p:set>
                                    <p:animEffect transition="in" filter="wipe(up)">
                                      <p:cBhvr>
                                        <p:cTn id="64" dur="500"/>
                                        <p:tgtEl>
                                          <p:spTgt spid="68"/>
                                        </p:tgtEl>
                                      </p:cBhvr>
                                    </p:animEffect>
                                  </p:childTnLst>
                                </p:cTn>
                              </p:par>
                            </p:childTnLst>
                          </p:cTn>
                        </p:par>
                        <p:par>
                          <p:cTn id="65" fill="hold">
                            <p:stCondLst>
                              <p:cond delay="500"/>
                            </p:stCondLst>
                            <p:childTnLst>
                              <p:par>
                                <p:cTn id="66" presetID="10" presetClass="entr" presetSubtype="0" fill="hold" nodeType="after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500"/>
                                        <p:tgtEl>
                                          <p:spTgt spid="5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17"/>
                                        </p:tgtEl>
                                        <p:attrNameLst>
                                          <p:attrName>style.visibility</p:attrName>
                                        </p:attrNameLst>
                                      </p:cBhvr>
                                      <p:to>
                                        <p:strVal val="visible"/>
                                      </p:to>
                                    </p:set>
                                    <p:animEffect transition="in" filter="fade">
                                      <p:cBhvr>
                                        <p:cTn id="73" dur="500"/>
                                        <p:tgtEl>
                                          <p:spTgt spid="117"/>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118"/>
                                        </p:tgtEl>
                                        <p:attrNameLst>
                                          <p:attrName>style.visibility</p:attrName>
                                        </p:attrNameLst>
                                      </p:cBhvr>
                                      <p:to>
                                        <p:strVal val="visible"/>
                                      </p:to>
                                    </p:set>
                                    <p:animEffect transition="in" filter="wipe(up)">
                                      <p:cBhvr>
                                        <p:cTn id="78" dur="500"/>
                                        <p:tgtEl>
                                          <p:spTgt spid="118"/>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119"/>
                                        </p:tgtEl>
                                        <p:attrNameLst>
                                          <p:attrName>style.visibility</p:attrName>
                                        </p:attrNameLst>
                                      </p:cBhvr>
                                      <p:to>
                                        <p:strVal val="visible"/>
                                      </p:to>
                                    </p:set>
                                    <p:animEffect transition="in" filter="wipe(down)">
                                      <p:cBhvr>
                                        <p:cTn id="81" dur="500"/>
                                        <p:tgtEl>
                                          <p:spTgt spid="11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116"/>
                                        </p:tgtEl>
                                        <p:attrNameLst>
                                          <p:attrName>style.visibility</p:attrName>
                                        </p:attrNameLst>
                                      </p:cBhvr>
                                      <p:to>
                                        <p:strVal val="visible"/>
                                      </p:to>
                                    </p:set>
                                    <p:animEffect transition="in" filter="wipe(up)">
                                      <p:cBhvr>
                                        <p:cTn id="86" dur="500"/>
                                        <p:tgtEl>
                                          <p:spTgt spid="116"/>
                                        </p:tgtEl>
                                      </p:cBhvr>
                                    </p:animEffect>
                                  </p:childTnLst>
                                </p:cTn>
                              </p:par>
                            </p:childTnLst>
                          </p:cTn>
                        </p:par>
                        <p:par>
                          <p:cTn id="87" fill="hold">
                            <p:stCondLst>
                              <p:cond delay="500"/>
                            </p:stCondLst>
                            <p:childTnLst>
                              <p:par>
                                <p:cTn id="88" presetID="10" presetClass="entr" presetSubtype="0" fill="hold" nodeType="afterEffect">
                                  <p:stCondLst>
                                    <p:cond delay="0"/>
                                  </p:stCondLst>
                                  <p:childTnLst>
                                    <p:set>
                                      <p:cBhvr>
                                        <p:cTn id="89" dur="1" fill="hold">
                                          <p:stCondLst>
                                            <p:cond delay="0"/>
                                          </p:stCondLst>
                                        </p:cTn>
                                        <p:tgtEl>
                                          <p:spTgt spid="93"/>
                                        </p:tgtEl>
                                        <p:attrNameLst>
                                          <p:attrName>style.visibility</p:attrName>
                                        </p:attrNameLst>
                                      </p:cBhvr>
                                      <p:to>
                                        <p:strVal val="visible"/>
                                      </p:to>
                                    </p:set>
                                    <p:animEffect transition="in" filter="fade">
                                      <p:cBhvr>
                                        <p:cTn id="90"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1" grpId="0" animBg="1"/>
      <p:bldP spid="110" grpId="0" animBg="1"/>
      <p:bldP spid="108" grpId="0" animBg="1"/>
      <p:bldP spid="21" grpId="0" animBg="1"/>
      <p:bldP spid="67" grpId="0" animBg="1"/>
      <p:bldP spid="68" grpId="0" animBg="1"/>
      <p:bldP spid="87" grpId="0" animBg="1"/>
      <p:bldP spid="103" grpId="0" animBg="1"/>
      <p:bldP spid="104" grpId="0" animBg="1"/>
      <p:bldP spid="105" grpId="0" animBg="1"/>
      <p:bldP spid="106" grpId="0" animBg="1"/>
      <p:bldP spid="107" grpId="0" animBg="1"/>
      <p:bldP spid="116" grpId="0" animBg="1"/>
      <p:bldP spid="118" grpId="0" animBg="1"/>
      <p:bldP spid="11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7B8E-6B94-90E5-86FD-B740AEB3D35A}"/>
              </a:ext>
            </a:extLst>
          </p:cNvPr>
          <p:cNvSpPr>
            <a:spLocks noGrp="1"/>
          </p:cNvSpPr>
          <p:nvPr>
            <p:ph type="title"/>
          </p:nvPr>
        </p:nvSpPr>
        <p:spPr/>
        <p:txBody>
          <a:bodyPr/>
          <a:lstStyle/>
          <a:p>
            <a:r>
              <a:rPr lang="en-US" dirty="0"/>
              <a:t>PEW – efficient build heap</a:t>
            </a:r>
          </a:p>
        </p:txBody>
      </p:sp>
      <p:sp>
        <p:nvSpPr>
          <p:cNvPr id="3" name="Content Placeholder 2">
            <a:extLst>
              <a:ext uri="{FF2B5EF4-FFF2-40B4-BE49-F238E27FC236}">
                <a16:creationId xmlns:a16="http://schemas.microsoft.com/office/drawing/2014/main" id="{5B2BCF29-6ACD-2CA4-0718-6DE436EC95B7}"/>
              </a:ext>
            </a:extLst>
          </p:cNvPr>
          <p:cNvSpPr>
            <a:spLocks noGrp="1"/>
          </p:cNvSpPr>
          <p:nvPr>
            <p:ph idx="1"/>
          </p:nvPr>
        </p:nvSpPr>
        <p:spPr/>
        <p:txBody>
          <a:bodyPr/>
          <a:lstStyle/>
          <a:p>
            <a:r>
              <a:rPr lang="en-US" dirty="0"/>
              <a:t>Perform the </a:t>
            </a:r>
            <a:r>
              <a:rPr lang="en-US" dirty="0" err="1"/>
              <a:t>buildMinHeap</a:t>
            </a:r>
            <a:r>
              <a:rPr lang="en-US" dirty="0"/>
              <a:t> (efficient build heap algorithm) on the array [25, 6, 17, 8, 5, 12, 7, 22, 3] (in that order). Then list the numbers in the array in order from index 1 to 9.</a:t>
            </a:r>
          </a:p>
        </p:txBody>
      </p:sp>
    </p:spTree>
    <p:extLst>
      <p:ext uri="{BB962C8B-B14F-4D97-AF65-F5344CB8AC3E}">
        <p14:creationId xmlns:p14="http://schemas.microsoft.com/office/powerpoint/2010/main" val="1723978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8D3BD-B1B8-C438-A7F5-11341ECEB58B}"/>
              </a:ext>
            </a:extLst>
          </p:cNvPr>
          <p:cNvSpPr>
            <a:spLocks noGrp="1"/>
          </p:cNvSpPr>
          <p:nvPr>
            <p:ph type="title"/>
          </p:nvPr>
        </p:nvSpPr>
        <p:spPr/>
        <p:txBody>
          <a:bodyPr/>
          <a:lstStyle/>
          <a:p>
            <a:r>
              <a:rPr lang="en-US" dirty="0"/>
              <a:t>Structure property (complete BT)</a:t>
            </a:r>
          </a:p>
        </p:txBody>
      </p:sp>
      <p:pic>
        <p:nvPicPr>
          <p:cNvPr id="4" name="Picture 2">
            <a:extLst>
              <a:ext uri="{FF2B5EF4-FFF2-40B4-BE49-F238E27FC236}">
                <a16:creationId xmlns:a16="http://schemas.microsoft.com/office/drawing/2014/main" id="{A76630B5-23DB-B750-0905-B5FD7B9F7F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3878" y="1690689"/>
            <a:ext cx="721624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3645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E1872-B443-A7FA-BEAF-D42C9664E67F}"/>
              </a:ext>
            </a:extLst>
          </p:cNvPr>
          <p:cNvSpPr>
            <a:spLocks noGrp="1"/>
          </p:cNvSpPr>
          <p:nvPr>
            <p:ph type="title"/>
          </p:nvPr>
        </p:nvSpPr>
        <p:spPr/>
        <p:txBody>
          <a:bodyPr/>
          <a:lstStyle/>
          <a:p>
            <a:r>
              <a:rPr lang="en-US" dirty="0"/>
              <a:t>Efficient build heap analysis (informal)</a:t>
            </a:r>
          </a:p>
        </p:txBody>
      </p:sp>
      <p:sp>
        <p:nvSpPr>
          <p:cNvPr id="3" name="Content Placeholder 2">
            <a:extLst>
              <a:ext uri="{FF2B5EF4-FFF2-40B4-BE49-F238E27FC236}">
                <a16:creationId xmlns:a16="http://schemas.microsoft.com/office/drawing/2014/main" id="{242C4C65-8A92-3970-937E-2A6786E62F3C}"/>
              </a:ext>
            </a:extLst>
          </p:cNvPr>
          <p:cNvSpPr>
            <a:spLocks noGrp="1"/>
          </p:cNvSpPr>
          <p:nvPr>
            <p:ph idx="1"/>
          </p:nvPr>
        </p:nvSpPr>
        <p:spPr/>
        <p:txBody>
          <a:bodyPr>
            <a:normAutofit fontScale="92500"/>
          </a:bodyPr>
          <a:lstStyle/>
          <a:p>
            <a:r>
              <a:rPr lang="en-US" dirty="0"/>
              <a:t>Naïve worst-case upper bound </a:t>
            </a:r>
            <a:r>
              <a:rPr lang="en-US" b="1" dirty="0"/>
              <a:t>O(n log n)</a:t>
            </a:r>
          </a:p>
          <a:p>
            <a:pPr lvl="1"/>
            <a:r>
              <a:rPr lang="en-US" dirty="0"/>
              <a:t>Each min-</a:t>
            </a:r>
            <a:r>
              <a:rPr lang="en-US" dirty="0" err="1"/>
              <a:t>heapify</a:t>
            </a:r>
            <a:r>
              <a:rPr lang="en-US" dirty="0"/>
              <a:t> call is worst-case O(log n)</a:t>
            </a:r>
          </a:p>
          <a:p>
            <a:pPr lvl="1"/>
            <a:r>
              <a:rPr lang="en-US" dirty="0"/>
              <a:t>Build makes O(n) calls</a:t>
            </a:r>
          </a:p>
          <a:p>
            <a:pPr lvl="1"/>
            <a:r>
              <a:rPr lang="en-US" dirty="0"/>
              <a:t>O(n log n)</a:t>
            </a:r>
          </a:p>
          <a:p>
            <a:r>
              <a:rPr lang="en-US" dirty="0"/>
              <a:t>Tighter asymptotic upper bound </a:t>
            </a:r>
            <a:r>
              <a:rPr lang="en-US" b="1" dirty="0"/>
              <a:t>O(n)</a:t>
            </a:r>
          </a:p>
          <a:p>
            <a:pPr lvl="1"/>
            <a:r>
              <a:rPr lang="en-US" dirty="0"/>
              <a:t>Min-</a:t>
            </a:r>
            <a:r>
              <a:rPr lang="en-US" dirty="0" err="1"/>
              <a:t>heapify’s</a:t>
            </a:r>
            <a:r>
              <a:rPr lang="en-US" dirty="0"/>
              <a:t> runtime depends on the height of the node</a:t>
            </a:r>
          </a:p>
          <a:p>
            <a:pPr lvl="1"/>
            <a:r>
              <a:rPr lang="en-US" dirty="0"/>
              <a:t>The height of most nodes are small (e.g., ½ to ¾ of nodes are in the bottom 2 layers)</a:t>
            </a:r>
          </a:p>
          <a:p>
            <a:pPr lvl="2"/>
            <a:r>
              <a:rPr lang="en-US" dirty="0"/>
              <a:t>Similar to insert average case O(1) analysis</a:t>
            </a:r>
          </a:p>
          <a:p>
            <a:pPr lvl="1"/>
            <a:r>
              <a:rPr lang="en-US" dirty="0"/>
              <a:t>The omitted proof uses that an n-element heap has height </a:t>
            </a:r>
            <a:r>
              <a:rPr lang="en-US" sz="2400" kern="1200" dirty="0">
                <a:solidFill>
                  <a:srgbClr val="000000"/>
                </a:solidFill>
                <a:effectLst/>
                <a:latin typeface="Aptos" panose="020B0004020202020204" pitchFamily="34" charset="0"/>
                <a:ea typeface="+mn-ea"/>
                <a:cs typeface="+mn-cs"/>
              </a:rPr>
              <a:t>⌊log n⌋ and at most ⌈n / 2</a:t>
            </a:r>
            <a:r>
              <a:rPr lang="en-US" sz="2400" kern="1200" baseline="30000" dirty="0">
                <a:solidFill>
                  <a:srgbClr val="000000"/>
                </a:solidFill>
                <a:effectLst/>
                <a:latin typeface="Aptos" panose="020B0004020202020204" pitchFamily="34" charset="0"/>
                <a:ea typeface="+mn-ea"/>
                <a:cs typeface="+mn-cs"/>
              </a:rPr>
              <a:t>h+1</a:t>
            </a:r>
            <a:r>
              <a:rPr lang="en-US" sz="2400" kern="1200" dirty="0">
                <a:solidFill>
                  <a:srgbClr val="000000"/>
                </a:solidFill>
                <a:effectLst/>
                <a:latin typeface="Aptos" panose="020B0004020202020204" pitchFamily="34" charset="0"/>
                <a:ea typeface="+mn-ea"/>
                <a:cs typeface="+mn-cs"/>
              </a:rPr>
              <a:t>⌉ nodes of any height h</a:t>
            </a:r>
            <a:endParaRPr lang="en-US" dirty="0"/>
          </a:p>
        </p:txBody>
      </p:sp>
    </p:spTree>
    <p:extLst>
      <p:ext uri="{BB962C8B-B14F-4D97-AF65-F5344CB8AC3E}">
        <p14:creationId xmlns:p14="http://schemas.microsoft.com/office/powerpoint/2010/main" val="819486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2F1F4-1FA4-32FA-C61C-8E7CA14852B6}"/>
              </a:ext>
            </a:extLst>
          </p:cNvPr>
          <p:cNvSpPr>
            <a:spLocks noGrp="1"/>
          </p:cNvSpPr>
          <p:nvPr>
            <p:ph type="title"/>
          </p:nvPr>
        </p:nvSpPr>
        <p:spPr/>
        <p:txBody>
          <a:bodyPr/>
          <a:lstStyle/>
          <a:p>
            <a:r>
              <a:rPr lang="en-US" dirty="0"/>
              <a:t>Heapsort time complexity</a:t>
            </a:r>
          </a:p>
        </p:txBody>
      </p:sp>
      <p:sp>
        <p:nvSpPr>
          <p:cNvPr id="3" name="Content Placeholder 2">
            <a:extLst>
              <a:ext uri="{FF2B5EF4-FFF2-40B4-BE49-F238E27FC236}">
                <a16:creationId xmlns:a16="http://schemas.microsoft.com/office/drawing/2014/main" id="{B57879E7-8434-6E47-B22B-E3360BAC961C}"/>
              </a:ext>
            </a:extLst>
          </p:cNvPr>
          <p:cNvSpPr>
            <a:spLocks noGrp="1"/>
          </p:cNvSpPr>
          <p:nvPr>
            <p:ph idx="1"/>
          </p:nvPr>
        </p:nvSpPr>
        <p:spPr/>
        <p:txBody>
          <a:bodyPr/>
          <a:lstStyle/>
          <a:p>
            <a:r>
              <a:rPr lang="en-US" dirty="0"/>
              <a:t>Build heap O(n)</a:t>
            </a:r>
          </a:p>
          <a:p>
            <a:r>
              <a:rPr lang="en-US" dirty="0"/>
              <a:t>Retrieve sequence by performing </a:t>
            </a:r>
            <a:r>
              <a:rPr lang="en-US" dirty="0" err="1"/>
              <a:t>delMin</a:t>
            </a:r>
            <a:r>
              <a:rPr lang="en-US" dirty="0"/>
              <a:t> n times</a:t>
            </a:r>
          </a:p>
          <a:p>
            <a:pPr lvl="1"/>
            <a:r>
              <a:rPr lang="en-US" dirty="0"/>
              <a:t>O(n log n)</a:t>
            </a:r>
          </a:p>
          <a:p>
            <a:r>
              <a:rPr lang="en-US" dirty="0"/>
              <a:t>O(n log n) + O(n) = </a:t>
            </a:r>
            <a:r>
              <a:rPr lang="en-US" b="1" dirty="0"/>
              <a:t>O(n log n)</a:t>
            </a:r>
          </a:p>
          <a:p>
            <a:pPr lvl="1"/>
            <a:r>
              <a:rPr lang="en-US" dirty="0"/>
              <a:t>Theoretically same as BST sort</a:t>
            </a:r>
          </a:p>
        </p:txBody>
      </p:sp>
    </p:spTree>
    <p:extLst>
      <p:ext uri="{BB962C8B-B14F-4D97-AF65-F5344CB8AC3E}">
        <p14:creationId xmlns:p14="http://schemas.microsoft.com/office/powerpoint/2010/main" val="1747645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9A795-6FCE-D44A-C9CD-EBA3344DC586}"/>
              </a:ext>
            </a:extLst>
          </p:cNvPr>
          <p:cNvSpPr>
            <a:spLocks noGrp="1"/>
          </p:cNvSpPr>
          <p:nvPr>
            <p:ph type="title"/>
          </p:nvPr>
        </p:nvSpPr>
        <p:spPr/>
        <p:txBody>
          <a:bodyPr/>
          <a:lstStyle/>
          <a:p>
            <a:r>
              <a:rPr lang="en-US" dirty="0"/>
              <a:t>Real heapsort</a:t>
            </a:r>
          </a:p>
        </p:txBody>
      </p:sp>
      <p:sp>
        <p:nvSpPr>
          <p:cNvPr id="3" name="Content Placeholder 2">
            <a:extLst>
              <a:ext uri="{FF2B5EF4-FFF2-40B4-BE49-F238E27FC236}">
                <a16:creationId xmlns:a16="http://schemas.microsoft.com/office/drawing/2014/main" id="{E666E226-2F80-1455-7367-2F2C962512F0}"/>
              </a:ext>
            </a:extLst>
          </p:cNvPr>
          <p:cNvSpPr>
            <a:spLocks noGrp="1"/>
          </p:cNvSpPr>
          <p:nvPr>
            <p:ph idx="1"/>
          </p:nvPr>
        </p:nvSpPr>
        <p:spPr/>
        <p:txBody>
          <a:bodyPr/>
          <a:lstStyle/>
          <a:p>
            <a:r>
              <a:rPr lang="en-US" dirty="0"/>
              <a:t>Heapsort can be done in-place (no extra array memory needed to store results of </a:t>
            </a:r>
            <a:r>
              <a:rPr lang="en-US" dirty="0" err="1"/>
              <a:t>delMin</a:t>
            </a:r>
            <a:r>
              <a:rPr lang="en-US" dirty="0"/>
              <a:t>)</a:t>
            </a:r>
          </a:p>
          <a:p>
            <a:r>
              <a:rPr lang="en-US" dirty="0" err="1"/>
              <a:t>delMin</a:t>
            </a:r>
            <a:r>
              <a:rPr lang="en-US" dirty="0"/>
              <a:t> removes an element from heap array at end, leaving an array slot open at end</a:t>
            </a:r>
          </a:p>
          <a:p>
            <a:r>
              <a:rPr lang="en-US" dirty="0"/>
              <a:t>Simply put the removed element at array end (heap last + 1)</a:t>
            </a:r>
          </a:p>
          <a:p>
            <a:r>
              <a:rPr lang="en-US" dirty="0"/>
              <a:t>Repeat until heap empty</a:t>
            </a:r>
          </a:p>
          <a:p>
            <a:r>
              <a:rPr lang="en-US" dirty="0"/>
              <a:t>Array will contain all elements in </a:t>
            </a:r>
            <a:r>
              <a:rPr lang="en-US" b="1" dirty="0"/>
              <a:t>reverse</a:t>
            </a:r>
            <a:r>
              <a:rPr lang="en-US" dirty="0"/>
              <a:t> order</a:t>
            </a:r>
          </a:p>
        </p:txBody>
      </p:sp>
    </p:spTree>
    <p:extLst>
      <p:ext uri="{BB962C8B-B14F-4D97-AF65-F5344CB8AC3E}">
        <p14:creationId xmlns:p14="http://schemas.microsoft.com/office/powerpoint/2010/main" val="19501574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95672"/>
          </a:xfrm>
        </p:spPr>
        <p:txBody>
          <a:bodyPr>
            <a:normAutofit/>
          </a:bodyPr>
          <a:lstStyle/>
          <a:p>
            <a:pPr marL="109728" indent="0">
              <a:lnSpc>
                <a:spcPct val="110000"/>
              </a:lnSpc>
              <a:spcBef>
                <a:spcPts val="600"/>
              </a:spcBef>
              <a:spcAft>
                <a:spcPts val="1200"/>
              </a:spcAft>
              <a:buNone/>
            </a:pPr>
            <a:r>
              <a:rPr lang="en-US" sz="2800" b="1" dirty="0">
                <a:solidFill>
                  <a:srgbClr val="0070C0"/>
                </a:solidFill>
                <a:latin typeface="Segoe Print" panose="02000600000000000000" pitchFamily="2" charset="0"/>
                <a:cs typeface="Consolas" panose="020B0609020204030204" pitchFamily="49" charset="0"/>
              </a:rPr>
              <a:t>Elements:</a:t>
            </a:r>
            <a:r>
              <a:rPr lang="en-US" sz="2800" b="1" dirty="0">
                <a:solidFill>
                  <a:srgbClr val="C00000"/>
                </a:solidFill>
                <a:latin typeface="Segoe Print" panose="02000600000000000000" pitchFamily="2" charset="0"/>
                <a:cs typeface="Consolas" panose="020B0609020204030204" pitchFamily="49" charset="0"/>
              </a:rPr>
              <a:t>  </a:t>
            </a:r>
            <a:r>
              <a:rPr lang="en-US" sz="2400" dirty="0">
                <a:solidFill>
                  <a:schemeClr val="accent6">
                    <a:lumMod val="50000"/>
                  </a:schemeClr>
                </a:solidFill>
                <a:latin typeface="Arial Black" panose="020B0A04020102020204" pitchFamily="34" charset="0"/>
                <a:cs typeface="Aharoni" panose="02010803020104030203" pitchFamily="2" charset="-79"/>
              </a:rPr>
              <a:t>7, 2, 19, 8, 11, 4, 16</a:t>
            </a:r>
          </a:p>
          <a:p>
            <a:pPr marL="109728" indent="0">
              <a:spcBef>
                <a:spcPts val="1200"/>
              </a:spcBef>
              <a:buNone/>
            </a:pPr>
            <a:r>
              <a:rPr lang="en-US" sz="2400" b="1" dirty="0">
                <a:latin typeface="Consolas" panose="020B0609020204030204" pitchFamily="49" charset="0"/>
                <a:cs typeface="Consolas" panose="020B0609020204030204" pitchFamily="49" charset="0"/>
              </a:rPr>
              <a:t>Initial heap array:  </a:t>
            </a:r>
            <a:r>
              <a:rPr lang="en-US" sz="2400" b="1" dirty="0">
                <a:solidFill>
                  <a:schemeClr val="accent2">
                    <a:lumMod val="60000"/>
                    <a:lumOff val="40000"/>
                  </a:schemeClr>
                </a:solidFill>
                <a:latin typeface="Consolas" panose="020B0609020204030204" pitchFamily="49" charset="0"/>
                <a:cs typeface="Consolas" panose="020B0609020204030204" pitchFamily="49" charset="0"/>
              </a:rPr>
              <a:t>x</a:t>
            </a:r>
            <a:r>
              <a:rPr lang="en-US" sz="2400" b="1" dirty="0">
                <a:latin typeface="Consolas" panose="020B0609020204030204" pitchFamily="49" charset="0"/>
                <a:cs typeface="Consolas" panose="020B0609020204030204" pitchFamily="49" charset="0"/>
              </a:rPr>
              <a:t>  </a:t>
            </a:r>
            <a:r>
              <a:rPr lang="en-US" sz="2400" b="1" dirty="0">
                <a:solidFill>
                  <a:srgbClr val="C00000"/>
                </a:solidFill>
                <a:latin typeface="Consolas" panose="020B0609020204030204" pitchFamily="49" charset="0"/>
                <a:cs typeface="Consolas" panose="020B0609020204030204" pitchFamily="49" charset="0"/>
              </a:rPr>
              <a:t>7  2 19  8 11  4 16</a:t>
            </a:r>
          </a:p>
          <a:p>
            <a:pPr marL="109728" indent="0">
              <a:spcBef>
                <a:spcPts val="0"/>
              </a:spcBef>
              <a:buNone/>
            </a:pPr>
            <a:r>
              <a:rPr lang="en-US" sz="2400" b="1" dirty="0">
                <a:solidFill>
                  <a:schemeClr val="accent5">
                    <a:lumMod val="60000"/>
                    <a:lumOff val="40000"/>
                  </a:schemeClr>
                </a:solidFill>
                <a:latin typeface="Consolas" panose="020B0609020204030204" pitchFamily="49" charset="0"/>
                <a:cs typeface="Consolas" panose="020B0609020204030204" pitchFamily="49" charset="0"/>
              </a:rPr>
              <a:t>                     0  1  2  3  4  5  6  7</a:t>
            </a:r>
          </a:p>
          <a:p>
            <a:pPr marL="109728" indent="0">
              <a:spcBef>
                <a:spcPts val="1200"/>
              </a:spcBef>
              <a:buNone/>
            </a:pPr>
            <a:r>
              <a:rPr lang="en-US" sz="2400" b="1" dirty="0">
                <a:latin typeface="Consolas" panose="020B0609020204030204" pitchFamily="49" charset="0"/>
                <a:cs typeface="Consolas" panose="020B0609020204030204" pitchFamily="49" charset="0"/>
              </a:rPr>
              <a:t>Complete </a:t>
            </a:r>
            <a:r>
              <a:rPr lang="en-US" sz="2400" b="1" i="1" dirty="0">
                <a:latin typeface="Consolas" panose="020B0609020204030204" pitchFamily="49" charset="0"/>
                <a:cs typeface="Consolas" panose="020B0609020204030204" pitchFamily="49" charset="0"/>
              </a:rPr>
              <a:t>Build</a:t>
            </a:r>
            <a:r>
              <a:rPr lang="en-US" sz="2400" b="1" dirty="0">
                <a:latin typeface="Consolas" panose="020B0609020204030204" pitchFamily="49" charset="0"/>
                <a:cs typeface="Consolas" panose="020B0609020204030204" pitchFamily="49" charset="0"/>
              </a:rPr>
              <a:t>:      </a:t>
            </a:r>
            <a:r>
              <a:rPr lang="en-US" sz="2400" b="1" dirty="0">
                <a:solidFill>
                  <a:schemeClr val="accent2">
                    <a:lumMod val="60000"/>
                    <a:lumOff val="40000"/>
                  </a:schemeClr>
                </a:solidFill>
                <a:latin typeface="Consolas" panose="020B0609020204030204" pitchFamily="49" charset="0"/>
                <a:cs typeface="Consolas" panose="020B0609020204030204" pitchFamily="49" charset="0"/>
              </a:rPr>
              <a:t>x</a:t>
            </a:r>
            <a:r>
              <a:rPr lang="en-US" sz="2400" b="1" dirty="0">
                <a:latin typeface="Consolas" panose="020B0609020204030204" pitchFamily="49" charset="0"/>
                <a:cs typeface="Consolas" panose="020B0609020204030204" pitchFamily="49" charset="0"/>
              </a:rPr>
              <a:t>  </a:t>
            </a:r>
            <a:r>
              <a:rPr lang="en-US" sz="2400" b="1" dirty="0">
                <a:solidFill>
                  <a:srgbClr val="C00000"/>
                </a:solidFill>
                <a:latin typeface="Consolas" panose="020B0609020204030204" pitchFamily="49" charset="0"/>
                <a:cs typeface="Consolas" panose="020B0609020204030204" pitchFamily="49" charset="0"/>
              </a:rPr>
              <a:t>2  7  4  8 11 19 16</a:t>
            </a:r>
          </a:p>
          <a:p>
            <a:pPr marL="109728" indent="0">
              <a:spcBef>
                <a:spcPts val="0"/>
              </a:spcBef>
              <a:buNone/>
            </a:pPr>
            <a:r>
              <a:rPr lang="en-US" sz="2400" b="1" dirty="0">
                <a:solidFill>
                  <a:schemeClr val="accent5">
                    <a:lumMod val="60000"/>
                    <a:lumOff val="40000"/>
                  </a:schemeClr>
                </a:solidFill>
                <a:latin typeface="Consolas" panose="020B0609020204030204" pitchFamily="49" charset="0"/>
                <a:cs typeface="Consolas" panose="020B0609020204030204" pitchFamily="49" charset="0"/>
              </a:rPr>
              <a:t>                     0  1  2  3  4  5  6  7</a:t>
            </a:r>
          </a:p>
          <a:p>
            <a:pPr marL="109728" indent="0">
              <a:spcBef>
                <a:spcPts val="1200"/>
              </a:spcBef>
              <a:buNone/>
            </a:pPr>
            <a:r>
              <a:rPr lang="en-US" sz="2400" b="1" dirty="0">
                <a:latin typeface="Consolas" panose="020B0609020204030204" pitchFamily="49" charset="0"/>
                <a:cs typeface="Consolas" panose="020B0609020204030204" pitchFamily="49" charset="0"/>
              </a:rPr>
              <a:t>First </a:t>
            </a:r>
            <a:r>
              <a:rPr lang="en-US" sz="2400" b="1" i="1" dirty="0" err="1">
                <a:latin typeface="Consolas" panose="020B0609020204030204" pitchFamily="49" charset="0"/>
                <a:cs typeface="Consolas" panose="020B0609020204030204" pitchFamily="49" charset="0"/>
              </a:rPr>
              <a:t>delMin</a:t>
            </a:r>
            <a:r>
              <a:rPr lang="en-US" sz="2400" b="1" dirty="0">
                <a:latin typeface="Consolas" panose="020B0609020204030204" pitchFamily="49" charset="0"/>
                <a:cs typeface="Consolas" panose="020B0609020204030204" pitchFamily="49" charset="0"/>
              </a:rPr>
              <a:t>:        </a:t>
            </a:r>
            <a:r>
              <a:rPr lang="en-US" sz="2400" b="1" dirty="0">
                <a:solidFill>
                  <a:schemeClr val="accent2">
                    <a:lumMod val="60000"/>
                    <a:lumOff val="40000"/>
                  </a:schemeClr>
                </a:solidFill>
                <a:latin typeface="Consolas" panose="020B0609020204030204" pitchFamily="49" charset="0"/>
                <a:cs typeface="Consolas" panose="020B0609020204030204" pitchFamily="49" charset="0"/>
              </a:rPr>
              <a:t>x</a:t>
            </a:r>
            <a:r>
              <a:rPr lang="en-US" sz="2400" b="1" dirty="0">
                <a:latin typeface="Consolas" panose="020B0609020204030204" pitchFamily="49" charset="0"/>
                <a:cs typeface="Consolas" panose="020B0609020204030204" pitchFamily="49" charset="0"/>
              </a:rPr>
              <a:t>  </a:t>
            </a:r>
            <a:r>
              <a:rPr lang="en-US" sz="2400" b="1" dirty="0">
                <a:solidFill>
                  <a:srgbClr val="C00000"/>
                </a:solidFill>
                <a:latin typeface="Consolas" panose="020B0609020204030204" pitchFamily="49" charset="0"/>
                <a:cs typeface="Consolas" panose="020B0609020204030204" pitchFamily="49" charset="0"/>
              </a:rPr>
              <a:t>4  7 16  8 11 19  </a:t>
            </a:r>
            <a:r>
              <a:rPr lang="en-US" sz="2400" b="1" dirty="0">
                <a:solidFill>
                  <a:srgbClr val="0070C0"/>
                </a:solidFill>
                <a:latin typeface="Consolas" panose="020B0609020204030204" pitchFamily="49" charset="0"/>
                <a:cs typeface="Consolas" panose="020B0609020204030204" pitchFamily="49" charset="0"/>
              </a:rPr>
              <a:t>2</a:t>
            </a:r>
          </a:p>
          <a:p>
            <a:pPr marL="109728" indent="0">
              <a:spcBef>
                <a:spcPts val="0"/>
              </a:spcBef>
              <a:buNone/>
            </a:pPr>
            <a:r>
              <a:rPr lang="en-US" sz="2400" b="1" dirty="0">
                <a:solidFill>
                  <a:schemeClr val="accent5">
                    <a:lumMod val="60000"/>
                    <a:lumOff val="40000"/>
                  </a:schemeClr>
                </a:solidFill>
                <a:latin typeface="Consolas" panose="020B0609020204030204" pitchFamily="49" charset="0"/>
                <a:cs typeface="Consolas" panose="020B0609020204030204" pitchFamily="49" charset="0"/>
              </a:rPr>
              <a:t>                     0  1  2  3  4  5  6  7</a:t>
            </a:r>
          </a:p>
          <a:p>
            <a:pPr marL="109728" indent="0">
              <a:spcBef>
                <a:spcPts val="1200"/>
              </a:spcBef>
              <a:buNone/>
            </a:pPr>
            <a:r>
              <a:rPr lang="en-US" sz="2400" b="1" dirty="0">
                <a:latin typeface="Consolas" panose="020B0609020204030204" pitchFamily="49" charset="0"/>
                <a:cs typeface="Consolas" panose="020B0609020204030204" pitchFamily="49" charset="0"/>
              </a:rPr>
              <a:t>Next </a:t>
            </a:r>
            <a:r>
              <a:rPr lang="en-US" sz="2400" b="1" i="1" dirty="0" err="1">
                <a:latin typeface="Consolas" panose="020B0609020204030204" pitchFamily="49" charset="0"/>
                <a:cs typeface="Consolas" panose="020B0609020204030204" pitchFamily="49" charset="0"/>
              </a:rPr>
              <a:t>delMin</a:t>
            </a:r>
            <a:r>
              <a:rPr lang="en-US" sz="2400" b="1" dirty="0">
                <a:latin typeface="Consolas" panose="020B0609020204030204" pitchFamily="49" charset="0"/>
                <a:cs typeface="Consolas" panose="020B0609020204030204" pitchFamily="49" charset="0"/>
              </a:rPr>
              <a:t>:         </a:t>
            </a:r>
            <a:r>
              <a:rPr lang="en-US" sz="2400" b="1" dirty="0">
                <a:solidFill>
                  <a:schemeClr val="accent2">
                    <a:lumMod val="60000"/>
                    <a:lumOff val="40000"/>
                  </a:schemeClr>
                </a:solidFill>
                <a:latin typeface="Consolas" panose="020B0609020204030204" pitchFamily="49" charset="0"/>
                <a:cs typeface="Consolas" panose="020B0609020204030204" pitchFamily="49" charset="0"/>
              </a:rPr>
              <a:t>x</a:t>
            </a:r>
            <a:r>
              <a:rPr lang="en-US" sz="2400" b="1" dirty="0">
                <a:latin typeface="Consolas" panose="020B0609020204030204" pitchFamily="49" charset="0"/>
                <a:cs typeface="Consolas" panose="020B0609020204030204" pitchFamily="49" charset="0"/>
              </a:rPr>
              <a:t>  </a:t>
            </a:r>
            <a:r>
              <a:rPr lang="en-US" sz="2400" b="1" dirty="0">
                <a:solidFill>
                  <a:srgbClr val="C00000"/>
                </a:solidFill>
                <a:latin typeface="Consolas" panose="020B0609020204030204" pitchFamily="49" charset="0"/>
                <a:cs typeface="Consolas" panose="020B0609020204030204" pitchFamily="49" charset="0"/>
              </a:rPr>
              <a:t>7  8 16 19 11  </a:t>
            </a:r>
            <a:r>
              <a:rPr lang="en-US" sz="2400" b="1" dirty="0">
                <a:solidFill>
                  <a:srgbClr val="0070C0"/>
                </a:solidFill>
                <a:latin typeface="Consolas" panose="020B0609020204030204" pitchFamily="49" charset="0"/>
                <a:cs typeface="Consolas" panose="020B0609020204030204" pitchFamily="49" charset="0"/>
              </a:rPr>
              <a:t>4  2</a:t>
            </a:r>
          </a:p>
          <a:p>
            <a:pPr marL="109728" indent="0">
              <a:spcBef>
                <a:spcPts val="0"/>
              </a:spcBef>
              <a:buNone/>
            </a:pPr>
            <a:r>
              <a:rPr lang="en-US" sz="2400" b="1" dirty="0">
                <a:solidFill>
                  <a:schemeClr val="accent5">
                    <a:lumMod val="60000"/>
                    <a:lumOff val="40000"/>
                  </a:schemeClr>
                </a:solidFill>
                <a:latin typeface="Consolas" panose="020B0609020204030204" pitchFamily="49" charset="0"/>
                <a:cs typeface="Consolas" panose="020B0609020204030204" pitchFamily="49" charset="0"/>
              </a:rPr>
              <a:t>                     0  1  2  3  4  5  6  7</a:t>
            </a:r>
          </a:p>
          <a:p>
            <a:pPr marL="109728" indent="0">
              <a:spcBef>
                <a:spcPts val="1200"/>
              </a:spcBef>
              <a:buNone/>
            </a:pPr>
            <a:r>
              <a:rPr lang="en-US" sz="2400" b="1" dirty="0">
                <a:latin typeface="Consolas" panose="020B0609020204030204" pitchFamily="49" charset="0"/>
                <a:cs typeface="Consolas" panose="020B0609020204030204" pitchFamily="49" charset="0"/>
              </a:rPr>
              <a:t>Final array:         </a:t>
            </a:r>
            <a:r>
              <a:rPr lang="en-US" sz="2400" b="1" dirty="0">
                <a:solidFill>
                  <a:schemeClr val="accent2">
                    <a:lumMod val="60000"/>
                    <a:lumOff val="40000"/>
                  </a:schemeClr>
                </a:solidFill>
                <a:latin typeface="Consolas" panose="020B0609020204030204" pitchFamily="49" charset="0"/>
                <a:cs typeface="Consolas" panose="020B0609020204030204" pitchFamily="49" charset="0"/>
              </a:rPr>
              <a:t>x</a:t>
            </a:r>
            <a:r>
              <a:rPr lang="en-US" sz="2400" b="1" dirty="0">
                <a:latin typeface="Consolas" panose="020B0609020204030204" pitchFamily="49" charset="0"/>
                <a:cs typeface="Consolas" panose="020B0609020204030204" pitchFamily="49" charset="0"/>
              </a:rPr>
              <a:t> </a:t>
            </a:r>
            <a:r>
              <a:rPr lang="en-US" sz="2400" b="1" dirty="0">
                <a:solidFill>
                  <a:srgbClr val="0070C0"/>
                </a:solidFill>
                <a:latin typeface="Consolas" panose="020B0609020204030204" pitchFamily="49" charset="0"/>
                <a:cs typeface="Consolas" panose="020B0609020204030204" pitchFamily="49" charset="0"/>
              </a:rPr>
              <a:t>19 16 11  8  7  4  2</a:t>
            </a:r>
          </a:p>
          <a:p>
            <a:pPr marL="109728" indent="0">
              <a:spcBef>
                <a:spcPts val="0"/>
              </a:spcBef>
              <a:buNone/>
            </a:pPr>
            <a:r>
              <a:rPr lang="en-US" sz="2400" b="1" dirty="0">
                <a:solidFill>
                  <a:schemeClr val="accent5">
                    <a:lumMod val="60000"/>
                    <a:lumOff val="40000"/>
                  </a:schemeClr>
                </a:solidFill>
                <a:latin typeface="Consolas" panose="020B0609020204030204" pitchFamily="49" charset="0"/>
                <a:cs typeface="Consolas" panose="020B0609020204030204" pitchFamily="49" charset="0"/>
              </a:rPr>
              <a:t>                     0  1  2  3  4  5  6  7</a:t>
            </a:r>
          </a:p>
          <a:p>
            <a:pPr marL="109728" indent="0">
              <a:spcBef>
                <a:spcPts val="0"/>
              </a:spcBef>
              <a:buNone/>
            </a:pPr>
            <a:endParaRPr lang="en-US" sz="2400" b="1" dirty="0">
              <a:solidFill>
                <a:schemeClr val="accent6">
                  <a:lumMod val="75000"/>
                </a:schemeClr>
              </a:solidFill>
              <a:latin typeface="Consolas" panose="020B0609020204030204" pitchFamily="49" charset="0"/>
              <a:cs typeface="Consolas" panose="020B0609020204030204" pitchFamily="49" charset="0"/>
            </a:endParaRPr>
          </a:p>
          <a:p>
            <a:pPr marL="109728" indent="0">
              <a:spcBef>
                <a:spcPts val="0"/>
              </a:spcBef>
              <a:buNone/>
            </a:pPr>
            <a:endParaRPr lang="en-US" sz="2400" b="1" dirty="0">
              <a:solidFill>
                <a:schemeClr val="accent6">
                  <a:lumMod val="75000"/>
                </a:schemeClr>
              </a:solidFill>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normAutofit/>
          </a:bodyPr>
          <a:lstStyle/>
          <a:p>
            <a:pPr algn="r"/>
            <a:r>
              <a:rPr lang="en-US" sz="4000" dirty="0">
                <a:solidFill>
                  <a:srgbClr val="0070C0"/>
                </a:solidFill>
                <a:effectLst/>
                <a:latin typeface="Arial" panose="020B0604020202020204" pitchFamily="34" charset="0"/>
                <a:cs typeface="Arial" panose="020B0604020202020204" pitchFamily="34" charset="0"/>
              </a:rPr>
              <a:t>In-Place Heap Sort</a:t>
            </a:r>
          </a:p>
        </p:txBody>
      </p:sp>
      <p:sp>
        <p:nvSpPr>
          <p:cNvPr id="7" name="Freeform 6"/>
          <p:cNvSpPr/>
          <p:nvPr/>
        </p:nvSpPr>
        <p:spPr>
          <a:xfrm>
            <a:off x="4900474" y="2831491"/>
            <a:ext cx="3633926" cy="1216726"/>
          </a:xfrm>
          <a:custGeom>
            <a:avLst/>
            <a:gdLst>
              <a:gd name="connsiteX0" fmla="*/ 0 w 3693110"/>
              <a:gd name="connsiteY0" fmla="*/ 408859 h 1216726"/>
              <a:gd name="connsiteX1" fmla="*/ 17755 w 3693110"/>
              <a:gd name="connsiteY1" fmla="*/ 257938 h 1216726"/>
              <a:gd name="connsiteX2" fmla="*/ 26633 w 3693110"/>
              <a:gd name="connsiteY2" fmla="*/ 222427 h 1216726"/>
              <a:gd name="connsiteX3" fmla="*/ 79899 w 3693110"/>
              <a:gd name="connsiteY3" fmla="*/ 178039 h 1216726"/>
              <a:gd name="connsiteX4" fmla="*/ 106532 w 3693110"/>
              <a:gd name="connsiteY4" fmla="*/ 151406 h 1216726"/>
              <a:gd name="connsiteX5" fmla="*/ 133165 w 3693110"/>
              <a:gd name="connsiteY5" fmla="*/ 142528 h 1216726"/>
              <a:gd name="connsiteX6" fmla="*/ 195309 w 3693110"/>
              <a:gd name="connsiteY6" fmla="*/ 115895 h 1216726"/>
              <a:gd name="connsiteX7" fmla="*/ 221942 w 3693110"/>
              <a:gd name="connsiteY7" fmla="*/ 98140 h 1216726"/>
              <a:gd name="connsiteX8" fmla="*/ 506027 w 3693110"/>
              <a:gd name="connsiteY8" fmla="*/ 71507 h 1216726"/>
              <a:gd name="connsiteX9" fmla="*/ 541538 w 3693110"/>
              <a:gd name="connsiteY9" fmla="*/ 53752 h 1216726"/>
              <a:gd name="connsiteX10" fmla="*/ 612559 w 3693110"/>
              <a:gd name="connsiteY10" fmla="*/ 27119 h 1216726"/>
              <a:gd name="connsiteX11" fmla="*/ 905522 w 3693110"/>
              <a:gd name="connsiteY11" fmla="*/ 35996 h 1216726"/>
              <a:gd name="connsiteX12" fmla="*/ 958788 w 3693110"/>
              <a:gd name="connsiteY12" fmla="*/ 44874 h 1216726"/>
              <a:gd name="connsiteX13" fmla="*/ 1047565 w 3693110"/>
              <a:gd name="connsiteY13" fmla="*/ 53752 h 1216726"/>
              <a:gd name="connsiteX14" fmla="*/ 1083076 w 3693110"/>
              <a:gd name="connsiteY14" fmla="*/ 62629 h 1216726"/>
              <a:gd name="connsiteX15" fmla="*/ 1109709 w 3693110"/>
              <a:gd name="connsiteY15" fmla="*/ 71507 h 1216726"/>
              <a:gd name="connsiteX16" fmla="*/ 1535837 w 3693110"/>
              <a:gd name="connsiteY16" fmla="*/ 80385 h 1216726"/>
              <a:gd name="connsiteX17" fmla="*/ 1571347 w 3693110"/>
              <a:gd name="connsiteY17" fmla="*/ 89262 h 1216726"/>
              <a:gd name="connsiteX18" fmla="*/ 1633491 w 3693110"/>
              <a:gd name="connsiteY18" fmla="*/ 98140 h 1216726"/>
              <a:gd name="connsiteX19" fmla="*/ 1677879 w 3693110"/>
              <a:gd name="connsiteY19" fmla="*/ 107018 h 1216726"/>
              <a:gd name="connsiteX20" fmla="*/ 1926454 w 3693110"/>
              <a:gd name="connsiteY20" fmla="*/ 98140 h 1216726"/>
              <a:gd name="connsiteX21" fmla="*/ 1997476 w 3693110"/>
              <a:gd name="connsiteY21" fmla="*/ 71507 h 1216726"/>
              <a:gd name="connsiteX22" fmla="*/ 2095130 w 3693110"/>
              <a:gd name="connsiteY22" fmla="*/ 53752 h 1216726"/>
              <a:gd name="connsiteX23" fmla="*/ 2148396 w 3693110"/>
              <a:gd name="connsiteY23" fmla="*/ 35996 h 1216726"/>
              <a:gd name="connsiteX24" fmla="*/ 2388093 w 3693110"/>
              <a:gd name="connsiteY24" fmla="*/ 18241 h 1216726"/>
              <a:gd name="connsiteX25" fmla="*/ 2805343 w 3693110"/>
              <a:gd name="connsiteY25" fmla="*/ 27119 h 1216726"/>
              <a:gd name="connsiteX26" fmla="*/ 2911876 w 3693110"/>
              <a:gd name="connsiteY26" fmla="*/ 62629 h 1216726"/>
              <a:gd name="connsiteX27" fmla="*/ 3000652 w 3693110"/>
              <a:gd name="connsiteY27" fmla="*/ 98140 h 1216726"/>
              <a:gd name="connsiteX28" fmla="*/ 3045041 w 3693110"/>
              <a:gd name="connsiteY28" fmla="*/ 115895 h 1216726"/>
              <a:gd name="connsiteX29" fmla="*/ 3071674 w 3693110"/>
              <a:gd name="connsiteY29" fmla="*/ 133651 h 1216726"/>
              <a:gd name="connsiteX30" fmla="*/ 3098307 w 3693110"/>
              <a:gd name="connsiteY30" fmla="*/ 142528 h 1216726"/>
              <a:gd name="connsiteX31" fmla="*/ 3169328 w 3693110"/>
              <a:gd name="connsiteY31" fmla="*/ 178039 h 1216726"/>
              <a:gd name="connsiteX32" fmla="*/ 3204839 w 3693110"/>
              <a:gd name="connsiteY32" fmla="*/ 186917 h 1216726"/>
              <a:gd name="connsiteX33" fmla="*/ 3311371 w 3693110"/>
              <a:gd name="connsiteY33" fmla="*/ 222427 h 1216726"/>
              <a:gd name="connsiteX34" fmla="*/ 3355759 w 3693110"/>
              <a:gd name="connsiteY34" fmla="*/ 231305 h 1216726"/>
              <a:gd name="connsiteX35" fmla="*/ 3453413 w 3693110"/>
              <a:gd name="connsiteY35" fmla="*/ 249060 h 1216726"/>
              <a:gd name="connsiteX36" fmla="*/ 3480046 w 3693110"/>
              <a:gd name="connsiteY36" fmla="*/ 266816 h 1216726"/>
              <a:gd name="connsiteX37" fmla="*/ 3515557 w 3693110"/>
              <a:gd name="connsiteY37" fmla="*/ 284571 h 1216726"/>
              <a:gd name="connsiteX38" fmla="*/ 3551068 w 3693110"/>
              <a:gd name="connsiteY38" fmla="*/ 311204 h 1216726"/>
              <a:gd name="connsiteX39" fmla="*/ 3586578 w 3693110"/>
              <a:gd name="connsiteY39" fmla="*/ 373348 h 1216726"/>
              <a:gd name="connsiteX40" fmla="*/ 3613211 w 3693110"/>
              <a:gd name="connsiteY40" fmla="*/ 391103 h 1216726"/>
              <a:gd name="connsiteX41" fmla="*/ 3675355 w 3693110"/>
              <a:gd name="connsiteY41" fmla="*/ 497635 h 1216726"/>
              <a:gd name="connsiteX42" fmla="*/ 3693110 w 3693110"/>
              <a:gd name="connsiteY42" fmla="*/ 524268 h 1216726"/>
              <a:gd name="connsiteX43" fmla="*/ 3684233 w 3693110"/>
              <a:gd name="connsiteY43" fmla="*/ 648556 h 1216726"/>
              <a:gd name="connsiteX44" fmla="*/ 3657600 w 3693110"/>
              <a:gd name="connsiteY44" fmla="*/ 701822 h 1216726"/>
              <a:gd name="connsiteX45" fmla="*/ 3613211 w 3693110"/>
              <a:gd name="connsiteY45" fmla="*/ 763965 h 1216726"/>
              <a:gd name="connsiteX46" fmla="*/ 3577701 w 3693110"/>
              <a:gd name="connsiteY46" fmla="*/ 817231 h 1216726"/>
              <a:gd name="connsiteX47" fmla="*/ 3559945 w 3693110"/>
              <a:gd name="connsiteY47" fmla="*/ 843864 h 1216726"/>
              <a:gd name="connsiteX48" fmla="*/ 3533312 w 3693110"/>
              <a:gd name="connsiteY48" fmla="*/ 861620 h 1216726"/>
              <a:gd name="connsiteX49" fmla="*/ 3462291 w 3693110"/>
              <a:gd name="connsiteY49" fmla="*/ 941519 h 1216726"/>
              <a:gd name="connsiteX50" fmla="*/ 3435658 w 3693110"/>
              <a:gd name="connsiteY50" fmla="*/ 968152 h 1216726"/>
              <a:gd name="connsiteX51" fmla="*/ 3373514 w 3693110"/>
              <a:gd name="connsiteY51" fmla="*/ 1039173 h 1216726"/>
              <a:gd name="connsiteX52" fmla="*/ 3338004 w 3693110"/>
              <a:gd name="connsiteY52" fmla="*/ 1065806 h 1216726"/>
              <a:gd name="connsiteX53" fmla="*/ 3320248 w 3693110"/>
              <a:gd name="connsiteY53" fmla="*/ 1083561 h 1216726"/>
              <a:gd name="connsiteX54" fmla="*/ 3240349 w 3693110"/>
              <a:gd name="connsiteY54" fmla="*/ 1119072 h 1216726"/>
              <a:gd name="connsiteX55" fmla="*/ 3213716 w 3693110"/>
              <a:gd name="connsiteY55" fmla="*/ 1127950 h 1216726"/>
              <a:gd name="connsiteX56" fmla="*/ 3178206 w 3693110"/>
              <a:gd name="connsiteY56" fmla="*/ 1154583 h 1216726"/>
              <a:gd name="connsiteX57" fmla="*/ 3098307 w 3693110"/>
              <a:gd name="connsiteY57" fmla="*/ 1216726 h 1216726"/>
              <a:gd name="connsiteX58" fmla="*/ 3142695 w 3693110"/>
              <a:gd name="connsiteY58" fmla="*/ 1181216 h 121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693110" h="1216726">
                <a:moveTo>
                  <a:pt x="0" y="408859"/>
                </a:moveTo>
                <a:cubicBezTo>
                  <a:pt x="14196" y="210103"/>
                  <a:pt x="-5306" y="338649"/>
                  <a:pt x="17755" y="257938"/>
                </a:cubicBezTo>
                <a:cubicBezTo>
                  <a:pt x="21107" y="246206"/>
                  <a:pt x="20579" y="233021"/>
                  <a:pt x="26633" y="222427"/>
                </a:cubicBezTo>
                <a:cubicBezTo>
                  <a:pt x="40781" y="197669"/>
                  <a:pt x="59842" y="194753"/>
                  <a:pt x="79899" y="178039"/>
                </a:cubicBezTo>
                <a:cubicBezTo>
                  <a:pt x="89544" y="170002"/>
                  <a:pt x="96086" y="158370"/>
                  <a:pt x="106532" y="151406"/>
                </a:cubicBezTo>
                <a:cubicBezTo>
                  <a:pt x="114318" y="146215"/>
                  <a:pt x="124795" y="146713"/>
                  <a:pt x="133165" y="142528"/>
                </a:cubicBezTo>
                <a:cubicBezTo>
                  <a:pt x="194472" y="111874"/>
                  <a:pt x="121404" y="134372"/>
                  <a:pt x="195309" y="115895"/>
                </a:cubicBezTo>
                <a:cubicBezTo>
                  <a:pt x="204187" y="109977"/>
                  <a:pt x="211915" y="101786"/>
                  <a:pt x="221942" y="98140"/>
                </a:cubicBezTo>
                <a:cubicBezTo>
                  <a:pt x="312518" y="65204"/>
                  <a:pt x="412499" y="75404"/>
                  <a:pt x="506027" y="71507"/>
                </a:cubicBezTo>
                <a:cubicBezTo>
                  <a:pt x="517864" y="65589"/>
                  <a:pt x="529445" y="59127"/>
                  <a:pt x="541538" y="53752"/>
                </a:cubicBezTo>
                <a:cubicBezTo>
                  <a:pt x="573396" y="39593"/>
                  <a:pt x="583268" y="36882"/>
                  <a:pt x="612559" y="27119"/>
                </a:cubicBezTo>
                <a:cubicBezTo>
                  <a:pt x="710213" y="30078"/>
                  <a:pt x="807951" y="30992"/>
                  <a:pt x="905522" y="35996"/>
                </a:cubicBezTo>
                <a:cubicBezTo>
                  <a:pt x="923499" y="36918"/>
                  <a:pt x="940927" y="42641"/>
                  <a:pt x="958788" y="44874"/>
                </a:cubicBezTo>
                <a:cubicBezTo>
                  <a:pt x="988298" y="48563"/>
                  <a:pt x="1017973" y="50793"/>
                  <a:pt x="1047565" y="53752"/>
                </a:cubicBezTo>
                <a:cubicBezTo>
                  <a:pt x="1059402" y="56711"/>
                  <a:pt x="1071344" y="59277"/>
                  <a:pt x="1083076" y="62629"/>
                </a:cubicBezTo>
                <a:cubicBezTo>
                  <a:pt x="1092074" y="65200"/>
                  <a:pt x="1100358" y="71140"/>
                  <a:pt x="1109709" y="71507"/>
                </a:cubicBezTo>
                <a:cubicBezTo>
                  <a:pt x="1251673" y="77074"/>
                  <a:pt x="1393794" y="77426"/>
                  <a:pt x="1535837" y="80385"/>
                </a:cubicBezTo>
                <a:cubicBezTo>
                  <a:pt x="1547674" y="83344"/>
                  <a:pt x="1559343" y="87079"/>
                  <a:pt x="1571347" y="89262"/>
                </a:cubicBezTo>
                <a:cubicBezTo>
                  <a:pt x="1591934" y="93005"/>
                  <a:pt x="1612851" y="94700"/>
                  <a:pt x="1633491" y="98140"/>
                </a:cubicBezTo>
                <a:cubicBezTo>
                  <a:pt x="1648375" y="100621"/>
                  <a:pt x="1663083" y="104059"/>
                  <a:pt x="1677879" y="107018"/>
                </a:cubicBezTo>
                <a:cubicBezTo>
                  <a:pt x="1760737" y="104059"/>
                  <a:pt x="1843704" y="103312"/>
                  <a:pt x="1926454" y="98140"/>
                </a:cubicBezTo>
                <a:cubicBezTo>
                  <a:pt x="1967667" y="95564"/>
                  <a:pt x="1958793" y="84401"/>
                  <a:pt x="1997476" y="71507"/>
                </a:cubicBezTo>
                <a:cubicBezTo>
                  <a:pt x="2009891" y="67369"/>
                  <a:pt x="2086178" y="55244"/>
                  <a:pt x="2095130" y="53752"/>
                </a:cubicBezTo>
                <a:cubicBezTo>
                  <a:pt x="2112885" y="47833"/>
                  <a:pt x="2130096" y="39918"/>
                  <a:pt x="2148396" y="35996"/>
                </a:cubicBezTo>
                <a:cubicBezTo>
                  <a:pt x="2205193" y="23825"/>
                  <a:pt x="2361006" y="19667"/>
                  <a:pt x="2388093" y="18241"/>
                </a:cubicBezTo>
                <a:cubicBezTo>
                  <a:pt x="2548150" y="-8436"/>
                  <a:pt x="2511303" y="-6168"/>
                  <a:pt x="2805343" y="27119"/>
                </a:cubicBezTo>
                <a:cubicBezTo>
                  <a:pt x="2842537" y="31330"/>
                  <a:pt x="2877122" y="48727"/>
                  <a:pt x="2911876" y="62629"/>
                </a:cubicBezTo>
                <a:lnTo>
                  <a:pt x="3000652" y="98140"/>
                </a:lnTo>
                <a:cubicBezTo>
                  <a:pt x="3015448" y="104059"/>
                  <a:pt x="3031782" y="107055"/>
                  <a:pt x="3045041" y="115895"/>
                </a:cubicBezTo>
                <a:cubicBezTo>
                  <a:pt x="3053919" y="121814"/>
                  <a:pt x="3062131" y="128879"/>
                  <a:pt x="3071674" y="133651"/>
                </a:cubicBezTo>
                <a:cubicBezTo>
                  <a:pt x="3080044" y="137836"/>
                  <a:pt x="3089788" y="138656"/>
                  <a:pt x="3098307" y="142528"/>
                </a:cubicBezTo>
                <a:cubicBezTo>
                  <a:pt x="3122403" y="153481"/>
                  <a:pt x="3143650" y="171619"/>
                  <a:pt x="3169328" y="178039"/>
                </a:cubicBezTo>
                <a:cubicBezTo>
                  <a:pt x="3181165" y="180998"/>
                  <a:pt x="3193193" y="183278"/>
                  <a:pt x="3204839" y="186917"/>
                </a:cubicBezTo>
                <a:cubicBezTo>
                  <a:pt x="3240567" y="198082"/>
                  <a:pt x="3274666" y="215086"/>
                  <a:pt x="3311371" y="222427"/>
                </a:cubicBezTo>
                <a:lnTo>
                  <a:pt x="3355759" y="231305"/>
                </a:lnTo>
                <a:cubicBezTo>
                  <a:pt x="3480770" y="254035"/>
                  <a:pt x="3343709" y="227121"/>
                  <a:pt x="3453413" y="249060"/>
                </a:cubicBezTo>
                <a:cubicBezTo>
                  <a:pt x="3462291" y="254979"/>
                  <a:pt x="3470782" y="261522"/>
                  <a:pt x="3480046" y="266816"/>
                </a:cubicBezTo>
                <a:cubicBezTo>
                  <a:pt x="3491536" y="273382"/>
                  <a:pt x="3504334" y="277557"/>
                  <a:pt x="3515557" y="284571"/>
                </a:cubicBezTo>
                <a:cubicBezTo>
                  <a:pt x="3528104" y="292413"/>
                  <a:pt x="3539231" y="302326"/>
                  <a:pt x="3551068" y="311204"/>
                </a:cubicBezTo>
                <a:cubicBezTo>
                  <a:pt x="3558031" y="325129"/>
                  <a:pt x="3574030" y="360800"/>
                  <a:pt x="3586578" y="373348"/>
                </a:cubicBezTo>
                <a:cubicBezTo>
                  <a:pt x="3594123" y="380893"/>
                  <a:pt x="3604333" y="385185"/>
                  <a:pt x="3613211" y="391103"/>
                </a:cubicBezTo>
                <a:cubicBezTo>
                  <a:pt x="3641828" y="448335"/>
                  <a:pt x="3627379" y="422244"/>
                  <a:pt x="3675355" y="497635"/>
                </a:cubicBezTo>
                <a:cubicBezTo>
                  <a:pt x="3681083" y="506637"/>
                  <a:pt x="3693110" y="524268"/>
                  <a:pt x="3693110" y="524268"/>
                </a:cubicBezTo>
                <a:cubicBezTo>
                  <a:pt x="3690151" y="565697"/>
                  <a:pt x="3692378" y="607828"/>
                  <a:pt x="3684233" y="648556"/>
                </a:cubicBezTo>
                <a:cubicBezTo>
                  <a:pt x="3680340" y="668022"/>
                  <a:pt x="3667241" y="684469"/>
                  <a:pt x="3657600" y="701822"/>
                </a:cubicBezTo>
                <a:cubicBezTo>
                  <a:pt x="3646500" y="721801"/>
                  <a:pt x="3625634" y="746217"/>
                  <a:pt x="3613211" y="763965"/>
                </a:cubicBezTo>
                <a:cubicBezTo>
                  <a:pt x="3600974" y="781447"/>
                  <a:pt x="3589538" y="799476"/>
                  <a:pt x="3577701" y="817231"/>
                </a:cubicBezTo>
                <a:cubicBezTo>
                  <a:pt x="3571782" y="826109"/>
                  <a:pt x="3568823" y="837945"/>
                  <a:pt x="3559945" y="843864"/>
                </a:cubicBezTo>
                <a:lnTo>
                  <a:pt x="3533312" y="861620"/>
                </a:lnTo>
                <a:cubicBezTo>
                  <a:pt x="3501629" y="909146"/>
                  <a:pt x="3523102" y="880708"/>
                  <a:pt x="3462291" y="941519"/>
                </a:cubicBezTo>
                <a:cubicBezTo>
                  <a:pt x="3453413" y="950397"/>
                  <a:pt x="3442622" y="957706"/>
                  <a:pt x="3435658" y="968152"/>
                </a:cubicBezTo>
                <a:cubicBezTo>
                  <a:pt x="3415122" y="998957"/>
                  <a:pt x="3408139" y="1013204"/>
                  <a:pt x="3373514" y="1039173"/>
                </a:cubicBezTo>
                <a:cubicBezTo>
                  <a:pt x="3361677" y="1048051"/>
                  <a:pt x="3349371" y="1056334"/>
                  <a:pt x="3338004" y="1065806"/>
                </a:cubicBezTo>
                <a:cubicBezTo>
                  <a:pt x="3331574" y="1071164"/>
                  <a:pt x="3326784" y="1078332"/>
                  <a:pt x="3320248" y="1083561"/>
                </a:cubicBezTo>
                <a:cubicBezTo>
                  <a:pt x="3290098" y="1107681"/>
                  <a:pt x="3282591" y="1104991"/>
                  <a:pt x="3240349" y="1119072"/>
                </a:cubicBezTo>
                <a:lnTo>
                  <a:pt x="3213716" y="1127950"/>
                </a:lnTo>
                <a:cubicBezTo>
                  <a:pt x="3201879" y="1136828"/>
                  <a:pt x="3189204" y="1144685"/>
                  <a:pt x="3178206" y="1154583"/>
                </a:cubicBezTo>
                <a:cubicBezTo>
                  <a:pt x="3107757" y="1217988"/>
                  <a:pt x="3152699" y="1198597"/>
                  <a:pt x="3098307" y="1216726"/>
                </a:cubicBezTo>
                <a:cubicBezTo>
                  <a:pt x="3131904" y="1194328"/>
                  <a:pt x="3117395" y="1206516"/>
                  <a:pt x="3142695" y="1181216"/>
                </a:cubicBezTo>
              </a:path>
            </a:pathLst>
          </a:custGeom>
          <a:noFill/>
          <a:ln w="31750" cmpd="sng">
            <a:solidFill>
              <a:srgbClr val="92D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4811697" y="3790765"/>
            <a:ext cx="2503503" cy="932155"/>
          </a:xfrm>
          <a:custGeom>
            <a:avLst/>
            <a:gdLst>
              <a:gd name="connsiteX0" fmla="*/ 0 w 2618913"/>
              <a:gd name="connsiteY0" fmla="*/ 44388 h 932155"/>
              <a:gd name="connsiteX1" fmla="*/ 53266 w 2618913"/>
              <a:gd name="connsiteY1" fmla="*/ 35511 h 932155"/>
              <a:gd name="connsiteX2" fmla="*/ 79899 w 2618913"/>
              <a:gd name="connsiteY2" fmla="*/ 26633 h 932155"/>
              <a:gd name="connsiteX3" fmla="*/ 195309 w 2618913"/>
              <a:gd name="connsiteY3" fmla="*/ 0 h 932155"/>
              <a:gd name="connsiteX4" fmla="*/ 363985 w 2618913"/>
              <a:gd name="connsiteY4" fmla="*/ 8878 h 932155"/>
              <a:gd name="connsiteX5" fmla="*/ 399495 w 2618913"/>
              <a:gd name="connsiteY5" fmla="*/ 17755 h 932155"/>
              <a:gd name="connsiteX6" fmla="*/ 470517 w 2618913"/>
              <a:gd name="connsiteY6" fmla="*/ 26633 h 932155"/>
              <a:gd name="connsiteX7" fmla="*/ 506027 w 2618913"/>
              <a:gd name="connsiteY7" fmla="*/ 35511 h 932155"/>
              <a:gd name="connsiteX8" fmla="*/ 532660 w 2618913"/>
              <a:gd name="connsiteY8" fmla="*/ 44388 h 932155"/>
              <a:gd name="connsiteX9" fmla="*/ 603682 w 2618913"/>
              <a:gd name="connsiteY9" fmla="*/ 62144 h 932155"/>
              <a:gd name="connsiteX10" fmla="*/ 665825 w 2618913"/>
              <a:gd name="connsiteY10" fmla="*/ 106532 h 932155"/>
              <a:gd name="connsiteX11" fmla="*/ 736847 w 2618913"/>
              <a:gd name="connsiteY11" fmla="*/ 133165 h 932155"/>
              <a:gd name="connsiteX12" fmla="*/ 772357 w 2618913"/>
              <a:gd name="connsiteY12" fmla="*/ 150920 h 932155"/>
              <a:gd name="connsiteX13" fmla="*/ 861134 w 2618913"/>
              <a:gd name="connsiteY13" fmla="*/ 186431 h 932155"/>
              <a:gd name="connsiteX14" fmla="*/ 905522 w 2618913"/>
              <a:gd name="connsiteY14" fmla="*/ 221942 h 932155"/>
              <a:gd name="connsiteX15" fmla="*/ 932155 w 2618913"/>
              <a:gd name="connsiteY15" fmla="*/ 248575 h 932155"/>
              <a:gd name="connsiteX16" fmla="*/ 1020932 w 2618913"/>
              <a:gd name="connsiteY16" fmla="*/ 292963 h 932155"/>
              <a:gd name="connsiteX17" fmla="*/ 1029810 w 2618913"/>
              <a:gd name="connsiteY17" fmla="*/ 319596 h 932155"/>
              <a:gd name="connsiteX18" fmla="*/ 1056443 w 2618913"/>
              <a:gd name="connsiteY18" fmla="*/ 337352 h 932155"/>
              <a:gd name="connsiteX19" fmla="*/ 1091953 w 2618913"/>
              <a:gd name="connsiteY19" fmla="*/ 363985 h 932155"/>
              <a:gd name="connsiteX20" fmla="*/ 1136342 w 2618913"/>
              <a:gd name="connsiteY20" fmla="*/ 399495 h 932155"/>
              <a:gd name="connsiteX21" fmla="*/ 1189608 w 2618913"/>
              <a:gd name="connsiteY21" fmla="*/ 417251 h 932155"/>
              <a:gd name="connsiteX22" fmla="*/ 1216241 w 2618913"/>
              <a:gd name="connsiteY22" fmla="*/ 435006 h 932155"/>
              <a:gd name="connsiteX23" fmla="*/ 1242874 w 2618913"/>
              <a:gd name="connsiteY23" fmla="*/ 461639 h 932155"/>
              <a:gd name="connsiteX24" fmla="*/ 1322773 w 2618913"/>
              <a:gd name="connsiteY24" fmla="*/ 506027 h 932155"/>
              <a:gd name="connsiteX25" fmla="*/ 1358284 w 2618913"/>
              <a:gd name="connsiteY25" fmla="*/ 541538 h 932155"/>
              <a:gd name="connsiteX26" fmla="*/ 1411550 w 2618913"/>
              <a:gd name="connsiteY26" fmla="*/ 568171 h 932155"/>
              <a:gd name="connsiteX27" fmla="*/ 1438183 w 2618913"/>
              <a:gd name="connsiteY27" fmla="*/ 577049 h 932155"/>
              <a:gd name="connsiteX28" fmla="*/ 1491449 w 2618913"/>
              <a:gd name="connsiteY28" fmla="*/ 612559 h 932155"/>
              <a:gd name="connsiteX29" fmla="*/ 1518082 w 2618913"/>
              <a:gd name="connsiteY29" fmla="*/ 630315 h 932155"/>
              <a:gd name="connsiteX30" fmla="*/ 1580225 w 2618913"/>
              <a:gd name="connsiteY30" fmla="*/ 648070 h 932155"/>
              <a:gd name="connsiteX31" fmla="*/ 1606858 w 2618913"/>
              <a:gd name="connsiteY31" fmla="*/ 665825 h 932155"/>
              <a:gd name="connsiteX32" fmla="*/ 1704513 w 2618913"/>
              <a:gd name="connsiteY32" fmla="*/ 674703 h 932155"/>
              <a:gd name="connsiteX33" fmla="*/ 1882066 w 2618913"/>
              <a:gd name="connsiteY33" fmla="*/ 665825 h 932155"/>
              <a:gd name="connsiteX34" fmla="*/ 1961965 w 2618913"/>
              <a:gd name="connsiteY34" fmla="*/ 639192 h 932155"/>
              <a:gd name="connsiteX35" fmla="*/ 2041864 w 2618913"/>
              <a:gd name="connsiteY35" fmla="*/ 621437 h 932155"/>
              <a:gd name="connsiteX36" fmla="*/ 2077375 w 2618913"/>
              <a:gd name="connsiteY36" fmla="*/ 612559 h 932155"/>
              <a:gd name="connsiteX37" fmla="*/ 2228295 w 2618913"/>
              <a:gd name="connsiteY37" fmla="*/ 630315 h 932155"/>
              <a:gd name="connsiteX38" fmla="*/ 2299317 w 2618913"/>
              <a:gd name="connsiteY38" fmla="*/ 648070 h 932155"/>
              <a:gd name="connsiteX39" fmla="*/ 2334827 w 2618913"/>
              <a:gd name="connsiteY39" fmla="*/ 665825 h 932155"/>
              <a:gd name="connsiteX40" fmla="*/ 2361460 w 2618913"/>
              <a:gd name="connsiteY40" fmla="*/ 683581 h 932155"/>
              <a:gd name="connsiteX41" fmla="*/ 2388093 w 2618913"/>
              <a:gd name="connsiteY41" fmla="*/ 692458 h 932155"/>
              <a:gd name="connsiteX42" fmla="*/ 2405849 w 2618913"/>
              <a:gd name="connsiteY42" fmla="*/ 710214 h 932155"/>
              <a:gd name="connsiteX43" fmla="*/ 2459115 w 2618913"/>
              <a:gd name="connsiteY43" fmla="*/ 745724 h 932155"/>
              <a:gd name="connsiteX44" fmla="*/ 2476870 w 2618913"/>
              <a:gd name="connsiteY44" fmla="*/ 763480 h 932155"/>
              <a:gd name="connsiteX45" fmla="*/ 2539014 w 2618913"/>
              <a:gd name="connsiteY45" fmla="*/ 798990 h 932155"/>
              <a:gd name="connsiteX46" fmla="*/ 2556769 w 2618913"/>
              <a:gd name="connsiteY46" fmla="*/ 816746 h 932155"/>
              <a:gd name="connsiteX47" fmla="*/ 2583402 w 2618913"/>
              <a:gd name="connsiteY47" fmla="*/ 834501 h 932155"/>
              <a:gd name="connsiteX48" fmla="*/ 2610035 w 2618913"/>
              <a:gd name="connsiteY48" fmla="*/ 896645 h 932155"/>
              <a:gd name="connsiteX49" fmla="*/ 2618913 w 2618913"/>
              <a:gd name="connsiteY49" fmla="*/ 932155 h 932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618913" h="932155">
                <a:moveTo>
                  <a:pt x="0" y="44388"/>
                </a:moveTo>
                <a:cubicBezTo>
                  <a:pt x="17755" y="41429"/>
                  <a:pt x="35694" y="39416"/>
                  <a:pt x="53266" y="35511"/>
                </a:cubicBezTo>
                <a:cubicBezTo>
                  <a:pt x="62401" y="33481"/>
                  <a:pt x="70871" y="29095"/>
                  <a:pt x="79899" y="26633"/>
                </a:cubicBezTo>
                <a:cubicBezTo>
                  <a:pt x="138784" y="10574"/>
                  <a:pt x="143548" y="10352"/>
                  <a:pt x="195309" y="0"/>
                </a:cubicBezTo>
                <a:cubicBezTo>
                  <a:pt x="251534" y="2959"/>
                  <a:pt x="307894" y="4001"/>
                  <a:pt x="363985" y="8878"/>
                </a:cubicBezTo>
                <a:cubicBezTo>
                  <a:pt x="376140" y="9935"/>
                  <a:pt x="387460" y="15749"/>
                  <a:pt x="399495" y="17755"/>
                </a:cubicBezTo>
                <a:cubicBezTo>
                  <a:pt x="423029" y="21677"/>
                  <a:pt x="446843" y="23674"/>
                  <a:pt x="470517" y="26633"/>
                </a:cubicBezTo>
                <a:cubicBezTo>
                  <a:pt x="482354" y="29592"/>
                  <a:pt x="494295" y="32159"/>
                  <a:pt x="506027" y="35511"/>
                </a:cubicBezTo>
                <a:cubicBezTo>
                  <a:pt x="515025" y="38082"/>
                  <a:pt x="523582" y="42118"/>
                  <a:pt x="532660" y="44388"/>
                </a:cubicBezTo>
                <a:cubicBezTo>
                  <a:pt x="552922" y="49453"/>
                  <a:pt x="583388" y="51997"/>
                  <a:pt x="603682" y="62144"/>
                </a:cubicBezTo>
                <a:cubicBezTo>
                  <a:pt x="636979" y="78793"/>
                  <a:pt x="629610" y="86413"/>
                  <a:pt x="665825" y="106532"/>
                </a:cubicBezTo>
                <a:cubicBezTo>
                  <a:pt x="707199" y="129517"/>
                  <a:pt x="701969" y="118217"/>
                  <a:pt x="736847" y="133165"/>
                </a:cubicBezTo>
                <a:cubicBezTo>
                  <a:pt x="749011" y="138378"/>
                  <a:pt x="760070" y="146005"/>
                  <a:pt x="772357" y="150920"/>
                </a:cubicBezTo>
                <a:cubicBezTo>
                  <a:pt x="882064" y="194803"/>
                  <a:pt x="777851" y="144791"/>
                  <a:pt x="861134" y="186431"/>
                </a:cubicBezTo>
                <a:cubicBezTo>
                  <a:pt x="900842" y="245994"/>
                  <a:pt x="854066" y="187637"/>
                  <a:pt x="905522" y="221942"/>
                </a:cubicBezTo>
                <a:cubicBezTo>
                  <a:pt x="915968" y="228906"/>
                  <a:pt x="922245" y="240867"/>
                  <a:pt x="932155" y="248575"/>
                </a:cubicBezTo>
                <a:cubicBezTo>
                  <a:pt x="982221" y="287515"/>
                  <a:pt x="972354" y="280818"/>
                  <a:pt x="1020932" y="292963"/>
                </a:cubicBezTo>
                <a:cubicBezTo>
                  <a:pt x="1023891" y="301841"/>
                  <a:pt x="1023964" y="312289"/>
                  <a:pt x="1029810" y="319596"/>
                </a:cubicBezTo>
                <a:cubicBezTo>
                  <a:pt x="1036475" y="327928"/>
                  <a:pt x="1047761" y="331150"/>
                  <a:pt x="1056443" y="337352"/>
                </a:cubicBezTo>
                <a:cubicBezTo>
                  <a:pt x="1068483" y="345952"/>
                  <a:pt x="1080586" y="354513"/>
                  <a:pt x="1091953" y="363985"/>
                </a:cubicBezTo>
                <a:cubicBezTo>
                  <a:pt x="1113034" y="381552"/>
                  <a:pt x="1108124" y="386953"/>
                  <a:pt x="1136342" y="399495"/>
                </a:cubicBezTo>
                <a:cubicBezTo>
                  <a:pt x="1153445" y="407096"/>
                  <a:pt x="1174035" y="406869"/>
                  <a:pt x="1189608" y="417251"/>
                </a:cubicBezTo>
                <a:cubicBezTo>
                  <a:pt x="1198486" y="423169"/>
                  <a:pt x="1208044" y="428176"/>
                  <a:pt x="1216241" y="435006"/>
                </a:cubicBezTo>
                <a:cubicBezTo>
                  <a:pt x="1225886" y="443043"/>
                  <a:pt x="1232428" y="454675"/>
                  <a:pt x="1242874" y="461639"/>
                </a:cubicBezTo>
                <a:cubicBezTo>
                  <a:pt x="1309853" y="506292"/>
                  <a:pt x="1215881" y="399135"/>
                  <a:pt x="1322773" y="506027"/>
                </a:cubicBezTo>
                <a:cubicBezTo>
                  <a:pt x="1334610" y="517864"/>
                  <a:pt x="1342403" y="536244"/>
                  <a:pt x="1358284" y="541538"/>
                </a:cubicBezTo>
                <a:cubicBezTo>
                  <a:pt x="1425227" y="563853"/>
                  <a:pt x="1342711" y="533752"/>
                  <a:pt x="1411550" y="568171"/>
                </a:cubicBezTo>
                <a:cubicBezTo>
                  <a:pt x="1419920" y="572356"/>
                  <a:pt x="1430003" y="572504"/>
                  <a:pt x="1438183" y="577049"/>
                </a:cubicBezTo>
                <a:cubicBezTo>
                  <a:pt x="1456837" y="587412"/>
                  <a:pt x="1473694" y="600722"/>
                  <a:pt x="1491449" y="612559"/>
                </a:cubicBezTo>
                <a:cubicBezTo>
                  <a:pt x="1500327" y="618478"/>
                  <a:pt x="1507731" y="627727"/>
                  <a:pt x="1518082" y="630315"/>
                </a:cubicBezTo>
                <a:cubicBezTo>
                  <a:pt x="1529465" y="633160"/>
                  <a:pt x="1567486" y="641700"/>
                  <a:pt x="1580225" y="648070"/>
                </a:cubicBezTo>
                <a:cubicBezTo>
                  <a:pt x="1589768" y="652842"/>
                  <a:pt x="1596425" y="663589"/>
                  <a:pt x="1606858" y="665825"/>
                </a:cubicBezTo>
                <a:cubicBezTo>
                  <a:pt x="1638818" y="672674"/>
                  <a:pt x="1671961" y="671744"/>
                  <a:pt x="1704513" y="674703"/>
                </a:cubicBezTo>
                <a:cubicBezTo>
                  <a:pt x="1763697" y="671744"/>
                  <a:pt x="1823198" y="672617"/>
                  <a:pt x="1882066" y="665825"/>
                </a:cubicBezTo>
                <a:cubicBezTo>
                  <a:pt x="1898571" y="663921"/>
                  <a:pt x="1940396" y="644584"/>
                  <a:pt x="1961965" y="639192"/>
                </a:cubicBezTo>
                <a:cubicBezTo>
                  <a:pt x="2048606" y="617534"/>
                  <a:pt x="1940383" y="643989"/>
                  <a:pt x="2041864" y="621437"/>
                </a:cubicBezTo>
                <a:cubicBezTo>
                  <a:pt x="2053775" y="618790"/>
                  <a:pt x="2065538" y="615518"/>
                  <a:pt x="2077375" y="612559"/>
                </a:cubicBezTo>
                <a:cubicBezTo>
                  <a:pt x="2299263" y="628409"/>
                  <a:pt x="2142372" y="606882"/>
                  <a:pt x="2228295" y="630315"/>
                </a:cubicBezTo>
                <a:cubicBezTo>
                  <a:pt x="2251838" y="636736"/>
                  <a:pt x="2277491" y="637157"/>
                  <a:pt x="2299317" y="648070"/>
                </a:cubicBezTo>
                <a:cubicBezTo>
                  <a:pt x="2311154" y="653988"/>
                  <a:pt x="2323337" y="659259"/>
                  <a:pt x="2334827" y="665825"/>
                </a:cubicBezTo>
                <a:cubicBezTo>
                  <a:pt x="2344091" y="671119"/>
                  <a:pt x="2351917" y="678809"/>
                  <a:pt x="2361460" y="683581"/>
                </a:cubicBezTo>
                <a:cubicBezTo>
                  <a:pt x="2369830" y="687766"/>
                  <a:pt x="2379215" y="689499"/>
                  <a:pt x="2388093" y="692458"/>
                </a:cubicBezTo>
                <a:cubicBezTo>
                  <a:pt x="2394012" y="698377"/>
                  <a:pt x="2399153" y="705192"/>
                  <a:pt x="2405849" y="710214"/>
                </a:cubicBezTo>
                <a:cubicBezTo>
                  <a:pt x="2422920" y="723017"/>
                  <a:pt x="2444026" y="730635"/>
                  <a:pt x="2459115" y="745724"/>
                </a:cubicBezTo>
                <a:cubicBezTo>
                  <a:pt x="2465033" y="751643"/>
                  <a:pt x="2470334" y="758251"/>
                  <a:pt x="2476870" y="763480"/>
                </a:cubicBezTo>
                <a:cubicBezTo>
                  <a:pt x="2497782" y="780210"/>
                  <a:pt x="2514714" y="786840"/>
                  <a:pt x="2539014" y="798990"/>
                </a:cubicBezTo>
                <a:cubicBezTo>
                  <a:pt x="2544932" y="804909"/>
                  <a:pt x="2550233" y="811517"/>
                  <a:pt x="2556769" y="816746"/>
                </a:cubicBezTo>
                <a:cubicBezTo>
                  <a:pt x="2565100" y="823411"/>
                  <a:pt x="2578108" y="825237"/>
                  <a:pt x="2583402" y="834501"/>
                </a:cubicBezTo>
                <a:cubicBezTo>
                  <a:pt x="2639509" y="932687"/>
                  <a:pt x="2556323" y="842930"/>
                  <a:pt x="2610035" y="896645"/>
                </a:cubicBezTo>
                <a:lnTo>
                  <a:pt x="2618913" y="932155"/>
                </a:lnTo>
              </a:path>
            </a:pathLst>
          </a:custGeom>
          <a:noFill/>
          <a:ln w="31750" cmpd="sng">
            <a:solidFill>
              <a:srgbClr val="92D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771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500"/>
                                        <p:tgtEl>
                                          <p:spTgt spid="2">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fade">
                                      <p:cBhvr>
                                        <p:cTn id="26" dur="500"/>
                                        <p:tgtEl>
                                          <p:spTgt spid="2">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10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fade">
                                      <p:cBhvr>
                                        <p:cTn id="36" dur="500"/>
                                        <p:tgtEl>
                                          <p:spTgt spid="2">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fade">
                                      <p:cBhvr>
                                        <p:cTn id="39" dur="500"/>
                                        <p:tgtEl>
                                          <p:spTgt spid="2">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10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Effect transition="in" filter="fade">
                                      <p:cBhvr>
                                        <p:cTn id="49" dur="500"/>
                                        <p:tgtEl>
                                          <p:spTgt spid="2">
                                            <p:txEl>
                                              <p:pRg st="9" end="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fade">
                                      <p:cBhvr>
                                        <p:cTn id="5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80A6B-E4B0-3244-94D8-3A30610AE160}"/>
              </a:ext>
            </a:extLst>
          </p:cNvPr>
          <p:cNvSpPr>
            <a:spLocks noGrp="1"/>
          </p:cNvSpPr>
          <p:nvPr>
            <p:ph type="title"/>
          </p:nvPr>
        </p:nvSpPr>
        <p:spPr/>
        <p:txBody>
          <a:bodyPr/>
          <a:lstStyle/>
          <a:p>
            <a:r>
              <a:rPr lang="en-US" dirty="0"/>
              <a:t>In-place heapsort details</a:t>
            </a:r>
          </a:p>
        </p:txBody>
      </p:sp>
      <p:sp>
        <p:nvSpPr>
          <p:cNvPr id="3" name="Content Placeholder 2">
            <a:extLst>
              <a:ext uri="{FF2B5EF4-FFF2-40B4-BE49-F238E27FC236}">
                <a16:creationId xmlns:a16="http://schemas.microsoft.com/office/drawing/2014/main" id="{57BB252F-D9F9-7C0C-5C16-B95DDFF0AB9E}"/>
              </a:ext>
            </a:extLst>
          </p:cNvPr>
          <p:cNvSpPr>
            <a:spLocks noGrp="1"/>
          </p:cNvSpPr>
          <p:nvPr>
            <p:ph idx="1"/>
          </p:nvPr>
        </p:nvSpPr>
        <p:spPr/>
        <p:txBody>
          <a:bodyPr>
            <a:normAutofit lnSpcReduction="10000"/>
          </a:bodyPr>
          <a:lstStyle/>
          <a:p>
            <a:r>
              <a:rPr lang="en-US" dirty="0"/>
              <a:t>Final sort ends up high to low in array</a:t>
            </a:r>
          </a:p>
          <a:p>
            <a:pPr lvl="1"/>
            <a:r>
              <a:rPr lang="en-US" dirty="0"/>
              <a:t>Used min-heap but ends up in nonincreasing (large to small) order</a:t>
            </a:r>
          </a:p>
          <a:p>
            <a:r>
              <a:rPr lang="en-US" dirty="0"/>
              <a:t>For sort in nondecreasing order</a:t>
            </a:r>
          </a:p>
          <a:p>
            <a:pPr lvl="1"/>
            <a:r>
              <a:rPr lang="en-US" dirty="0"/>
              <a:t>Use max-heap</a:t>
            </a:r>
          </a:p>
          <a:p>
            <a:pPr lvl="1"/>
            <a:r>
              <a:rPr lang="en-US" dirty="0"/>
              <a:t>Or reverse the array</a:t>
            </a:r>
          </a:p>
          <a:p>
            <a:pPr lvl="2"/>
            <a:r>
              <a:rPr lang="en-US" dirty="0"/>
              <a:t>Swap first and last, then second and next-to-last</a:t>
            </a:r>
          </a:p>
          <a:p>
            <a:pPr lvl="3"/>
            <a:r>
              <a:rPr lang="en-US" dirty="0"/>
              <a:t>n/2 swaps, each swap 3 assignments</a:t>
            </a:r>
          </a:p>
          <a:p>
            <a:pPr lvl="3"/>
            <a:r>
              <a:rPr lang="en-US" dirty="0"/>
              <a:t>O(n)</a:t>
            </a:r>
          </a:p>
          <a:p>
            <a:pPr lvl="2"/>
            <a:r>
              <a:rPr lang="en-US" dirty="0"/>
              <a:t>Use a stack</a:t>
            </a:r>
          </a:p>
          <a:p>
            <a:pPr lvl="3"/>
            <a:r>
              <a:rPr lang="en-US" dirty="0"/>
              <a:t>2n pushes and pops</a:t>
            </a:r>
          </a:p>
          <a:p>
            <a:pPr lvl="3"/>
            <a:r>
              <a:rPr lang="en-US" dirty="0"/>
              <a:t>O(n)</a:t>
            </a:r>
          </a:p>
          <a:p>
            <a:pPr lvl="3"/>
            <a:r>
              <a:rPr lang="en-US" dirty="0"/>
              <a:t>But needs twice as much memory</a:t>
            </a:r>
          </a:p>
          <a:p>
            <a:pPr lvl="2"/>
            <a:endParaRPr lang="en-US" dirty="0"/>
          </a:p>
        </p:txBody>
      </p:sp>
    </p:spTree>
    <p:extLst>
      <p:ext uri="{BB962C8B-B14F-4D97-AF65-F5344CB8AC3E}">
        <p14:creationId xmlns:p14="http://schemas.microsoft.com/office/powerpoint/2010/main" val="3566789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Oval 150"/>
          <p:cNvSpPr/>
          <p:nvPr/>
        </p:nvSpPr>
        <p:spPr>
          <a:xfrm>
            <a:off x="4221565" y="1921116"/>
            <a:ext cx="522174" cy="533400"/>
          </a:xfrm>
          <a:prstGeom prst="ellipse">
            <a:avLst/>
          </a:prstGeom>
          <a:solidFill>
            <a:schemeClr val="accent2">
              <a:lumMod val="40000"/>
              <a:lumOff val="60000"/>
              <a:alpha val="69000"/>
            </a:schemeClr>
          </a:solidFill>
          <a:ln w="22225">
            <a:solidFill>
              <a:schemeClr val="accent2">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normAutofit/>
          </a:bodyPr>
          <a:lstStyle/>
          <a:p>
            <a:pPr algn="r"/>
            <a:r>
              <a:rPr lang="en-US" sz="4400" dirty="0">
                <a:solidFill>
                  <a:srgbClr val="0070C0"/>
                </a:solidFill>
                <a:effectLst/>
                <a:latin typeface="Arial Narrow" panose="020B0606020202030204" pitchFamily="34" charset="0"/>
                <a:ea typeface="Verdana" panose="020B0604030504040204" pitchFamily="34" charset="0"/>
                <a:cs typeface="Verdana" panose="020B0604030504040204" pitchFamily="34" charset="0"/>
              </a:rPr>
              <a:t>Binary Heap</a:t>
            </a:r>
          </a:p>
        </p:txBody>
      </p:sp>
      <p:sp>
        <p:nvSpPr>
          <p:cNvPr id="2" name="Content Placeholder 1"/>
          <p:cNvSpPr>
            <a:spLocks noGrp="1"/>
          </p:cNvSpPr>
          <p:nvPr>
            <p:ph idx="1"/>
          </p:nvPr>
        </p:nvSpPr>
        <p:spPr>
          <a:xfrm>
            <a:off x="282633" y="1217230"/>
            <a:ext cx="8229600" cy="590118"/>
          </a:xfrm>
        </p:spPr>
        <p:txBody>
          <a:bodyPr/>
          <a:lstStyle/>
          <a:p>
            <a:pPr marL="109728" indent="0">
              <a:spcBef>
                <a:spcPts val="1200"/>
              </a:spcBef>
              <a:buNone/>
            </a:pPr>
            <a:r>
              <a:rPr lang="en-US" b="1" dirty="0">
                <a:solidFill>
                  <a:srgbClr val="0070C0"/>
                </a:solidFill>
              </a:rPr>
              <a:t>Heap-order property </a:t>
            </a:r>
          </a:p>
          <a:p>
            <a:pPr marL="365760" lvl="1" indent="0">
              <a:spcBef>
                <a:spcPts val="600"/>
              </a:spcBef>
              <a:buNone/>
            </a:pPr>
            <a:endParaRPr lang="en-US" dirty="0"/>
          </a:p>
          <a:p>
            <a:pPr marL="365760" lvl="1" indent="0">
              <a:spcBef>
                <a:spcPts val="600"/>
              </a:spcBef>
              <a:buNone/>
            </a:pPr>
            <a:endParaRPr lang="en-US" dirty="0"/>
          </a:p>
          <a:p>
            <a:pPr marL="109728" indent="0">
              <a:buNone/>
            </a:pPr>
            <a:endParaRPr lang="en-US" dirty="0"/>
          </a:p>
        </p:txBody>
      </p:sp>
      <p:sp>
        <p:nvSpPr>
          <p:cNvPr id="40" name="TextBox 39"/>
          <p:cNvSpPr txBox="1"/>
          <p:nvPr/>
        </p:nvSpPr>
        <p:spPr>
          <a:xfrm>
            <a:off x="5047368" y="4837481"/>
            <a:ext cx="4023374" cy="400110"/>
          </a:xfrm>
          <a:prstGeom prst="rect">
            <a:avLst/>
          </a:prstGeom>
          <a:noFill/>
        </p:spPr>
        <p:txBody>
          <a:bodyPr wrap="square" rtlCol="0">
            <a:spAutoFit/>
          </a:bodyPr>
          <a:lstStyle/>
          <a:p>
            <a:r>
              <a:rPr lang="en-US" sz="2000" b="1" i="1" dirty="0">
                <a:solidFill>
                  <a:srgbClr val="C00000"/>
                </a:solidFill>
              </a:rPr>
              <a:t>every child &gt;= parent</a:t>
            </a:r>
          </a:p>
        </p:txBody>
      </p:sp>
      <p:grpSp>
        <p:nvGrpSpPr>
          <p:cNvPr id="25" name="Group 24"/>
          <p:cNvGrpSpPr/>
          <p:nvPr/>
        </p:nvGrpSpPr>
        <p:grpSpPr>
          <a:xfrm>
            <a:off x="1143000" y="1995905"/>
            <a:ext cx="6324600" cy="3657600"/>
            <a:chOff x="217207" y="2366449"/>
            <a:chExt cx="5441520" cy="3311887"/>
          </a:xfrm>
        </p:grpSpPr>
        <p:cxnSp>
          <p:nvCxnSpPr>
            <p:cNvPr id="31" name="Straight Connector 30"/>
            <p:cNvCxnSpPr/>
            <p:nvPr/>
          </p:nvCxnSpPr>
          <p:spPr>
            <a:xfrm>
              <a:off x="1057380" y="4517867"/>
              <a:ext cx="217328" cy="704447"/>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415287" y="3181900"/>
              <a:ext cx="425771" cy="469136"/>
            </a:xfrm>
            <a:prstGeom prst="rect">
              <a:avLst/>
            </a:prstGeom>
            <a:noFill/>
          </p:spPr>
          <p:txBody>
            <a:bodyPr wrap="square" rtlCol="0">
              <a:spAutoFit/>
            </a:bodyPr>
            <a:lstStyle/>
            <a:p>
              <a:r>
                <a:rPr lang="en-US" sz="2400" b="1" dirty="0">
                  <a:solidFill>
                    <a:srgbClr val="C00000"/>
                  </a:solidFill>
                </a:rPr>
                <a:t>4</a:t>
              </a:r>
            </a:p>
          </p:txBody>
        </p:sp>
        <p:sp>
          <p:nvSpPr>
            <p:cNvPr id="89" name="TextBox 88"/>
            <p:cNvSpPr txBox="1"/>
            <p:nvPr/>
          </p:nvSpPr>
          <p:spPr>
            <a:xfrm>
              <a:off x="217207" y="5209200"/>
              <a:ext cx="614028" cy="469136"/>
            </a:xfrm>
            <a:prstGeom prst="rect">
              <a:avLst/>
            </a:prstGeom>
            <a:noFill/>
          </p:spPr>
          <p:txBody>
            <a:bodyPr wrap="square" rtlCol="0">
              <a:spAutoFit/>
            </a:bodyPr>
            <a:lstStyle/>
            <a:p>
              <a:r>
                <a:rPr lang="en-US" sz="2400" b="1" dirty="0">
                  <a:solidFill>
                    <a:srgbClr val="C00000"/>
                  </a:solidFill>
                </a:rPr>
                <a:t>31</a:t>
              </a:r>
            </a:p>
          </p:txBody>
        </p:sp>
        <p:sp>
          <p:nvSpPr>
            <p:cNvPr id="90" name="TextBox 89"/>
            <p:cNvSpPr txBox="1"/>
            <p:nvPr/>
          </p:nvSpPr>
          <p:spPr>
            <a:xfrm>
              <a:off x="946687" y="5209200"/>
              <a:ext cx="584044" cy="469136"/>
            </a:xfrm>
            <a:prstGeom prst="rect">
              <a:avLst/>
            </a:prstGeom>
            <a:noFill/>
          </p:spPr>
          <p:txBody>
            <a:bodyPr wrap="square" rtlCol="0">
              <a:spAutoFit/>
            </a:bodyPr>
            <a:lstStyle/>
            <a:p>
              <a:r>
                <a:rPr lang="en-US" sz="2400" b="1" dirty="0">
                  <a:solidFill>
                    <a:srgbClr val="C00000"/>
                  </a:solidFill>
                </a:rPr>
                <a:t>18</a:t>
              </a:r>
            </a:p>
          </p:txBody>
        </p:sp>
        <p:sp>
          <p:nvSpPr>
            <p:cNvPr id="92" name="TextBox 91"/>
            <p:cNvSpPr txBox="1"/>
            <p:nvPr/>
          </p:nvSpPr>
          <p:spPr>
            <a:xfrm>
              <a:off x="3576423" y="4156351"/>
              <a:ext cx="584044" cy="469136"/>
            </a:xfrm>
            <a:prstGeom prst="rect">
              <a:avLst/>
            </a:prstGeom>
            <a:noFill/>
          </p:spPr>
          <p:txBody>
            <a:bodyPr wrap="square" rtlCol="0">
              <a:spAutoFit/>
            </a:bodyPr>
            <a:lstStyle/>
            <a:p>
              <a:r>
                <a:rPr lang="en-US" sz="2400" b="1" dirty="0">
                  <a:solidFill>
                    <a:srgbClr val="C00000"/>
                  </a:solidFill>
                </a:rPr>
                <a:t>11</a:t>
              </a:r>
            </a:p>
          </p:txBody>
        </p:sp>
        <p:sp>
          <p:nvSpPr>
            <p:cNvPr id="94" name="TextBox 93"/>
            <p:cNvSpPr txBox="1"/>
            <p:nvPr/>
          </p:nvSpPr>
          <p:spPr>
            <a:xfrm>
              <a:off x="5074683" y="4141307"/>
              <a:ext cx="584044" cy="469136"/>
            </a:xfrm>
            <a:prstGeom prst="rect">
              <a:avLst/>
            </a:prstGeom>
            <a:noFill/>
          </p:spPr>
          <p:txBody>
            <a:bodyPr wrap="square" rtlCol="0">
              <a:spAutoFit/>
            </a:bodyPr>
            <a:lstStyle/>
            <a:p>
              <a:r>
                <a:rPr lang="en-US" sz="2400" b="1" dirty="0">
                  <a:solidFill>
                    <a:srgbClr val="C00000"/>
                  </a:solidFill>
                </a:rPr>
                <a:t>9</a:t>
              </a:r>
            </a:p>
          </p:txBody>
        </p:sp>
        <p:cxnSp>
          <p:nvCxnSpPr>
            <p:cNvPr id="96" name="Straight Connector 95"/>
            <p:cNvCxnSpPr/>
            <p:nvPr/>
          </p:nvCxnSpPr>
          <p:spPr>
            <a:xfrm flipH="1">
              <a:off x="1882670" y="2670113"/>
              <a:ext cx="1044483" cy="605656"/>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flipV="1">
              <a:off x="3253959" y="2670113"/>
              <a:ext cx="1213679" cy="651725"/>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1033621" y="3485775"/>
              <a:ext cx="570101" cy="634880"/>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3955936" y="3531845"/>
              <a:ext cx="570101" cy="634880"/>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707281" y="3549276"/>
              <a:ext cx="529987" cy="582300"/>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1770177" y="3510907"/>
              <a:ext cx="529987" cy="582300"/>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2036007" y="4477052"/>
              <a:ext cx="264157" cy="732773"/>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504706" y="4531722"/>
              <a:ext cx="277406" cy="75121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2914325" y="2366449"/>
              <a:ext cx="352463" cy="469136"/>
            </a:xfrm>
            <a:prstGeom prst="rect">
              <a:avLst/>
            </a:prstGeom>
            <a:noFill/>
          </p:spPr>
          <p:txBody>
            <a:bodyPr wrap="square" rtlCol="0">
              <a:spAutoFit/>
            </a:bodyPr>
            <a:lstStyle/>
            <a:p>
              <a:r>
                <a:rPr lang="en-US" sz="2400" b="1" dirty="0">
                  <a:solidFill>
                    <a:srgbClr val="C00000"/>
                  </a:solidFill>
                </a:rPr>
                <a:t>3</a:t>
              </a:r>
            </a:p>
          </p:txBody>
        </p:sp>
        <p:sp>
          <p:nvSpPr>
            <p:cNvPr id="106" name="TextBox 105"/>
            <p:cNvSpPr txBox="1"/>
            <p:nvPr/>
          </p:nvSpPr>
          <p:spPr>
            <a:xfrm>
              <a:off x="1526974" y="3110296"/>
              <a:ext cx="425771" cy="469136"/>
            </a:xfrm>
            <a:prstGeom prst="rect">
              <a:avLst/>
            </a:prstGeom>
            <a:noFill/>
          </p:spPr>
          <p:txBody>
            <a:bodyPr wrap="square" rtlCol="0">
              <a:spAutoFit/>
            </a:bodyPr>
            <a:lstStyle/>
            <a:p>
              <a:r>
                <a:rPr lang="en-US" sz="2400" b="1" dirty="0">
                  <a:solidFill>
                    <a:srgbClr val="C00000"/>
                  </a:solidFill>
                </a:rPr>
                <a:t>7</a:t>
              </a:r>
            </a:p>
          </p:txBody>
        </p:sp>
        <p:sp>
          <p:nvSpPr>
            <p:cNvPr id="107" name="TextBox 106"/>
            <p:cNvSpPr txBox="1"/>
            <p:nvPr/>
          </p:nvSpPr>
          <p:spPr>
            <a:xfrm>
              <a:off x="2064068" y="4106264"/>
              <a:ext cx="709321" cy="469136"/>
            </a:xfrm>
            <a:prstGeom prst="rect">
              <a:avLst/>
            </a:prstGeom>
            <a:noFill/>
          </p:spPr>
          <p:txBody>
            <a:bodyPr wrap="square" rtlCol="0">
              <a:spAutoFit/>
            </a:bodyPr>
            <a:lstStyle/>
            <a:p>
              <a:r>
                <a:rPr lang="en-US" sz="2400" b="1" dirty="0">
                  <a:solidFill>
                    <a:srgbClr val="C00000"/>
                  </a:solidFill>
                </a:rPr>
                <a:t>12</a:t>
              </a:r>
            </a:p>
          </p:txBody>
        </p:sp>
        <p:sp>
          <p:nvSpPr>
            <p:cNvPr id="108" name="TextBox 107"/>
            <p:cNvSpPr txBox="1"/>
            <p:nvPr/>
          </p:nvSpPr>
          <p:spPr>
            <a:xfrm>
              <a:off x="589534" y="4131575"/>
              <a:ext cx="652924" cy="469136"/>
            </a:xfrm>
            <a:prstGeom prst="rect">
              <a:avLst/>
            </a:prstGeom>
            <a:noFill/>
          </p:spPr>
          <p:txBody>
            <a:bodyPr wrap="square" rtlCol="0">
              <a:spAutoFit/>
            </a:bodyPr>
            <a:lstStyle/>
            <a:p>
              <a:r>
                <a:rPr lang="en-US" sz="2400" b="1" dirty="0">
                  <a:solidFill>
                    <a:srgbClr val="C00000"/>
                  </a:solidFill>
                </a:rPr>
                <a:t>16</a:t>
              </a:r>
            </a:p>
          </p:txBody>
        </p:sp>
        <p:sp>
          <p:nvSpPr>
            <p:cNvPr id="109" name="TextBox 108"/>
            <p:cNvSpPr txBox="1"/>
            <p:nvPr/>
          </p:nvSpPr>
          <p:spPr>
            <a:xfrm>
              <a:off x="1745451" y="5209200"/>
              <a:ext cx="595032" cy="469136"/>
            </a:xfrm>
            <a:prstGeom prst="rect">
              <a:avLst/>
            </a:prstGeom>
            <a:noFill/>
          </p:spPr>
          <p:txBody>
            <a:bodyPr wrap="square" rtlCol="0">
              <a:spAutoFit/>
            </a:bodyPr>
            <a:lstStyle/>
            <a:p>
              <a:r>
                <a:rPr lang="en-US" sz="2400" b="1" dirty="0">
                  <a:solidFill>
                    <a:srgbClr val="C00000"/>
                  </a:solidFill>
                </a:rPr>
                <a:t>21</a:t>
              </a:r>
            </a:p>
          </p:txBody>
        </p:sp>
      </p:grpSp>
      <p:sp>
        <p:nvSpPr>
          <p:cNvPr id="150" name="TextBox 149"/>
          <p:cNvSpPr txBox="1"/>
          <p:nvPr/>
        </p:nvSpPr>
        <p:spPr>
          <a:xfrm>
            <a:off x="5338204" y="1729714"/>
            <a:ext cx="2204099" cy="400110"/>
          </a:xfrm>
          <a:prstGeom prst="rect">
            <a:avLst/>
          </a:prstGeom>
          <a:noFill/>
        </p:spPr>
        <p:txBody>
          <a:bodyPr wrap="square" rtlCol="0">
            <a:spAutoFit/>
          </a:bodyPr>
          <a:lstStyle/>
          <a:p>
            <a:r>
              <a:rPr lang="en-US" sz="2000" b="1" i="1" dirty="0">
                <a:solidFill>
                  <a:srgbClr val="C00000"/>
                </a:solidFill>
              </a:rPr>
              <a:t>Min at root</a:t>
            </a:r>
          </a:p>
        </p:txBody>
      </p:sp>
      <p:sp>
        <p:nvSpPr>
          <p:cNvPr id="62" name="Rounded Rectangle 61"/>
          <p:cNvSpPr/>
          <p:nvPr/>
        </p:nvSpPr>
        <p:spPr>
          <a:xfrm>
            <a:off x="4743739" y="3697419"/>
            <a:ext cx="2723861" cy="857227"/>
          </a:xfrm>
          <a:prstGeom prst="roundRect">
            <a:avLst/>
          </a:prstGeom>
          <a:solidFill>
            <a:schemeClr val="accent2">
              <a:lumMod val="60000"/>
              <a:lumOff val="40000"/>
              <a:alpha val="25000"/>
            </a:schemeClr>
          </a:solidFill>
          <a:ln w="25400">
            <a:solidFill>
              <a:schemeClr val="accent2">
                <a:lumMod val="60000"/>
                <a:lumOff val="40000"/>
                <a:alpha val="6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ounded Rectangle 151"/>
          <p:cNvSpPr/>
          <p:nvPr/>
        </p:nvSpPr>
        <p:spPr>
          <a:xfrm>
            <a:off x="1448101" y="3716567"/>
            <a:ext cx="2723861" cy="857227"/>
          </a:xfrm>
          <a:prstGeom prst="roundRect">
            <a:avLst/>
          </a:prstGeom>
          <a:solidFill>
            <a:schemeClr val="accent2">
              <a:lumMod val="60000"/>
              <a:lumOff val="40000"/>
              <a:alpha val="25000"/>
            </a:schemeClr>
          </a:solidFill>
          <a:ln w="25400">
            <a:solidFill>
              <a:schemeClr val="accent2">
                <a:lumMod val="60000"/>
                <a:lumOff val="40000"/>
                <a:alpha val="6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3314700" y="2571750"/>
            <a:ext cx="1009650" cy="2847975"/>
          </a:xfrm>
          <a:custGeom>
            <a:avLst/>
            <a:gdLst>
              <a:gd name="connsiteX0" fmla="*/ 1009650 w 1009650"/>
              <a:gd name="connsiteY0" fmla="*/ 0 h 2847975"/>
              <a:gd name="connsiteX1" fmla="*/ 962025 w 1009650"/>
              <a:gd name="connsiteY1" fmla="*/ 9525 h 2847975"/>
              <a:gd name="connsiteX2" fmla="*/ 933450 w 1009650"/>
              <a:gd name="connsiteY2" fmla="*/ 19050 h 2847975"/>
              <a:gd name="connsiteX3" fmla="*/ 876300 w 1009650"/>
              <a:gd name="connsiteY3" fmla="*/ 28575 h 2847975"/>
              <a:gd name="connsiteX4" fmla="*/ 847725 w 1009650"/>
              <a:gd name="connsiteY4" fmla="*/ 47625 h 2847975"/>
              <a:gd name="connsiteX5" fmla="*/ 819150 w 1009650"/>
              <a:gd name="connsiteY5" fmla="*/ 57150 h 2847975"/>
              <a:gd name="connsiteX6" fmla="*/ 733425 w 1009650"/>
              <a:gd name="connsiteY6" fmla="*/ 114300 h 2847975"/>
              <a:gd name="connsiteX7" fmla="*/ 704850 w 1009650"/>
              <a:gd name="connsiteY7" fmla="*/ 133350 h 2847975"/>
              <a:gd name="connsiteX8" fmla="*/ 628650 w 1009650"/>
              <a:gd name="connsiteY8" fmla="*/ 171450 h 2847975"/>
              <a:gd name="connsiteX9" fmla="*/ 600075 w 1009650"/>
              <a:gd name="connsiteY9" fmla="*/ 190500 h 2847975"/>
              <a:gd name="connsiteX10" fmla="*/ 533400 w 1009650"/>
              <a:gd name="connsiteY10" fmla="*/ 209550 h 2847975"/>
              <a:gd name="connsiteX11" fmla="*/ 504825 w 1009650"/>
              <a:gd name="connsiteY11" fmla="*/ 228600 h 2847975"/>
              <a:gd name="connsiteX12" fmla="*/ 447675 w 1009650"/>
              <a:gd name="connsiteY12" fmla="*/ 247650 h 2847975"/>
              <a:gd name="connsiteX13" fmla="*/ 361950 w 1009650"/>
              <a:gd name="connsiteY13" fmla="*/ 304800 h 2847975"/>
              <a:gd name="connsiteX14" fmla="*/ 323850 w 1009650"/>
              <a:gd name="connsiteY14" fmla="*/ 342900 h 2847975"/>
              <a:gd name="connsiteX15" fmla="*/ 276225 w 1009650"/>
              <a:gd name="connsiteY15" fmla="*/ 361950 h 2847975"/>
              <a:gd name="connsiteX16" fmla="*/ 238125 w 1009650"/>
              <a:gd name="connsiteY16" fmla="*/ 381000 h 2847975"/>
              <a:gd name="connsiteX17" fmla="*/ 209550 w 1009650"/>
              <a:gd name="connsiteY17" fmla="*/ 400050 h 2847975"/>
              <a:gd name="connsiteX18" fmla="*/ 180975 w 1009650"/>
              <a:gd name="connsiteY18" fmla="*/ 409575 h 2847975"/>
              <a:gd name="connsiteX19" fmla="*/ 161925 w 1009650"/>
              <a:gd name="connsiteY19" fmla="*/ 447675 h 2847975"/>
              <a:gd name="connsiteX20" fmla="*/ 133350 w 1009650"/>
              <a:gd name="connsiteY20" fmla="*/ 457200 h 2847975"/>
              <a:gd name="connsiteX21" fmla="*/ 95250 w 1009650"/>
              <a:gd name="connsiteY21" fmla="*/ 485775 h 2847975"/>
              <a:gd name="connsiteX22" fmla="*/ 66675 w 1009650"/>
              <a:gd name="connsiteY22" fmla="*/ 504825 h 2847975"/>
              <a:gd name="connsiteX23" fmla="*/ 47625 w 1009650"/>
              <a:gd name="connsiteY23" fmla="*/ 533400 h 2847975"/>
              <a:gd name="connsiteX24" fmla="*/ 38100 w 1009650"/>
              <a:gd name="connsiteY24" fmla="*/ 561975 h 2847975"/>
              <a:gd name="connsiteX25" fmla="*/ 19050 w 1009650"/>
              <a:gd name="connsiteY25" fmla="*/ 628650 h 2847975"/>
              <a:gd name="connsiteX26" fmla="*/ 0 w 1009650"/>
              <a:gd name="connsiteY26" fmla="*/ 666750 h 2847975"/>
              <a:gd name="connsiteX27" fmla="*/ 28575 w 1009650"/>
              <a:gd name="connsiteY27" fmla="*/ 790575 h 2847975"/>
              <a:gd name="connsiteX28" fmla="*/ 57150 w 1009650"/>
              <a:gd name="connsiteY28" fmla="*/ 819150 h 2847975"/>
              <a:gd name="connsiteX29" fmla="*/ 104775 w 1009650"/>
              <a:gd name="connsiteY29" fmla="*/ 866775 h 2847975"/>
              <a:gd name="connsiteX30" fmla="*/ 152400 w 1009650"/>
              <a:gd name="connsiteY30" fmla="*/ 923925 h 2847975"/>
              <a:gd name="connsiteX31" fmla="*/ 209550 w 1009650"/>
              <a:gd name="connsiteY31" fmla="*/ 981075 h 2847975"/>
              <a:gd name="connsiteX32" fmla="*/ 247650 w 1009650"/>
              <a:gd name="connsiteY32" fmla="*/ 1038225 h 2847975"/>
              <a:gd name="connsiteX33" fmla="*/ 304800 w 1009650"/>
              <a:gd name="connsiteY33" fmla="*/ 1095375 h 2847975"/>
              <a:gd name="connsiteX34" fmla="*/ 323850 w 1009650"/>
              <a:gd name="connsiteY34" fmla="*/ 1123950 h 2847975"/>
              <a:gd name="connsiteX35" fmla="*/ 352425 w 1009650"/>
              <a:gd name="connsiteY35" fmla="*/ 1143000 h 2847975"/>
              <a:gd name="connsiteX36" fmla="*/ 390525 w 1009650"/>
              <a:gd name="connsiteY36" fmla="*/ 1190625 h 2847975"/>
              <a:gd name="connsiteX37" fmla="*/ 438150 w 1009650"/>
              <a:gd name="connsiteY37" fmla="*/ 1228725 h 2847975"/>
              <a:gd name="connsiteX38" fmla="*/ 466725 w 1009650"/>
              <a:gd name="connsiteY38" fmla="*/ 1266825 h 2847975"/>
              <a:gd name="connsiteX39" fmla="*/ 533400 w 1009650"/>
              <a:gd name="connsiteY39" fmla="*/ 1304925 h 2847975"/>
              <a:gd name="connsiteX40" fmla="*/ 552450 w 1009650"/>
              <a:gd name="connsiteY40" fmla="*/ 1333500 h 2847975"/>
              <a:gd name="connsiteX41" fmla="*/ 571500 w 1009650"/>
              <a:gd name="connsiteY41" fmla="*/ 1371600 h 2847975"/>
              <a:gd name="connsiteX42" fmla="*/ 600075 w 1009650"/>
              <a:gd name="connsiteY42" fmla="*/ 1390650 h 2847975"/>
              <a:gd name="connsiteX43" fmla="*/ 609600 w 1009650"/>
              <a:gd name="connsiteY43" fmla="*/ 1428750 h 2847975"/>
              <a:gd name="connsiteX44" fmla="*/ 619125 w 1009650"/>
              <a:gd name="connsiteY44" fmla="*/ 1457325 h 2847975"/>
              <a:gd name="connsiteX45" fmla="*/ 628650 w 1009650"/>
              <a:gd name="connsiteY45" fmla="*/ 1581150 h 2847975"/>
              <a:gd name="connsiteX46" fmla="*/ 619125 w 1009650"/>
              <a:gd name="connsiteY46" fmla="*/ 1771650 h 2847975"/>
              <a:gd name="connsiteX47" fmla="*/ 609600 w 1009650"/>
              <a:gd name="connsiteY47" fmla="*/ 1809750 h 2847975"/>
              <a:gd name="connsiteX48" fmla="*/ 600075 w 1009650"/>
              <a:gd name="connsiteY48" fmla="*/ 1866900 h 2847975"/>
              <a:gd name="connsiteX49" fmla="*/ 590550 w 1009650"/>
              <a:gd name="connsiteY49" fmla="*/ 1943100 h 2847975"/>
              <a:gd name="connsiteX50" fmla="*/ 571500 w 1009650"/>
              <a:gd name="connsiteY50" fmla="*/ 2000250 h 2847975"/>
              <a:gd name="connsiteX51" fmla="*/ 561975 w 1009650"/>
              <a:gd name="connsiteY51" fmla="*/ 2038350 h 2847975"/>
              <a:gd name="connsiteX52" fmla="*/ 542925 w 1009650"/>
              <a:gd name="connsiteY52" fmla="*/ 2085975 h 2847975"/>
              <a:gd name="connsiteX53" fmla="*/ 523875 w 1009650"/>
              <a:gd name="connsiteY53" fmla="*/ 2162175 h 2847975"/>
              <a:gd name="connsiteX54" fmla="*/ 504825 w 1009650"/>
              <a:gd name="connsiteY54" fmla="*/ 2190750 h 2847975"/>
              <a:gd name="connsiteX55" fmla="*/ 476250 w 1009650"/>
              <a:gd name="connsiteY55" fmla="*/ 2305050 h 2847975"/>
              <a:gd name="connsiteX56" fmla="*/ 457200 w 1009650"/>
              <a:gd name="connsiteY56" fmla="*/ 2343150 h 2847975"/>
              <a:gd name="connsiteX57" fmla="*/ 438150 w 1009650"/>
              <a:gd name="connsiteY57" fmla="*/ 2400300 h 2847975"/>
              <a:gd name="connsiteX58" fmla="*/ 419100 w 1009650"/>
              <a:gd name="connsiteY58" fmla="*/ 2428875 h 2847975"/>
              <a:gd name="connsiteX59" fmla="*/ 400050 w 1009650"/>
              <a:gd name="connsiteY59" fmla="*/ 2495550 h 2847975"/>
              <a:gd name="connsiteX60" fmla="*/ 381000 w 1009650"/>
              <a:gd name="connsiteY60" fmla="*/ 2552700 h 2847975"/>
              <a:gd name="connsiteX61" fmla="*/ 371475 w 1009650"/>
              <a:gd name="connsiteY61" fmla="*/ 2581275 h 2847975"/>
              <a:gd name="connsiteX62" fmla="*/ 361950 w 1009650"/>
              <a:gd name="connsiteY62" fmla="*/ 2628900 h 2847975"/>
              <a:gd name="connsiteX63" fmla="*/ 342900 w 1009650"/>
              <a:gd name="connsiteY63" fmla="*/ 2667000 h 2847975"/>
              <a:gd name="connsiteX64" fmla="*/ 323850 w 1009650"/>
              <a:gd name="connsiteY64" fmla="*/ 2724150 h 2847975"/>
              <a:gd name="connsiteX65" fmla="*/ 314325 w 1009650"/>
              <a:gd name="connsiteY65" fmla="*/ 2762250 h 2847975"/>
              <a:gd name="connsiteX66" fmla="*/ 285750 w 1009650"/>
              <a:gd name="connsiteY66" fmla="*/ 2828925 h 2847975"/>
              <a:gd name="connsiteX67" fmla="*/ 285750 w 1009650"/>
              <a:gd name="connsiteY67" fmla="*/ 2847975 h 2847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9650" h="2847975">
                <a:moveTo>
                  <a:pt x="1009650" y="0"/>
                </a:moveTo>
                <a:cubicBezTo>
                  <a:pt x="993775" y="3175"/>
                  <a:pt x="977731" y="5598"/>
                  <a:pt x="962025" y="9525"/>
                </a:cubicBezTo>
                <a:cubicBezTo>
                  <a:pt x="952285" y="11960"/>
                  <a:pt x="943251" y="16872"/>
                  <a:pt x="933450" y="19050"/>
                </a:cubicBezTo>
                <a:cubicBezTo>
                  <a:pt x="914597" y="23240"/>
                  <a:pt x="895350" y="25400"/>
                  <a:pt x="876300" y="28575"/>
                </a:cubicBezTo>
                <a:cubicBezTo>
                  <a:pt x="866775" y="34925"/>
                  <a:pt x="857964" y="42505"/>
                  <a:pt x="847725" y="47625"/>
                </a:cubicBezTo>
                <a:cubicBezTo>
                  <a:pt x="838745" y="52115"/>
                  <a:pt x="827927" y="52274"/>
                  <a:pt x="819150" y="57150"/>
                </a:cubicBezTo>
                <a:lnTo>
                  <a:pt x="733425" y="114300"/>
                </a:lnTo>
                <a:cubicBezTo>
                  <a:pt x="723900" y="120650"/>
                  <a:pt x="715089" y="128230"/>
                  <a:pt x="704850" y="133350"/>
                </a:cubicBezTo>
                <a:cubicBezTo>
                  <a:pt x="679450" y="146050"/>
                  <a:pt x="652279" y="155698"/>
                  <a:pt x="628650" y="171450"/>
                </a:cubicBezTo>
                <a:cubicBezTo>
                  <a:pt x="619125" y="177800"/>
                  <a:pt x="610314" y="185380"/>
                  <a:pt x="600075" y="190500"/>
                </a:cubicBezTo>
                <a:cubicBezTo>
                  <a:pt x="586410" y="197332"/>
                  <a:pt x="545607" y="206498"/>
                  <a:pt x="533400" y="209550"/>
                </a:cubicBezTo>
                <a:cubicBezTo>
                  <a:pt x="523875" y="215900"/>
                  <a:pt x="515286" y="223951"/>
                  <a:pt x="504825" y="228600"/>
                </a:cubicBezTo>
                <a:cubicBezTo>
                  <a:pt x="486475" y="236755"/>
                  <a:pt x="447675" y="247650"/>
                  <a:pt x="447675" y="247650"/>
                </a:cubicBezTo>
                <a:cubicBezTo>
                  <a:pt x="374863" y="320462"/>
                  <a:pt x="477280" y="224069"/>
                  <a:pt x="361950" y="304800"/>
                </a:cubicBezTo>
                <a:cubicBezTo>
                  <a:pt x="347236" y="315100"/>
                  <a:pt x="338794" y="332937"/>
                  <a:pt x="323850" y="342900"/>
                </a:cubicBezTo>
                <a:cubicBezTo>
                  <a:pt x="309624" y="352384"/>
                  <a:pt x="291849" y="355006"/>
                  <a:pt x="276225" y="361950"/>
                </a:cubicBezTo>
                <a:cubicBezTo>
                  <a:pt x="263250" y="367717"/>
                  <a:pt x="250453" y="373955"/>
                  <a:pt x="238125" y="381000"/>
                </a:cubicBezTo>
                <a:cubicBezTo>
                  <a:pt x="228186" y="386680"/>
                  <a:pt x="219789" y="394930"/>
                  <a:pt x="209550" y="400050"/>
                </a:cubicBezTo>
                <a:cubicBezTo>
                  <a:pt x="200570" y="404540"/>
                  <a:pt x="190500" y="406400"/>
                  <a:pt x="180975" y="409575"/>
                </a:cubicBezTo>
                <a:cubicBezTo>
                  <a:pt x="174625" y="422275"/>
                  <a:pt x="171965" y="437635"/>
                  <a:pt x="161925" y="447675"/>
                </a:cubicBezTo>
                <a:cubicBezTo>
                  <a:pt x="154825" y="454775"/>
                  <a:pt x="142067" y="452219"/>
                  <a:pt x="133350" y="457200"/>
                </a:cubicBezTo>
                <a:cubicBezTo>
                  <a:pt x="119567" y="465076"/>
                  <a:pt x="108168" y="476548"/>
                  <a:pt x="95250" y="485775"/>
                </a:cubicBezTo>
                <a:cubicBezTo>
                  <a:pt x="85935" y="492429"/>
                  <a:pt x="76200" y="498475"/>
                  <a:pt x="66675" y="504825"/>
                </a:cubicBezTo>
                <a:cubicBezTo>
                  <a:pt x="60325" y="514350"/>
                  <a:pt x="52745" y="523161"/>
                  <a:pt x="47625" y="533400"/>
                </a:cubicBezTo>
                <a:cubicBezTo>
                  <a:pt x="43135" y="542380"/>
                  <a:pt x="40858" y="552321"/>
                  <a:pt x="38100" y="561975"/>
                </a:cubicBezTo>
                <a:cubicBezTo>
                  <a:pt x="31195" y="586142"/>
                  <a:pt x="28838" y="605812"/>
                  <a:pt x="19050" y="628650"/>
                </a:cubicBezTo>
                <a:cubicBezTo>
                  <a:pt x="13457" y="641701"/>
                  <a:pt x="6350" y="654050"/>
                  <a:pt x="0" y="666750"/>
                </a:cubicBezTo>
                <a:cubicBezTo>
                  <a:pt x="7172" y="738470"/>
                  <a:pt x="-6922" y="747979"/>
                  <a:pt x="28575" y="790575"/>
                </a:cubicBezTo>
                <a:cubicBezTo>
                  <a:pt x="37199" y="800923"/>
                  <a:pt x="49320" y="808189"/>
                  <a:pt x="57150" y="819150"/>
                </a:cubicBezTo>
                <a:cubicBezTo>
                  <a:pt x="93931" y="870644"/>
                  <a:pt x="53367" y="849639"/>
                  <a:pt x="104775" y="866775"/>
                </a:cubicBezTo>
                <a:cubicBezTo>
                  <a:pt x="121404" y="916662"/>
                  <a:pt x="102973" y="879440"/>
                  <a:pt x="152400" y="923925"/>
                </a:cubicBezTo>
                <a:cubicBezTo>
                  <a:pt x="172425" y="941947"/>
                  <a:pt x="209550" y="981075"/>
                  <a:pt x="209550" y="981075"/>
                </a:cubicBezTo>
                <a:cubicBezTo>
                  <a:pt x="225752" y="1029681"/>
                  <a:pt x="208732" y="992821"/>
                  <a:pt x="247650" y="1038225"/>
                </a:cubicBezTo>
                <a:cubicBezTo>
                  <a:pt x="294908" y="1093359"/>
                  <a:pt x="254497" y="1061839"/>
                  <a:pt x="304800" y="1095375"/>
                </a:cubicBezTo>
                <a:cubicBezTo>
                  <a:pt x="311150" y="1104900"/>
                  <a:pt x="315755" y="1115855"/>
                  <a:pt x="323850" y="1123950"/>
                </a:cubicBezTo>
                <a:cubicBezTo>
                  <a:pt x="331945" y="1132045"/>
                  <a:pt x="345274" y="1134061"/>
                  <a:pt x="352425" y="1143000"/>
                </a:cubicBezTo>
                <a:cubicBezTo>
                  <a:pt x="405005" y="1208725"/>
                  <a:pt x="308633" y="1136030"/>
                  <a:pt x="390525" y="1190625"/>
                </a:cubicBezTo>
                <a:cubicBezTo>
                  <a:pt x="448867" y="1278137"/>
                  <a:pt x="369138" y="1171215"/>
                  <a:pt x="438150" y="1228725"/>
                </a:cubicBezTo>
                <a:cubicBezTo>
                  <a:pt x="450346" y="1238888"/>
                  <a:pt x="455500" y="1255600"/>
                  <a:pt x="466725" y="1266825"/>
                </a:cubicBezTo>
                <a:cubicBezTo>
                  <a:pt x="495558" y="1295658"/>
                  <a:pt x="500706" y="1294027"/>
                  <a:pt x="533400" y="1304925"/>
                </a:cubicBezTo>
                <a:cubicBezTo>
                  <a:pt x="539750" y="1314450"/>
                  <a:pt x="546770" y="1323561"/>
                  <a:pt x="552450" y="1333500"/>
                </a:cubicBezTo>
                <a:cubicBezTo>
                  <a:pt x="559495" y="1345828"/>
                  <a:pt x="562410" y="1360692"/>
                  <a:pt x="571500" y="1371600"/>
                </a:cubicBezTo>
                <a:cubicBezTo>
                  <a:pt x="578829" y="1380394"/>
                  <a:pt x="590550" y="1384300"/>
                  <a:pt x="600075" y="1390650"/>
                </a:cubicBezTo>
                <a:cubicBezTo>
                  <a:pt x="603250" y="1403350"/>
                  <a:pt x="606004" y="1416163"/>
                  <a:pt x="609600" y="1428750"/>
                </a:cubicBezTo>
                <a:cubicBezTo>
                  <a:pt x="612358" y="1438404"/>
                  <a:pt x="617880" y="1447362"/>
                  <a:pt x="619125" y="1457325"/>
                </a:cubicBezTo>
                <a:cubicBezTo>
                  <a:pt x="624260" y="1498402"/>
                  <a:pt x="625475" y="1539875"/>
                  <a:pt x="628650" y="1581150"/>
                </a:cubicBezTo>
                <a:cubicBezTo>
                  <a:pt x="625475" y="1644650"/>
                  <a:pt x="624405" y="1708290"/>
                  <a:pt x="619125" y="1771650"/>
                </a:cubicBezTo>
                <a:cubicBezTo>
                  <a:pt x="618038" y="1784696"/>
                  <a:pt x="612167" y="1796913"/>
                  <a:pt x="609600" y="1809750"/>
                </a:cubicBezTo>
                <a:cubicBezTo>
                  <a:pt x="605812" y="1828688"/>
                  <a:pt x="602806" y="1847781"/>
                  <a:pt x="600075" y="1866900"/>
                </a:cubicBezTo>
                <a:cubicBezTo>
                  <a:pt x="596455" y="1892240"/>
                  <a:pt x="595913" y="1918071"/>
                  <a:pt x="590550" y="1943100"/>
                </a:cubicBezTo>
                <a:cubicBezTo>
                  <a:pt x="586343" y="1962735"/>
                  <a:pt x="576370" y="1980769"/>
                  <a:pt x="571500" y="2000250"/>
                </a:cubicBezTo>
                <a:cubicBezTo>
                  <a:pt x="568325" y="2012950"/>
                  <a:pt x="566115" y="2025931"/>
                  <a:pt x="561975" y="2038350"/>
                </a:cubicBezTo>
                <a:cubicBezTo>
                  <a:pt x="556568" y="2054570"/>
                  <a:pt x="547838" y="2069598"/>
                  <a:pt x="542925" y="2085975"/>
                </a:cubicBezTo>
                <a:cubicBezTo>
                  <a:pt x="534774" y="2113146"/>
                  <a:pt x="536447" y="2137032"/>
                  <a:pt x="523875" y="2162175"/>
                </a:cubicBezTo>
                <a:cubicBezTo>
                  <a:pt x="518755" y="2172414"/>
                  <a:pt x="511175" y="2181225"/>
                  <a:pt x="504825" y="2190750"/>
                </a:cubicBezTo>
                <a:cubicBezTo>
                  <a:pt x="498048" y="2231414"/>
                  <a:pt x="495118" y="2267314"/>
                  <a:pt x="476250" y="2305050"/>
                </a:cubicBezTo>
                <a:cubicBezTo>
                  <a:pt x="469900" y="2317750"/>
                  <a:pt x="462473" y="2329967"/>
                  <a:pt x="457200" y="2343150"/>
                </a:cubicBezTo>
                <a:cubicBezTo>
                  <a:pt x="449742" y="2361794"/>
                  <a:pt x="449289" y="2383592"/>
                  <a:pt x="438150" y="2400300"/>
                </a:cubicBezTo>
                <a:cubicBezTo>
                  <a:pt x="431800" y="2409825"/>
                  <a:pt x="424220" y="2418636"/>
                  <a:pt x="419100" y="2428875"/>
                </a:cubicBezTo>
                <a:cubicBezTo>
                  <a:pt x="411097" y="2444880"/>
                  <a:pt x="404628" y="2480291"/>
                  <a:pt x="400050" y="2495550"/>
                </a:cubicBezTo>
                <a:cubicBezTo>
                  <a:pt x="394280" y="2514784"/>
                  <a:pt x="387350" y="2533650"/>
                  <a:pt x="381000" y="2552700"/>
                </a:cubicBezTo>
                <a:cubicBezTo>
                  <a:pt x="377825" y="2562225"/>
                  <a:pt x="373444" y="2571430"/>
                  <a:pt x="371475" y="2581275"/>
                </a:cubicBezTo>
                <a:cubicBezTo>
                  <a:pt x="368300" y="2597150"/>
                  <a:pt x="367070" y="2613541"/>
                  <a:pt x="361950" y="2628900"/>
                </a:cubicBezTo>
                <a:cubicBezTo>
                  <a:pt x="357460" y="2642370"/>
                  <a:pt x="348173" y="2653817"/>
                  <a:pt x="342900" y="2667000"/>
                </a:cubicBezTo>
                <a:cubicBezTo>
                  <a:pt x="335442" y="2685644"/>
                  <a:pt x="328720" y="2704669"/>
                  <a:pt x="323850" y="2724150"/>
                </a:cubicBezTo>
                <a:cubicBezTo>
                  <a:pt x="320675" y="2736850"/>
                  <a:pt x="318922" y="2749993"/>
                  <a:pt x="314325" y="2762250"/>
                </a:cubicBezTo>
                <a:cubicBezTo>
                  <a:pt x="301048" y="2797655"/>
                  <a:pt x="292508" y="2795135"/>
                  <a:pt x="285750" y="2828925"/>
                </a:cubicBezTo>
                <a:cubicBezTo>
                  <a:pt x="284505" y="2835152"/>
                  <a:pt x="285750" y="2841625"/>
                  <a:pt x="285750" y="2847975"/>
                </a:cubicBezTo>
              </a:path>
            </a:pathLst>
          </a:custGeom>
          <a:noFill/>
          <a:ln w="44450">
            <a:solidFill>
              <a:srgbClr val="FF5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p:cNvSpPr txBox="1"/>
          <p:nvPr/>
        </p:nvSpPr>
        <p:spPr>
          <a:xfrm>
            <a:off x="3410478" y="5601439"/>
            <a:ext cx="4742922" cy="707886"/>
          </a:xfrm>
          <a:prstGeom prst="rect">
            <a:avLst/>
          </a:prstGeom>
          <a:noFill/>
        </p:spPr>
        <p:txBody>
          <a:bodyPr wrap="square" rtlCol="0">
            <a:spAutoFit/>
          </a:bodyPr>
          <a:lstStyle/>
          <a:p>
            <a:r>
              <a:rPr lang="en-US" sz="2000" b="1" i="1" dirty="0">
                <a:solidFill>
                  <a:srgbClr val="0070C0"/>
                </a:solidFill>
              </a:rPr>
              <a:t>every path root to leaf is an ordered sequence small to large</a:t>
            </a:r>
          </a:p>
        </p:txBody>
      </p:sp>
      <p:sp>
        <p:nvSpPr>
          <p:cNvPr id="155" name="Freeform 154"/>
          <p:cNvSpPr/>
          <p:nvPr/>
        </p:nvSpPr>
        <p:spPr>
          <a:xfrm>
            <a:off x="1047985" y="2228850"/>
            <a:ext cx="2934732" cy="3190875"/>
          </a:xfrm>
          <a:custGeom>
            <a:avLst/>
            <a:gdLst>
              <a:gd name="connsiteX0" fmla="*/ 2934732 w 2934732"/>
              <a:gd name="connsiteY0" fmla="*/ 0 h 3190875"/>
              <a:gd name="connsiteX1" fmla="*/ 2877582 w 2934732"/>
              <a:gd name="connsiteY1" fmla="*/ 9525 h 3190875"/>
              <a:gd name="connsiteX2" fmla="*/ 2820432 w 2934732"/>
              <a:gd name="connsiteY2" fmla="*/ 28575 h 3190875"/>
              <a:gd name="connsiteX3" fmla="*/ 2791857 w 2934732"/>
              <a:gd name="connsiteY3" fmla="*/ 38100 h 3190875"/>
              <a:gd name="connsiteX4" fmla="*/ 2715657 w 2934732"/>
              <a:gd name="connsiteY4" fmla="*/ 57150 h 3190875"/>
              <a:gd name="connsiteX5" fmla="*/ 2648982 w 2934732"/>
              <a:gd name="connsiteY5" fmla="*/ 85725 h 3190875"/>
              <a:gd name="connsiteX6" fmla="*/ 2591832 w 2934732"/>
              <a:gd name="connsiteY6" fmla="*/ 123825 h 3190875"/>
              <a:gd name="connsiteX7" fmla="*/ 2544207 w 2934732"/>
              <a:gd name="connsiteY7" fmla="*/ 142875 h 3190875"/>
              <a:gd name="connsiteX8" fmla="*/ 2487057 w 2934732"/>
              <a:gd name="connsiteY8" fmla="*/ 180975 h 3190875"/>
              <a:gd name="connsiteX9" fmla="*/ 2420382 w 2934732"/>
              <a:gd name="connsiteY9" fmla="*/ 209550 h 3190875"/>
              <a:gd name="connsiteX10" fmla="*/ 2391807 w 2934732"/>
              <a:gd name="connsiteY10" fmla="*/ 219075 h 3190875"/>
              <a:gd name="connsiteX11" fmla="*/ 2363232 w 2934732"/>
              <a:gd name="connsiteY11" fmla="*/ 247650 h 3190875"/>
              <a:gd name="connsiteX12" fmla="*/ 2277507 w 2934732"/>
              <a:gd name="connsiteY12" fmla="*/ 266700 h 3190875"/>
              <a:gd name="connsiteX13" fmla="*/ 2201307 w 2934732"/>
              <a:gd name="connsiteY13" fmla="*/ 304800 h 3190875"/>
              <a:gd name="connsiteX14" fmla="*/ 2172732 w 2934732"/>
              <a:gd name="connsiteY14" fmla="*/ 323850 h 3190875"/>
              <a:gd name="connsiteX15" fmla="*/ 2115582 w 2934732"/>
              <a:gd name="connsiteY15" fmla="*/ 342900 h 3190875"/>
              <a:gd name="connsiteX16" fmla="*/ 2087007 w 2934732"/>
              <a:gd name="connsiteY16" fmla="*/ 352425 h 3190875"/>
              <a:gd name="connsiteX17" fmla="*/ 1982232 w 2934732"/>
              <a:gd name="connsiteY17" fmla="*/ 409575 h 3190875"/>
              <a:gd name="connsiteX18" fmla="*/ 1944132 w 2934732"/>
              <a:gd name="connsiteY18" fmla="*/ 428625 h 3190875"/>
              <a:gd name="connsiteX19" fmla="*/ 1915557 w 2934732"/>
              <a:gd name="connsiteY19" fmla="*/ 438150 h 3190875"/>
              <a:gd name="connsiteX20" fmla="*/ 1829832 w 2934732"/>
              <a:gd name="connsiteY20" fmla="*/ 485775 h 3190875"/>
              <a:gd name="connsiteX21" fmla="*/ 1801257 w 2934732"/>
              <a:gd name="connsiteY21" fmla="*/ 514350 h 3190875"/>
              <a:gd name="connsiteX22" fmla="*/ 1744107 w 2934732"/>
              <a:gd name="connsiteY22" fmla="*/ 533400 h 3190875"/>
              <a:gd name="connsiteX23" fmla="*/ 1715532 w 2934732"/>
              <a:gd name="connsiteY23" fmla="*/ 542925 h 3190875"/>
              <a:gd name="connsiteX24" fmla="*/ 1658382 w 2934732"/>
              <a:gd name="connsiteY24" fmla="*/ 581025 h 3190875"/>
              <a:gd name="connsiteX25" fmla="*/ 1629807 w 2934732"/>
              <a:gd name="connsiteY25" fmla="*/ 600075 h 3190875"/>
              <a:gd name="connsiteX26" fmla="*/ 1572657 w 2934732"/>
              <a:gd name="connsiteY26" fmla="*/ 647700 h 3190875"/>
              <a:gd name="connsiteX27" fmla="*/ 1553607 w 2934732"/>
              <a:gd name="connsiteY27" fmla="*/ 685800 h 3190875"/>
              <a:gd name="connsiteX28" fmla="*/ 1486932 w 2934732"/>
              <a:gd name="connsiteY28" fmla="*/ 742950 h 3190875"/>
              <a:gd name="connsiteX29" fmla="*/ 1458357 w 2934732"/>
              <a:gd name="connsiteY29" fmla="*/ 771525 h 3190875"/>
              <a:gd name="connsiteX30" fmla="*/ 1410732 w 2934732"/>
              <a:gd name="connsiteY30" fmla="*/ 828675 h 3190875"/>
              <a:gd name="connsiteX31" fmla="*/ 1315482 w 2934732"/>
              <a:gd name="connsiteY31" fmla="*/ 914400 h 3190875"/>
              <a:gd name="connsiteX32" fmla="*/ 1267857 w 2934732"/>
              <a:gd name="connsiteY32" fmla="*/ 962025 h 3190875"/>
              <a:gd name="connsiteX33" fmla="*/ 1201182 w 2934732"/>
              <a:gd name="connsiteY33" fmla="*/ 1038225 h 3190875"/>
              <a:gd name="connsiteX34" fmla="*/ 1153557 w 2934732"/>
              <a:gd name="connsiteY34" fmla="*/ 1076325 h 3190875"/>
              <a:gd name="connsiteX35" fmla="*/ 1134507 w 2934732"/>
              <a:gd name="connsiteY35" fmla="*/ 1104900 h 3190875"/>
              <a:gd name="connsiteX36" fmla="*/ 1039257 w 2934732"/>
              <a:gd name="connsiteY36" fmla="*/ 1190625 h 3190875"/>
              <a:gd name="connsiteX37" fmla="*/ 1020207 w 2934732"/>
              <a:gd name="connsiteY37" fmla="*/ 1219200 h 3190875"/>
              <a:gd name="connsiteX38" fmla="*/ 991632 w 2934732"/>
              <a:gd name="connsiteY38" fmla="*/ 1238250 h 3190875"/>
              <a:gd name="connsiteX39" fmla="*/ 953532 w 2934732"/>
              <a:gd name="connsiteY39" fmla="*/ 1285875 h 3190875"/>
              <a:gd name="connsiteX40" fmla="*/ 934482 w 2934732"/>
              <a:gd name="connsiteY40" fmla="*/ 1343025 h 3190875"/>
              <a:gd name="connsiteX41" fmla="*/ 867807 w 2934732"/>
              <a:gd name="connsiteY41" fmla="*/ 1428750 h 3190875"/>
              <a:gd name="connsiteX42" fmla="*/ 839232 w 2934732"/>
              <a:gd name="connsiteY42" fmla="*/ 1485900 h 3190875"/>
              <a:gd name="connsiteX43" fmla="*/ 810657 w 2934732"/>
              <a:gd name="connsiteY43" fmla="*/ 1514475 h 3190875"/>
              <a:gd name="connsiteX44" fmla="*/ 791607 w 2934732"/>
              <a:gd name="connsiteY44" fmla="*/ 1543050 h 3190875"/>
              <a:gd name="connsiteX45" fmla="*/ 753507 w 2934732"/>
              <a:gd name="connsiteY45" fmla="*/ 1571625 h 3190875"/>
              <a:gd name="connsiteX46" fmla="*/ 686832 w 2934732"/>
              <a:gd name="connsiteY46" fmla="*/ 1647825 h 3190875"/>
              <a:gd name="connsiteX47" fmla="*/ 648732 w 2934732"/>
              <a:gd name="connsiteY47" fmla="*/ 1695450 h 3190875"/>
              <a:gd name="connsiteX48" fmla="*/ 639207 w 2934732"/>
              <a:gd name="connsiteY48" fmla="*/ 1724025 h 3190875"/>
              <a:gd name="connsiteX49" fmla="*/ 610632 w 2934732"/>
              <a:gd name="connsiteY49" fmla="*/ 1752600 h 3190875"/>
              <a:gd name="connsiteX50" fmla="*/ 582057 w 2934732"/>
              <a:gd name="connsiteY50" fmla="*/ 1790700 h 3190875"/>
              <a:gd name="connsiteX51" fmla="*/ 553482 w 2934732"/>
              <a:gd name="connsiteY51" fmla="*/ 1819275 h 3190875"/>
              <a:gd name="connsiteX52" fmla="*/ 534432 w 2934732"/>
              <a:gd name="connsiteY52" fmla="*/ 1857375 h 3190875"/>
              <a:gd name="connsiteX53" fmla="*/ 515382 w 2934732"/>
              <a:gd name="connsiteY53" fmla="*/ 1885950 h 3190875"/>
              <a:gd name="connsiteX54" fmla="*/ 505857 w 2934732"/>
              <a:gd name="connsiteY54" fmla="*/ 1914525 h 3190875"/>
              <a:gd name="connsiteX55" fmla="*/ 467757 w 2934732"/>
              <a:gd name="connsiteY55" fmla="*/ 1971675 h 3190875"/>
              <a:gd name="connsiteX56" fmla="*/ 439182 w 2934732"/>
              <a:gd name="connsiteY56" fmla="*/ 2047875 h 3190875"/>
              <a:gd name="connsiteX57" fmla="*/ 420132 w 2934732"/>
              <a:gd name="connsiteY57" fmla="*/ 2114550 h 3190875"/>
              <a:gd name="connsiteX58" fmla="*/ 382032 w 2934732"/>
              <a:gd name="connsiteY58" fmla="*/ 2171700 h 3190875"/>
              <a:gd name="connsiteX59" fmla="*/ 372507 w 2934732"/>
              <a:gd name="connsiteY59" fmla="*/ 2200275 h 3190875"/>
              <a:gd name="connsiteX60" fmla="*/ 362982 w 2934732"/>
              <a:gd name="connsiteY60" fmla="*/ 2238375 h 3190875"/>
              <a:gd name="connsiteX61" fmla="*/ 324882 w 2934732"/>
              <a:gd name="connsiteY61" fmla="*/ 2295525 h 3190875"/>
              <a:gd name="connsiteX62" fmla="*/ 267732 w 2934732"/>
              <a:gd name="connsiteY62" fmla="*/ 2419350 h 3190875"/>
              <a:gd name="connsiteX63" fmla="*/ 239157 w 2934732"/>
              <a:gd name="connsiteY63" fmla="*/ 2466975 h 3190875"/>
              <a:gd name="connsiteX64" fmla="*/ 220107 w 2934732"/>
              <a:gd name="connsiteY64" fmla="*/ 2524125 h 3190875"/>
              <a:gd name="connsiteX65" fmla="*/ 182007 w 2934732"/>
              <a:gd name="connsiteY65" fmla="*/ 2590800 h 3190875"/>
              <a:gd name="connsiteX66" fmla="*/ 153432 w 2934732"/>
              <a:gd name="connsiteY66" fmla="*/ 2657475 h 3190875"/>
              <a:gd name="connsiteX67" fmla="*/ 124857 w 2934732"/>
              <a:gd name="connsiteY67" fmla="*/ 2733675 h 3190875"/>
              <a:gd name="connsiteX68" fmla="*/ 96282 w 2934732"/>
              <a:gd name="connsiteY68" fmla="*/ 2743200 h 3190875"/>
              <a:gd name="connsiteX69" fmla="*/ 86757 w 2934732"/>
              <a:gd name="connsiteY69" fmla="*/ 2771775 h 3190875"/>
              <a:gd name="connsiteX70" fmla="*/ 67707 w 2934732"/>
              <a:gd name="connsiteY70" fmla="*/ 2838450 h 3190875"/>
              <a:gd name="connsiteX71" fmla="*/ 48657 w 2934732"/>
              <a:gd name="connsiteY71" fmla="*/ 2867025 h 3190875"/>
              <a:gd name="connsiteX72" fmla="*/ 29607 w 2934732"/>
              <a:gd name="connsiteY72" fmla="*/ 2971800 h 3190875"/>
              <a:gd name="connsiteX73" fmla="*/ 20082 w 2934732"/>
              <a:gd name="connsiteY73" fmla="*/ 3000375 h 3190875"/>
              <a:gd name="connsiteX74" fmla="*/ 10557 w 2934732"/>
              <a:gd name="connsiteY74" fmla="*/ 3048000 h 3190875"/>
              <a:gd name="connsiteX75" fmla="*/ 1032 w 2934732"/>
              <a:gd name="connsiteY75" fmla="*/ 3086100 h 3190875"/>
              <a:gd name="connsiteX76" fmla="*/ 1032 w 2934732"/>
              <a:gd name="connsiteY76" fmla="*/ 3190875 h 319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934732" h="3190875">
                <a:moveTo>
                  <a:pt x="2934732" y="0"/>
                </a:moveTo>
                <a:cubicBezTo>
                  <a:pt x="2915682" y="3175"/>
                  <a:pt x="2896318" y="4841"/>
                  <a:pt x="2877582" y="9525"/>
                </a:cubicBezTo>
                <a:cubicBezTo>
                  <a:pt x="2858101" y="14395"/>
                  <a:pt x="2839482" y="22225"/>
                  <a:pt x="2820432" y="28575"/>
                </a:cubicBezTo>
                <a:cubicBezTo>
                  <a:pt x="2810907" y="31750"/>
                  <a:pt x="2801597" y="35665"/>
                  <a:pt x="2791857" y="38100"/>
                </a:cubicBezTo>
                <a:lnTo>
                  <a:pt x="2715657" y="57150"/>
                </a:lnTo>
                <a:cubicBezTo>
                  <a:pt x="2611646" y="126491"/>
                  <a:pt x="2771997" y="24218"/>
                  <a:pt x="2648982" y="85725"/>
                </a:cubicBezTo>
                <a:cubicBezTo>
                  <a:pt x="2628504" y="95964"/>
                  <a:pt x="2613090" y="115322"/>
                  <a:pt x="2591832" y="123825"/>
                </a:cubicBezTo>
                <a:cubicBezTo>
                  <a:pt x="2575957" y="130175"/>
                  <a:pt x="2559217" y="134688"/>
                  <a:pt x="2544207" y="142875"/>
                </a:cubicBezTo>
                <a:cubicBezTo>
                  <a:pt x="2524107" y="153838"/>
                  <a:pt x="2508777" y="173735"/>
                  <a:pt x="2487057" y="180975"/>
                </a:cubicBezTo>
                <a:cubicBezTo>
                  <a:pt x="2420044" y="203313"/>
                  <a:pt x="2502772" y="174240"/>
                  <a:pt x="2420382" y="209550"/>
                </a:cubicBezTo>
                <a:cubicBezTo>
                  <a:pt x="2411154" y="213505"/>
                  <a:pt x="2401332" y="215900"/>
                  <a:pt x="2391807" y="219075"/>
                </a:cubicBezTo>
                <a:cubicBezTo>
                  <a:pt x="2382282" y="228600"/>
                  <a:pt x="2374440" y="240178"/>
                  <a:pt x="2363232" y="247650"/>
                </a:cubicBezTo>
                <a:cubicBezTo>
                  <a:pt x="2347600" y="258071"/>
                  <a:pt x="2284422" y="265547"/>
                  <a:pt x="2277507" y="266700"/>
                </a:cubicBezTo>
                <a:cubicBezTo>
                  <a:pt x="2192890" y="330163"/>
                  <a:pt x="2284531" y="269133"/>
                  <a:pt x="2201307" y="304800"/>
                </a:cubicBezTo>
                <a:cubicBezTo>
                  <a:pt x="2190785" y="309309"/>
                  <a:pt x="2183193" y="319201"/>
                  <a:pt x="2172732" y="323850"/>
                </a:cubicBezTo>
                <a:cubicBezTo>
                  <a:pt x="2154382" y="332005"/>
                  <a:pt x="2134632" y="336550"/>
                  <a:pt x="2115582" y="342900"/>
                </a:cubicBezTo>
                <a:cubicBezTo>
                  <a:pt x="2106057" y="346075"/>
                  <a:pt x="2095361" y="346856"/>
                  <a:pt x="2087007" y="352425"/>
                </a:cubicBezTo>
                <a:cubicBezTo>
                  <a:pt x="2034803" y="387227"/>
                  <a:pt x="2068671" y="366355"/>
                  <a:pt x="1982232" y="409575"/>
                </a:cubicBezTo>
                <a:cubicBezTo>
                  <a:pt x="1969532" y="415925"/>
                  <a:pt x="1957602" y="424135"/>
                  <a:pt x="1944132" y="428625"/>
                </a:cubicBezTo>
                <a:cubicBezTo>
                  <a:pt x="1934607" y="431800"/>
                  <a:pt x="1924334" y="433274"/>
                  <a:pt x="1915557" y="438150"/>
                </a:cubicBezTo>
                <a:cubicBezTo>
                  <a:pt x="1817301" y="492737"/>
                  <a:pt x="1894490" y="464222"/>
                  <a:pt x="1829832" y="485775"/>
                </a:cubicBezTo>
                <a:cubicBezTo>
                  <a:pt x="1820307" y="495300"/>
                  <a:pt x="1813032" y="507808"/>
                  <a:pt x="1801257" y="514350"/>
                </a:cubicBezTo>
                <a:cubicBezTo>
                  <a:pt x="1783704" y="524102"/>
                  <a:pt x="1763157" y="527050"/>
                  <a:pt x="1744107" y="533400"/>
                </a:cubicBezTo>
                <a:cubicBezTo>
                  <a:pt x="1734582" y="536575"/>
                  <a:pt x="1723886" y="537356"/>
                  <a:pt x="1715532" y="542925"/>
                </a:cubicBezTo>
                <a:lnTo>
                  <a:pt x="1658382" y="581025"/>
                </a:lnTo>
                <a:cubicBezTo>
                  <a:pt x="1648857" y="587375"/>
                  <a:pt x="1637902" y="591980"/>
                  <a:pt x="1629807" y="600075"/>
                </a:cubicBezTo>
                <a:cubicBezTo>
                  <a:pt x="1593137" y="636745"/>
                  <a:pt x="1612440" y="621178"/>
                  <a:pt x="1572657" y="647700"/>
                </a:cubicBezTo>
                <a:cubicBezTo>
                  <a:pt x="1566307" y="660400"/>
                  <a:pt x="1561860" y="674246"/>
                  <a:pt x="1553607" y="685800"/>
                </a:cubicBezTo>
                <a:cubicBezTo>
                  <a:pt x="1534948" y="711923"/>
                  <a:pt x="1510893" y="722412"/>
                  <a:pt x="1486932" y="742950"/>
                </a:cubicBezTo>
                <a:cubicBezTo>
                  <a:pt x="1476705" y="751716"/>
                  <a:pt x="1466981" y="761177"/>
                  <a:pt x="1458357" y="771525"/>
                </a:cubicBezTo>
                <a:cubicBezTo>
                  <a:pt x="1424300" y="812393"/>
                  <a:pt x="1456268" y="790729"/>
                  <a:pt x="1410732" y="828675"/>
                </a:cubicBezTo>
                <a:cubicBezTo>
                  <a:pt x="1362747" y="868662"/>
                  <a:pt x="1371739" y="830014"/>
                  <a:pt x="1315482" y="914400"/>
                </a:cubicBezTo>
                <a:cubicBezTo>
                  <a:pt x="1290082" y="952500"/>
                  <a:pt x="1305957" y="936625"/>
                  <a:pt x="1267857" y="962025"/>
                </a:cubicBezTo>
                <a:cubicBezTo>
                  <a:pt x="1223407" y="1028700"/>
                  <a:pt x="1248807" y="1006475"/>
                  <a:pt x="1201182" y="1038225"/>
                </a:cubicBezTo>
                <a:cubicBezTo>
                  <a:pt x="1146587" y="1120117"/>
                  <a:pt x="1219282" y="1023745"/>
                  <a:pt x="1153557" y="1076325"/>
                </a:cubicBezTo>
                <a:cubicBezTo>
                  <a:pt x="1144618" y="1083476"/>
                  <a:pt x="1142165" y="1096391"/>
                  <a:pt x="1134507" y="1104900"/>
                </a:cubicBezTo>
                <a:cubicBezTo>
                  <a:pt x="1078430" y="1167208"/>
                  <a:pt x="1087176" y="1158679"/>
                  <a:pt x="1039257" y="1190625"/>
                </a:cubicBezTo>
                <a:cubicBezTo>
                  <a:pt x="1032907" y="1200150"/>
                  <a:pt x="1028302" y="1211105"/>
                  <a:pt x="1020207" y="1219200"/>
                </a:cubicBezTo>
                <a:cubicBezTo>
                  <a:pt x="1012112" y="1227295"/>
                  <a:pt x="997982" y="1228725"/>
                  <a:pt x="991632" y="1238250"/>
                </a:cubicBezTo>
                <a:cubicBezTo>
                  <a:pt x="954043" y="1294633"/>
                  <a:pt x="1014182" y="1265658"/>
                  <a:pt x="953532" y="1285875"/>
                </a:cubicBezTo>
                <a:cubicBezTo>
                  <a:pt x="947182" y="1304925"/>
                  <a:pt x="945621" y="1326317"/>
                  <a:pt x="934482" y="1343025"/>
                </a:cubicBezTo>
                <a:cubicBezTo>
                  <a:pt x="888910" y="1411383"/>
                  <a:pt x="912571" y="1383986"/>
                  <a:pt x="867807" y="1428750"/>
                </a:cubicBezTo>
                <a:cubicBezTo>
                  <a:pt x="858261" y="1457389"/>
                  <a:pt x="859748" y="1461281"/>
                  <a:pt x="839232" y="1485900"/>
                </a:cubicBezTo>
                <a:cubicBezTo>
                  <a:pt x="830608" y="1496248"/>
                  <a:pt x="819281" y="1504127"/>
                  <a:pt x="810657" y="1514475"/>
                </a:cubicBezTo>
                <a:cubicBezTo>
                  <a:pt x="803328" y="1523269"/>
                  <a:pt x="799702" y="1534955"/>
                  <a:pt x="791607" y="1543050"/>
                </a:cubicBezTo>
                <a:cubicBezTo>
                  <a:pt x="780382" y="1554275"/>
                  <a:pt x="764054" y="1559760"/>
                  <a:pt x="753507" y="1571625"/>
                </a:cubicBezTo>
                <a:cubicBezTo>
                  <a:pt x="672689" y="1662545"/>
                  <a:pt x="752641" y="1603952"/>
                  <a:pt x="686832" y="1647825"/>
                </a:cubicBezTo>
                <a:cubicBezTo>
                  <a:pt x="662891" y="1719649"/>
                  <a:pt x="697971" y="1633902"/>
                  <a:pt x="648732" y="1695450"/>
                </a:cubicBezTo>
                <a:cubicBezTo>
                  <a:pt x="642460" y="1703290"/>
                  <a:pt x="644776" y="1715671"/>
                  <a:pt x="639207" y="1724025"/>
                </a:cubicBezTo>
                <a:cubicBezTo>
                  <a:pt x="631735" y="1735233"/>
                  <a:pt x="619398" y="1742373"/>
                  <a:pt x="610632" y="1752600"/>
                </a:cubicBezTo>
                <a:cubicBezTo>
                  <a:pt x="600301" y="1764653"/>
                  <a:pt x="592388" y="1778647"/>
                  <a:pt x="582057" y="1790700"/>
                </a:cubicBezTo>
                <a:cubicBezTo>
                  <a:pt x="573291" y="1800927"/>
                  <a:pt x="561312" y="1808314"/>
                  <a:pt x="553482" y="1819275"/>
                </a:cubicBezTo>
                <a:cubicBezTo>
                  <a:pt x="545229" y="1830829"/>
                  <a:pt x="541477" y="1845047"/>
                  <a:pt x="534432" y="1857375"/>
                </a:cubicBezTo>
                <a:cubicBezTo>
                  <a:pt x="528752" y="1867314"/>
                  <a:pt x="520502" y="1875711"/>
                  <a:pt x="515382" y="1885950"/>
                </a:cubicBezTo>
                <a:cubicBezTo>
                  <a:pt x="510892" y="1894930"/>
                  <a:pt x="510733" y="1905748"/>
                  <a:pt x="505857" y="1914525"/>
                </a:cubicBezTo>
                <a:cubicBezTo>
                  <a:pt x="494738" y="1934539"/>
                  <a:pt x="467757" y="1971675"/>
                  <a:pt x="467757" y="1971675"/>
                </a:cubicBezTo>
                <a:cubicBezTo>
                  <a:pt x="443308" y="2069472"/>
                  <a:pt x="476539" y="1948257"/>
                  <a:pt x="439182" y="2047875"/>
                </a:cubicBezTo>
                <a:cubicBezTo>
                  <a:pt x="433491" y="2063051"/>
                  <a:pt x="428989" y="2098608"/>
                  <a:pt x="420132" y="2114550"/>
                </a:cubicBezTo>
                <a:cubicBezTo>
                  <a:pt x="409013" y="2134564"/>
                  <a:pt x="389272" y="2149980"/>
                  <a:pt x="382032" y="2171700"/>
                </a:cubicBezTo>
                <a:cubicBezTo>
                  <a:pt x="378857" y="2181225"/>
                  <a:pt x="375265" y="2190621"/>
                  <a:pt x="372507" y="2200275"/>
                </a:cubicBezTo>
                <a:cubicBezTo>
                  <a:pt x="368911" y="2212862"/>
                  <a:pt x="368836" y="2226666"/>
                  <a:pt x="362982" y="2238375"/>
                </a:cubicBezTo>
                <a:cubicBezTo>
                  <a:pt x="352743" y="2258853"/>
                  <a:pt x="333385" y="2274267"/>
                  <a:pt x="324882" y="2295525"/>
                </a:cubicBezTo>
                <a:cubicBezTo>
                  <a:pt x="306302" y="2341974"/>
                  <a:pt x="295180" y="2373604"/>
                  <a:pt x="267732" y="2419350"/>
                </a:cubicBezTo>
                <a:cubicBezTo>
                  <a:pt x="258207" y="2435225"/>
                  <a:pt x="246818" y="2450121"/>
                  <a:pt x="239157" y="2466975"/>
                </a:cubicBezTo>
                <a:cubicBezTo>
                  <a:pt x="230848" y="2485256"/>
                  <a:pt x="229087" y="2506164"/>
                  <a:pt x="220107" y="2524125"/>
                </a:cubicBezTo>
                <a:cubicBezTo>
                  <a:pt x="195937" y="2572464"/>
                  <a:pt x="208933" y="2550411"/>
                  <a:pt x="182007" y="2590800"/>
                </a:cubicBezTo>
                <a:cubicBezTo>
                  <a:pt x="162183" y="2670094"/>
                  <a:pt x="186321" y="2591696"/>
                  <a:pt x="153432" y="2657475"/>
                </a:cubicBezTo>
                <a:cubicBezTo>
                  <a:pt x="141572" y="2681196"/>
                  <a:pt x="142405" y="2712617"/>
                  <a:pt x="124857" y="2733675"/>
                </a:cubicBezTo>
                <a:cubicBezTo>
                  <a:pt x="118429" y="2741388"/>
                  <a:pt x="105807" y="2740025"/>
                  <a:pt x="96282" y="2743200"/>
                </a:cubicBezTo>
                <a:cubicBezTo>
                  <a:pt x="93107" y="2752725"/>
                  <a:pt x="89515" y="2762121"/>
                  <a:pt x="86757" y="2771775"/>
                </a:cubicBezTo>
                <a:cubicBezTo>
                  <a:pt x="82688" y="2786017"/>
                  <a:pt x="75320" y="2823225"/>
                  <a:pt x="67707" y="2838450"/>
                </a:cubicBezTo>
                <a:cubicBezTo>
                  <a:pt x="62587" y="2848689"/>
                  <a:pt x="55007" y="2857500"/>
                  <a:pt x="48657" y="2867025"/>
                </a:cubicBezTo>
                <a:cubicBezTo>
                  <a:pt x="44411" y="2892501"/>
                  <a:pt x="36263" y="2945175"/>
                  <a:pt x="29607" y="2971800"/>
                </a:cubicBezTo>
                <a:cubicBezTo>
                  <a:pt x="27172" y="2981540"/>
                  <a:pt x="22517" y="2990635"/>
                  <a:pt x="20082" y="3000375"/>
                </a:cubicBezTo>
                <a:cubicBezTo>
                  <a:pt x="16155" y="3016081"/>
                  <a:pt x="14069" y="3032196"/>
                  <a:pt x="10557" y="3048000"/>
                </a:cubicBezTo>
                <a:cubicBezTo>
                  <a:pt x="7717" y="3060779"/>
                  <a:pt x="1903" y="3073038"/>
                  <a:pt x="1032" y="3086100"/>
                </a:cubicBezTo>
                <a:cubicBezTo>
                  <a:pt x="-1291" y="3120948"/>
                  <a:pt x="1032" y="3155950"/>
                  <a:pt x="1032" y="3190875"/>
                </a:cubicBezTo>
              </a:path>
            </a:pathLst>
          </a:custGeom>
          <a:noFill/>
          <a:ln w="44450">
            <a:solidFill>
              <a:srgbClr val="00B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157"/>
          <p:cNvSpPr/>
          <p:nvPr/>
        </p:nvSpPr>
        <p:spPr>
          <a:xfrm>
            <a:off x="4724400" y="2552700"/>
            <a:ext cx="1000252" cy="1619250"/>
          </a:xfrm>
          <a:custGeom>
            <a:avLst/>
            <a:gdLst>
              <a:gd name="connsiteX0" fmla="*/ 0 w 1000252"/>
              <a:gd name="connsiteY0" fmla="*/ 0 h 1619250"/>
              <a:gd name="connsiteX1" fmla="*/ 66675 w 1000252"/>
              <a:gd name="connsiteY1" fmla="*/ 28575 h 1619250"/>
              <a:gd name="connsiteX2" fmla="*/ 95250 w 1000252"/>
              <a:gd name="connsiteY2" fmla="*/ 47625 h 1619250"/>
              <a:gd name="connsiteX3" fmla="*/ 142875 w 1000252"/>
              <a:gd name="connsiteY3" fmla="*/ 66675 h 1619250"/>
              <a:gd name="connsiteX4" fmla="*/ 238125 w 1000252"/>
              <a:gd name="connsiteY4" fmla="*/ 95250 h 1619250"/>
              <a:gd name="connsiteX5" fmla="*/ 304800 w 1000252"/>
              <a:gd name="connsiteY5" fmla="*/ 114300 h 1619250"/>
              <a:gd name="connsiteX6" fmla="*/ 381000 w 1000252"/>
              <a:gd name="connsiteY6" fmla="*/ 133350 h 1619250"/>
              <a:gd name="connsiteX7" fmla="*/ 409575 w 1000252"/>
              <a:gd name="connsiteY7" fmla="*/ 152400 h 1619250"/>
              <a:gd name="connsiteX8" fmla="*/ 447675 w 1000252"/>
              <a:gd name="connsiteY8" fmla="*/ 161925 h 1619250"/>
              <a:gd name="connsiteX9" fmla="*/ 476250 w 1000252"/>
              <a:gd name="connsiteY9" fmla="*/ 171450 h 1619250"/>
              <a:gd name="connsiteX10" fmla="*/ 504825 w 1000252"/>
              <a:gd name="connsiteY10" fmla="*/ 200025 h 1619250"/>
              <a:gd name="connsiteX11" fmla="*/ 542925 w 1000252"/>
              <a:gd name="connsiteY11" fmla="*/ 209550 h 1619250"/>
              <a:gd name="connsiteX12" fmla="*/ 571500 w 1000252"/>
              <a:gd name="connsiteY12" fmla="*/ 219075 h 1619250"/>
              <a:gd name="connsiteX13" fmla="*/ 600075 w 1000252"/>
              <a:gd name="connsiteY13" fmla="*/ 238125 h 1619250"/>
              <a:gd name="connsiteX14" fmla="*/ 657225 w 1000252"/>
              <a:gd name="connsiteY14" fmla="*/ 257175 h 1619250"/>
              <a:gd name="connsiteX15" fmla="*/ 685800 w 1000252"/>
              <a:gd name="connsiteY15" fmla="*/ 285750 h 1619250"/>
              <a:gd name="connsiteX16" fmla="*/ 762000 w 1000252"/>
              <a:gd name="connsiteY16" fmla="*/ 333375 h 1619250"/>
              <a:gd name="connsiteX17" fmla="*/ 790575 w 1000252"/>
              <a:gd name="connsiteY17" fmla="*/ 352425 h 1619250"/>
              <a:gd name="connsiteX18" fmla="*/ 838200 w 1000252"/>
              <a:gd name="connsiteY18" fmla="*/ 371475 h 1619250"/>
              <a:gd name="connsiteX19" fmla="*/ 885825 w 1000252"/>
              <a:gd name="connsiteY19" fmla="*/ 419100 h 1619250"/>
              <a:gd name="connsiteX20" fmla="*/ 933450 w 1000252"/>
              <a:gd name="connsiteY20" fmla="*/ 466725 h 1619250"/>
              <a:gd name="connsiteX21" fmla="*/ 942975 w 1000252"/>
              <a:gd name="connsiteY21" fmla="*/ 504825 h 1619250"/>
              <a:gd name="connsiteX22" fmla="*/ 962025 w 1000252"/>
              <a:gd name="connsiteY22" fmla="*/ 533400 h 1619250"/>
              <a:gd name="connsiteX23" fmla="*/ 981075 w 1000252"/>
              <a:gd name="connsiteY23" fmla="*/ 571500 h 1619250"/>
              <a:gd name="connsiteX24" fmla="*/ 1000125 w 1000252"/>
              <a:gd name="connsiteY24" fmla="*/ 628650 h 1619250"/>
              <a:gd name="connsiteX25" fmla="*/ 971550 w 1000252"/>
              <a:gd name="connsiteY25" fmla="*/ 866775 h 1619250"/>
              <a:gd name="connsiteX26" fmla="*/ 923925 w 1000252"/>
              <a:gd name="connsiteY26" fmla="*/ 933450 h 1619250"/>
              <a:gd name="connsiteX27" fmla="*/ 895350 w 1000252"/>
              <a:gd name="connsiteY27" fmla="*/ 952500 h 1619250"/>
              <a:gd name="connsiteX28" fmla="*/ 857250 w 1000252"/>
              <a:gd name="connsiteY28" fmla="*/ 981075 h 1619250"/>
              <a:gd name="connsiteX29" fmla="*/ 828675 w 1000252"/>
              <a:gd name="connsiteY29" fmla="*/ 1009650 h 1619250"/>
              <a:gd name="connsiteX30" fmla="*/ 790575 w 1000252"/>
              <a:gd name="connsiteY30" fmla="*/ 1028700 h 1619250"/>
              <a:gd name="connsiteX31" fmla="*/ 742950 w 1000252"/>
              <a:gd name="connsiteY31" fmla="*/ 1057275 h 1619250"/>
              <a:gd name="connsiteX32" fmla="*/ 714375 w 1000252"/>
              <a:gd name="connsiteY32" fmla="*/ 1066800 h 1619250"/>
              <a:gd name="connsiteX33" fmla="*/ 657225 w 1000252"/>
              <a:gd name="connsiteY33" fmla="*/ 1114425 h 1619250"/>
              <a:gd name="connsiteX34" fmla="*/ 619125 w 1000252"/>
              <a:gd name="connsiteY34" fmla="*/ 1123950 h 1619250"/>
              <a:gd name="connsiteX35" fmla="*/ 590550 w 1000252"/>
              <a:gd name="connsiteY35" fmla="*/ 1143000 h 1619250"/>
              <a:gd name="connsiteX36" fmla="*/ 533400 w 1000252"/>
              <a:gd name="connsiteY36" fmla="*/ 1162050 h 1619250"/>
              <a:gd name="connsiteX37" fmla="*/ 476250 w 1000252"/>
              <a:gd name="connsiteY37" fmla="*/ 1200150 h 1619250"/>
              <a:gd name="connsiteX38" fmla="*/ 419100 w 1000252"/>
              <a:gd name="connsiteY38" fmla="*/ 1247775 h 1619250"/>
              <a:gd name="connsiteX39" fmla="*/ 361950 w 1000252"/>
              <a:gd name="connsiteY39" fmla="*/ 1314450 h 1619250"/>
              <a:gd name="connsiteX40" fmla="*/ 333375 w 1000252"/>
              <a:gd name="connsiteY40" fmla="*/ 1343025 h 1619250"/>
              <a:gd name="connsiteX41" fmla="*/ 314325 w 1000252"/>
              <a:gd name="connsiteY41" fmla="*/ 1409700 h 1619250"/>
              <a:gd name="connsiteX42" fmla="*/ 295275 w 1000252"/>
              <a:gd name="connsiteY42" fmla="*/ 1457325 h 1619250"/>
              <a:gd name="connsiteX43" fmla="*/ 276225 w 1000252"/>
              <a:gd name="connsiteY43" fmla="*/ 1552575 h 1619250"/>
              <a:gd name="connsiteX44" fmla="*/ 257175 w 1000252"/>
              <a:gd name="connsiteY44" fmla="*/ 161925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00252" h="1619250">
                <a:moveTo>
                  <a:pt x="0" y="0"/>
                </a:moveTo>
                <a:cubicBezTo>
                  <a:pt x="22225" y="9525"/>
                  <a:pt x="45048" y="17761"/>
                  <a:pt x="66675" y="28575"/>
                </a:cubicBezTo>
                <a:cubicBezTo>
                  <a:pt x="76914" y="33695"/>
                  <a:pt x="85011" y="42505"/>
                  <a:pt x="95250" y="47625"/>
                </a:cubicBezTo>
                <a:cubicBezTo>
                  <a:pt x="110543" y="55271"/>
                  <a:pt x="126807" y="60832"/>
                  <a:pt x="142875" y="66675"/>
                </a:cubicBezTo>
                <a:cubicBezTo>
                  <a:pt x="211336" y="91570"/>
                  <a:pt x="181267" y="79743"/>
                  <a:pt x="238125" y="95250"/>
                </a:cubicBezTo>
                <a:cubicBezTo>
                  <a:pt x="260425" y="101332"/>
                  <a:pt x="282466" y="108344"/>
                  <a:pt x="304800" y="114300"/>
                </a:cubicBezTo>
                <a:cubicBezTo>
                  <a:pt x="330098" y="121046"/>
                  <a:pt x="381000" y="133350"/>
                  <a:pt x="381000" y="133350"/>
                </a:cubicBezTo>
                <a:cubicBezTo>
                  <a:pt x="390525" y="139700"/>
                  <a:pt x="399053" y="147891"/>
                  <a:pt x="409575" y="152400"/>
                </a:cubicBezTo>
                <a:cubicBezTo>
                  <a:pt x="421607" y="157557"/>
                  <a:pt x="435088" y="158329"/>
                  <a:pt x="447675" y="161925"/>
                </a:cubicBezTo>
                <a:cubicBezTo>
                  <a:pt x="457329" y="164683"/>
                  <a:pt x="466725" y="168275"/>
                  <a:pt x="476250" y="171450"/>
                </a:cubicBezTo>
                <a:cubicBezTo>
                  <a:pt x="485775" y="180975"/>
                  <a:pt x="493129" y="193342"/>
                  <a:pt x="504825" y="200025"/>
                </a:cubicBezTo>
                <a:cubicBezTo>
                  <a:pt x="516191" y="206520"/>
                  <a:pt x="530338" y="205954"/>
                  <a:pt x="542925" y="209550"/>
                </a:cubicBezTo>
                <a:cubicBezTo>
                  <a:pt x="552579" y="212308"/>
                  <a:pt x="562520" y="214585"/>
                  <a:pt x="571500" y="219075"/>
                </a:cubicBezTo>
                <a:cubicBezTo>
                  <a:pt x="581739" y="224195"/>
                  <a:pt x="589614" y="233476"/>
                  <a:pt x="600075" y="238125"/>
                </a:cubicBezTo>
                <a:cubicBezTo>
                  <a:pt x="618425" y="246280"/>
                  <a:pt x="657225" y="257175"/>
                  <a:pt x="657225" y="257175"/>
                </a:cubicBezTo>
                <a:cubicBezTo>
                  <a:pt x="666750" y="266700"/>
                  <a:pt x="674906" y="277827"/>
                  <a:pt x="685800" y="285750"/>
                </a:cubicBezTo>
                <a:cubicBezTo>
                  <a:pt x="710024" y="303367"/>
                  <a:pt x="737078" y="316760"/>
                  <a:pt x="762000" y="333375"/>
                </a:cubicBezTo>
                <a:cubicBezTo>
                  <a:pt x="771525" y="339725"/>
                  <a:pt x="780336" y="347305"/>
                  <a:pt x="790575" y="352425"/>
                </a:cubicBezTo>
                <a:cubicBezTo>
                  <a:pt x="805868" y="360071"/>
                  <a:pt x="822325" y="365125"/>
                  <a:pt x="838200" y="371475"/>
                </a:cubicBezTo>
                <a:cubicBezTo>
                  <a:pt x="889000" y="447675"/>
                  <a:pt x="822325" y="355600"/>
                  <a:pt x="885825" y="419100"/>
                </a:cubicBezTo>
                <a:cubicBezTo>
                  <a:pt x="949325" y="482600"/>
                  <a:pt x="857250" y="415925"/>
                  <a:pt x="933450" y="466725"/>
                </a:cubicBezTo>
                <a:cubicBezTo>
                  <a:pt x="936625" y="479425"/>
                  <a:pt x="937818" y="492793"/>
                  <a:pt x="942975" y="504825"/>
                </a:cubicBezTo>
                <a:cubicBezTo>
                  <a:pt x="947484" y="515347"/>
                  <a:pt x="956345" y="523461"/>
                  <a:pt x="962025" y="533400"/>
                </a:cubicBezTo>
                <a:cubicBezTo>
                  <a:pt x="969070" y="545728"/>
                  <a:pt x="975802" y="558317"/>
                  <a:pt x="981075" y="571500"/>
                </a:cubicBezTo>
                <a:cubicBezTo>
                  <a:pt x="988533" y="590144"/>
                  <a:pt x="1000125" y="628650"/>
                  <a:pt x="1000125" y="628650"/>
                </a:cubicBezTo>
                <a:cubicBezTo>
                  <a:pt x="999383" y="642757"/>
                  <a:pt x="1006433" y="814451"/>
                  <a:pt x="971550" y="866775"/>
                </a:cubicBezTo>
                <a:cubicBezTo>
                  <a:pt x="960733" y="883000"/>
                  <a:pt x="935740" y="921635"/>
                  <a:pt x="923925" y="933450"/>
                </a:cubicBezTo>
                <a:cubicBezTo>
                  <a:pt x="915830" y="941545"/>
                  <a:pt x="904665" y="945846"/>
                  <a:pt x="895350" y="952500"/>
                </a:cubicBezTo>
                <a:cubicBezTo>
                  <a:pt x="882432" y="961727"/>
                  <a:pt x="869303" y="970744"/>
                  <a:pt x="857250" y="981075"/>
                </a:cubicBezTo>
                <a:cubicBezTo>
                  <a:pt x="847023" y="989841"/>
                  <a:pt x="839636" y="1001820"/>
                  <a:pt x="828675" y="1009650"/>
                </a:cubicBezTo>
                <a:cubicBezTo>
                  <a:pt x="817121" y="1017903"/>
                  <a:pt x="802987" y="1021804"/>
                  <a:pt x="790575" y="1028700"/>
                </a:cubicBezTo>
                <a:cubicBezTo>
                  <a:pt x="774391" y="1037691"/>
                  <a:pt x="759509" y="1048996"/>
                  <a:pt x="742950" y="1057275"/>
                </a:cubicBezTo>
                <a:cubicBezTo>
                  <a:pt x="733970" y="1061765"/>
                  <a:pt x="723355" y="1062310"/>
                  <a:pt x="714375" y="1066800"/>
                </a:cubicBezTo>
                <a:cubicBezTo>
                  <a:pt x="580440" y="1133768"/>
                  <a:pt x="804684" y="1030163"/>
                  <a:pt x="657225" y="1114425"/>
                </a:cubicBezTo>
                <a:cubicBezTo>
                  <a:pt x="645859" y="1120920"/>
                  <a:pt x="631825" y="1120775"/>
                  <a:pt x="619125" y="1123950"/>
                </a:cubicBezTo>
                <a:cubicBezTo>
                  <a:pt x="609600" y="1130300"/>
                  <a:pt x="601011" y="1138351"/>
                  <a:pt x="590550" y="1143000"/>
                </a:cubicBezTo>
                <a:cubicBezTo>
                  <a:pt x="572200" y="1151155"/>
                  <a:pt x="550108" y="1150911"/>
                  <a:pt x="533400" y="1162050"/>
                </a:cubicBezTo>
                <a:lnTo>
                  <a:pt x="476250" y="1200150"/>
                </a:lnTo>
                <a:cubicBezTo>
                  <a:pt x="438695" y="1256482"/>
                  <a:pt x="480622" y="1203830"/>
                  <a:pt x="419100" y="1247775"/>
                </a:cubicBezTo>
                <a:cubicBezTo>
                  <a:pt x="392977" y="1266434"/>
                  <a:pt x="382488" y="1290489"/>
                  <a:pt x="361950" y="1314450"/>
                </a:cubicBezTo>
                <a:cubicBezTo>
                  <a:pt x="353184" y="1324677"/>
                  <a:pt x="342900" y="1333500"/>
                  <a:pt x="333375" y="1343025"/>
                </a:cubicBezTo>
                <a:cubicBezTo>
                  <a:pt x="325869" y="1373049"/>
                  <a:pt x="324574" y="1382371"/>
                  <a:pt x="314325" y="1409700"/>
                </a:cubicBezTo>
                <a:cubicBezTo>
                  <a:pt x="308322" y="1425709"/>
                  <a:pt x="299680" y="1440804"/>
                  <a:pt x="295275" y="1457325"/>
                </a:cubicBezTo>
                <a:cubicBezTo>
                  <a:pt x="286932" y="1488611"/>
                  <a:pt x="286464" y="1521858"/>
                  <a:pt x="276225" y="1552575"/>
                </a:cubicBezTo>
                <a:cubicBezTo>
                  <a:pt x="256171" y="1612737"/>
                  <a:pt x="257175" y="1589645"/>
                  <a:pt x="257175" y="1619250"/>
                </a:cubicBezTo>
              </a:path>
            </a:pathLst>
          </a:custGeom>
          <a:noFill/>
          <a:ln w="44450">
            <a:solidFill>
              <a:srgbClr val="FF00FF"/>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510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7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1200"/>
                            </p:stCondLst>
                            <p:childTnLst>
                              <p:par>
                                <p:cTn id="9" presetID="10" presetClass="entr" presetSubtype="0" fill="hold" nodeType="afterEffect">
                                  <p:stCondLst>
                                    <p:cond delay="30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1"/>
                                        </p:tgtEl>
                                        <p:attrNameLst>
                                          <p:attrName>style.visibility</p:attrName>
                                        </p:attrNameLst>
                                      </p:cBhvr>
                                      <p:to>
                                        <p:strVal val="visible"/>
                                      </p:to>
                                    </p:set>
                                    <p:animEffect transition="in" filter="fade">
                                      <p:cBhvr>
                                        <p:cTn id="16" dur="500"/>
                                        <p:tgtEl>
                                          <p:spTgt spid="151"/>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150"/>
                                        </p:tgtEl>
                                        <p:attrNameLst>
                                          <p:attrName>style.visibility</p:attrName>
                                        </p:attrNameLst>
                                      </p:cBhvr>
                                      <p:to>
                                        <p:strVal val="visible"/>
                                      </p:to>
                                    </p:set>
                                    <p:animEffect transition="in" filter="fade">
                                      <p:cBhvr>
                                        <p:cTn id="20" dur="1000"/>
                                        <p:tgtEl>
                                          <p:spTgt spid="150"/>
                                        </p:tgtEl>
                                      </p:cBhvr>
                                    </p:animEffect>
                                    <p:anim calcmode="lin" valueType="num">
                                      <p:cBhvr>
                                        <p:cTn id="21" dur="1000" fill="hold"/>
                                        <p:tgtEl>
                                          <p:spTgt spid="150"/>
                                        </p:tgtEl>
                                        <p:attrNameLst>
                                          <p:attrName>ppt_x</p:attrName>
                                        </p:attrNameLst>
                                      </p:cBhvr>
                                      <p:tavLst>
                                        <p:tav tm="0">
                                          <p:val>
                                            <p:strVal val="#ppt_x"/>
                                          </p:val>
                                        </p:tav>
                                        <p:tav tm="100000">
                                          <p:val>
                                            <p:strVal val="#ppt_x"/>
                                          </p:val>
                                        </p:tav>
                                      </p:tavLst>
                                    </p:anim>
                                    <p:anim calcmode="lin" valueType="num">
                                      <p:cBhvr>
                                        <p:cTn id="22" dur="1000" fill="hold"/>
                                        <p:tgtEl>
                                          <p:spTgt spid="150"/>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500"/>
                                        <p:tgtEl>
                                          <p:spTgt spid="62"/>
                                        </p:tgtEl>
                                      </p:cBhvr>
                                    </p:animEffect>
                                  </p:childTnLst>
                                </p:cTn>
                              </p:par>
                            </p:childTnLst>
                          </p:cTn>
                        </p:par>
                        <p:par>
                          <p:cTn id="28" fill="hold">
                            <p:stCondLst>
                              <p:cond delay="500"/>
                            </p:stCondLst>
                            <p:childTnLst>
                              <p:par>
                                <p:cTn id="29" presetID="42" presetClass="entr" presetSubtype="0" fill="hold" grpId="0" nodeType="afterEffect">
                                  <p:stCondLst>
                                    <p:cond delay="30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1000"/>
                                        <p:tgtEl>
                                          <p:spTgt spid="40"/>
                                        </p:tgtEl>
                                      </p:cBhvr>
                                    </p:animEffect>
                                    <p:anim calcmode="lin" valueType="num">
                                      <p:cBhvr>
                                        <p:cTn id="32" dur="1000" fill="hold"/>
                                        <p:tgtEl>
                                          <p:spTgt spid="40"/>
                                        </p:tgtEl>
                                        <p:attrNameLst>
                                          <p:attrName>ppt_x</p:attrName>
                                        </p:attrNameLst>
                                      </p:cBhvr>
                                      <p:tavLst>
                                        <p:tav tm="0">
                                          <p:val>
                                            <p:strVal val="#ppt_x"/>
                                          </p:val>
                                        </p:tav>
                                        <p:tav tm="100000">
                                          <p:val>
                                            <p:strVal val="#ppt_x"/>
                                          </p:val>
                                        </p:tav>
                                      </p:tavLst>
                                    </p:anim>
                                    <p:anim calcmode="lin" valueType="num">
                                      <p:cBhvr>
                                        <p:cTn id="33" dur="1000" fill="hold"/>
                                        <p:tgtEl>
                                          <p:spTgt spid="40"/>
                                        </p:tgtEl>
                                        <p:attrNameLst>
                                          <p:attrName>ppt_y</p:attrName>
                                        </p:attrNameLst>
                                      </p:cBhvr>
                                      <p:tavLst>
                                        <p:tav tm="0">
                                          <p:val>
                                            <p:strVal val="#ppt_y+.1"/>
                                          </p:val>
                                        </p:tav>
                                        <p:tav tm="100000">
                                          <p:val>
                                            <p:strVal val="#ppt_y"/>
                                          </p:val>
                                        </p:tav>
                                      </p:tavLst>
                                    </p:anim>
                                  </p:childTnLst>
                                </p:cTn>
                              </p:par>
                            </p:childTnLst>
                          </p:cTn>
                        </p:par>
                        <p:par>
                          <p:cTn id="34" fill="hold">
                            <p:stCondLst>
                              <p:cond delay="1800"/>
                            </p:stCondLst>
                            <p:childTnLst>
                              <p:par>
                                <p:cTn id="35" presetID="10" presetClass="entr" presetSubtype="0" fill="hold" grpId="0" nodeType="afterEffect">
                                  <p:stCondLst>
                                    <p:cond delay="700"/>
                                  </p:stCondLst>
                                  <p:childTnLst>
                                    <p:set>
                                      <p:cBhvr>
                                        <p:cTn id="36" dur="1" fill="hold">
                                          <p:stCondLst>
                                            <p:cond delay="0"/>
                                          </p:stCondLst>
                                        </p:cTn>
                                        <p:tgtEl>
                                          <p:spTgt spid="152"/>
                                        </p:tgtEl>
                                        <p:attrNameLst>
                                          <p:attrName>style.visibility</p:attrName>
                                        </p:attrNameLst>
                                      </p:cBhvr>
                                      <p:to>
                                        <p:strVal val="visible"/>
                                      </p:to>
                                    </p:set>
                                    <p:animEffect transition="in" filter="fade">
                                      <p:cBhvr>
                                        <p:cTn id="37" dur="500"/>
                                        <p:tgtEl>
                                          <p:spTgt spid="15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3"/>
                                        </p:tgtEl>
                                        <p:attrNameLst>
                                          <p:attrName>style.visibility</p:attrName>
                                        </p:attrNameLst>
                                      </p:cBhvr>
                                      <p:to>
                                        <p:strVal val="visible"/>
                                      </p:to>
                                    </p:set>
                                    <p:animEffect transition="in" filter="fade">
                                      <p:cBhvr>
                                        <p:cTn id="42" dur="500"/>
                                        <p:tgtEl>
                                          <p:spTgt spid="153"/>
                                        </p:tgtEl>
                                      </p:cBhvr>
                                    </p:animEffect>
                                  </p:childTnLst>
                                </p:cTn>
                              </p:par>
                            </p:childTnLst>
                          </p:cTn>
                        </p:par>
                        <p:par>
                          <p:cTn id="43" fill="hold">
                            <p:stCondLst>
                              <p:cond delay="500"/>
                            </p:stCondLst>
                            <p:childTnLst>
                              <p:par>
                                <p:cTn id="44" presetID="42" presetClass="entr" presetSubtype="0" fill="hold" grpId="0" nodeType="afterEffect">
                                  <p:stCondLst>
                                    <p:cond delay="400"/>
                                  </p:stCondLst>
                                  <p:childTnLst>
                                    <p:set>
                                      <p:cBhvr>
                                        <p:cTn id="45" dur="1" fill="hold">
                                          <p:stCondLst>
                                            <p:cond delay="0"/>
                                          </p:stCondLst>
                                        </p:cTn>
                                        <p:tgtEl>
                                          <p:spTgt spid="154"/>
                                        </p:tgtEl>
                                        <p:attrNameLst>
                                          <p:attrName>style.visibility</p:attrName>
                                        </p:attrNameLst>
                                      </p:cBhvr>
                                      <p:to>
                                        <p:strVal val="visible"/>
                                      </p:to>
                                    </p:set>
                                    <p:animEffect transition="in" filter="fade">
                                      <p:cBhvr>
                                        <p:cTn id="46" dur="1000"/>
                                        <p:tgtEl>
                                          <p:spTgt spid="154"/>
                                        </p:tgtEl>
                                      </p:cBhvr>
                                    </p:animEffect>
                                    <p:anim calcmode="lin" valueType="num">
                                      <p:cBhvr>
                                        <p:cTn id="47" dur="1000" fill="hold"/>
                                        <p:tgtEl>
                                          <p:spTgt spid="154"/>
                                        </p:tgtEl>
                                        <p:attrNameLst>
                                          <p:attrName>ppt_x</p:attrName>
                                        </p:attrNameLst>
                                      </p:cBhvr>
                                      <p:tavLst>
                                        <p:tav tm="0">
                                          <p:val>
                                            <p:strVal val="#ppt_x"/>
                                          </p:val>
                                        </p:tav>
                                        <p:tav tm="100000">
                                          <p:val>
                                            <p:strVal val="#ppt_x"/>
                                          </p:val>
                                        </p:tav>
                                      </p:tavLst>
                                    </p:anim>
                                    <p:anim calcmode="lin" valueType="num">
                                      <p:cBhvr>
                                        <p:cTn id="48" dur="1000" fill="hold"/>
                                        <p:tgtEl>
                                          <p:spTgt spid="154"/>
                                        </p:tgtEl>
                                        <p:attrNameLst>
                                          <p:attrName>ppt_y</p:attrName>
                                        </p:attrNameLst>
                                      </p:cBhvr>
                                      <p:tavLst>
                                        <p:tav tm="0">
                                          <p:val>
                                            <p:strVal val="#ppt_y+.1"/>
                                          </p:val>
                                        </p:tav>
                                        <p:tav tm="100000">
                                          <p:val>
                                            <p:strVal val="#ppt_y"/>
                                          </p:val>
                                        </p:tav>
                                      </p:tavLst>
                                    </p:anim>
                                  </p:childTnLst>
                                </p:cTn>
                              </p:par>
                            </p:childTnLst>
                          </p:cTn>
                        </p:par>
                        <p:par>
                          <p:cTn id="49" fill="hold">
                            <p:stCondLst>
                              <p:cond delay="1900"/>
                            </p:stCondLst>
                            <p:childTnLst>
                              <p:par>
                                <p:cTn id="50" presetID="10" presetClass="entr" presetSubtype="0" fill="hold" grpId="0" nodeType="afterEffect">
                                  <p:stCondLst>
                                    <p:cond delay="800"/>
                                  </p:stCondLst>
                                  <p:childTnLst>
                                    <p:set>
                                      <p:cBhvr>
                                        <p:cTn id="51" dur="1" fill="hold">
                                          <p:stCondLst>
                                            <p:cond delay="0"/>
                                          </p:stCondLst>
                                        </p:cTn>
                                        <p:tgtEl>
                                          <p:spTgt spid="155"/>
                                        </p:tgtEl>
                                        <p:attrNameLst>
                                          <p:attrName>style.visibility</p:attrName>
                                        </p:attrNameLst>
                                      </p:cBhvr>
                                      <p:to>
                                        <p:strVal val="visible"/>
                                      </p:to>
                                    </p:set>
                                    <p:animEffect transition="in" filter="fade">
                                      <p:cBhvr>
                                        <p:cTn id="52" dur="500"/>
                                        <p:tgtEl>
                                          <p:spTgt spid="155"/>
                                        </p:tgtEl>
                                      </p:cBhvr>
                                    </p:animEffect>
                                  </p:childTnLst>
                                </p:cTn>
                              </p:par>
                            </p:childTnLst>
                          </p:cTn>
                        </p:par>
                        <p:par>
                          <p:cTn id="53" fill="hold">
                            <p:stCondLst>
                              <p:cond delay="3200"/>
                            </p:stCondLst>
                            <p:childTnLst>
                              <p:par>
                                <p:cTn id="54" presetID="10" presetClass="entr" presetSubtype="0" fill="hold" grpId="0" nodeType="afterEffect">
                                  <p:stCondLst>
                                    <p:cond delay="800"/>
                                  </p:stCondLst>
                                  <p:childTnLst>
                                    <p:set>
                                      <p:cBhvr>
                                        <p:cTn id="55" dur="1" fill="hold">
                                          <p:stCondLst>
                                            <p:cond delay="0"/>
                                          </p:stCondLst>
                                        </p:cTn>
                                        <p:tgtEl>
                                          <p:spTgt spid="158"/>
                                        </p:tgtEl>
                                        <p:attrNameLst>
                                          <p:attrName>style.visibility</p:attrName>
                                        </p:attrNameLst>
                                      </p:cBhvr>
                                      <p:to>
                                        <p:strVal val="visible"/>
                                      </p:to>
                                    </p:set>
                                    <p:animEffect transition="in" filter="fade">
                                      <p:cBhvr>
                                        <p:cTn id="56"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2" grpId="0" build="p"/>
      <p:bldP spid="40" grpId="0"/>
      <p:bldP spid="150" grpId="0"/>
      <p:bldP spid="62" grpId="0" animBg="1"/>
      <p:bldP spid="152" grpId="0" animBg="1"/>
      <p:bldP spid="153" grpId="0" animBg="1"/>
      <p:bldP spid="154" grpId="0"/>
      <p:bldP spid="155" grpId="0" animBg="1"/>
      <p:bldP spid="15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3C55-1B06-59AC-9FD6-27E16B1F0952}"/>
              </a:ext>
            </a:extLst>
          </p:cNvPr>
          <p:cNvSpPr>
            <a:spLocks noGrp="1"/>
          </p:cNvSpPr>
          <p:nvPr>
            <p:ph type="title"/>
          </p:nvPr>
        </p:nvSpPr>
        <p:spPr/>
        <p:txBody>
          <a:bodyPr/>
          <a:lstStyle/>
          <a:p>
            <a:endParaRPr lang="en-US"/>
          </a:p>
        </p:txBody>
      </p:sp>
      <p:pic>
        <p:nvPicPr>
          <p:cNvPr id="4" name="Picture 2">
            <a:extLst>
              <a:ext uri="{FF2B5EF4-FFF2-40B4-BE49-F238E27FC236}">
                <a16:creationId xmlns:a16="http://schemas.microsoft.com/office/drawing/2014/main" id="{C530AB44-E7FD-D048-E3AC-ADB034A812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3964" y="1125766"/>
            <a:ext cx="6816072" cy="46064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766B373-1DDB-F925-8793-142582B49408}"/>
              </a:ext>
            </a:extLst>
          </p:cNvPr>
          <p:cNvSpPr txBox="1"/>
          <p:nvPr/>
        </p:nvSpPr>
        <p:spPr>
          <a:xfrm>
            <a:off x="5932171" y="4981194"/>
            <a:ext cx="2238754" cy="300082"/>
          </a:xfrm>
          <a:prstGeom prst="rect">
            <a:avLst/>
          </a:prstGeom>
          <a:noFill/>
        </p:spPr>
        <p:txBody>
          <a:bodyPr wrap="none" rtlCol="0">
            <a:spAutoFit/>
          </a:bodyPr>
          <a:lstStyle/>
          <a:p>
            <a:r>
              <a:rPr lang="en-US" sz="1350" dirty="0"/>
              <a:t>Every subtree is a min-heap</a:t>
            </a:r>
          </a:p>
        </p:txBody>
      </p:sp>
    </p:spTree>
    <p:extLst>
      <p:ext uri="{BB962C8B-B14F-4D97-AF65-F5344CB8AC3E}">
        <p14:creationId xmlns:p14="http://schemas.microsoft.com/office/powerpoint/2010/main" val="3036133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06B448-489D-53C5-7CBA-E1FE0A0E82D1}"/>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8763000" cy="6477000"/>
          </a:xfrm>
          <a:prstGeom prst="rect">
            <a:avLst/>
          </a:prstGeom>
        </p:spPr>
      </p:pic>
    </p:spTree>
    <p:extLst>
      <p:ext uri="{BB962C8B-B14F-4D97-AF65-F5344CB8AC3E}">
        <p14:creationId xmlns:p14="http://schemas.microsoft.com/office/powerpoint/2010/main" val="148638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F5F42-A644-B0B7-35AB-48ADB3460814}"/>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310CFEFF-EBF8-DB29-9763-6880220A6E7C}"/>
              </a:ext>
            </a:extLst>
          </p:cNvPr>
          <p:cNvSpPr>
            <a:spLocks noGrp="1"/>
          </p:cNvSpPr>
          <p:nvPr>
            <p:ph idx="1"/>
          </p:nvPr>
        </p:nvSpPr>
        <p:spPr/>
        <p:txBody>
          <a:bodyPr/>
          <a:lstStyle/>
          <a:p>
            <a:r>
              <a:rPr lang="en-US" dirty="0"/>
              <a:t>Another benefit of structure property: allows very efficient representation with an array</a:t>
            </a:r>
          </a:p>
          <a:p>
            <a:pPr lvl="1"/>
            <a:r>
              <a:rPr lang="en-US" dirty="0"/>
              <a:t>Leave slot 0 unused (start at 1)</a:t>
            </a:r>
          </a:p>
          <a:p>
            <a:pPr lvl="1"/>
            <a:r>
              <a:rPr lang="en-US" dirty="0"/>
              <a:t>Store node value as array element</a:t>
            </a:r>
          </a:p>
          <a:p>
            <a:pPr lvl="1"/>
            <a:r>
              <a:rPr lang="en-US" dirty="0"/>
              <a:t>For node in slot </a:t>
            </a:r>
            <a:r>
              <a:rPr lang="en-US" dirty="0" err="1"/>
              <a:t>i</a:t>
            </a:r>
            <a:endParaRPr lang="en-US" dirty="0"/>
          </a:p>
          <a:p>
            <a:pPr lvl="2"/>
            <a:r>
              <a:rPr lang="en-US" dirty="0"/>
              <a:t>Parent is at  ⌊</a:t>
            </a:r>
            <a:r>
              <a:rPr lang="en-US" dirty="0" err="1"/>
              <a:t>i</a:t>
            </a:r>
            <a:r>
              <a:rPr lang="en-US" dirty="0"/>
              <a:t> / 2⌋ (floor, int division)</a:t>
            </a:r>
          </a:p>
          <a:p>
            <a:pPr lvl="2"/>
            <a:r>
              <a:rPr lang="en-US" dirty="0"/>
              <a:t>Left child at 2i</a:t>
            </a:r>
          </a:p>
          <a:p>
            <a:pPr lvl="2"/>
            <a:r>
              <a:rPr lang="en-US" dirty="0"/>
              <a:t>Right child at 2i+1</a:t>
            </a:r>
          </a:p>
          <a:p>
            <a:r>
              <a:rPr lang="en-US" dirty="0"/>
              <a:t>Array representation =&gt; Node class not needed (save memory)</a:t>
            </a:r>
          </a:p>
        </p:txBody>
      </p:sp>
    </p:spTree>
    <p:extLst>
      <p:ext uri="{BB962C8B-B14F-4D97-AF65-F5344CB8AC3E}">
        <p14:creationId xmlns:p14="http://schemas.microsoft.com/office/powerpoint/2010/main" val="37874221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POLL_EMBED_ID" val="0d5a7591-7c46-4de1-adca-8452c603c1f9"/>
</p:tagLst>
</file>

<file path=ppt/tags/tag2.xml><?xml version="1.0" encoding="utf-8"?>
<p:tagLst xmlns:a="http://schemas.openxmlformats.org/drawingml/2006/main" xmlns:r="http://schemas.openxmlformats.org/officeDocument/2006/relationships" xmlns:p="http://schemas.openxmlformats.org/presentationml/2006/main">
  <p:tag name="__PE_POLL_EMBED_ID" val="277b6ebd-b66c-4ca3-951f-584559f9cfbc"/>
</p:tagLst>
</file>

<file path=ppt/tags/tag3.xml><?xml version="1.0" encoding="utf-8"?>
<p:tagLst xmlns:a="http://schemas.openxmlformats.org/drawingml/2006/main" xmlns:r="http://schemas.openxmlformats.org/officeDocument/2006/relationships" xmlns:p="http://schemas.openxmlformats.org/presentationml/2006/main">
  <p:tag name="__PE_POLL_EMBED_ID" val="37e68a33-2e3d-4512-bc33-b716b919d3ce"/>
</p:tagLst>
</file>

<file path=ppt/tags/tag4.xml><?xml version="1.0" encoding="utf-8"?>
<p:tagLst xmlns:a="http://schemas.openxmlformats.org/drawingml/2006/main" xmlns:r="http://schemas.openxmlformats.org/officeDocument/2006/relationships" xmlns:p="http://schemas.openxmlformats.org/presentationml/2006/main">
  <p:tag name="__PE_POLL_EMBED_ID" val="b3559c64-58ee-4660-9528-ee9f1927ac3b"/>
</p:tagLst>
</file>

<file path=ppt/tags/tag5.xml><?xml version="1.0" encoding="utf-8"?>
<p:tagLst xmlns:a="http://schemas.openxmlformats.org/drawingml/2006/main" xmlns:r="http://schemas.openxmlformats.org/officeDocument/2006/relationships" xmlns:p="http://schemas.openxmlformats.org/presentationml/2006/main">
  <p:tag name="__PE_POLL_EMBED_ID" val="943c00ff-3ce9-49e9-bd3e-9ae872e12231"/>
</p:tagLst>
</file>

<file path=ppt/tags/tag6.xml><?xml version="1.0" encoding="utf-8"?>
<p:tagLst xmlns:a="http://schemas.openxmlformats.org/drawingml/2006/main" xmlns:r="http://schemas.openxmlformats.org/officeDocument/2006/relationships" xmlns:p="http://schemas.openxmlformats.org/presentationml/2006/main">
  <p:tag name="__PE_POLL_EMBED_ID" val="51e7696e-3f58-4f36-b3c3-0035e9f917ea"/>
</p:tagLst>
</file>

<file path=ppt/tags/tag7.xml><?xml version="1.0" encoding="utf-8"?>
<p:tagLst xmlns:a="http://schemas.openxmlformats.org/drawingml/2006/main" xmlns:r="http://schemas.openxmlformats.org/officeDocument/2006/relationships" xmlns:p="http://schemas.openxmlformats.org/presentationml/2006/main">
  <p:tag name="__PE_POLL_EMBED_ID" val="1e008fe7-32f3-4c92-be82-1b9c4de3c2e4"/>
</p:tagLst>
</file>

<file path=ppt/tags/tag8.xml><?xml version="1.0" encoding="utf-8"?>
<p:tagLst xmlns:a="http://schemas.openxmlformats.org/drawingml/2006/main" xmlns:r="http://schemas.openxmlformats.org/officeDocument/2006/relationships" xmlns:p="http://schemas.openxmlformats.org/presentationml/2006/main">
  <p:tag name="__PE_POLL_EMBED_ID" val="18772f24-e170-4044-b72f-a3f1e72ffed8"/>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179</TotalTime>
  <Words>3685</Words>
  <Application>Microsoft Macintosh PowerPoint</Application>
  <PresentationFormat>On-screen Show (4:3)</PresentationFormat>
  <Paragraphs>721</Paragraphs>
  <Slides>54</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54</vt:i4>
      </vt:variant>
    </vt:vector>
  </HeadingPairs>
  <TitlesOfParts>
    <vt:vector size="66" baseType="lpstr">
      <vt:lpstr>Google Sans</vt:lpstr>
      <vt:lpstr>Aptos</vt:lpstr>
      <vt:lpstr>Aptos Display</vt:lpstr>
      <vt:lpstr>Arial</vt:lpstr>
      <vt:lpstr>Arial Black</vt:lpstr>
      <vt:lpstr>Arial Narrow</vt:lpstr>
      <vt:lpstr>Consolas</vt:lpstr>
      <vt:lpstr>Courier New</vt:lpstr>
      <vt:lpstr>Segoe Print</vt:lpstr>
      <vt:lpstr>Verdana</vt:lpstr>
      <vt:lpstr>Wingdings 3</vt:lpstr>
      <vt:lpstr>Office Theme</vt:lpstr>
      <vt:lpstr>L12/13 – Heap</vt:lpstr>
      <vt:lpstr>Announcements</vt:lpstr>
      <vt:lpstr>PrQueue slides from L11</vt:lpstr>
      <vt:lpstr>Min binary heap (min-heap)</vt:lpstr>
      <vt:lpstr>Structure property (complete BT)</vt:lpstr>
      <vt:lpstr>Binary Heap</vt:lpstr>
      <vt:lpstr>PowerPoint Presentation</vt:lpstr>
      <vt:lpstr>PowerPoint Presentation</vt:lpstr>
      <vt:lpstr>Implementation</vt:lpstr>
      <vt:lpstr>Example</vt:lpstr>
      <vt:lpstr>Example</vt:lpstr>
      <vt:lpstr>Example</vt:lpstr>
      <vt:lpstr>Example</vt:lpstr>
      <vt:lpstr>Insert</vt:lpstr>
      <vt:lpstr>Insert… what if ?</vt:lpstr>
      <vt:lpstr>Swap-Up the Value</vt:lpstr>
      <vt:lpstr>PowerPoint Presentation</vt:lpstr>
      <vt:lpstr>Alternate array representation – use index 0</vt:lpstr>
      <vt:lpstr>PowerPoint Presentation</vt:lpstr>
      <vt:lpstr>Insert code details</vt:lpstr>
      <vt:lpstr>Bubble-up the hole</vt:lpstr>
      <vt:lpstr>Insert time complexity</vt:lpstr>
      <vt:lpstr>Insert average case O(1)!</vt:lpstr>
      <vt:lpstr>getMin time complexity</vt:lpstr>
      <vt:lpstr>delMin</vt:lpstr>
      <vt:lpstr>delMin Example</vt:lpstr>
      <vt:lpstr>PowerPoint Presentation</vt:lpstr>
      <vt:lpstr>delMin time complexity</vt:lpstr>
      <vt:lpstr>increaseKey/decreaseKey</vt:lpstr>
      <vt:lpstr>increaseKey Example</vt:lpstr>
      <vt:lpstr>PowerPoint Presentation</vt:lpstr>
      <vt:lpstr>increaseKey issues</vt:lpstr>
      <vt:lpstr>Heap time complexities</vt:lpstr>
      <vt:lpstr>PowerPoint Presentation</vt:lpstr>
      <vt:lpstr>PowerPoint Presentation</vt:lpstr>
      <vt:lpstr>Heap limitations</vt:lpstr>
      <vt:lpstr>Sorting with heap (naïve)</vt:lpstr>
      <vt:lpstr>Make BHEAP by N Inserts</vt:lpstr>
      <vt:lpstr>Efficient build heap</vt:lpstr>
      <vt:lpstr>Min-heapify(A, i)</vt:lpstr>
      <vt:lpstr>PowerPoint Presentation</vt:lpstr>
      <vt:lpstr>Min-heapify</vt:lpstr>
      <vt:lpstr>Min-heapify analysis</vt:lpstr>
      <vt:lpstr>Efficient build heap</vt:lpstr>
      <vt:lpstr>PowerPoint Presentation</vt:lpstr>
      <vt:lpstr>Make BHEAP by Build</vt:lpstr>
      <vt:lpstr>Bubble Down in Build</vt:lpstr>
      <vt:lpstr>Bubble Down in Build</vt:lpstr>
      <vt:lpstr>PEW – efficient build heap</vt:lpstr>
      <vt:lpstr>Efficient build heap analysis (informal)</vt:lpstr>
      <vt:lpstr>Heapsort time complexity</vt:lpstr>
      <vt:lpstr>Real heapsort</vt:lpstr>
      <vt:lpstr>In-Place Heap Sort</vt:lpstr>
      <vt:lpstr>In-place heapsort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Wei, Jesse D</dc:creator>
  <cp:lastModifiedBy>Wei, Jesse D</cp:lastModifiedBy>
  <cp:revision>8</cp:revision>
  <dcterms:created xsi:type="dcterms:W3CDTF">2024-07-15T14:03:37Z</dcterms:created>
  <dcterms:modified xsi:type="dcterms:W3CDTF">2024-07-15T17:05:29Z</dcterms:modified>
</cp:coreProperties>
</file>