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570" r:id="rId5"/>
    <p:sldId id="259" r:id="rId6"/>
    <p:sldId id="260" r:id="rId7"/>
    <p:sldId id="560" r:id="rId8"/>
    <p:sldId id="561" r:id="rId9"/>
    <p:sldId id="562" r:id="rId10"/>
    <p:sldId id="563" r:id="rId11"/>
    <p:sldId id="564" r:id="rId12"/>
    <p:sldId id="565" r:id="rId13"/>
    <p:sldId id="566" r:id="rId14"/>
    <p:sldId id="567" r:id="rId15"/>
    <p:sldId id="571" r:id="rId16"/>
    <p:sldId id="568" r:id="rId17"/>
    <p:sldId id="569" r:id="rId18"/>
    <p:sldId id="572" r:id="rId19"/>
    <p:sldId id="573" r:id="rId20"/>
    <p:sldId id="577" r:id="rId21"/>
    <p:sldId id="574" r:id="rId22"/>
    <p:sldId id="575" r:id="rId23"/>
    <p:sldId id="578" r:id="rId24"/>
    <p:sldId id="576" r:id="rId25"/>
    <p:sldId id="547" r:id="rId26"/>
    <p:sldId id="548" r:id="rId27"/>
    <p:sldId id="549" r:id="rId28"/>
    <p:sldId id="580" r:id="rId29"/>
    <p:sldId id="584" r:id="rId30"/>
    <p:sldId id="583" r:id="rId31"/>
    <p:sldId id="551" r:id="rId32"/>
    <p:sldId id="552" r:id="rId33"/>
    <p:sldId id="579" r:id="rId34"/>
    <p:sldId id="582" r:id="rId35"/>
    <p:sldId id="58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70" autoAdjust="0"/>
    <p:restoredTop sz="94648"/>
  </p:normalViewPr>
  <p:slideViewPr>
    <p:cSldViewPr snapToGrid="0">
      <p:cViewPr varScale="1">
        <p:scale>
          <a:sx n="117" d="100"/>
          <a:sy n="117" d="100"/>
        </p:scale>
        <p:origin x="1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28B5C6-3743-44CC-B155-440F1DCC1023}"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4F0A9-610F-4E66-BE0B-3FEE232DF367}" type="slidenum">
              <a:rPr lang="en-US" smtClean="0"/>
              <a:t>‹#›</a:t>
            </a:fld>
            <a:endParaRPr lang="en-US"/>
          </a:p>
        </p:txBody>
      </p:sp>
    </p:spTree>
    <p:extLst>
      <p:ext uri="{BB962C8B-B14F-4D97-AF65-F5344CB8AC3E}">
        <p14:creationId xmlns:p14="http://schemas.microsoft.com/office/powerpoint/2010/main" val="251493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8B5C6-3743-44CC-B155-440F1DCC1023}"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4F0A9-610F-4E66-BE0B-3FEE232DF367}" type="slidenum">
              <a:rPr lang="en-US" smtClean="0"/>
              <a:t>‹#›</a:t>
            </a:fld>
            <a:endParaRPr lang="en-US"/>
          </a:p>
        </p:txBody>
      </p:sp>
    </p:spTree>
    <p:extLst>
      <p:ext uri="{BB962C8B-B14F-4D97-AF65-F5344CB8AC3E}">
        <p14:creationId xmlns:p14="http://schemas.microsoft.com/office/powerpoint/2010/main" val="191165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8B5C6-3743-44CC-B155-440F1DCC1023}"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4F0A9-610F-4E66-BE0B-3FEE232DF367}" type="slidenum">
              <a:rPr lang="en-US" smtClean="0"/>
              <a:t>‹#›</a:t>
            </a:fld>
            <a:endParaRPr lang="en-US"/>
          </a:p>
        </p:txBody>
      </p:sp>
    </p:spTree>
    <p:extLst>
      <p:ext uri="{BB962C8B-B14F-4D97-AF65-F5344CB8AC3E}">
        <p14:creationId xmlns:p14="http://schemas.microsoft.com/office/powerpoint/2010/main" val="179799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8B5C6-3743-44CC-B155-440F1DCC1023}"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4F0A9-610F-4E66-BE0B-3FEE232DF367}" type="slidenum">
              <a:rPr lang="en-US" smtClean="0"/>
              <a:t>‹#›</a:t>
            </a:fld>
            <a:endParaRPr lang="en-US"/>
          </a:p>
        </p:txBody>
      </p:sp>
    </p:spTree>
    <p:extLst>
      <p:ext uri="{BB962C8B-B14F-4D97-AF65-F5344CB8AC3E}">
        <p14:creationId xmlns:p14="http://schemas.microsoft.com/office/powerpoint/2010/main" val="22015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28B5C6-3743-44CC-B155-440F1DCC1023}" type="datetimeFigureOut">
              <a:rPr lang="en-US" smtClean="0"/>
              <a:t>7/23/24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4F0A9-610F-4E66-BE0B-3FEE232DF367}" type="slidenum">
              <a:rPr lang="en-US" smtClean="0"/>
              <a:t>‹#›</a:t>
            </a:fld>
            <a:endParaRPr lang="en-US"/>
          </a:p>
        </p:txBody>
      </p:sp>
    </p:spTree>
    <p:extLst>
      <p:ext uri="{BB962C8B-B14F-4D97-AF65-F5344CB8AC3E}">
        <p14:creationId xmlns:p14="http://schemas.microsoft.com/office/powerpoint/2010/main" val="28439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28B5C6-3743-44CC-B155-440F1DCC1023}" type="datetimeFigureOut">
              <a:rPr lang="en-US" smtClean="0"/>
              <a:t>7/23/24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4F0A9-610F-4E66-BE0B-3FEE232DF367}" type="slidenum">
              <a:rPr lang="en-US" smtClean="0"/>
              <a:t>‹#›</a:t>
            </a:fld>
            <a:endParaRPr lang="en-US"/>
          </a:p>
        </p:txBody>
      </p:sp>
    </p:spTree>
    <p:extLst>
      <p:ext uri="{BB962C8B-B14F-4D97-AF65-F5344CB8AC3E}">
        <p14:creationId xmlns:p14="http://schemas.microsoft.com/office/powerpoint/2010/main" val="119312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28B5C6-3743-44CC-B155-440F1DCC1023}" type="datetimeFigureOut">
              <a:rPr lang="en-US" smtClean="0"/>
              <a:t>7/23/24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E4F0A9-610F-4E66-BE0B-3FEE232DF367}" type="slidenum">
              <a:rPr lang="en-US" smtClean="0"/>
              <a:t>‹#›</a:t>
            </a:fld>
            <a:endParaRPr lang="en-US"/>
          </a:p>
        </p:txBody>
      </p:sp>
    </p:spTree>
    <p:extLst>
      <p:ext uri="{BB962C8B-B14F-4D97-AF65-F5344CB8AC3E}">
        <p14:creationId xmlns:p14="http://schemas.microsoft.com/office/powerpoint/2010/main" val="299886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28B5C6-3743-44CC-B155-440F1DCC1023}" type="datetimeFigureOut">
              <a:rPr lang="en-US" smtClean="0"/>
              <a:t>7/23/24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E4F0A9-610F-4E66-BE0B-3FEE232DF367}" type="slidenum">
              <a:rPr lang="en-US" smtClean="0"/>
              <a:t>‹#›</a:t>
            </a:fld>
            <a:endParaRPr lang="en-US"/>
          </a:p>
        </p:txBody>
      </p:sp>
    </p:spTree>
    <p:extLst>
      <p:ext uri="{BB962C8B-B14F-4D97-AF65-F5344CB8AC3E}">
        <p14:creationId xmlns:p14="http://schemas.microsoft.com/office/powerpoint/2010/main" val="251614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8B5C6-3743-44CC-B155-440F1DCC1023}" type="datetimeFigureOut">
              <a:rPr lang="en-US" smtClean="0"/>
              <a:t>7/23/24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E4F0A9-610F-4E66-BE0B-3FEE232DF367}" type="slidenum">
              <a:rPr lang="en-US" smtClean="0"/>
              <a:t>‹#›</a:t>
            </a:fld>
            <a:endParaRPr lang="en-US"/>
          </a:p>
        </p:txBody>
      </p:sp>
    </p:spTree>
    <p:extLst>
      <p:ext uri="{BB962C8B-B14F-4D97-AF65-F5344CB8AC3E}">
        <p14:creationId xmlns:p14="http://schemas.microsoft.com/office/powerpoint/2010/main" val="287686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28B5C6-3743-44CC-B155-440F1DCC1023}" type="datetimeFigureOut">
              <a:rPr lang="en-US" smtClean="0"/>
              <a:t>7/23/24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4F0A9-610F-4E66-BE0B-3FEE232DF367}" type="slidenum">
              <a:rPr lang="en-US" smtClean="0"/>
              <a:t>‹#›</a:t>
            </a:fld>
            <a:endParaRPr lang="en-US"/>
          </a:p>
        </p:txBody>
      </p:sp>
    </p:spTree>
    <p:extLst>
      <p:ext uri="{BB962C8B-B14F-4D97-AF65-F5344CB8AC3E}">
        <p14:creationId xmlns:p14="http://schemas.microsoft.com/office/powerpoint/2010/main" val="170331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28B5C6-3743-44CC-B155-440F1DCC1023}" type="datetimeFigureOut">
              <a:rPr lang="en-US" smtClean="0"/>
              <a:t>7/23/24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4F0A9-610F-4E66-BE0B-3FEE232DF367}" type="slidenum">
              <a:rPr lang="en-US" smtClean="0"/>
              <a:t>‹#›</a:t>
            </a:fld>
            <a:endParaRPr lang="en-US"/>
          </a:p>
        </p:txBody>
      </p:sp>
    </p:spTree>
    <p:extLst>
      <p:ext uri="{BB962C8B-B14F-4D97-AF65-F5344CB8AC3E}">
        <p14:creationId xmlns:p14="http://schemas.microsoft.com/office/powerpoint/2010/main" val="121540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28B5C6-3743-44CC-B155-440F1DCC1023}" type="datetimeFigureOut">
              <a:rPr lang="en-US" smtClean="0"/>
              <a:t>7/23/24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E4F0A9-610F-4E66-BE0B-3FEE232DF367}" type="slidenum">
              <a:rPr lang="en-US" smtClean="0"/>
              <a:t>‹#›</a:t>
            </a:fld>
            <a:endParaRPr lang="en-US"/>
          </a:p>
        </p:txBody>
      </p:sp>
    </p:spTree>
    <p:extLst>
      <p:ext uri="{BB962C8B-B14F-4D97-AF65-F5344CB8AC3E}">
        <p14:creationId xmlns:p14="http://schemas.microsoft.com/office/powerpoint/2010/main" val="834401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ath.stackexchange.com/a/924000/84912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776D-27DC-54FB-BFA8-FAF6285392D0}"/>
              </a:ext>
            </a:extLst>
          </p:cNvPr>
          <p:cNvSpPr>
            <a:spLocks noGrp="1"/>
          </p:cNvSpPr>
          <p:nvPr>
            <p:ph type="ctrTitle"/>
          </p:nvPr>
        </p:nvSpPr>
        <p:spPr/>
        <p:txBody>
          <a:bodyPr/>
          <a:lstStyle/>
          <a:p>
            <a:r>
              <a:rPr lang="en-US" dirty="0"/>
              <a:t>L19 – Graph Algorithms</a:t>
            </a:r>
          </a:p>
        </p:txBody>
      </p:sp>
      <p:sp>
        <p:nvSpPr>
          <p:cNvPr id="3" name="Subtitle 2">
            <a:extLst>
              <a:ext uri="{FF2B5EF4-FFF2-40B4-BE49-F238E27FC236}">
                <a16:creationId xmlns:a16="http://schemas.microsoft.com/office/drawing/2014/main" id="{7FBF5CE3-DB1E-E06F-5984-BB8AEA20C088}"/>
              </a:ext>
            </a:extLst>
          </p:cNvPr>
          <p:cNvSpPr>
            <a:spLocks noGrp="1"/>
          </p:cNvSpPr>
          <p:nvPr>
            <p:ph type="subTitle" idx="1"/>
          </p:nvPr>
        </p:nvSpPr>
        <p:spPr/>
        <p:txBody>
          <a:bodyPr/>
          <a:lstStyle/>
          <a:p>
            <a:r>
              <a:rPr lang="en-US" dirty="0"/>
              <a:t>7/23/24</a:t>
            </a:r>
          </a:p>
        </p:txBody>
      </p:sp>
    </p:spTree>
    <p:extLst>
      <p:ext uri="{BB962C8B-B14F-4D97-AF65-F5344CB8AC3E}">
        <p14:creationId xmlns:p14="http://schemas.microsoft.com/office/powerpoint/2010/main" val="4039967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A09D-83C4-C02A-EDA7-D69A6AB9E542}"/>
              </a:ext>
            </a:extLst>
          </p:cNvPr>
          <p:cNvSpPr>
            <a:spLocks noGrp="1"/>
          </p:cNvSpPr>
          <p:nvPr>
            <p:ph type="title"/>
          </p:nvPr>
        </p:nvSpPr>
        <p:spPr/>
        <p:txBody>
          <a:bodyPr/>
          <a:lstStyle/>
          <a:p>
            <a:r>
              <a:rPr lang="en-US" dirty="0"/>
              <a:t>Queue gives breadth-first</a:t>
            </a:r>
          </a:p>
        </p:txBody>
      </p:sp>
      <p:sp>
        <p:nvSpPr>
          <p:cNvPr id="3" name="Content Placeholder 2">
            <a:extLst>
              <a:ext uri="{FF2B5EF4-FFF2-40B4-BE49-F238E27FC236}">
                <a16:creationId xmlns:a16="http://schemas.microsoft.com/office/drawing/2014/main" id="{02A9E045-3786-30D4-9009-FBCC07E0FD61}"/>
              </a:ext>
            </a:extLst>
          </p:cNvPr>
          <p:cNvSpPr>
            <a:spLocks noGrp="1"/>
          </p:cNvSpPr>
          <p:nvPr>
            <p:ph idx="1"/>
          </p:nvPr>
        </p:nvSpPr>
        <p:spPr/>
        <p:txBody>
          <a:bodyPr/>
          <a:lstStyle/>
          <a:p>
            <a:pPr marL="0" indent="0">
              <a:buNone/>
            </a:pPr>
            <a:endParaRPr lang="en-US" dirty="0"/>
          </a:p>
        </p:txBody>
      </p:sp>
      <p:sp>
        <p:nvSpPr>
          <p:cNvPr id="4" name="Rounded Rectangle 6">
            <a:extLst>
              <a:ext uri="{FF2B5EF4-FFF2-40B4-BE49-F238E27FC236}">
                <a16:creationId xmlns:a16="http://schemas.microsoft.com/office/drawing/2014/main" id="{110592FB-4ADC-ACE9-2D58-79A9C47EC451}"/>
              </a:ext>
            </a:extLst>
          </p:cNvPr>
          <p:cNvSpPr/>
          <p:nvPr/>
        </p:nvSpPr>
        <p:spPr>
          <a:xfrm>
            <a:off x="534788" y="1991425"/>
            <a:ext cx="3656212" cy="773380"/>
          </a:xfrm>
          <a:prstGeom prst="roundRect">
            <a:avLst/>
          </a:prstGeom>
          <a:solidFill>
            <a:schemeClr val="accent3">
              <a:lumMod val="20000"/>
              <a:lumOff val="80000"/>
              <a:alpha val="51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
            <a:extLst>
              <a:ext uri="{FF2B5EF4-FFF2-40B4-BE49-F238E27FC236}">
                <a16:creationId xmlns:a16="http://schemas.microsoft.com/office/drawing/2014/main" id="{3AB044C0-C420-CCBF-B6B1-6517518D873F}"/>
              </a:ext>
            </a:extLst>
          </p:cNvPr>
          <p:cNvSpPr txBox="1">
            <a:spLocks/>
          </p:cNvSpPr>
          <p:nvPr/>
        </p:nvSpPr>
        <p:spPr>
          <a:xfrm>
            <a:off x="457200" y="1481328"/>
            <a:ext cx="8229600" cy="4767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spcBef>
                <a:spcPts val="1200"/>
              </a:spcBef>
              <a:buFont typeface="Arial" panose="020B0604020202020204" pitchFamily="34" charset="0"/>
              <a:buNone/>
            </a:pPr>
            <a:r>
              <a:rPr lang="en-US" sz="2400" b="1"/>
              <a:t>Let’s look at Queue </a:t>
            </a:r>
          </a:p>
          <a:p>
            <a:pPr marL="109728" indent="0">
              <a:spcBef>
                <a:spcPts val="2400"/>
              </a:spcBef>
              <a:buFont typeface="Arial" panose="020B0604020202020204" pitchFamily="34" charset="0"/>
              <a:buNone/>
            </a:pPr>
            <a:r>
              <a:rPr lang="en-US" sz="2400" b="1">
                <a:solidFill>
                  <a:srgbClr val="0070C0"/>
                </a:solidFill>
              </a:rPr>
              <a:t>Q: </a:t>
            </a:r>
            <a:endParaRPr lang="en-US" sz="2400" b="1" dirty="0">
              <a:solidFill>
                <a:srgbClr val="0070C0"/>
              </a:solidFill>
            </a:endParaRPr>
          </a:p>
        </p:txBody>
      </p:sp>
      <p:grpSp>
        <p:nvGrpSpPr>
          <p:cNvPr id="6" name="Group 5">
            <a:extLst>
              <a:ext uri="{FF2B5EF4-FFF2-40B4-BE49-F238E27FC236}">
                <a16:creationId xmlns:a16="http://schemas.microsoft.com/office/drawing/2014/main" id="{F07A60CD-0F85-88D6-B385-386AC5E42173}"/>
              </a:ext>
            </a:extLst>
          </p:cNvPr>
          <p:cNvGrpSpPr/>
          <p:nvPr/>
        </p:nvGrpSpPr>
        <p:grpSpPr>
          <a:xfrm>
            <a:off x="152400" y="3581400"/>
            <a:ext cx="4038600" cy="3139393"/>
            <a:chOff x="147898" y="3590709"/>
            <a:chExt cx="4038600" cy="3139393"/>
          </a:xfrm>
        </p:grpSpPr>
        <p:grpSp>
          <p:nvGrpSpPr>
            <p:cNvPr id="7" name="Group 6">
              <a:extLst>
                <a:ext uri="{FF2B5EF4-FFF2-40B4-BE49-F238E27FC236}">
                  <a16:creationId xmlns:a16="http://schemas.microsoft.com/office/drawing/2014/main" id="{ABAA2A79-0B20-9F61-86AC-5A0AB0BB28B7}"/>
                </a:ext>
              </a:extLst>
            </p:cNvPr>
            <p:cNvGrpSpPr/>
            <p:nvPr/>
          </p:nvGrpSpPr>
          <p:grpSpPr>
            <a:xfrm>
              <a:off x="147898" y="3590709"/>
              <a:ext cx="4038600" cy="3139393"/>
              <a:chOff x="457200" y="3352800"/>
              <a:chExt cx="4038600" cy="3139393"/>
            </a:xfrm>
          </p:grpSpPr>
          <p:grpSp>
            <p:nvGrpSpPr>
              <p:cNvPr id="12" name="Group 11">
                <a:extLst>
                  <a:ext uri="{FF2B5EF4-FFF2-40B4-BE49-F238E27FC236}">
                    <a16:creationId xmlns:a16="http://schemas.microsoft.com/office/drawing/2014/main" id="{527B040D-CB21-0AC6-3EB4-A0264B5DBB36}"/>
                  </a:ext>
                </a:extLst>
              </p:cNvPr>
              <p:cNvGrpSpPr/>
              <p:nvPr/>
            </p:nvGrpSpPr>
            <p:grpSpPr>
              <a:xfrm>
                <a:off x="457200" y="3352800"/>
                <a:ext cx="4038600" cy="3139393"/>
                <a:chOff x="147901" y="3657600"/>
                <a:chExt cx="3986554" cy="3063193"/>
              </a:xfrm>
            </p:grpSpPr>
            <p:sp>
              <p:nvSpPr>
                <p:cNvPr id="16" name="Rounded Rectangle 7">
                  <a:extLst>
                    <a:ext uri="{FF2B5EF4-FFF2-40B4-BE49-F238E27FC236}">
                      <a16:creationId xmlns:a16="http://schemas.microsoft.com/office/drawing/2014/main" id="{D46BAFB4-44D1-EEC9-C174-DB7084407BAE}"/>
                    </a:ext>
                  </a:extLst>
                </p:cNvPr>
                <p:cNvSpPr/>
                <p:nvPr/>
              </p:nvSpPr>
              <p:spPr>
                <a:xfrm>
                  <a:off x="147901" y="3657600"/>
                  <a:ext cx="3986554" cy="3063193"/>
                </a:xfrm>
                <a:prstGeom prst="roundRect">
                  <a:avLst/>
                </a:prstGeom>
                <a:solidFill>
                  <a:schemeClr val="accent6">
                    <a:lumMod val="20000"/>
                    <a:lumOff val="80000"/>
                  </a:schemeClr>
                </a:solidFill>
                <a:ln w="19050" cmpd="sng">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B234BEE-C14C-4D68-3378-A36849A81884}"/>
                    </a:ext>
                  </a:extLst>
                </p:cNvPr>
                <p:cNvGrpSpPr/>
                <p:nvPr/>
              </p:nvGrpSpPr>
              <p:grpSpPr>
                <a:xfrm>
                  <a:off x="457200" y="3951981"/>
                  <a:ext cx="3357132" cy="2474430"/>
                  <a:chOff x="603039" y="1771595"/>
                  <a:chExt cx="2873582" cy="2092255"/>
                </a:xfrm>
              </p:grpSpPr>
              <p:cxnSp>
                <p:nvCxnSpPr>
                  <p:cNvPr id="19" name="Straight Arrow Connector 18">
                    <a:extLst>
                      <a:ext uri="{FF2B5EF4-FFF2-40B4-BE49-F238E27FC236}">
                        <a16:creationId xmlns:a16="http://schemas.microsoft.com/office/drawing/2014/main" id="{AD6992C0-B86B-C025-25F1-915B3F623CC4}"/>
                      </a:ext>
                    </a:extLst>
                  </p:cNvPr>
                  <p:cNvCxnSpPr>
                    <a:stCxn id="39" idx="3"/>
                    <a:endCxn id="23" idx="7"/>
                  </p:cNvCxnSpPr>
                  <p:nvPr/>
                </p:nvCxnSpPr>
                <p:spPr>
                  <a:xfrm flipH="1">
                    <a:off x="1626748" y="3025262"/>
                    <a:ext cx="329271" cy="51661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74FD679B-6DC8-1C7A-74EF-340067037ECA}"/>
                      </a:ext>
                    </a:extLst>
                  </p:cNvPr>
                  <p:cNvGrpSpPr/>
                  <p:nvPr/>
                </p:nvGrpSpPr>
                <p:grpSpPr>
                  <a:xfrm>
                    <a:off x="603039" y="1771595"/>
                    <a:ext cx="2873582" cy="2092255"/>
                    <a:chOff x="603039" y="1771595"/>
                    <a:chExt cx="2873582" cy="2092255"/>
                  </a:xfrm>
                </p:grpSpPr>
                <p:grpSp>
                  <p:nvGrpSpPr>
                    <p:cNvPr id="21" name="Group 20">
                      <a:extLst>
                        <a:ext uri="{FF2B5EF4-FFF2-40B4-BE49-F238E27FC236}">
                          <a16:creationId xmlns:a16="http://schemas.microsoft.com/office/drawing/2014/main" id="{C6D948F9-E10B-7D1F-6A84-C842CFFD8884}"/>
                        </a:ext>
                      </a:extLst>
                    </p:cNvPr>
                    <p:cNvGrpSpPr/>
                    <p:nvPr/>
                  </p:nvGrpSpPr>
                  <p:grpSpPr>
                    <a:xfrm>
                      <a:off x="603039" y="1771595"/>
                      <a:ext cx="2315601" cy="1311870"/>
                      <a:chOff x="672813" y="3338604"/>
                      <a:chExt cx="2957361" cy="1628719"/>
                    </a:xfrm>
                  </p:grpSpPr>
                  <p:cxnSp>
                    <p:nvCxnSpPr>
                      <p:cNvPr id="34" name="Straight Arrow Connector 33">
                        <a:extLst>
                          <a:ext uri="{FF2B5EF4-FFF2-40B4-BE49-F238E27FC236}">
                            <a16:creationId xmlns:a16="http://schemas.microsoft.com/office/drawing/2014/main" id="{AE474E7F-C852-A981-EAF3-2B2BAB8C3180}"/>
                          </a:ext>
                        </a:extLst>
                      </p:cNvPr>
                      <p:cNvCxnSpPr>
                        <a:stCxn id="39" idx="2"/>
                        <a:endCxn id="37" idx="6"/>
                      </p:cNvCxnSpPr>
                      <p:nvPr/>
                    </p:nvCxnSpPr>
                    <p:spPr>
                      <a:xfrm flipH="1">
                        <a:off x="1165370" y="4729487"/>
                        <a:ext cx="1163263" cy="3675"/>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319FB56B-19C7-A5BE-62BB-7046FE40BF74}"/>
                          </a:ext>
                        </a:extLst>
                      </p:cNvPr>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6DE627D-AEAA-11DB-775A-CA824753B756}"/>
                          </a:ext>
                        </a:extLst>
                      </p:cNvPr>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F247D81-1183-3A7E-6E89-D1935EED50E1}"/>
                          </a:ext>
                        </a:extLst>
                      </p:cNvPr>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762A5C46-7757-7A53-498B-9BBDCE56CD36}"/>
                          </a:ext>
                        </a:extLst>
                      </p:cNvPr>
                      <p:cNvCxnSpPr>
                        <a:stCxn id="35" idx="3"/>
                        <a:endCxn id="37" idx="7"/>
                      </p:cNvCxnSpPr>
                      <p:nvPr/>
                    </p:nvCxnSpPr>
                    <p:spPr>
                      <a:xfrm flipH="1">
                        <a:off x="1093237" y="3747575"/>
                        <a:ext cx="498546" cy="820010"/>
                      </a:xfrm>
                      <a:prstGeom prst="straightConnector1">
                        <a:avLst/>
                      </a:prstGeom>
                      <a:ln w="31750">
                        <a:solidFill>
                          <a:schemeClr val="accent4">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E71D625-1974-88F4-9107-C83EB5B36FB2}"/>
                          </a:ext>
                        </a:extLst>
                      </p:cNvPr>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1660B608-6D59-AEA9-7052-0D82FBC0A89B}"/>
                          </a:ext>
                        </a:extLst>
                      </p:cNvPr>
                      <p:cNvCxnSpPr>
                        <a:stCxn id="36" idx="3"/>
                        <a:endCxn id="39" idx="7"/>
                      </p:cNvCxnSpPr>
                      <p:nvPr/>
                    </p:nvCxnSpPr>
                    <p:spPr>
                      <a:xfrm flipH="1">
                        <a:off x="2749057" y="3738343"/>
                        <a:ext cx="460693" cy="825568"/>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8CB11C6-1EFF-3A94-4644-2A2D6D080F54}"/>
                          </a:ext>
                        </a:extLst>
                      </p:cNvPr>
                      <p:cNvCxnSpPr>
                        <a:stCxn id="35" idx="5"/>
                        <a:endCxn id="39" idx="1"/>
                      </p:cNvCxnSpPr>
                      <p:nvPr/>
                    </p:nvCxnSpPr>
                    <p:spPr>
                      <a:xfrm>
                        <a:off x="1940074" y="3747575"/>
                        <a:ext cx="460692" cy="81633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CD447A0-FA4C-0638-866A-6C691CFACB73}"/>
                          </a:ext>
                        </a:extLst>
                      </p:cNvPr>
                      <p:cNvCxnSpPr>
                        <a:stCxn id="35" idx="6"/>
                        <a:endCxn id="36" idx="2"/>
                      </p:cNvCxnSpPr>
                      <p:nvPr/>
                    </p:nvCxnSpPr>
                    <p:spPr>
                      <a:xfrm flipV="1">
                        <a:off x="2012207" y="3572765"/>
                        <a:ext cx="1125410" cy="9232"/>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032136B-FC06-2F14-59AE-C3849C4A0A4E}"/>
                          </a:ext>
                        </a:extLst>
                      </p:cNvPr>
                      <p:cNvSpPr txBox="1"/>
                      <p:nvPr/>
                    </p:nvSpPr>
                    <p:spPr>
                      <a:xfrm>
                        <a:off x="1605946" y="3403100"/>
                        <a:ext cx="276955" cy="387714"/>
                      </a:xfrm>
                      <a:prstGeom prst="rect">
                        <a:avLst/>
                      </a:prstGeom>
                      <a:noFill/>
                    </p:spPr>
                    <p:txBody>
                      <a:bodyPr wrap="square" rtlCol="0">
                        <a:spAutoFit/>
                      </a:bodyPr>
                      <a:lstStyle/>
                      <a:p>
                        <a:pPr>
                          <a:spcAft>
                            <a:spcPts val="600"/>
                          </a:spcAft>
                        </a:pPr>
                        <a:r>
                          <a:rPr lang="en-US" b="1" dirty="0"/>
                          <a:t>A</a:t>
                        </a:r>
                      </a:p>
                    </p:txBody>
                  </p:sp>
                  <p:sp>
                    <p:nvSpPr>
                      <p:cNvPr id="44" name="TextBox 43">
                        <a:extLst>
                          <a:ext uri="{FF2B5EF4-FFF2-40B4-BE49-F238E27FC236}">
                            <a16:creationId xmlns:a16="http://schemas.microsoft.com/office/drawing/2014/main" id="{81DE4784-C469-0A9F-148D-507B7B4E80D6}"/>
                          </a:ext>
                        </a:extLst>
                      </p:cNvPr>
                      <p:cNvSpPr txBox="1"/>
                      <p:nvPr/>
                    </p:nvSpPr>
                    <p:spPr>
                      <a:xfrm>
                        <a:off x="2407972" y="4567377"/>
                        <a:ext cx="275479" cy="387714"/>
                      </a:xfrm>
                      <a:prstGeom prst="rect">
                        <a:avLst/>
                      </a:prstGeom>
                      <a:noFill/>
                    </p:spPr>
                    <p:txBody>
                      <a:bodyPr wrap="square" rtlCol="0">
                        <a:spAutoFit/>
                      </a:bodyPr>
                      <a:lstStyle/>
                      <a:p>
                        <a:pPr>
                          <a:spcAft>
                            <a:spcPts val="600"/>
                          </a:spcAft>
                        </a:pPr>
                        <a:r>
                          <a:rPr lang="en-US" b="1" dirty="0"/>
                          <a:t>D</a:t>
                        </a:r>
                      </a:p>
                    </p:txBody>
                  </p:sp>
                  <p:sp>
                    <p:nvSpPr>
                      <p:cNvPr id="45" name="TextBox 44">
                        <a:extLst>
                          <a:ext uri="{FF2B5EF4-FFF2-40B4-BE49-F238E27FC236}">
                            <a16:creationId xmlns:a16="http://schemas.microsoft.com/office/drawing/2014/main" id="{EB64591C-3184-2CC8-B538-CF12B97E319D}"/>
                          </a:ext>
                        </a:extLst>
                      </p:cNvPr>
                      <p:cNvSpPr txBox="1"/>
                      <p:nvPr/>
                    </p:nvSpPr>
                    <p:spPr>
                      <a:xfrm>
                        <a:off x="716429" y="4563911"/>
                        <a:ext cx="325452" cy="391179"/>
                      </a:xfrm>
                      <a:prstGeom prst="rect">
                        <a:avLst/>
                      </a:prstGeom>
                      <a:noFill/>
                    </p:spPr>
                    <p:txBody>
                      <a:bodyPr wrap="square" rtlCol="0">
                        <a:spAutoFit/>
                      </a:bodyPr>
                      <a:lstStyle/>
                      <a:p>
                        <a:pPr>
                          <a:spcAft>
                            <a:spcPts val="600"/>
                          </a:spcAft>
                        </a:pPr>
                        <a:r>
                          <a:rPr lang="en-US" b="1" dirty="0"/>
                          <a:t>C</a:t>
                        </a:r>
                      </a:p>
                    </p:txBody>
                  </p:sp>
                  <p:sp>
                    <p:nvSpPr>
                      <p:cNvPr id="46" name="TextBox 45">
                        <a:extLst>
                          <a:ext uri="{FF2B5EF4-FFF2-40B4-BE49-F238E27FC236}">
                            <a16:creationId xmlns:a16="http://schemas.microsoft.com/office/drawing/2014/main" id="{01F19590-BF97-0A88-4B6A-107410F24D83}"/>
                          </a:ext>
                        </a:extLst>
                      </p:cNvPr>
                      <p:cNvSpPr txBox="1"/>
                      <p:nvPr/>
                    </p:nvSpPr>
                    <p:spPr>
                      <a:xfrm>
                        <a:off x="3225155" y="3407420"/>
                        <a:ext cx="265858" cy="387714"/>
                      </a:xfrm>
                      <a:prstGeom prst="rect">
                        <a:avLst/>
                      </a:prstGeom>
                      <a:noFill/>
                    </p:spPr>
                    <p:txBody>
                      <a:bodyPr wrap="square" rtlCol="0">
                        <a:spAutoFit/>
                      </a:bodyPr>
                      <a:lstStyle/>
                      <a:p>
                        <a:pPr>
                          <a:spcAft>
                            <a:spcPts val="600"/>
                          </a:spcAft>
                        </a:pPr>
                        <a:r>
                          <a:rPr lang="en-US" b="1" dirty="0"/>
                          <a:t>B</a:t>
                        </a:r>
                      </a:p>
                    </p:txBody>
                  </p:sp>
                </p:grpSp>
                <p:sp>
                  <p:nvSpPr>
                    <p:cNvPr id="22" name="Oval 21">
                      <a:extLst>
                        <a:ext uri="{FF2B5EF4-FFF2-40B4-BE49-F238E27FC236}">
                          <a16:creationId xmlns:a16="http://schemas.microsoft.com/office/drawing/2014/main" id="{FC02FB84-82A1-0319-12E7-19BE102670C9}"/>
                        </a:ext>
                      </a:extLst>
                    </p:cNvPr>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0190714-A878-3637-6AAE-AF5E71EBABD2}"/>
                        </a:ext>
                      </a:extLst>
                    </p:cNvPr>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755455B-46FE-9B24-EFC1-FDAFD0DDE6B7}"/>
                        </a:ext>
                      </a:extLst>
                    </p:cNvPr>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37370E3-1188-18FF-5AFC-ED3980414838}"/>
                        </a:ext>
                      </a:extLst>
                    </p:cNvPr>
                    <p:cNvSpPr txBox="1"/>
                    <p:nvPr/>
                  </p:nvSpPr>
                  <p:spPr>
                    <a:xfrm>
                      <a:off x="3149459" y="2752974"/>
                      <a:ext cx="225087" cy="312289"/>
                    </a:xfrm>
                    <a:prstGeom prst="rect">
                      <a:avLst/>
                    </a:prstGeom>
                    <a:noFill/>
                  </p:spPr>
                  <p:txBody>
                    <a:bodyPr wrap="square" rtlCol="0">
                      <a:spAutoFit/>
                    </a:bodyPr>
                    <a:lstStyle/>
                    <a:p>
                      <a:pPr>
                        <a:spcAft>
                          <a:spcPts val="600"/>
                        </a:spcAft>
                      </a:pPr>
                      <a:r>
                        <a:rPr lang="en-US" b="1" dirty="0"/>
                        <a:t>E</a:t>
                      </a:r>
                    </a:p>
                  </p:txBody>
                </p:sp>
                <p:sp>
                  <p:nvSpPr>
                    <p:cNvPr id="26" name="TextBox 25">
                      <a:extLst>
                        <a:ext uri="{FF2B5EF4-FFF2-40B4-BE49-F238E27FC236}">
                          <a16:creationId xmlns:a16="http://schemas.microsoft.com/office/drawing/2014/main" id="{BC603B42-4F95-7F3C-D458-83987793889B}"/>
                        </a:ext>
                      </a:extLst>
                    </p:cNvPr>
                    <p:cNvSpPr txBox="1"/>
                    <p:nvPr/>
                  </p:nvSpPr>
                  <p:spPr>
                    <a:xfrm>
                      <a:off x="1354038" y="3546925"/>
                      <a:ext cx="270185" cy="312289"/>
                    </a:xfrm>
                    <a:prstGeom prst="rect">
                      <a:avLst/>
                    </a:prstGeom>
                    <a:noFill/>
                  </p:spPr>
                  <p:txBody>
                    <a:bodyPr wrap="square" rtlCol="0">
                      <a:spAutoFit/>
                    </a:bodyPr>
                    <a:lstStyle/>
                    <a:p>
                      <a:pPr>
                        <a:spcAft>
                          <a:spcPts val="600"/>
                        </a:spcAft>
                      </a:pPr>
                      <a:r>
                        <a:rPr lang="en-US" b="1" dirty="0"/>
                        <a:t>F</a:t>
                      </a:r>
                    </a:p>
                  </p:txBody>
                </p:sp>
                <p:sp>
                  <p:nvSpPr>
                    <p:cNvPr id="27" name="TextBox 26">
                      <a:extLst>
                        <a:ext uri="{FF2B5EF4-FFF2-40B4-BE49-F238E27FC236}">
                          <a16:creationId xmlns:a16="http://schemas.microsoft.com/office/drawing/2014/main" id="{8C8E68F4-5BB8-EC96-7376-4470F3490F49}"/>
                        </a:ext>
                      </a:extLst>
                    </p:cNvPr>
                    <p:cNvSpPr txBox="1"/>
                    <p:nvPr/>
                  </p:nvSpPr>
                  <p:spPr>
                    <a:xfrm>
                      <a:off x="2631907" y="3539027"/>
                      <a:ext cx="271292" cy="312289"/>
                    </a:xfrm>
                    <a:prstGeom prst="rect">
                      <a:avLst/>
                    </a:prstGeom>
                    <a:noFill/>
                  </p:spPr>
                  <p:txBody>
                    <a:bodyPr wrap="square" rtlCol="0">
                      <a:spAutoFit/>
                    </a:bodyPr>
                    <a:lstStyle/>
                    <a:p>
                      <a:pPr>
                        <a:spcAft>
                          <a:spcPts val="600"/>
                        </a:spcAft>
                      </a:pPr>
                      <a:r>
                        <a:rPr lang="en-US" b="1" dirty="0"/>
                        <a:t>G</a:t>
                      </a:r>
                    </a:p>
                  </p:txBody>
                </p:sp>
                <p:cxnSp>
                  <p:nvCxnSpPr>
                    <p:cNvPr id="28" name="Straight Arrow Connector 27">
                      <a:extLst>
                        <a:ext uri="{FF2B5EF4-FFF2-40B4-BE49-F238E27FC236}">
                          <a16:creationId xmlns:a16="http://schemas.microsoft.com/office/drawing/2014/main" id="{4EB36D7A-BEE3-671B-1368-A70EAD02E3D4}"/>
                        </a:ext>
                      </a:extLst>
                    </p:cNvPr>
                    <p:cNvCxnSpPr>
                      <a:stCxn id="36" idx="5"/>
                      <a:endCxn id="22" idx="0"/>
                    </p:cNvCxnSpPr>
                    <p:nvPr/>
                  </p:nvCxnSpPr>
                  <p:spPr>
                    <a:xfrm>
                      <a:off x="2862160" y="2093568"/>
                      <a:ext cx="421626" cy="619400"/>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59E5AF-2558-7A78-599E-F2BAFAD8ECB4}"/>
                        </a:ext>
                      </a:extLst>
                    </p:cNvPr>
                    <p:cNvCxnSpPr>
                      <a:stCxn id="22" idx="2"/>
                      <a:endCxn id="39" idx="6"/>
                    </p:cNvCxnSpPr>
                    <p:nvPr/>
                  </p:nvCxnSpPr>
                  <p:spPr>
                    <a:xfrm flipH="1" flipV="1">
                      <a:off x="2285209" y="2891897"/>
                      <a:ext cx="805742" cy="9678"/>
                    </a:xfrm>
                    <a:prstGeom prst="straightConnector1">
                      <a:avLst/>
                    </a:prstGeom>
                    <a:ln w="31750">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FAA50A-47BE-B9B0-64FD-7A5BE4EBC609}"/>
                        </a:ext>
                      </a:extLst>
                    </p:cNvPr>
                    <p:cNvCxnSpPr>
                      <a:stCxn id="37" idx="5"/>
                      <a:endCxn id="23" idx="1"/>
                    </p:cNvCxnSpPr>
                    <p:nvPr/>
                  </p:nvCxnSpPr>
                  <p:spPr>
                    <a:xfrm>
                      <a:off x="932229" y="3028223"/>
                      <a:ext cx="421809" cy="513654"/>
                    </a:xfrm>
                    <a:prstGeom prst="straightConnector1">
                      <a:avLst/>
                    </a:prstGeom>
                    <a:ln w="3175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975ED0-45CC-6467-DF02-EB56C518435A}"/>
                        </a:ext>
                      </a:extLst>
                    </p:cNvPr>
                    <p:cNvCxnSpPr>
                      <a:stCxn id="39" idx="5"/>
                      <a:endCxn id="24" idx="1"/>
                    </p:cNvCxnSpPr>
                    <p:nvPr/>
                  </p:nvCxnSpPr>
                  <p:spPr>
                    <a:xfrm>
                      <a:off x="2228729" y="3025262"/>
                      <a:ext cx="412390" cy="51661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D07D8E8-0767-F359-5ADA-CE776BC7EDE7}"/>
                        </a:ext>
                      </a:extLst>
                    </p:cNvPr>
                    <p:cNvCxnSpPr>
                      <a:stCxn id="22" idx="4"/>
                      <a:endCxn id="24" idx="7"/>
                    </p:cNvCxnSpPr>
                    <p:nvPr/>
                  </p:nvCxnSpPr>
                  <p:spPr>
                    <a:xfrm flipH="1">
                      <a:off x="2913829" y="3090182"/>
                      <a:ext cx="369957" cy="45169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FE44B52-16E1-B011-60D2-4FD173E8C3F4}"/>
                        </a:ext>
                      </a:extLst>
                    </p:cNvPr>
                    <p:cNvCxnSpPr>
                      <a:stCxn id="24" idx="2"/>
                      <a:endCxn id="23" idx="6"/>
                    </p:cNvCxnSpPr>
                    <p:nvPr/>
                  </p:nvCxnSpPr>
                  <p:spPr>
                    <a:xfrm flipH="1">
                      <a:off x="1683228" y="3675243"/>
                      <a:ext cx="901411" cy="0"/>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8" name="Down Arrow 3">
                  <a:extLst>
                    <a:ext uri="{FF2B5EF4-FFF2-40B4-BE49-F238E27FC236}">
                      <a16:creationId xmlns:a16="http://schemas.microsoft.com/office/drawing/2014/main" id="{DCE8A194-547C-BFB6-4007-0F10AB88003A}"/>
                    </a:ext>
                  </a:extLst>
                </p:cNvPr>
                <p:cNvSpPr/>
                <p:nvPr/>
              </p:nvSpPr>
              <p:spPr>
                <a:xfrm>
                  <a:off x="468655" y="4532690"/>
                  <a:ext cx="261406" cy="457200"/>
                </a:xfrm>
                <a:prstGeom prst="downArrow">
                  <a:avLst/>
                </a:prstGeom>
                <a:solidFill>
                  <a:schemeClr val="accent3">
                    <a:lumMod val="40000"/>
                    <a:lumOff val="6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3D94302A-7065-A437-16EF-210EDF2EF73C}"/>
                  </a:ext>
                </a:extLst>
              </p:cNvPr>
              <p:cNvSpPr txBox="1"/>
              <p:nvPr/>
            </p:nvSpPr>
            <p:spPr>
              <a:xfrm>
                <a:off x="839588" y="5241044"/>
                <a:ext cx="304800" cy="276999"/>
              </a:xfrm>
              <a:prstGeom prst="rect">
                <a:avLst/>
              </a:prstGeom>
              <a:noFill/>
            </p:spPr>
            <p:txBody>
              <a:bodyPr wrap="square" rtlCol="0">
                <a:spAutoFit/>
              </a:bodyPr>
              <a:lstStyle/>
              <a:p>
                <a:r>
                  <a:rPr lang="en-US" sz="1200" b="1" dirty="0">
                    <a:solidFill>
                      <a:srgbClr val="C00000"/>
                    </a:solidFill>
                  </a:rPr>
                  <a:t>0</a:t>
                </a:r>
              </a:p>
            </p:txBody>
          </p:sp>
          <p:sp>
            <p:nvSpPr>
              <p:cNvPr id="14" name="TextBox 13">
                <a:extLst>
                  <a:ext uri="{FF2B5EF4-FFF2-40B4-BE49-F238E27FC236}">
                    <a16:creationId xmlns:a16="http://schemas.microsoft.com/office/drawing/2014/main" id="{6505EE26-7C41-5BBA-6AF7-716F828B849F}"/>
                  </a:ext>
                </a:extLst>
              </p:cNvPr>
              <p:cNvSpPr txBox="1"/>
              <p:nvPr/>
            </p:nvSpPr>
            <p:spPr>
              <a:xfrm>
                <a:off x="1622143" y="4153691"/>
                <a:ext cx="304800" cy="276999"/>
              </a:xfrm>
              <a:prstGeom prst="rect">
                <a:avLst/>
              </a:prstGeom>
              <a:noFill/>
            </p:spPr>
            <p:txBody>
              <a:bodyPr wrap="square" rtlCol="0">
                <a:spAutoFit/>
              </a:bodyPr>
              <a:lstStyle/>
              <a:p>
                <a:r>
                  <a:rPr lang="en-US" sz="1200" b="1" dirty="0">
                    <a:solidFill>
                      <a:srgbClr val="C00000"/>
                    </a:solidFill>
                  </a:rPr>
                  <a:t>1</a:t>
                </a:r>
              </a:p>
            </p:txBody>
          </p:sp>
          <p:sp>
            <p:nvSpPr>
              <p:cNvPr id="15" name="TextBox 14">
                <a:extLst>
                  <a:ext uri="{FF2B5EF4-FFF2-40B4-BE49-F238E27FC236}">
                    <a16:creationId xmlns:a16="http://schemas.microsoft.com/office/drawing/2014/main" id="{AAAFFD4B-35D5-BAC5-9760-DEBA34ABE75A}"/>
                  </a:ext>
                </a:extLst>
              </p:cNvPr>
              <p:cNvSpPr txBox="1"/>
              <p:nvPr/>
            </p:nvSpPr>
            <p:spPr>
              <a:xfrm>
                <a:off x="1663932" y="5459202"/>
                <a:ext cx="304800" cy="276999"/>
              </a:xfrm>
              <a:prstGeom prst="rect">
                <a:avLst/>
              </a:prstGeom>
              <a:noFill/>
            </p:spPr>
            <p:txBody>
              <a:bodyPr wrap="square" rtlCol="0">
                <a:spAutoFit/>
              </a:bodyPr>
              <a:lstStyle/>
              <a:p>
                <a:r>
                  <a:rPr lang="en-US" sz="1200" b="1" dirty="0">
                    <a:solidFill>
                      <a:srgbClr val="C00000"/>
                    </a:solidFill>
                  </a:rPr>
                  <a:t>1</a:t>
                </a:r>
              </a:p>
            </p:txBody>
          </p:sp>
        </p:grpSp>
        <p:sp>
          <p:nvSpPr>
            <p:cNvPr id="8" name="TextBox 7">
              <a:extLst>
                <a:ext uri="{FF2B5EF4-FFF2-40B4-BE49-F238E27FC236}">
                  <a16:creationId xmlns:a16="http://schemas.microsoft.com/office/drawing/2014/main" id="{CAD89EE8-F199-1EB9-7147-4EF6F273278D}"/>
                </a:ext>
              </a:extLst>
            </p:cNvPr>
            <p:cNvSpPr txBox="1"/>
            <p:nvPr/>
          </p:nvSpPr>
          <p:spPr>
            <a:xfrm>
              <a:off x="2873003" y="4399676"/>
              <a:ext cx="304800" cy="276999"/>
            </a:xfrm>
            <a:prstGeom prst="rect">
              <a:avLst/>
            </a:prstGeom>
            <a:noFill/>
          </p:spPr>
          <p:txBody>
            <a:bodyPr wrap="square" rtlCol="0">
              <a:spAutoFit/>
            </a:bodyPr>
            <a:lstStyle/>
            <a:p>
              <a:r>
                <a:rPr lang="en-US" sz="1200" b="1" dirty="0">
                  <a:solidFill>
                    <a:srgbClr val="C00000"/>
                  </a:solidFill>
                </a:rPr>
                <a:t>2</a:t>
              </a:r>
            </a:p>
          </p:txBody>
        </p:sp>
        <p:sp>
          <p:nvSpPr>
            <p:cNvPr id="9" name="TextBox 8">
              <a:extLst>
                <a:ext uri="{FF2B5EF4-FFF2-40B4-BE49-F238E27FC236}">
                  <a16:creationId xmlns:a16="http://schemas.microsoft.com/office/drawing/2014/main" id="{AC8CE895-ABD3-F629-0BD3-9C072179AAB1}"/>
                </a:ext>
              </a:extLst>
            </p:cNvPr>
            <p:cNvSpPr txBox="1"/>
            <p:nvPr/>
          </p:nvSpPr>
          <p:spPr>
            <a:xfrm>
              <a:off x="2080545" y="4685667"/>
              <a:ext cx="304800" cy="276999"/>
            </a:xfrm>
            <a:prstGeom prst="rect">
              <a:avLst/>
            </a:prstGeom>
            <a:noFill/>
          </p:spPr>
          <p:txBody>
            <a:bodyPr wrap="square" rtlCol="0">
              <a:spAutoFit/>
            </a:bodyPr>
            <a:lstStyle/>
            <a:p>
              <a:r>
                <a:rPr lang="en-US" sz="1200" b="1" dirty="0">
                  <a:solidFill>
                    <a:srgbClr val="C00000"/>
                  </a:solidFill>
                </a:rPr>
                <a:t>2</a:t>
              </a:r>
            </a:p>
          </p:txBody>
        </p:sp>
        <p:sp>
          <p:nvSpPr>
            <p:cNvPr id="10" name="TextBox 9">
              <a:extLst>
                <a:ext uri="{FF2B5EF4-FFF2-40B4-BE49-F238E27FC236}">
                  <a16:creationId xmlns:a16="http://schemas.microsoft.com/office/drawing/2014/main" id="{577CCC74-0E01-91E5-81A5-6491FEDA25D7}"/>
                </a:ext>
              </a:extLst>
            </p:cNvPr>
            <p:cNvSpPr txBox="1"/>
            <p:nvPr/>
          </p:nvSpPr>
          <p:spPr>
            <a:xfrm>
              <a:off x="3697183" y="4756435"/>
              <a:ext cx="304800" cy="276999"/>
            </a:xfrm>
            <a:prstGeom prst="rect">
              <a:avLst/>
            </a:prstGeom>
            <a:noFill/>
          </p:spPr>
          <p:txBody>
            <a:bodyPr wrap="square" rtlCol="0">
              <a:spAutoFit/>
            </a:bodyPr>
            <a:lstStyle/>
            <a:p>
              <a:r>
                <a:rPr lang="en-US" sz="1200" b="1" dirty="0">
                  <a:solidFill>
                    <a:srgbClr val="C00000"/>
                  </a:solidFill>
                </a:rPr>
                <a:t>3</a:t>
              </a:r>
            </a:p>
          </p:txBody>
        </p:sp>
        <p:sp>
          <p:nvSpPr>
            <p:cNvPr id="11" name="TextBox 10">
              <a:extLst>
                <a:ext uri="{FF2B5EF4-FFF2-40B4-BE49-F238E27FC236}">
                  <a16:creationId xmlns:a16="http://schemas.microsoft.com/office/drawing/2014/main" id="{F948137A-85D8-4986-85DD-1E5FFAFC260E}"/>
                </a:ext>
              </a:extLst>
            </p:cNvPr>
            <p:cNvSpPr txBox="1"/>
            <p:nvPr/>
          </p:nvSpPr>
          <p:spPr>
            <a:xfrm>
              <a:off x="2896374" y="5678576"/>
              <a:ext cx="304800" cy="276999"/>
            </a:xfrm>
            <a:prstGeom prst="rect">
              <a:avLst/>
            </a:prstGeom>
            <a:noFill/>
          </p:spPr>
          <p:txBody>
            <a:bodyPr wrap="square" rtlCol="0">
              <a:spAutoFit/>
            </a:bodyPr>
            <a:lstStyle/>
            <a:p>
              <a:r>
                <a:rPr lang="en-US" sz="1200" b="1" dirty="0">
                  <a:solidFill>
                    <a:srgbClr val="C00000"/>
                  </a:solidFill>
                </a:rPr>
                <a:t>3</a:t>
              </a:r>
            </a:p>
          </p:txBody>
        </p:sp>
      </p:grpSp>
      <p:sp>
        <p:nvSpPr>
          <p:cNvPr id="47" name="TextBox 46">
            <a:extLst>
              <a:ext uri="{FF2B5EF4-FFF2-40B4-BE49-F238E27FC236}">
                <a16:creationId xmlns:a16="http://schemas.microsoft.com/office/drawing/2014/main" id="{8F84FF41-1C39-F8EF-4016-3AA4A9825030}"/>
              </a:ext>
            </a:extLst>
          </p:cNvPr>
          <p:cNvSpPr txBox="1"/>
          <p:nvPr/>
        </p:nvSpPr>
        <p:spPr>
          <a:xfrm>
            <a:off x="468056" y="2958084"/>
            <a:ext cx="4037431" cy="461665"/>
          </a:xfrm>
          <a:prstGeom prst="rect">
            <a:avLst/>
          </a:prstGeom>
          <a:noFill/>
        </p:spPr>
        <p:txBody>
          <a:bodyPr wrap="square" rtlCol="0">
            <a:spAutoFit/>
          </a:bodyPr>
          <a:lstStyle/>
          <a:p>
            <a:r>
              <a:rPr lang="en-US" sz="2400" b="1" dirty="0">
                <a:solidFill>
                  <a:srgbClr val="C00000"/>
                </a:solidFill>
                <a:latin typeface="Segoe Print" panose="02000600000000000000" pitchFamily="2" charset="0"/>
              </a:rPr>
              <a:t>Put start node C on Q</a:t>
            </a:r>
          </a:p>
        </p:txBody>
      </p:sp>
      <p:sp>
        <p:nvSpPr>
          <p:cNvPr id="48" name="TextBox 47">
            <a:extLst>
              <a:ext uri="{FF2B5EF4-FFF2-40B4-BE49-F238E27FC236}">
                <a16:creationId xmlns:a16="http://schemas.microsoft.com/office/drawing/2014/main" id="{61186173-3B6B-885E-D83F-630D557DA692}"/>
              </a:ext>
            </a:extLst>
          </p:cNvPr>
          <p:cNvSpPr txBox="1"/>
          <p:nvPr/>
        </p:nvSpPr>
        <p:spPr>
          <a:xfrm>
            <a:off x="1054206" y="2157652"/>
            <a:ext cx="301595" cy="461665"/>
          </a:xfrm>
          <a:prstGeom prst="rect">
            <a:avLst/>
          </a:prstGeom>
          <a:noFill/>
        </p:spPr>
        <p:txBody>
          <a:bodyPr wrap="square" rtlCol="0">
            <a:spAutoFit/>
          </a:bodyPr>
          <a:lstStyle/>
          <a:p>
            <a:pPr>
              <a:spcAft>
                <a:spcPts val="600"/>
              </a:spcAft>
            </a:pPr>
            <a:r>
              <a:rPr lang="en-US" sz="2400" b="1" dirty="0"/>
              <a:t>C</a:t>
            </a:r>
          </a:p>
        </p:txBody>
      </p:sp>
      <p:sp>
        <p:nvSpPr>
          <p:cNvPr id="49" name="TextBox 48">
            <a:extLst>
              <a:ext uri="{FF2B5EF4-FFF2-40B4-BE49-F238E27FC236}">
                <a16:creationId xmlns:a16="http://schemas.microsoft.com/office/drawing/2014/main" id="{CEE2BF58-3B1E-89BC-8498-5680F2557840}"/>
              </a:ext>
            </a:extLst>
          </p:cNvPr>
          <p:cNvSpPr txBox="1"/>
          <p:nvPr/>
        </p:nvSpPr>
        <p:spPr>
          <a:xfrm>
            <a:off x="4477714" y="1577634"/>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Enq</a:t>
            </a:r>
            <a:r>
              <a:rPr lang="en-US" sz="2000" b="1" dirty="0">
                <a:solidFill>
                  <a:srgbClr val="C00000"/>
                </a:solidFill>
                <a:latin typeface="Segoe Print" panose="02000600000000000000" pitchFamily="2" charset="0"/>
              </a:rPr>
              <a:t> adjacent to C:  A, F</a:t>
            </a:r>
          </a:p>
        </p:txBody>
      </p:sp>
      <p:sp>
        <p:nvSpPr>
          <p:cNvPr id="50" name="TextBox 49">
            <a:extLst>
              <a:ext uri="{FF2B5EF4-FFF2-40B4-BE49-F238E27FC236}">
                <a16:creationId xmlns:a16="http://schemas.microsoft.com/office/drawing/2014/main" id="{0CF41CA3-5789-41BC-7255-58113E877BF6}"/>
              </a:ext>
            </a:extLst>
          </p:cNvPr>
          <p:cNvSpPr txBox="1"/>
          <p:nvPr/>
        </p:nvSpPr>
        <p:spPr>
          <a:xfrm>
            <a:off x="1450939" y="2157652"/>
            <a:ext cx="301595" cy="461665"/>
          </a:xfrm>
          <a:prstGeom prst="rect">
            <a:avLst/>
          </a:prstGeom>
          <a:noFill/>
        </p:spPr>
        <p:txBody>
          <a:bodyPr wrap="square" rtlCol="0">
            <a:spAutoFit/>
          </a:bodyPr>
          <a:lstStyle/>
          <a:p>
            <a:pPr>
              <a:spcAft>
                <a:spcPts val="600"/>
              </a:spcAft>
            </a:pPr>
            <a:r>
              <a:rPr lang="en-US" sz="2400" b="1" dirty="0"/>
              <a:t>A</a:t>
            </a:r>
          </a:p>
        </p:txBody>
      </p:sp>
      <p:sp>
        <p:nvSpPr>
          <p:cNvPr id="51" name="TextBox 50">
            <a:extLst>
              <a:ext uri="{FF2B5EF4-FFF2-40B4-BE49-F238E27FC236}">
                <a16:creationId xmlns:a16="http://schemas.microsoft.com/office/drawing/2014/main" id="{E3833E3A-C5F1-1A8A-C6D2-0F0F3632BCF9}"/>
              </a:ext>
            </a:extLst>
          </p:cNvPr>
          <p:cNvSpPr txBox="1"/>
          <p:nvPr/>
        </p:nvSpPr>
        <p:spPr>
          <a:xfrm>
            <a:off x="1906536" y="2159008"/>
            <a:ext cx="301595" cy="461665"/>
          </a:xfrm>
          <a:prstGeom prst="rect">
            <a:avLst/>
          </a:prstGeom>
          <a:noFill/>
        </p:spPr>
        <p:txBody>
          <a:bodyPr wrap="square" rtlCol="0">
            <a:spAutoFit/>
          </a:bodyPr>
          <a:lstStyle/>
          <a:p>
            <a:pPr>
              <a:spcAft>
                <a:spcPts val="600"/>
              </a:spcAft>
            </a:pPr>
            <a:r>
              <a:rPr lang="en-US" sz="2400" b="1" dirty="0"/>
              <a:t>F</a:t>
            </a:r>
          </a:p>
        </p:txBody>
      </p:sp>
      <p:cxnSp>
        <p:nvCxnSpPr>
          <p:cNvPr id="52" name="Straight Arrow Connector 51">
            <a:extLst>
              <a:ext uri="{FF2B5EF4-FFF2-40B4-BE49-F238E27FC236}">
                <a16:creationId xmlns:a16="http://schemas.microsoft.com/office/drawing/2014/main" id="{66069457-0E81-AD40-12E7-3A16888A4AFE}"/>
              </a:ext>
            </a:extLst>
          </p:cNvPr>
          <p:cNvCxnSpPr/>
          <p:nvPr/>
        </p:nvCxnSpPr>
        <p:spPr>
          <a:xfrm flipH="1">
            <a:off x="1907742" y="2186853"/>
            <a:ext cx="304800" cy="312666"/>
          </a:xfrm>
          <a:prstGeom prst="straightConnector1">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1E46CF2-E94D-DEDB-B1B2-F08A03120156}"/>
              </a:ext>
            </a:extLst>
          </p:cNvPr>
          <p:cNvCxnSpPr/>
          <p:nvPr/>
        </p:nvCxnSpPr>
        <p:spPr>
          <a:xfrm flipH="1">
            <a:off x="1506904" y="2218698"/>
            <a:ext cx="304800" cy="312666"/>
          </a:xfrm>
          <a:prstGeom prst="straightConnector1">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5C887-E178-0A28-3ED2-BD06C5247FC3}"/>
              </a:ext>
            </a:extLst>
          </p:cNvPr>
          <p:cNvCxnSpPr/>
          <p:nvPr/>
        </p:nvCxnSpPr>
        <p:spPr>
          <a:xfrm flipH="1">
            <a:off x="1107345" y="2186853"/>
            <a:ext cx="304800" cy="312666"/>
          </a:xfrm>
          <a:prstGeom prst="straightConnector1">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4609AAE-1FE9-9E47-A1D4-E42190301123}"/>
              </a:ext>
            </a:extLst>
          </p:cNvPr>
          <p:cNvSpPr txBox="1"/>
          <p:nvPr/>
        </p:nvSpPr>
        <p:spPr>
          <a:xfrm>
            <a:off x="4487926" y="1241114"/>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Deq</a:t>
            </a:r>
            <a:r>
              <a:rPr lang="en-US" sz="2000" b="1" dirty="0">
                <a:solidFill>
                  <a:srgbClr val="C00000"/>
                </a:solidFill>
                <a:latin typeface="Segoe Print" panose="02000600000000000000" pitchFamily="2" charset="0"/>
              </a:rPr>
              <a:t> C</a:t>
            </a:r>
          </a:p>
        </p:txBody>
      </p:sp>
      <p:sp>
        <p:nvSpPr>
          <p:cNvPr id="56" name="TextBox 55">
            <a:extLst>
              <a:ext uri="{FF2B5EF4-FFF2-40B4-BE49-F238E27FC236}">
                <a16:creationId xmlns:a16="http://schemas.microsoft.com/office/drawing/2014/main" id="{3A55E3B6-8726-E2B0-6B59-25E41567B2AA}"/>
              </a:ext>
            </a:extLst>
          </p:cNvPr>
          <p:cNvSpPr txBox="1"/>
          <p:nvPr/>
        </p:nvSpPr>
        <p:spPr>
          <a:xfrm>
            <a:off x="4485544" y="1944717"/>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Deq</a:t>
            </a:r>
            <a:r>
              <a:rPr lang="en-US" sz="2000" b="1" dirty="0">
                <a:solidFill>
                  <a:srgbClr val="C00000"/>
                </a:solidFill>
                <a:latin typeface="Segoe Print" panose="02000600000000000000" pitchFamily="2" charset="0"/>
              </a:rPr>
              <a:t> A</a:t>
            </a:r>
          </a:p>
        </p:txBody>
      </p:sp>
      <p:sp>
        <p:nvSpPr>
          <p:cNvPr id="57" name="TextBox 56">
            <a:extLst>
              <a:ext uri="{FF2B5EF4-FFF2-40B4-BE49-F238E27FC236}">
                <a16:creationId xmlns:a16="http://schemas.microsoft.com/office/drawing/2014/main" id="{EF19304D-0A6F-B5BB-D510-C388FF339501}"/>
              </a:ext>
            </a:extLst>
          </p:cNvPr>
          <p:cNvSpPr txBox="1"/>
          <p:nvPr/>
        </p:nvSpPr>
        <p:spPr>
          <a:xfrm>
            <a:off x="4485544" y="2762323"/>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Deq</a:t>
            </a:r>
            <a:r>
              <a:rPr lang="en-US" sz="2000" b="1" dirty="0">
                <a:solidFill>
                  <a:srgbClr val="C00000"/>
                </a:solidFill>
                <a:latin typeface="Segoe Print" panose="02000600000000000000" pitchFamily="2" charset="0"/>
              </a:rPr>
              <a:t> F</a:t>
            </a:r>
          </a:p>
        </p:txBody>
      </p:sp>
      <p:sp>
        <p:nvSpPr>
          <p:cNvPr id="58" name="TextBox 57">
            <a:extLst>
              <a:ext uri="{FF2B5EF4-FFF2-40B4-BE49-F238E27FC236}">
                <a16:creationId xmlns:a16="http://schemas.microsoft.com/office/drawing/2014/main" id="{479FBA6E-73A5-1204-FAE2-0A553D9FB0C2}"/>
              </a:ext>
            </a:extLst>
          </p:cNvPr>
          <p:cNvSpPr txBox="1"/>
          <p:nvPr/>
        </p:nvSpPr>
        <p:spPr>
          <a:xfrm>
            <a:off x="4477714" y="2353520"/>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Enq</a:t>
            </a:r>
            <a:r>
              <a:rPr lang="en-US" sz="2000" b="1" dirty="0">
                <a:solidFill>
                  <a:srgbClr val="C00000"/>
                </a:solidFill>
                <a:latin typeface="Segoe Print" panose="02000600000000000000" pitchFamily="2" charset="0"/>
              </a:rPr>
              <a:t> adjacent to A:  B, D</a:t>
            </a:r>
          </a:p>
        </p:txBody>
      </p:sp>
      <p:sp>
        <p:nvSpPr>
          <p:cNvPr id="59" name="TextBox 58">
            <a:extLst>
              <a:ext uri="{FF2B5EF4-FFF2-40B4-BE49-F238E27FC236}">
                <a16:creationId xmlns:a16="http://schemas.microsoft.com/office/drawing/2014/main" id="{7704F9ED-F268-BDEF-27AB-18D5B0EB4648}"/>
              </a:ext>
            </a:extLst>
          </p:cNvPr>
          <p:cNvSpPr txBox="1"/>
          <p:nvPr/>
        </p:nvSpPr>
        <p:spPr>
          <a:xfrm>
            <a:off x="2326330" y="2161579"/>
            <a:ext cx="301595" cy="461665"/>
          </a:xfrm>
          <a:prstGeom prst="rect">
            <a:avLst/>
          </a:prstGeom>
          <a:noFill/>
        </p:spPr>
        <p:txBody>
          <a:bodyPr wrap="square" rtlCol="0">
            <a:spAutoFit/>
          </a:bodyPr>
          <a:lstStyle/>
          <a:p>
            <a:pPr>
              <a:spcAft>
                <a:spcPts val="600"/>
              </a:spcAft>
            </a:pPr>
            <a:r>
              <a:rPr lang="en-US" sz="2400" b="1" dirty="0"/>
              <a:t>B</a:t>
            </a:r>
          </a:p>
        </p:txBody>
      </p:sp>
      <p:sp>
        <p:nvSpPr>
          <p:cNvPr id="60" name="TextBox 59">
            <a:extLst>
              <a:ext uri="{FF2B5EF4-FFF2-40B4-BE49-F238E27FC236}">
                <a16:creationId xmlns:a16="http://schemas.microsoft.com/office/drawing/2014/main" id="{2482D0D0-266E-D0B3-97B1-907D463AD4FB}"/>
              </a:ext>
            </a:extLst>
          </p:cNvPr>
          <p:cNvSpPr txBox="1"/>
          <p:nvPr/>
        </p:nvSpPr>
        <p:spPr>
          <a:xfrm>
            <a:off x="2763719" y="2160105"/>
            <a:ext cx="301595" cy="461665"/>
          </a:xfrm>
          <a:prstGeom prst="rect">
            <a:avLst/>
          </a:prstGeom>
          <a:noFill/>
        </p:spPr>
        <p:txBody>
          <a:bodyPr wrap="square" rtlCol="0">
            <a:spAutoFit/>
          </a:bodyPr>
          <a:lstStyle/>
          <a:p>
            <a:pPr>
              <a:spcAft>
                <a:spcPts val="600"/>
              </a:spcAft>
            </a:pPr>
            <a:r>
              <a:rPr lang="en-US" sz="2400" b="1" dirty="0"/>
              <a:t>D</a:t>
            </a:r>
          </a:p>
        </p:txBody>
      </p:sp>
      <p:sp>
        <p:nvSpPr>
          <p:cNvPr id="61" name="TextBox 60">
            <a:extLst>
              <a:ext uri="{FF2B5EF4-FFF2-40B4-BE49-F238E27FC236}">
                <a16:creationId xmlns:a16="http://schemas.microsoft.com/office/drawing/2014/main" id="{C9E0176D-E647-E8B9-9431-CB51D384FB10}"/>
              </a:ext>
            </a:extLst>
          </p:cNvPr>
          <p:cNvSpPr txBox="1"/>
          <p:nvPr/>
        </p:nvSpPr>
        <p:spPr>
          <a:xfrm>
            <a:off x="4485544" y="3145087"/>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Enq</a:t>
            </a:r>
            <a:r>
              <a:rPr lang="en-US" sz="2000" b="1" dirty="0">
                <a:solidFill>
                  <a:srgbClr val="C00000"/>
                </a:solidFill>
                <a:latin typeface="Segoe Print" panose="02000600000000000000" pitchFamily="2" charset="0"/>
              </a:rPr>
              <a:t> adjacent to F:</a:t>
            </a:r>
          </a:p>
        </p:txBody>
      </p:sp>
      <p:sp>
        <p:nvSpPr>
          <p:cNvPr id="62" name="TextBox 61">
            <a:extLst>
              <a:ext uri="{FF2B5EF4-FFF2-40B4-BE49-F238E27FC236}">
                <a16:creationId xmlns:a16="http://schemas.microsoft.com/office/drawing/2014/main" id="{F0DE4385-7D31-B703-A0EE-28AD4AEE7217}"/>
              </a:ext>
            </a:extLst>
          </p:cNvPr>
          <p:cNvSpPr txBox="1"/>
          <p:nvPr/>
        </p:nvSpPr>
        <p:spPr>
          <a:xfrm>
            <a:off x="4505487" y="3507837"/>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Deq</a:t>
            </a:r>
            <a:r>
              <a:rPr lang="en-US" sz="2000" b="1" dirty="0">
                <a:solidFill>
                  <a:srgbClr val="C00000"/>
                </a:solidFill>
                <a:latin typeface="Segoe Print" panose="02000600000000000000" pitchFamily="2" charset="0"/>
              </a:rPr>
              <a:t> B</a:t>
            </a:r>
          </a:p>
        </p:txBody>
      </p:sp>
      <p:sp>
        <p:nvSpPr>
          <p:cNvPr id="63" name="TextBox 62">
            <a:extLst>
              <a:ext uri="{FF2B5EF4-FFF2-40B4-BE49-F238E27FC236}">
                <a16:creationId xmlns:a16="http://schemas.microsoft.com/office/drawing/2014/main" id="{4B993BD0-6C1C-6628-5682-64D18E416F97}"/>
              </a:ext>
            </a:extLst>
          </p:cNvPr>
          <p:cNvSpPr txBox="1"/>
          <p:nvPr/>
        </p:nvSpPr>
        <p:spPr>
          <a:xfrm>
            <a:off x="4495738" y="3916640"/>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Enq</a:t>
            </a:r>
            <a:r>
              <a:rPr lang="en-US" sz="2000" b="1" dirty="0">
                <a:solidFill>
                  <a:srgbClr val="C00000"/>
                </a:solidFill>
                <a:latin typeface="Segoe Print" panose="02000600000000000000" pitchFamily="2" charset="0"/>
              </a:rPr>
              <a:t> adjacent to B:  </a:t>
            </a:r>
            <a:r>
              <a:rPr lang="en-US" sz="2000" b="1" dirty="0">
                <a:solidFill>
                  <a:srgbClr val="0070C0"/>
                </a:solidFill>
                <a:latin typeface="Segoe Print" panose="02000600000000000000" pitchFamily="2" charset="0"/>
              </a:rPr>
              <a:t>D</a:t>
            </a:r>
            <a:r>
              <a:rPr lang="en-US" sz="2000" b="1" dirty="0">
                <a:solidFill>
                  <a:srgbClr val="C00000"/>
                </a:solidFill>
                <a:latin typeface="Segoe Print" panose="02000600000000000000" pitchFamily="2" charset="0"/>
              </a:rPr>
              <a:t>, E</a:t>
            </a:r>
          </a:p>
        </p:txBody>
      </p:sp>
      <p:cxnSp>
        <p:nvCxnSpPr>
          <p:cNvPr id="64" name="Straight Arrow Connector 63">
            <a:extLst>
              <a:ext uri="{FF2B5EF4-FFF2-40B4-BE49-F238E27FC236}">
                <a16:creationId xmlns:a16="http://schemas.microsoft.com/office/drawing/2014/main" id="{64445F30-885A-D8E9-9CFC-64B40AD13E93}"/>
              </a:ext>
            </a:extLst>
          </p:cNvPr>
          <p:cNvCxnSpPr/>
          <p:nvPr/>
        </p:nvCxnSpPr>
        <p:spPr>
          <a:xfrm flipH="1">
            <a:off x="2811013" y="2206166"/>
            <a:ext cx="304800" cy="312666"/>
          </a:xfrm>
          <a:prstGeom prst="straightConnector1">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3090B23-DF0A-70D5-8E8A-B60338856B14}"/>
              </a:ext>
            </a:extLst>
          </p:cNvPr>
          <p:cNvCxnSpPr/>
          <p:nvPr/>
        </p:nvCxnSpPr>
        <p:spPr>
          <a:xfrm flipH="1">
            <a:off x="2302963" y="2197187"/>
            <a:ext cx="304800" cy="312666"/>
          </a:xfrm>
          <a:prstGeom prst="straightConnector1">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7A282F7-1C36-2235-F074-92E664AE4DF0}"/>
              </a:ext>
            </a:extLst>
          </p:cNvPr>
          <p:cNvSpPr txBox="1"/>
          <p:nvPr/>
        </p:nvSpPr>
        <p:spPr>
          <a:xfrm>
            <a:off x="3198905" y="2161579"/>
            <a:ext cx="301595" cy="461665"/>
          </a:xfrm>
          <a:prstGeom prst="rect">
            <a:avLst/>
          </a:prstGeom>
          <a:noFill/>
        </p:spPr>
        <p:txBody>
          <a:bodyPr wrap="square" rtlCol="0">
            <a:spAutoFit/>
          </a:bodyPr>
          <a:lstStyle/>
          <a:p>
            <a:pPr>
              <a:spcAft>
                <a:spcPts val="600"/>
              </a:spcAft>
            </a:pPr>
            <a:r>
              <a:rPr lang="en-US" sz="2400" b="1" dirty="0"/>
              <a:t>E</a:t>
            </a:r>
          </a:p>
        </p:txBody>
      </p:sp>
      <p:sp>
        <p:nvSpPr>
          <p:cNvPr id="67" name="TextBox 66">
            <a:extLst>
              <a:ext uri="{FF2B5EF4-FFF2-40B4-BE49-F238E27FC236}">
                <a16:creationId xmlns:a16="http://schemas.microsoft.com/office/drawing/2014/main" id="{F8252194-FE28-A2D9-BE4F-8F2AE23DB4E1}"/>
              </a:ext>
            </a:extLst>
          </p:cNvPr>
          <p:cNvSpPr txBox="1"/>
          <p:nvPr/>
        </p:nvSpPr>
        <p:spPr>
          <a:xfrm>
            <a:off x="4505487" y="4296633"/>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Deq</a:t>
            </a:r>
            <a:r>
              <a:rPr lang="en-US" sz="2000" b="1" dirty="0">
                <a:solidFill>
                  <a:srgbClr val="C00000"/>
                </a:solidFill>
                <a:latin typeface="Segoe Print" panose="02000600000000000000" pitchFamily="2" charset="0"/>
              </a:rPr>
              <a:t> D</a:t>
            </a:r>
          </a:p>
        </p:txBody>
      </p:sp>
      <p:sp>
        <p:nvSpPr>
          <p:cNvPr id="68" name="TextBox 67">
            <a:extLst>
              <a:ext uri="{FF2B5EF4-FFF2-40B4-BE49-F238E27FC236}">
                <a16:creationId xmlns:a16="http://schemas.microsoft.com/office/drawing/2014/main" id="{E7736631-0BE3-D49D-D991-64CF8FD7FAC5}"/>
              </a:ext>
            </a:extLst>
          </p:cNvPr>
          <p:cNvSpPr txBox="1"/>
          <p:nvPr/>
        </p:nvSpPr>
        <p:spPr>
          <a:xfrm>
            <a:off x="4505487" y="4659290"/>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Enq</a:t>
            </a:r>
            <a:r>
              <a:rPr lang="en-US" sz="2000" b="1" dirty="0">
                <a:solidFill>
                  <a:srgbClr val="C00000"/>
                </a:solidFill>
                <a:latin typeface="Segoe Print" panose="02000600000000000000" pitchFamily="2" charset="0"/>
              </a:rPr>
              <a:t> adjacent to D:  </a:t>
            </a:r>
            <a:r>
              <a:rPr lang="en-US" sz="2000" b="1" dirty="0">
                <a:solidFill>
                  <a:srgbClr val="0070C0"/>
                </a:solidFill>
                <a:latin typeface="Segoe Print" panose="02000600000000000000" pitchFamily="2" charset="0"/>
              </a:rPr>
              <a:t>E, </a:t>
            </a:r>
            <a:r>
              <a:rPr lang="en-US" sz="2000" b="1" dirty="0">
                <a:solidFill>
                  <a:srgbClr val="C00000"/>
                </a:solidFill>
                <a:latin typeface="Segoe Print" panose="02000600000000000000" pitchFamily="2" charset="0"/>
              </a:rPr>
              <a:t>G</a:t>
            </a:r>
          </a:p>
        </p:txBody>
      </p:sp>
      <p:sp>
        <p:nvSpPr>
          <p:cNvPr id="69" name="TextBox 68">
            <a:extLst>
              <a:ext uri="{FF2B5EF4-FFF2-40B4-BE49-F238E27FC236}">
                <a16:creationId xmlns:a16="http://schemas.microsoft.com/office/drawing/2014/main" id="{8A5A8047-C52B-6B90-AFC4-09DDA21704CD}"/>
              </a:ext>
            </a:extLst>
          </p:cNvPr>
          <p:cNvSpPr txBox="1"/>
          <p:nvPr/>
        </p:nvSpPr>
        <p:spPr>
          <a:xfrm>
            <a:off x="3544076" y="2159312"/>
            <a:ext cx="301595" cy="461665"/>
          </a:xfrm>
          <a:prstGeom prst="rect">
            <a:avLst/>
          </a:prstGeom>
          <a:noFill/>
        </p:spPr>
        <p:txBody>
          <a:bodyPr wrap="square" rtlCol="0">
            <a:spAutoFit/>
          </a:bodyPr>
          <a:lstStyle/>
          <a:p>
            <a:pPr>
              <a:spcAft>
                <a:spcPts val="600"/>
              </a:spcAft>
            </a:pPr>
            <a:r>
              <a:rPr lang="en-US" sz="2400" b="1" dirty="0"/>
              <a:t>G</a:t>
            </a:r>
          </a:p>
        </p:txBody>
      </p:sp>
      <p:sp>
        <p:nvSpPr>
          <p:cNvPr id="70" name="TextBox 69">
            <a:extLst>
              <a:ext uri="{FF2B5EF4-FFF2-40B4-BE49-F238E27FC236}">
                <a16:creationId xmlns:a16="http://schemas.microsoft.com/office/drawing/2014/main" id="{4EBB1553-AA43-C4C9-844F-9D0ACDDA9A58}"/>
              </a:ext>
            </a:extLst>
          </p:cNvPr>
          <p:cNvSpPr txBox="1"/>
          <p:nvPr/>
        </p:nvSpPr>
        <p:spPr>
          <a:xfrm>
            <a:off x="4495738" y="5048745"/>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Deq</a:t>
            </a:r>
            <a:r>
              <a:rPr lang="en-US" sz="2000" b="1" dirty="0">
                <a:solidFill>
                  <a:srgbClr val="C00000"/>
                </a:solidFill>
                <a:latin typeface="Segoe Print" panose="02000600000000000000" pitchFamily="2" charset="0"/>
              </a:rPr>
              <a:t> E</a:t>
            </a:r>
          </a:p>
        </p:txBody>
      </p:sp>
      <p:cxnSp>
        <p:nvCxnSpPr>
          <p:cNvPr id="71" name="Straight Arrow Connector 70">
            <a:extLst>
              <a:ext uri="{FF2B5EF4-FFF2-40B4-BE49-F238E27FC236}">
                <a16:creationId xmlns:a16="http://schemas.microsoft.com/office/drawing/2014/main" id="{ED406DDE-FF61-A1E6-CD62-9E6DB89DF1FD}"/>
              </a:ext>
            </a:extLst>
          </p:cNvPr>
          <p:cNvCxnSpPr/>
          <p:nvPr/>
        </p:nvCxnSpPr>
        <p:spPr>
          <a:xfrm flipH="1">
            <a:off x="3612628" y="2216204"/>
            <a:ext cx="304800" cy="312666"/>
          </a:xfrm>
          <a:prstGeom prst="straightConnector1">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96A063E-86A7-CF71-6CF5-1910A23351AD}"/>
              </a:ext>
            </a:extLst>
          </p:cNvPr>
          <p:cNvCxnSpPr/>
          <p:nvPr/>
        </p:nvCxnSpPr>
        <p:spPr>
          <a:xfrm flipH="1">
            <a:off x="3205290" y="2228884"/>
            <a:ext cx="304800" cy="312666"/>
          </a:xfrm>
          <a:prstGeom prst="straightConnector1">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B15FC4F4-CD3B-BC2A-48B5-A7DB74108BC6}"/>
              </a:ext>
            </a:extLst>
          </p:cNvPr>
          <p:cNvSpPr txBox="1"/>
          <p:nvPr/>
        </p:nvSpPr>
        <p:spPr>
          <a:xfrm>
            <a:off x="4477714" y="5398680"/>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Enq</a:t>
            </a:r>
            <a:r>
              <a:rPr lang="en-US" sz="2000" b="1" dirty="0">
                <a:solidFill>
                  <a:srgbClr val="C00000"/>
                </a:solidFill>
                <a:latin typeface="Segoe Print" panose="02000600000000000000" pitchFamily="2" charset="0"/>
              </a:rPr>
              <a:t> adjacent to E:  </a:t>
            </a:r>
            <a:r>
              <a:rPr lang="en-US" sz="2000" b="1" dirty="0">
                <a:solidFill>
                  <a:srgbClr val="0070C0"/>
                </a:solidFill>
                <a:latin typeface="Segoe Print" panose="02000600000000000000" pitchFamily="2" charset="0"/>
              </a:rPr>
              <a:t>G</a:t>
            </a:r>
          </a:p>
        </p:txBody>
      </p:sp>
      <p:sp>
        <p:nvSpPr>
          <p:cNvPr id="74" name="TextBox 73">
            <a:extLst>
              <a:ext uri="{FF2B5EF4-FFF2-40B4-BE49-F238E27FC236}">
                <a16:creationId xmlns:a16="http://schemas.microsoft.com/office/drawing/2014/main" id="{A9308498-EC89-D7AE-903E-D3B34EC530FB}"/>
              </a:ext>
            </a:extLst>
          </p:cNvPr>
          <p:cNvSpPr txBox="1"/>
          <p:nvPr/>
        </p:nvSpPr>
        <p:spPr>
          <a:xfrm>
            <a:off x="4477714" y="5773315"/>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Deq</a:t>
            </a:r>
            <a:r>
              <a:rPr lang="en-US" sz="2000" b="1" dirty="0">
                <a:solidFill>
                  <a:srgbClr val="C00000"/>
                </a:solidFill>
                <a:latin typeface="Segoe Print" panose="02000600000000000000" pitchFamily="2" charset="0"/>
              </a:rPr>
              <a:t> G</a:t>
            </a:r>
          </a:p>
        </p:txBody>
      </p:sp>
      <p:sp>
        <p:nvSpPr>
          <p:cNvPr id="75" name="TextBox 74">
            <a:extLst>
              <a:ext uri="{FF2B5EF4-FFF2-40B4-BE49-F238E27FC236}">
                <a16:creationId xmlns:a16="http://schemas.microsoft.com/office/drawing/2014/main" id="{2C87E33A-D0CA-3759-BB72-143CD579A616}"/>
              </a:ext>
            </a:extLst>
          </p:cNvPr>
          <p:cNvSpPr txBox="1"/>
          <p:nvPr/>
        </p:nvSpPr>
        <p:spPr>
          <a:xfrm>
            <a:off x="4467387" y="6123250"/>
            <a:ext cx="4304244" cy="400110"/>
          </a:xfrm>
          <a:prstGeom prst="rect">
            <a:avLst/>
          </a:prstGeom>
          <a:noFill/>
        </p:spPr>
        <p:txBody>
          <a:bodyPr wrap="square" rtlCol="0">
            <a:spAutoFit/>
          </a:bodyPr>
          <a:lstStyle/>
          <a:p>
            <a:r>
              <a:rPr lang="en-US" sz="2000" b="1" dirty="0" err="1">
                <a:solidFill>
                  <a:srgbClr val="C00000"/>
                </a:solidFill>
                <a:latin typeface="Segoe Print" panose="02000600000000000000" pitchFamily="2" charset="0"/>
              </a:rPr>
              <a:t>Enq</a:t>
            </a:r>
            <a:r>
              <a:rPr lang="en-US" sz="2000" b="1" dirty="0">
                <a:solidFill>
                  <a:srgbClr val="C00000"/>
                </a:solidFill>
                <a:latin typeface="Segoe Print" panose="02000600000000000000" pitchFamily="2" charset="0"/>
              </a:rPr>
              <a:t> adjacent to G:  </a:t>
            </a:r>
            <a:r>
              <a:rPr lang="en-US" sz="2000" b="1" dirty="0">
                <a:solidFill>
                  <a:srgbClr val="0070C0"/>
                </a:solidFill>
                <a:latin typeface="Segoe Print" panose="02000600000000000000" pitchFamily="2" charset="0"/>
              </a:rPr>
              <a:t>F</a:t>
            </a:r>
          </a:p>
        </p:txBody>
      </p:sp>
      <p:grpSp>
        <p:nvGrpSpPr>
          <p:cNvPr id="76" name="Group 75">
            <a:extLst>
              <a:ext uri="{FF2B5EF4-FFF2-40B4-BE49-F238E27FC236}">
                <a16:creationId xmlns:a16="http://schemas.microsoft.com/office/drawing/2014/main" id="{EA6D809B-84A4-A802-AE3C-ED2AEF823A5F}"/>
              </a:ext>
            </a:extLst>
          </p:cNvPr>
          <p:cNvGrpSpPr/>
          <p:nvPr/>
        </p:nvGrpSpPr>
        <p:grpSpPr>
          <a:xfrm>
            <a:off x="7555889" y="5261876"/>
            <a:ext cx="1397104" cy="1261484"/>
            <a:chOff x="7555889" y="5261876"/>
            <a:chExt cx="1397104" cy="1261484"/>
          </a:xfrm>
        </p:grpSpPr>
        <p:sp>
          <p:nvSpPr>
            <p:cNvPr id="77" name="Rounded Rectangle 11">
              <a:extLst>
                <a:ext uri="{FF2B5EF4-FFF2-40B4-BE49-F238E27FC236}">
                  <a16:creationId xmlns:a16="http://schemas.microsoft.com/office/drawing/2014/main" id="{C7AC9E7D-D0BA-054A-E9B1-EAE187776FF4}"/>
                </a:ext>
              </a:extLst>
            </p:cNvPr>
            <p:cNvSpPr/>
            <p:nvPr/>
          </p:nvSpPr>
          <p:spPr>
            <a:xfrm>
              <a:off x="7555889" y="5261876"/>
              <a:ext cx="1359511" cy="1261484"/>
            </a:xfrm>
            <a:prstGeom prst="roundRect">
              <a:avLst/>
            </a:prstGeom>
            <a:solidFill>
              <a:schemeClr val="accent3">
                <a:lumMod val="20000"/>
                <a:lumOff val="80000"/>
                <a:alpha val="44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00FEEC50-277D-DB94-1CA0-F9875AE51142}"/>
                </a:ext>
              </a:extLst>
            </p:cNvPr>
            <p:cNvSpPr txBox="1"/>
            <p:nvPr/>
          </p:nvSpPr>
          <p:spPr>
            <a:xfrm>
              <a:off x="7682416" y="5457131"/>
              <a:ext cx="1270577" cy="830997"/>
            </a:xfrm>
            <a:prstGeom prst="rect">
              <a:avLst/>
            </a:prstGeom>
            <a:noFill/>
          </p:spPr>
          <p:txBody>
            <a:bodyPr wrap="square" rtlCol="0">
              <a:spAutoFit/>
            </a:bodyPr>
            <a:lstStyle/>
            <a:p>
              <a:r>
                <a:rPr lang="en-US" sz="2400" b="1" dirty="0">
                  <a:solidFill>
                    <a:srgbClr val="0070C0"/>
                  </a:solidFill>
                  <a:latin typeface="Segoe Print" panose="02000600000000000000" pitchFamily="2" charset="0"/>
                </a:rPr>
                <a:t>Q is empty</a:t>
              </a:r>
            </a:p>
          </p:txBody>
        </p:sp>
      </p:grpSp>
    </p:spTree>
    <p:extLst>
      <p:ext uri="{BB962C8B-B14F-4D97-AF65-F5344CB8AC3E}">
        <p14:creationId xmlns:p14="http://schemas.microsoft.com/office/powerpoint/2010/main" val="137978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left)">
                                      <p:cBhvr>
                                        <p:cTn id="16" dur="500"/>
                                        <p:tgtEl>
                                          <p:spTgt spid="47"/>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1000"/>
                                        <p:tgtEl>
                                          <p:spTgt spid="48"/>
                                        </p:tgtEl>
                                      </p:cBhvr>
                                    </p:animEffect>
                                    <p:anim calcmode="lin" valueType="num">
                                      <p:cBhvr>
                                        <p:cTn id="21" dur="1000" fill="hold"/>
                                        <p:tgtEl>
                                          <p:spTgt spid="48"/>
                                        </p:tgtEl>
                                        <p:attrNameLst>
                                          <p:attrName>ppt_x</p:attrName>
                                        </p:attrNameLst>
                                      </p:cBhvr>
                                      <p:tavLst>
                                        <p:tav tm="0">
                                          <p:val>
                                            <p:strVal val="#ppt_x"/>
                                          </p:val>
                                        </p:tav>
                                        <p:tav tm="100000">
                                          <p:val>
                                            <p:strVal val="#ppt_x"/>
                                          </p:val>
                                        </p:tav>
                                      </p:tavLst>
                                    </p:anim>
                                    <p:anim calcmode="lin" valueType="num">
                                      <p:cBhvr>
                                        <p:cTn id="22"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par>
                          <p:cTn id="28" fill="hold">
                            <p:stCondLst>
                              <p:cond delay="500"/>
                            </p:stCondLst>
                            <p:childTnLst>
                              <p:par>
                                <p:cTn id="29" presetID="42" presetClass="entr" presetSubtype="0"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left)">
                                      <p:cBhvr>
                                        <p:cTn id="38" dur="500"/>
                                        <p:tgtEl>
                                          <p:spTgt spid="49"/>
                                        </p:tgtEl>
                                      </p:cBhvr>
                                    </p:animEffect>
                                  </p:childTnLst>
                                </p:cTn>
                              </p:par>
                            </p:childTnLst>
                          </p:cTn>
                        </p:par>
                        <p:par>
                          <p:cTn id="39" fill="hold">
                            <p:stCondLst>
                              <p:cond delay="500"/>
                            </p:stCondLst>
                            <p:childTnLst>
                              <p:par>
                                <p:cTn id="40" presetID="42" presetClass="entr" presetSubtype="0"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1000"/>
                                        <p:tgtEl>
                                          <p:spTgt spid="50"/>
                                        </p:tgtEl>
                                      </p:cBhvr>
                                    </p:animEffect>
                                    <p:anim calcmode="lin" valueType="num">
                                      <p:cBhvr>
                                        <p:cTn id="43" dur="1000" fill="hold"/>
                                        <p:tgtEl>
                                          <p:spTgt spid="50"/>
                                        </p:tgtEl>
                                        <p:attrNameLst>
                                          <p:attrName>ppt_x</p:attrName>
                                        </p:attrNameLst>
                                      </p:cBhvr>
                                      <p:tavLst>
                                        <p:tav tm="0">
                                          <p:val>
                                            <p:strVal val="#ppt_x"/>
                                          </p:val>
                                        </p:tav>
                                        <p:tav tm="100000">
                                          <p:val>
                                            <p:strVal val="#ppt_x"/>
                                          </p:val>
                                        </p:tav>
                                      </p:tavLst>
                                    </p:anim>
                                    <p:anim calcmode="lin" valueType="num">
                                      <p:cBhvr>
                                        <p:cTn id="44" dur="1000" fill="hold"/>
                                        <p:tgtEl>
                                          <p:spTgt spid="50"/>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42" presetClass="entr" presetSubtype="0" fill="hold" grpId="0" nodeType="after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1000"/>
                                        <p:tgtEl>
                                          <p:spTgt spid="51"/>
                                        </p:tgtEl>
                                      </p:cBhvr>
                                    </p:animEffect>
                                    <p:anim calcmode="lin" valueType="num">
                                      <p:cBhvr>
                                        <p:cTn id="49" dur="1000" fill="hold"/>
                                        <p:tgtEl>
                                          <p:spTgt spid="51"/>
                                        </p:tgtEl>
                                        <p:attrNameLst>
                                          <p:attrName>ppt_x</p:attrName>
                                        </p:attrNameLst>
                                      </p:cBhvr>
                                      <p:tavLst>
                                        <p:tav tm="0">
                                          <p:val>
                                            <p:strVal val="#ppt_x"/>
                                          </p:val>
                                        </p:tav>
                                        <p:tav tm="100000">
                                          <p:val>
                                            <p:strVal val="#ppt_x"/>
                                          </p:val>
                                        </p:tav>
                                      </p:tavLst>
                                    </p:anim>
                                    <p:anim calcmode="lin" valueType="num">
                                      <p:cBhvr>
                                        <p:cTn id="50"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left)">
                                      <p:cBhvr>
                                        <p:cTn id="55" dur="500"/>
                                        <p:tgtEl>
                                          <p:spTgt spid="56"/>
                                        </p:tgtEl>
                                      </p:cBhvr>
                                    </p:animEffect>
                                  </p:childTnLst>
                                </p:cTn>
                              </p:par>
                            </p:childTnLst>
                          </p:cTn>
                        </p:par>
                        <p:par>
                          <p:cTn id="56" fill="hold">
                            <p:stCondLst>
                              <p:cond delay="500"/>
                            </p:stCondLst>
                            <p:childTnLst>
                              <p:par>
                                <p:cTn id="57" presetID="42" presetClass="entr" presetSubtype="0"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1000"/>
                                        <p:tgtEl>
                                          <p:spTgt spid="53"/>
                                        </p:tgtEl>
                                      </p:cBhvr>
                                    </p:animEffect>
                                    <p:anim calcmode="lin" valueType="num">
                                      <p:cBhvr>
                                        <p:cTn id="60" dur="1000" fill="hold"/>
                                        <p:tgtEl>
                                          <p:spTgt spid="53"/>
                                        </p:tgtEl>
                                        <p:attrNameLst>
                                          <p:attrName>ppt_x</p:attrName>
                                        </p:attrNameLst>
                                      </p:cBhvr>
                                      <p:tavLst>
                                        <p:tav tm="0">
                                          <p:val>
                                            <p:strVal val="#ppt_x"/>
                                          </p:val>
                                        </p:tav>
                                        <p:tav tm="100000">
                                          <p:val>
                                            <p:strVal val="#ppt_x"/>
                                          </p:val>
                                        </p:tav>
                                      </p:tavLst>
                                    </p:anim>
                                    <p:anim calcmode="lin" valueType="num">
                                      <p:cBhvr>
                                        <p:cTn id="6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left)">
                                      <p:cBhvr>
                                        <p:cTn id="66" dur="500"/>
                                        <p:tgtEl>
                                          <p:spTgt spid="58"/>
                                        </p:tgtEl>
                                      </p:cBhvr>
                                    </p:animEffect>
                                  </p:childTnLst>
                                </p:cTn>
                              </p:par>
                            </p:childTnLst>
                          </p:cTn>
                        </p:par>
                        <p:par>
                          <p:cTn id="67" fill="hold">
                            <p:stCondLst>
                              <p:cond delay="500"/>
                            </p:stCondLst>
                            <p:childTnLst>
                              <p:par>
                                <p:cTn id="68" presetID="42" presetClass="entr" presetSubtype="0" fill="hold" grpId="0" nodeType="after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1000"/>
                                        <p:tgtEl>
                                          <p:spTgt spid="59"/>
                                        </p:tgtEl>
                                      </p:cBhvr>
                                    </p:animEffect>
                                    <p:anim calcmode="lin" valueType="num">
                                      <p:cBhvr>
                                        <p:cTn id="71" dur="1000" fill="hold"/>
                                        <p:tgtEl>
                                          <p:spTgt spid="59"/>
                                        </p:tgtEl>
                                        <p:attrNameLst>
                                          <p:attrName>ppt_x</p:attrName>
                                        </p:attrNameLst>
                                      </p:cBhvr>
                                      <p:tavLst>
                                        <p:tav tm="0">
                                          <p:val>
                                            <p:strVal val="#ppt_x"/>
                                          </p:val>
                                        </p:tav>
                                        <p:tav tm="100000">
                                          <p:val>
                                            <p:strVal val="#ppt_x"/>
                                          </p:val>
                                        </p:tav>
                                      </p:tavLst>
                                    </p:anim>
                                    <p:anim calcmode="lin" valueType="num">
                                      <p:cBhvr>
                                        <p:cTn id="72" dur="1000" fill="hold"/>
                                        <p:tgtEl>
                                          <p:spTgt spid="59"/>
                                        </p:tgtEl>
                                        <p:attrNameLst>
                                          <p:attrName>ppt_y</p:attrName>
                                        </p:attrNameLst>
                                      </p:cBhvr>
                                      <p:tavLst>
                                        <p:tav tm="0">
                                          <p:val>
                                            <p:strVal val="#ppt_y+.1"/>
                                          </p:val>
                                        </p:tav>
                                        <p:tav tm="100000">
                                          <p:val>
                                            <p:strVal val="#ppt_y"/>
                                          </p:val>
                                        </p:tav>
                                      </p:tavLst>
                                    </p:anim>
                                  </p:childTnLst>
                                </p:cTn>
                              </p:par>
                            </p:childTnLst>
                          </p:cTn>
                        </p:par>
                        <p:par>
                          <p:cTn id="73" fill="hold">
                            <p:stCondLst>
                              <p:cond delay="1500"/>
                            </p:stCondLst>
                            <p:childTnLst>
                              <p:par>
                                <p:cTn id="74" presetID="42" presetClass="entr" presetSubtype="0" fill="hold" grpId="0" nodeType="after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1000"/>
                                        <p:tgtEl>
                                          <p:spTgt spid="60"/>
                                        </p:tgtEl>
                                      </p:cBhvr>
                                    </p:animEffect>
                                    <p:anim calcmode="lin" valueType="num">
                                      <p:cBhvr>
                                        <p:cTn id="77" dur="1000" fill="hold"/>
                                        <p:tgtEl>
                                          <p:spTgt spid="60"/>
                                        </p:tgtEl>
                                        <p:attrNameLst>
                                          <p:attrName>ppt_x</p:attrName>
                                        </p:attrNameLst>
                                      </p:cBhvr>
                                      <p:tavLst>
                                        <p:tav tm="0">
                                          <p:val>
                                            <p:strVal val="#ppt_x"/>
                                          </p:val>
                                        </p:tav>
                                        <p:tav tm="100000">
                                          <p:val>
                                            <p:strVal val="#ppt_x"/>
                                          </p:val>
                                        </p:tav>
                                      </p:tavLst>
                                    </p:anim>
                                    <p:anim calcmode="lin" valueType="num">
                                      <p:cBhvr>
                                        <p:cTn id="7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left)">
                                      <p:cBhvr>
                                        <p:cTn id="83" dur="500"/>
                                        <p:tgtEl>
                                          <p:spTgt spid="57"/>
                                        </p:tgtEl>
                                      </p:cBhvr>
                                    </p:animEffect>
                                  </p:childTnLst>
                                </p:cTn>
                              </p:par>
                            </p:childTnLst>
                          </p:cTn>
                        </p:par>
                        <p:par>
                          <p:cTn id="84" fill="hold">
                            <p:stCondLst>
                              <p:cond delay="500"/>
                            </p:stCondLst>
                            <p:childTnLst>
                              <p:par>
                                <p:cTn id="85" presetID="42" presetClass="entr" presetSubtype="0" fill="hold" nodeType="after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anim calcmode="lin" valueType="num">
                                      <p:cBhvr>
                                        <p:cTn id="88" dur="1000" fill="hold"/>
                                        <p:tgtEl>
                                          <p:spTgt spid="52"/>
                                        </p:tgtEl>
                                        <p:attrNameLst>
                                          <p:attrName>ppt_x</p:attrName>
                                        </p:attrNameLst>
                                      </p:cBhvr>
                                      <p:tavLst>
                                        <p:tav tm="0">
                                          <p:val>
                                            <p:strVal val="#ppt_x"/>
                                          </p:val>
                                        </p:tav>
                                        <p:tav tm="100000">
                                          <p:val>
                                            <p:strVal val="#ppt_x"/>
                                          </p:val>
                                        </p:tav>
                                      </p:tavLst>
                                    </p:anim>
                                    <p:anim calcmode="lin" valueType="num">
                                      <p:cBhvr>
                                        <p:cTn id="8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wipe(left)">
                                      <p:cBhvr>
                                        <p:cTn id="94" dur="500"/>
                                        <p:tgtEl>
                                          <p:spTgt spid="6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wipe(left)">
                                      <p:cBhvr>
                                        <p:cTn id="99" dur="500"/>
                                        <p:tgtEl>
                                          <p:spTgt spid="62"/>
                                        </p:tgtEl>
                                      </p:cBhvr>
                                    </p:animEffect>
                                  </p:childTnLst>
                                </p:cTn>
                              </p:par>
                            </p:childTnLst>
                          </p:cTn>
                        </p:par>
                        <p:par>
                          <p:cTn id="100" fill="hold">
                            <p:stCondLst>
                              <p:cond delay="500"/>
                            </p:stCondLst>
                            <p:childTnLst>
                              <p:par>
                                <p:cTn id="101" presetID="42" presetClass="entr" presetSubtype="0" fill="hold" nodeType="afterEffect">
                                  <p:stCondLst>
                                    <p:cond delay="0"/>
                                  </p:stCondLst>
                                  <p:childTnLst>
                                    <p:set>
                                      <p:cBhvr>
                                        <p:cTn id="102" dur="1" fill="hold">
                                          <p:stCondLst>
                                            <p:cond delay="0"/>
                                          </p:stCondLst>
                                        </p:cTn>
                                        <p:tgtEl>
                                          <p:spTgt spid="65"/>
                                        </p:tgtEl>
                                        <p:attrNameLst>
                                          <p:attrName>style.visibility</p:attrName>
                                        </p:attrNameLst>
                                      </p:cBhvr>
                                      <p:to>
                                        <p:strVal val="visible"/>
                                      </p:to>
                                    </p:set>
                                    <p:animEffect transition="in" filter="fade">
                                      <p:cBhvr>
                                        <p:cTn id="103" dur="1000"/>
                                        <p:tgtEl>
                                          <p:spTgt spid="65"/>
                                        </p:tgtEl>
                                      </p:cBhvr>
                                    </p:animEffect>
                                    <p:anim calcmode="lin" valueType="num">
                                      <p:cBhvr>
                                        <p:cTn id="104" dur="1000" fill="hold"/>
                                        <p:tgtEl>
                                          <p:spTgt spid="65"/>
                                        </p:tgtEl>
                                        <p:attrNameLst>
                                          <p:attrName>ppt_x</p:attrName>
                                        </p:attrNameLst>
                                      </p:cBhvr>
                                      <p:tavLst>
                                        <p:tav tm="0">
                                          <p:val>
                                            <p:strVal val="#ppt_x"/>
                                          </p:val>
                                        </p:tav>
                                        <p:tav tm="100000">
                                          <p:val>
                                            <p:strVal val="#ppt_x"/>
                                          </p:val>
                                        </p:tav>
                                      </p:tavLst>
                                    </p:anim>
                                    <p:anim calcmode="lin" valueType="num">
                                      <p:cBhvr>
                                        <p:cTn id="105"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wipe(left)">
                                      <p:cBhvr>
                                        <p:cTn id="110" dur="500"/>
                                        <p:tgtEl>
                                          <p:spTgt spid="63"/>
                                        </p:tgtEl>
                                      </p:cBhvr>
                                    </p:animEffect>
                                  </p:childTnLst>
                                </p:cTn>
                              </p:par>
                            </p:childTnLst>
                          </p:cTn>
                        </p:par>
                        <p:par>
                          <p:cTn id="111" fill="hold">
                            <p:stCondLst>
                              <p:cond delay="500"/>
                            </p:stCondLst>
                            <p:childTnLst>
                              <p:par>
                                <p:cTn id="112" presetID="42" presetClass="entr" presetSubtype="0" fill="hold" grpId="0" nodeType="after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fade">
                                      <p:cBhvr>
                                        <p:cTn id="114" dur="1000"/>
                                        <p:tgtEl>
                                          <p:spTgt spid="66"/>
                                        </p:tgtEl>
                                      </p:cBhvr>
                                    </p:animEffect>
                                    <p:anim calcmode="lin" valueType="num">
                                      <p:cBhvr>
                                        <p:cTn id="115" dur="1000" fill="hold"/>
                                        <p:tgtEl>
                                          <p:spTgt spid="66"/>
                                        </p:tgtEl>
                                        <p:attrNameLst>
                                          <p:attrName>ppt_x</p:attrName>
                                        </p:attrNameLst>
                                      </p:cBhvr>
                                      <p:tavLst>
                                        <p:tav tm="0">
                                          <p:val>
                                            <p:strVal val="#ppt_x"/>
                                          </p:val>
                                        </p:tav>
                                        <p:tav tm="100000">
                                          <p:val>
                                            <p:strVal val="#ppt_x"/>
                                          </p:val>
                                        </p:tav>
                                      </p:tavLst>
                                    </p:anim>
                                    <p:anim calcmode="lin" valueType="num">
                                      <p:cBhvr>
                                        <p:cTn id="11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wipe(left)">
                                      <p:cBhvr>
                                        <p:cTn id="121" dur="500"/>
                                        <p:tgtEl>
                                          <p:spTgt spid="67"/>
                                        </p:tgtEl>
                                      </p:cBhvr>
                                    </p:animEffect>
                                  </p:childTnLst>
                                </p:cTn>
                              </p:par>
                            </p:childTnLst>
                          </p:cTn>
                        </p:par>
                        <p:par>
                          <p:cTn id="122" fill="hold">
                            <p:stCondLst>
                              <p:cond delay="500"/>
                            </p:stCondLst>
                            <p:childTnLst>
                              <p:par>
                                <p:cTn id="123" presetID="42" presetClass="entr" presetSubtype="0" fill="hold" nodeType="afterEffect">
                                  <p:stCondLst>
                                    <p:cond delay="0"/>
                                  </p:stCondLst>
                                  <p:childTnLst>
                                    <p:set>
                                      <p:cBhvr>
                                        <p:cTn id="124" dur="1" fill="hold">
                                          <p:stCondLst>
                                            <p:cond delay="0"/>
                                          </p:stCondLst>
                                        </p:cTn>
                                        <p:tgtEl>
                                          <p:spTgt spid="64"/>
                                        </p:tgtEl>
                                        <p:attrNameLst>
                                          <p:attrName>style.visibility</p:attrName>
                                        </p:attrNameLst>
                                      </p:cBhvr>
                                      <p:to>
                                        <p:strVal val="visible"/>
                                      </p:to>
                                    </p:set>
                                    <p:animEffect transition="in" filter="fade">
                                      <p:cBhvr>
                                        <p:cTn id="125" dur="1000"/>
                                        <p:tgtEl>
                                          <p:spTgt spid="64"/>
                                        </p:tgtEl>
                                      </p:cBhvr>
                                    </p:animEffect>
                                    <p:anim calcmode="lin" valueType="num">
                                      <p:cBhvr>
                                        <p:cTn id="126" dur="1000" fill="hold"/>
                                        <p:tgtEl>
                                          <p:spTgt spid="64"/>
                                        </p:tgtEl>
                                        <p:attrNameLst>
                                          <p:attrName>ppt_x</p:attrName>
                                        </p:attrNameLst>
                                      </p:cBhvr>
                                      <p:tavLst>
                                        <p:tav tm="0">
                                          <p:val>
                                            <p:strVal val="#ppt_x"/>
                                          </p:val>
                                        </p:tav>
                                        <p:tav tm="100000">
                                          <p:val>
                                            <p:strVal val="#ppt_x"/>
                                          </p:val>
                                        </p:tav>
                                      </p:tavLst>
                                    </p:anim>
                                    <p:anim calcmode="lin" valueType="num">
                                      <p:cBhvr>
                                        <p:cTn id="127"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68"/>
                                        </p:tgtEl>
                                        <p:attrNameLst>
                                          <p:attrName>style.visibility</p:attrName>
                                        </p:attrNameLst>
                                      </p:cBhvr>
                                      <p:to>
                                        <p:strVal val="visible"/>
                                      </p:to>
                                    </p:set>
                                    <p:animEffect transition="in" filter="wipe(left)">
                                      <p:cBhvr>
                                        <p:cTn id="132" dur="500"/>
                                        <p:tgtEl>
                                          <p:spTgt spid="68"/>
                                        </p:tgtEl>
                                      </p:cBhvr>
                                    </p:animEffect>
                                  </p:childTnLst>
                                </p:cTn>
                              </p:par>
                            </p:childTnLst>
                          </p:cTn>
                        </p:par>
                        <p:par>
                          <p:cTn id="133" fill="hold">
                            <p:stCondLst>
                              <p:cond delay="500"/>
                            </p:stCondLst>
                            <p:childTnLst>
                              <p:par>
                                <p:cTn id="134" presetID="42" presetClass="entr" presetSubtype="0" fill="hold" grpId="0" nodeType="after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fade">
                                      <p:cBhvr>
                                        <p:cTn id="136" dur="1000"/>
                                        <p:tgtEl>
                                          <p:spTgt spid="69"/>
                                        </p:tgtEl>
                                      </p:cBhvr>
                                    </p:animEffect>
                                    <p:anim calcmode="lin" valueType="num">
                                      <p:cBhvr>
                                        <p:cTn id="137" dur="1000" fill="hold"/>
                                        <p:tgtEl>
                                          <p:spTgt spid="69"/>
                                        </p:tgtEl>
                                        <p:attrNameLst>
                                          <p:attrName>ppt_x</p:attrName>
                                        </p:attrNameLst>
                                      </p:cBhvr>
                                      <p:tavLst>
                                        <p:tav tm="0">
                                          <p:val>
                                            <p:strVal val="#ppt_x"/>
                                          </p:val>
                                        </p:tav>
                                        <p:tav tm="100000">
                                          <p:val>
                                            <p:strVal val="#ppt_x"/>
                                          </p:val>
                                        </p:tav>
                                      </p:tavLst>
                                    </p:anim>
                                    <p:anim calcmode="lin" valueType="num">
                                      <p:cBhvr>
                                        <p:cTn id="138"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70"/>
                                        </p:tgtEl>
                                        <p:attrNameLst>
                                          <p:attrName>style.visibility</p:attrName>
                                        </p:attrNameLst>
                                      </p:cBhvr>
                                      <p:to>
                                        <p:strVal val="visible"/>
                                      </p:to>
                                    </p:set>
                                    <p:animEffect transition="in" filter="wipe(left)">
                                      <p:cBhvr>
                                        <p:cTn id="143" dur="500"/>
                                        <p:tgtEl>
                                          <p:spTgt spid="70"/>
                                        </p:tgtEl>
                                      </p:cBhvr>
                                    </p:animEffect>
                                  </p:childTnLst>
                                </p:cTn>
                              </p:par>
                            </p:childTnLst>
                          </p:cTn>
                        </p:par>
                        <p:par>
                          <p:cTn id="144" fill="hold">
                            <p:stCondLst>
                              <p:cond delay="500"/>
                            </p:stCondLst>
                            <p:childTnLst>
                              <p:par>
                                <p:cTn id="145" presetID="42" presetClass="entr" presetSubtype="0" fill="hold" nodeType="afterEffect">
                                  <p:stCondLst>
                                    <p:cond delay="0"/>
                                  </p:stCondLst>
                                  <p:childTnLst>
                                    <p:set>
                                      <p:cBhvr>
                                        <p:cTn id="146" dur="1" fill="hold">
                                          <p:stCondLst>
                                            <p:cond delay="0"/>
                                          </p:stCondLst>
                                        </p:cTn>
                                        <p:tgtEl>
                                          <p:spTgt spid="72"/>
                                        </p:tgtEl>
                                        <p:attrNameLst>
                                          <p:attrName>style.visibility</p:attrName>
                                        </p:attrNameLst>
                                      </p:cBhvr>
                                      <p:to>
                                        <p:strVal val="visible"/>
                                      </p:to>
                                    </p:set>
                                    <p:animEffect transition="in" filter="fade">
                                      <p:cBhvr>
                                        <p:cTn id="147" dur="1000"/>
                                        <p:tgtEl>
                                          <p:spTgt spid="72"/>
                                        </p:tgtEl>
                                      </p:cBhvr>
                                    </p:animEffect>
                                    <p:anim calcmode="lin" valueType="num">
                                      <p:cBhvr>
                                        <p:cTn id="148" dur="1000" fill="hold"/>
                                        <p:tgtEl>
                                          <p:spTgt spid="72"/>
                                        </p:tgtEl>
                                        <p:attrNameLst>
                                          <p:attrName>ppt_x</p:attrName>
                                        </p:attrNameLst>
                                      </p:cBhvr>
                                      <p:tavLst>
                                        <p:tav tm="0">
                                          <p:val>
                                            <p:strVal val="#ppt_x"/>
                                          </p:val>
                                        </p:tav>
                                        <p:tav tm="100000">
                                          <p:val>
                                            <p:strVal val="#ppt_x"/>
                                          </p:val>
                                        </p:tav>
                                      </p:tavLst>
                                    </p:anim>
                                    <p:anim calcmode="lin" valueType="num">
                                      <p:cBhvr>
                                        <p:cTn id="14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73"/>
                                        </p:tgtEl>
                                        <p:attrNameLst>
                                          <p:attrName>style.visibility</p:attrName>
                                        </p:attrNameLst>
                                      </p:cBhvr>
                                      <p:to>
                                        <p:strVal val="visible"/>
                                      </p:to>
                                    </p:set>
                                    <p:animEffect transition="in" filter="wipe(left)">
                                      <p:cBhvr>
                                        <p:cTn id="154" dur="500"/>
                                        <p:tgtEl>
                                          <p:spTgt spid="73"/>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74"/>
                                        </p:tgtEl>
                                        <p:attrNameLst>
                                          <p:attrName>style.visibility</p:attrName>
                                        </p:attrNameLst>
                                      </p:cBhvr>
                                      <p:to>
                                        <p:strVal val="visible"/>
                                      </p:to>
                                    </p:set>
                                    <p:animEffect transition="in" filter="wipe(left)">
                                      <p:cBhvr>
                                        <p:cTn id="159" dur="500"/>
                                        <p:tgtEl>
                                          <p:spTgt spid="74"/>
                                        </p:tgtEl>
                                      </p:cBhvr>
                                    </p:animEffect>
                                  </p:childTnLst>
                                </p:cTn>
                              </p:par>
                            </p:childTnLst>
                          </p:cTn>
                        </p:par>
                        <p:par>
                          <p:cTn id="160" fill="hold">
                            <p:stCondLst>
                              <p:cond delay="500"/>
                            </p:stCondLst>
                            <p:childTnLst>
                              <p:par>
                                <p:cTn id="161" presetID="42" presetClass="entr" presetSubtype="0" fill="hold" nodeType="afterEffect">
                                  <p:stCondLst>
                                    <p:cond delay="0"/>
                                  </p:stCondLst>
                                  <p:childTnLst>
                                    <p:set>
                                      <p:cBhvr>
                                        <p:cTn id="162" dur="1" fill="hold">
                                          <p:stCondLst>
                                            <p:cond delay="0"/>
                                          </p:stCondLst>
                                        </p:cTn>
                                        <p:tgtEl>
                                          <p:spTgt spid="71"/>
                                        </p:tgtEl>
                                        <p:attrNameLst>
                                          <p:attrName>style.visibility</p:attrName>
                                        </p:attrNameLst>
                                      </p:cBhvr>
                                      <p:to>
                                        <p:strVal val="visible"/>
                                      </p:to>
                                    </p:set>
                                    <p:animEffect transition="in" filter="fade">
                                      <p:cBhvr>
                                        <p:cTn id="163" dur="1000"/>
                                        <p:tgtEl>
                                          <p:spTgt spid="71"/>
                                        </p:tgtEl>
                                      </p:cBhvr>
                                    </p:animEffect>
                                    <p:anim calcmode="lin" valueType="num">
                                      <p:cBhvr>
                                        <p:cTn id="164" dur="1000" fill="hold"/>
                                        <p:tgtEl>
                                          <p:spTgt spid="71"/>
                                        </p:tgtEl>
                                        <p:attrNameLst>
                                          <p:attrName>ppt_x</p:attrName>
                                        </p:attrNameLst>
                                      </p:cBhvr>
                                      <p:tavLst>
                                        <p:tav tm="0">
                                          <p:val>
                                            <p:strVal val="#ppt_x"/>
                                          </p:val>
                                        </p:tav>
                                        <p:tav tm="100000">
                                          <p:val>
                                            <p:strVal val="#ppt_x"/>
                                          </p:val>
                                        </p:tav>
                                      </p:tavLst>
                                    </p:anim>
                                    <p:anim calcmode="lin" valueType="num">
                                      <p:cBhvr>
                                        <p:cTn id="165"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75"/>
                                        </p:tgtEl>
                                        <p:attrNameLst>
                                          <p:attrName>style.visibility</p:attrName>
                                        </p:attrNameLst>
                                      </p:cBhvr>
                                      <p:to>
                                        <p:strVal val="visible"/>
                                      </p:to>
                                    </p:set>
                                    <p:animEffect transition="in" filter="wipe(left)">
                                      <p:cBhvr>
                                        <p:cTn id="170" dur="500"/>
                                        <p:tgtEl>
                                          <p:spTgt spid="75"/>
                                        </p:tgtEl>
                                      </p:cBhvr>
                                    </p:animEffect>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nodeType="clickEffect">
                                  <p:stCondLst>
                                    <p:cond delay="0"/>
                                  </p:stCondLst>
                                  <p:childTnLst>
                                    <p:set>
                                      <p:cBhvr>
                                        <p:cTn id="174" dur="1" fill="hold">
                                          <p:stCondLst>
                                            <p:cond delay="0"/>
                                          </p:stCondLst>
                                        </p:cTn>
                                        <p:tgtEl>
                                          <p:spTgt spid="76"/>
                                        </p:tgtEl>
                                        <p:attrNameLst>
                                          <p:attrName>style.visibility</p:attrName>
                                        </p:attrNameLst>
                                      </p:cBhvr>
                                      <p:to>
                                        <p:strVal val="visible"/>
                                      </p:to>
                                    </p:set>
                                    <p:animEffect transition="in" filter="fade">
                                      <p:cBhvr>
                                        <p:cTn id="175" dur="1000"/>
                                        <p:tgtEl>
                                          <p:spTgt spid="76"/>
                                        </p:tgtEl>
                                      </p:cBhvr>
                                    </p:animEffect>
                                    <p:anim calcmode="lin" valueType="num">
                                      <p:cBhvr>
                                        <p:cTn id="176" dur="1000" fill="hold"/>
                                        <p:tgtEl>
                                          <p:spTgt spid="76"/>
                                        </p:tgtEl>
                                        <p:attrNameLst>
                                          <p:attrName>ppt_x</p:attrName>
                                        </p:attrNameLst>
                                      </p:cBhvr>
                                      <p:tavLst>
                                        <p:tav tm="0">
                                          <p:val>
                                            <p:strVal val="#ppt_x"/>
                                          </p:val>
                                        </p:tav>
                                        <p:tav tm="100000">
                                          <p:val>
                                            <p:strVal val="#ppt_x"/>
                                          </p:val>
                                        </p:tav>
                                      </p:tavLst>
                                    </p:anim>
                                    <p:anim calcmode="lin" valueType="num">
                                      <p:cBhvr>
                                        <p:cTn id="17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7" grpId="0"/>
      <p:bldP spid="48" grpId="0"/>
      <p:bldP spid="49" grpId="0"/>
      <p:bldP spid="50" grpId="0"/>
      <p:bldP spid="51" grpId="0"/>
      <p:bldP spid="55" grpId="0"/>
      <p:bldP spid="56" grpId="0"/>
      <p:bldP spid="57" grpId="0"/>
      <p:bldP spid="58" grpId="0"/>
      <p:bldP spid="59" grpId="0"/>
      <p:bldP spid="60" grpId="0"/>
      <p:bldP spid="61" grpId="0"/>
      <p:bldP spid="62" grpId="0"/>
      <p:bldP spid="63" grpId="0"/>
      <p:bldP spid="66" grpId="0"/>
      <p:bldP spid="67" grpId="0"/>
      <p:bldP spid="68" grpId="0"/>
      <p:bldP spid="69" grpId="0"/>
      <p:bldP spid="70" grpId="0"/>
      <p:bldP spid="73" grpId="0"/>
      <p:bldP spid="74" grpId="0"/>
      <p:bldP spid="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0D98-AD58-2EB7-2C64-52D0A7F8BADF}"/>
              </a:ext>
            </a:extLst>
          </p:cNvPr>
          <p:cNvSpPr>
            <a:spLocks noGrp="1"/>
          </p:cNvSpPr>
          <p:nvPr>
            <p:ph type="title"/>
          </p:nvPr>
        </p:nvSpPr>
        <p:spPr/>
        <p:txBody>
          <a:bodyPr/>
          <a:lstStyle/>
          <a:p>
            <a:r>
              <a:rPr lang="en-US" dirty="0"/>
              <a:t>Dijkstra’s algorithm</a:t>
            </a:r>
          </a:p>
        </p:txBody>
      </p:sp>
      <p:sp>
        <p:nvSpPr>
          <p:cNvPr id="3" name="Content Placeholder 2">
            <a:extLst>
              <a:ext uri="{FF2B5EF4-FFF2-40B4-BE49-F238E27FC236}">
                <a16:creationId xmlns:a16="http://schemas.microsoft.com/office/drawing/2014/main" id="{97576F4D-86E2-0A29-6244-3028A276FEBD}"/>
              </a:ext>
            </a:extLst>
          </p:cNvPr>
          <p:cNvSpPr>
            <a:spLocks noGrp="1"/>
          </p:cNvSpPr>
          <p:nvPr>
            <p:ph idx="1"/>
          </p:nvPr>
        </p:nvSpPr>
        <p:spPr/>
        <p:txBody>
          <a:bodyPr>
            <a:normAutofit/>
          </a:bodyPr>
          <a:lstStyle/>
          <a:p>
            <a:r>
              <a:rPr lang="en-US" sz="1800" b="1" dirty="0"/>
              <a:t>Weighted</a:t>
            </a:r>
            <a:r>
              <a:rPr lang="en-US" sz="1800" dirty="0"/>
              <a:t> shortest path</a:t>
            </a:r>
          </a:p>
          <a:p>
            <a:r>
              <a:rPr lang="en-US" sz="1800" dirty="0"/>
              <a:t>Now use a priority queue to hold adjacent nodes</a:t>
            </a:r>
          </a:p>
        </p:txBody>
      </p:sp>
      <p:sp>
        <p:nvSpPr>
          <p:cNvPr id="4" name="TextBox 3">
            <a:extLst>
              <a:ext uri="{FF2B5EF4-FFF2-40B4-BE49-F238E27FC236}">
                <a16:creationId xmlns:a16="http://schemas.microsoft.com/office/drawing/2014/main" id="{05E638B6-CF74-B45D-D7C6-97A42D503B50}"/>
              </a:ext>
            </a:extLst>
          </p:cNvPr>
          <p:cNvSpPr txBox="1"/>
          <p:nvPr/>
        </p:nvSpPr>
        <p:spPr>
          <a:xfrm>
            <a:off x="4820314" y="2701389"/>
            <a:ext cx="4225096" cy="3323987"/>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V  known </a:t>
            </a:r>
            <a:r>
              <a:rPr lang="en-US" sz="2000" b="1" dirty="0" err="1">
                <a:solidFill>
                  <a:srgbClr val="0070C0"/>
                </a:solidFill>
                <a:latin typeface="Consolas" panose="020B0609020204030204" pitchFamily="49" charset="0"/>
                <a:cs typeface="Consolas" panose="020B0609020204030204" pitchFamily="49" charset="0"/>
              </a:rPr>
              <a:t>dist</a:t>
            </a:r>
            <a:r>
              <a:rPr lang="en-US" sz="2000" b="1" dirty="0">
                <a:solidFill>
                  <a:srgbClr val="0070C0"/>
                </a:solidFill>
                <a:latin typeface="Consolas" panose="020B0609020204030204" pitchFamily="49" charset="0"/>
                <a:cs typeface="Consolas" panose="020B0609020204030204" pitchFamily="49" charset="0"/>
              </a:rPr>
              <a:t>      </a:t>
            </a:r>
            <a:r>
              <a:rPr lang="en-US" sz="2000" b="1" dirty="0" err="1">
                <a:solidFill>
                  <a:srgbClr val="0070C0"/>
                </a:solidFill>
                <a:latin typeface="Consolas" panose="020B0609020204030204" pitchFamily="49" charset="0"/>
                <a:cs typeface="Consolas" panose="020B0609020204030204" pitchFamily="49" charset="0"/>
              </a:rPr>
              <a:t>prev</a:t>
            </a:r>
            <a:endParaRPr lang="en-US" sz="2000" b="1" dirty="0">
              <a:solidFill>
                <a:srgbClr val="0070C0"/>
              </a:solidFill>
              <a:latin typeface="Consolas" panose="020B0609020204030204" pitchFamily="49" charset="0"/>
              <a:cs typeface="Consolas" panose="020B0609020204030204" pitchFamily="49" charset="0"/>
            </a:endParaRPr>
          </a:p>
          <a:p>
            <a:r>
              <a:rPr lang="en-US" sz="2000" b="1" dirty="0">
                <a:solidFill>
                  <a:srgbClr val="0070C0"/>
                </a:solidFill>
                <a:latin typeface="Consolas" panose="020B0609020204030204" pitchFamily="49" charset="0"/>
                <a:cs typeface="Consolas" panose="020B0609020204030204" pitchFamily="49" charset="0"/>
              </a:rPr>
              <a:t>----------------------------</a:t>
            </a:r>
          </a:p>
          <a:p>
            <a:pPr>
              <a:spcBef>
                <a:spcPts val="600"/>
              </a:spcBef>
            </a:pPr>
            <a:r>
              <a:rPr lang="en-US" sz="2000" b="1" dirty="0">
                <a:solidFill>
                  <a:srgbClr val="0070C0"/>
                </a:solidFill>
                <a:latin typeface="Consolas" panose="020B0609020204030204" pitchFamily="49" charset="0"/>
                <a:cs typeface="Consolas" panose="020B0609020204030204" pitchFamily="49" charset="0"/>
              </a:rPr>
              <a:t>A  F     ∞</a:t>
            </a:r>
          </a:p>
          <a:p>
            <a:pPr>
              <a:spcBef>
                <a:spcPts val="600"/>
              </a:spcBef>
            </a:pPr>
            <a:r>
              <a:rPr lang="en-US" sz="2000" b="1" dirty="0">
                <a:solidFill>
                  <a:srgbClr val="0070C0"/>
                </a:solidFill>
                <a:latin typeface="Consolas" panose="020B0609020204030204" pitchFamily="49" charset="0"/>
                <a:cs typeface="Consolas" panose="020B0609020204030204" pitchFamily="49" charset="0"/>
              </a:rPr>
              <a:t>B  F     ∞</a:t>
            </a:r>
          </a:p>
          <a:p>
            <a:pPr>
              <a:spcBef>
                <a:spcPts val="600"/>
              </a:spcBef>
            </a:pPr>
            <a:r>
              <a:rPr lang="en-US" sz="2000" b="1" dirty="0">
                <a:solidFill>
                  <a:srgbClr val="0070C0"/>
                </a:solidFill>
                <a:latin typeface="Consolas" panose="020B0609020204030204" pitchFamily="49" charset="0"/>
                <a:cs typeface="Consolas" panose="020B0609020204030204" pitchFamily="49" charset="0"/>
              </a:rPr>
              <a:t>C  F     ∞</a:t>
            </a:r>
          </a:p>
          <a:p>
            <a:pPr>
              <a:spcBef>
                <a:spcPts val="600"/>
              </a:spcBef>
            </a:pPr>
            <a:r>
              <a:rPr lang="en-US" sz="2000" b="1" dirty="0">
                <a:solidFill>
                  <a:srgbClr val="0070C0"/>
                </a:solidFill>
                <a:latin typeface="Consolas" panose="020B0609020204030204" pitchFamily="49" charset="0"/>
                <a:cs typeface="Consolas" panose="020B0609020204030204" pitchFamily="49" charset="0"/>
              </a:rPr>
              <a:t>D  F     ∞</a:t>
            </a:r>
          </a:p>
          <a:p>
            <a:pPr>
              <a:spcBef>
                <a:spcPts val="600"/>
              </a:spcBef>
            </a:pPr>
            <a:r>
              <a:rPr lang="en-US" sz="2000" b="1" dirty="0">
                <a:solidFill>
                  <a:srgbClr val="0070C0"/>
                </a:solidFill>
                <a:latin typeface="Consolas" panose="020B0609020204030204" pitchFamily="49" charset="0"/>
                <a:cs typeface="Consolas" panose="020B0609020204030204" pitchFamily="49" charset="0"/>
              </a:rPr>
              <a:t>E  F     ∞</a:t>
            </a:r>
          </a:p>
          <a:p>
            <a:pPr>
              <a:spcBef>
                <a:spcPts val="600"/>
              </a:spcBef>
            </a:pPr>
            <a:r>
              <a:rPr lang="en-US" sz="2000" b="1" dirty="0">
                <a:solidFill>
                  <a:srgbClr val="0070C0"/>
                </a:solidFill>
                <a:latin typeface="Consolas" panose="020B0609020204030204" pitchFamily="49" charset="0"/>
                <a:cs typeface="Consolas" panose="020B0609020204030204" pitchFamily="49" charset="0"/>
              </a:rPr>
              <a:t>F  </a:t>
            </a:r>
            <a:r>
              <a:rPr lang="en-US" sz="2000" b="1" dirty="0" err="1">
                <a:solidFill>
                  <a:srgbClr val="0070C0"/>
                </a:solidFill>
                <a:latin typeface="Consolas" panose="020B0609020204030204" pitchFamily="49" charset="0"/>
                <a:cs typeface="Consolas" panose="020B0609020204030204" pitchFamily="49" charset="0"/>
              </a:rPr>
              <a:t>F</a:t>
            </a:r>
            <a:r>
              <a:rPr lang="en-US" sz="2000" b="1" dirty="0">
                <a:solidFill>
                  <a:srgbClr val="0070C0"/>
                </a:solidFill>
                <a:latin typeface="Consolas" panose="020B0609020204030204" pitchFamily="49" charset="0"/>
                <a:cs typeface="Consolas" panose="020B0609020204030204" pitchFamily="49" charset="0"/>
              </a:rPr>
              <a:t>     ∞</a:t>
            </a:r>
            <a:br>
              <a:rPr lang="en-US" sz="2000" b="1" dirty="0">
                <a:solidFill>
                  <a:srgbClr val="0070C0"/>
                </a:solidFill>
                <a:latin typeface="Consolas" panose="020B0609020204030204" pitchFamily="49" charset="0"/>
                <a:cs typeface="Consolas" panose="020B0609020204030204" pitchFamily="49" charset="0"/>
              </a:rPr>
            </a:br>
            <a:r>
              <a:rPr lang="en-US" sz="2000" b="1" dirty="0">
                <a:solidFill>
                  <a:srgbClr val="0070C0"/>
                </a:solidFill>
                <a:latin typeface="Consolas" panose="020B0609020204030204" pitchFamily="49" charset="0"/>
                <a:cs typeface="Consolas" panose="020B0609020204030204" pitchFamily="49" charset="0"/>
              </a:rPr>
              <a:t>G  F     ∞</a:t>
            </a:r>
            <a:endParaRPr lang="en-US" sz="2000" b="1" dirty="0">
              <a:latin typeface="Consolas" panose="020B0609020204030204" pitchFamily="49" charset="0"/>
              <a:cs typeface="Consolas" panose="020B0609020204030204" pitchFamily="49" charset="0"/>
            </a:endParaRPr>
          </a:p>
        </p:txBody>
      </p:sp>
      <p:grpSp>
        <p:nvGrpSpPr>
          <p:cNvPr id="5" name="Group 4">
            <a:extLst>
              <a:ext uri="{FF2B5EF4-FFF2-40B4-BE49-F238E27FC236}">
                <a16:creationId xmlns:a16="http://schemas.microsoft.com/office/drawing/2014/main" id="{FCA400D6-8075-7F9F-029C-2F2188DE2061}"/>
              </a:ext>
            </a:extLst>
          </p:cNvPr>
          <p:cNvGrpSpPr/>
          <p:nvPr/>
        </p:nvGrpSpPr>
        <p:grpSpPr>
          <a:xfrm>
            <a:off x="152400" y="3581400"/>
            <a:ext cx="4038600" cy="3139393"/>
            <a:chOff x="152400" y="3581400"/>
            <a:chExt cx="4038600" cy="3139393"/>
          </a:xfrm>
        </p:grpSpPr>
        <p:grpSp>
          <p:nvGrpSpPr>
            <p:cNvPr id="6" name="Group 5">
              <a:extLst>
                <a:ext uri="{FF2B5EF4-FFF2-40B4-BE49-F238E27FC236}">
                  <a16:creationId xmlns:a16="http://schemas.microsoft.com/office/drawing/2014/main" id="{8937E9DE-082C-BCAB-6185-4F7C91590137}"/>
                </a:ext>
              </a:extLst>
            </p:cNvPr>
            <p:cNvGrpSpPr/>
            <p:nvPr/>
          </p:nvGrpSpPr>
          <p:grpSpPr>
            <a:xfrm>
              <a:off x="152400" y="3581400"/>
              <a:ext cx="4038600" cy="3139393"/>
              <a:chOff x="147898" y="3590709"/>
              <a:chExt cx="4038600" cy="3139393"/>
            </a:xfrm>
          </p:grpSpPr>
          <p:grpSp>
            <p:nvGrpSpPr>
              <p:cNvPr id="12" name="Group 11">
                <a:extLst>
                  <a:ext uri="{FF2B5EF4-FFF2-40B4-BE49-F238E27FC236}">
                    <a16:creationId xmlns:a16="http://schemas.microsoft.com/office/drawing/2014/main" id="{7ABB7F19-8B63-2CC1-FC4B-0AE18F29A74A}"/>
                  </a:ext>
                </a:extLst>
              </p:cNvPr>
              <p:cNvGrpSpPr/>
              <p:nvPr/>
            </p:nvGrpSpPr>
            <p:grpSpPr>
              <a:xfrm>
                <a:off x="147898" y="3590709"/>
                <a:ext cx="4038600" cy="3139393"/>
                <a:chOff x="457200" y="3352800"/>
                <a:chExt cx="4038600" cy="3139393"/>
              </a:xfrm>
            </p:grpSpPr>
            <p:grpSp>
              <p:nvGrpSpPr>
                <p:cNvPr id="17" name="Group 16">
                  <a:extLst>
                    <a:ext uri="{FF2B5EF4-FFF2-40B4-BE49-F238E27FC236}">
                      <a16:creationId xmlns:a16="http://schemas.microsoft.com/office/drawing/2014/main" id="{7EFE872C-6F12-5A19-F48D-EC19D8F42974}"/>
                    </a:ext>
                  </a:extLst>
                </p:cNvPr>
                <p:cNvGrpSpPr/>
                <p:nvPr/>
              </p:nvGrpSpPr>
              <p:grpSpPr>
                <a:xfrm>
                  <a:off x="457200" y="3352800"/>
                  <a:ext cx="4038600" cy="3139393"/>
                  <a:chOff x="147901" y="3657600"/>
                  <a:chExt cx="3986554" cy="3063193"/>
                </a:xfrm>
              </p:grpSpPr>
              <p:sp>
                <p:nvSpPr>
                  <p:cNvPr id="21" name="Rounded Rectangle 7">
                    <a:extLst>
                      <a:ext uri="{FF2B5EF4-FFF2-40B4-BE49-F238E27FC236}">
                        <a16:creationId xmlns:a16="http://schemas.microsoft.com/office/drawing/2014/main" id="{71052FF8-8CCD-744A-2FB2-961AFEA6443A}"/>
                      </a:ext>
                    </a:extLst>
                  </p:cNvPr>
                  <p:cNvSpPr/>
                  <p:nvPr/>
                </p:nvSpPr>
                <p:spPr>
                  <a:xfrm>
                    <a:off x="147901" y="3657600"/>
                    <a:ext cx="3986554" cy="3063193"/>
                  </a:xfrm>
                  <a:prstGeom prst="roundRect">
                    <a:avLst/>
                  </a:prstGeom>
                  <a:solidFill>
                    <a:schemeClr val="accent6">
                      <a:lumMod val="20000"/>
                      <a:lumOff val="80000"/>
                    </a:schemeClr>
                  </a:solidFill>
                  <a:ln w="19050" cmpd="sng">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C7A5893-0CA6-B65A-0D9C-79B43A1E3C84}"/>
                      </a:ext>
                    </a:extLst>
                  </p:cNvPr>
                  <p:cNvGrpSpPr/>
                  <p:nvPr/>
                </p:nvGrpSpPr>
                <p:grpSpPr>
                  <a:xfrm>
                    <a:off x="457200" y="3951981"/>
                    <a:ext cx="3357132" cy="2474430"/>
                    <a:chOff x="603039" y="1771595"/>
                    <a:chExt cx="2873582" cy="2092255"/>
                  </a:xfrm>
                </p:grpSpPr>
                <p:cxnSp>
                  <p:nvCxnSpPr>
                    <p:cNvPr id="24" name="Straight Arrow Connector 23">
                      <a:extLst>
                        <a:ext uri="{FF2B5EF4-FFF2-40B4-BE49-F238E27FC236}">
                          <a16:creationId xmlns:a16="http://schemas.microsoft.com/office/drawing/2014/main" id="{99F53BF6-162E-4766-A451-7BD792741C4F}"/>
                        </a:ext>
                      </a:extLst>
                    </p:cNvPr>
                    <p:cNvCxnSpPr>
                      <a:stCxn id="44" idx="3"/>
                      <a:endCxn id="28" idx="7"/>
                    </p:cNvCxnSpPr>
                    <p:nvPr/>
                  </p:nvCxnSpPr>
                  <p:spPr>
                    <a:xfrm flipH="1">
                      <a:off x="1626748" y="3025262"/>
                      <a:ext cx="329271" cy="51661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8E0BDA5A-BA18-C401-04DC-F743B39B11D0}"/>
                        </a:ext>
                      </a:extLst>
                    </p:cNvPr>
                    <p:cNvGrpSpPr/>
                    <p:nvPr/>
                  </p:nvGrpSpPr>
                  <p:grpSpPr>
                    <a:xfrm>
                      <a:off x="603039" y="1771595"/>
                      <a:ext cx="2873582" cy="2092255"/>
                      <a:chOff x="603039" y="1771595"/>
                      <a:chExt cx="2873582" cy="2092255"/>
                    </a:xfrm>
                  </p:grpSpPr>
                  <p:grpSp>
                    <p:nvGrpSpPr>
                      <p:cNvPr id="26" name="Group 25">
                        <a:extLst>
                          <a:ext uri="{FF2B5EF4-FFF2-40B4-BE49-F238E27FC236}">
                            <a16:creationId xmlns:a16="http://schemas.microsoft.com/office/drawing/2014/main" id="{A42332B0-147E-C725-A419-1D84B769290D}"/>
                          </a:ext>
                        </a:extLst>
                      </p:cNvPr>
                      <p:cNvGrpSpPr/>
                      <p:nvPr/>
                    </p:nvGrpSpPr>
                    <p:grpSpPr>
                      <a:xfrm>
                        <a:off x="603039" y="1771595"/>
                        <a:ext cx="2315601" cy="1311870"/>
                        <a:chOff x="672813" y="3338604"/>
                        <a:chExt cx="2957361" cy="1628719"/>
                      </a:xfrm>
                    </p:grpSpPr>
                    <p:cxnSp>
                      <p:nvCxnSpPr>
                        <p:cNvPr id="39" name="Straight Arrow Connector 38">
                          <a:extLst>
                            <a:ext uri="{FF2B5EF4-FFF2-40B4-BE49-F238E27FC236}">
                              <a16:creationId xmlns:a16="http://schemas.microsoft.com/office/drawing/2014/main" id="{58D84031-7C86-BC93-4F2B-C803F300458D}"/>
                            </a:ext>
                          </a:extLst>
                        </p:cNvPr>
                        <p:cNvCxnSpPr>
                          <a:stCxn id="44" idx="2"/>
                          <a:endCxn id="42" idx="6"/>
                        </p:cNvCxnSpPr>
                        <p:nvPr/>
                      </p:nvCxnSpPr>
                      <p:spPr>
                        <a:xfrm flipH="1">
                          <a:off x="1165370" y="4729487"/>
                          <a:ext cx="1163263" cy="3675"/>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71157A5-179C-D6C2-04C8-2B811C644B08}"/>
                            </a:ext>
                          </a:extLst>
                        </p:cNvPr>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E2A5EB2-2A9D-568C-80B0-9E9052E1EEA1}"/>
                            </a:ext>
                          </a:extLst>
                        </p:cNvPr>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F14E540-59CE-DEF3-93FA-EF5DC6C1B883}"/>
                            </a:ext>
                          </a:extLst>
                        </p:cNvPr>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E6F9A62D-4E0B-FAE3-6FF0-2115CD4F7B1D}"/>
                            </a:ext>
                          </a:extLst>
                        </p:cNvPr>
                        <p:cNvCxnSpPr>
                          <a:stCxn id="40" idx="3"/>
                          <a:endCxn id="42" idx="7"/>
                        </p:cNvCxnSpPr>
                        <p:nvPr/>
                      </p:nvCxnSpPr>
                      <p:spPr>
                        <a:xfrm flipH="1">
                          <a:off x="1093237" y="3747575"/>
                          <a:ext cx="498546" cy="820010"/>
                        </a:xfrm>
                        <a:prstGeom prst="straightConnector1">
                          <a:avLst/>
                        </a:prstGeom>
                        <a:ln w="31750">
                          <a:solidFill>
                            <a:schemeClr val="accent4">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5CDB8E0-E883-B431-5061-A5399389C04C}"/>
                            </a:ext>
                          </a:extLst>
                        </p:cNvPr>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0F7170E6-6ABD-97DF-B184-DCF3E0ABB260}"/>
                            </a:ext>
                          </a:extLst>
                        </p:cNvPr>
                        <p:cNvCxnSpPr>
                          <a:stCxn id="41" idx="3"/>
                          <a:endCxn id="44" idx="7"/>
                        </p:cNvCxnSpPr>
                        <p:nvPr/>
                      </p:nvCxnSpPr>
                      <p:spPr>
                        <a:xfrm flipH="1">
                          <a:off x="2749057" y="3738343"/>
                          <a:ext cx="460693" cy="825568"/>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8FDD6F2-6460-8CBA-63D1-AE81163D6E04}"/>
                            </a:ext>
                          </a:extLst>
                        </p:cNvPr>
                        <p:cNvCxnSpPr>
                          <a:stCxn id="40" idx="5"/>
                          <a:endCxn id="44" idx="1"/>
                        </p:cNvCxnSpPr>
                        <p:nvPr/>
                      </p:nvCxnSpPr>
                      <p:spPr>
                        <a:xfrm>
                          <a:off x="1940074" y="3747575"/>
                          <a:ext cx="460692" cy="81633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5156521-D00D-689D-0504-89ECA5C7475B}"/>
                            </a:ext>
                          </a:extLst>
                        </p:cNvPr>
                        <p:cNvCxnSpPr>
                          <a:stCxn id="40" idx="6"/>
                          <a:endCxn id="41" idx="2"/>
                        </p:cNvCxnSpPr>
                        <p:nvPr/>
                      </p:nvCxnSpPr>
                      <p:spPr>
                        <a:xfrm flipV="1">
                          <a:off x="2012207" y="3572765"/>
                          <a:ext cx="1125410" cy="9232"/>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6E284A9-25F2-5FBF-8CB2-5D2050F0F532}"/>
                            </a:ext>
                          </a:extLst>
                        </p:cNvPr>
                        <p:cNvSpPr txBox="1"/>
                        <p:nvPr/>
                      </p:nvSpPr>
                      <p:spPr>
                        <a:xfrm>
                          <a:off x="1605946" y="3403100"/>
                          <a:ext cx="276955" cy="387714"/>
                        </a:xfrm>
                        <a:prstGeom prst="rect">
                          <a:avLst/>
                        </a:prstGeom>
                        <a:noFill/>
                      </p:spPr>
                      <p:txBody>
                        <a:bodyPr wrap="square" rtlCol="0">
                          <a:spAutoFit/>
                        </a:bodyPr>
                        <a:lstStyle/>
                        <a:p>
                          <a:pPr>
                            <a:spcAft>
                              <a:spcPts val="600"/>
                            </a:spcAft>
                          </a:pPr>
                          <a:r>
                            <a:rPr lang="en-US" b="1" dirty="0"/>
                            <a:t>A</a:t>
                          </a:r>
                        </a:p>
                      </p:txBody>
                    </p:sp>
                    <p:sp>
                      <p:nvSpPr>
                        <p:cNvPr id="49" name="TextBox 48">
                          <a:extLst>
                            <a:ext uri="{FF2B5EF4-FFF2-40B4-BE49-F238E27FC236}">
                              <a16:creationId xmlns:a16="http://schemas.microsoft.com/office/drawing/2014/main" id="{62F1F879-6433-99CB-0FD3-E80B56C63802}"/>
                            </a:ext>
                          </a:extLst>
                        </p:cNvPr>
                        <p:cNvSpPr txBox="1"/>
                        <p:nvPr/>
                      </p:nvSpPr>
                      <p:spPr>
                        <a:xfrm>
                          <a:off x="2407972" y="4567377"/>
                          <a:ext cx="275479" cy="387714"/>
                        </a:xfrm>
                        <a:prstGeom prst="rect">
                          <a:avLst/>
                        </a:prstGeom>
                        <a:noFill/>
                      </p:spPr>
                      <p:txBody>
                        <a:bodyPr wrap="square" rtlCol="0">
                          <a:spAutoFit/>
                        </a:bodyPr>
                        <a:lstStyle/>
                        <a:p>
                          <a:pPr>
                            <a:spcAft>
                              <a:spcPts val="600"/>
                            </a:spcAft>
                          </a:pPr>
                          <a:r>
                            <a:rPr lang="en-US" b="1" dirty="0"/>
                            <a:t>D</a:t>
                          </a:r>
                        </a:p>
                      </p:txBody>
                    </p:sp>
                    <p:sp>
                      <p:nvSpPr>
                        <p:cNvPr id="50" name="TextBox 49">
                          <a:extLst>
                            <a:ext uri="{FF2B5EF4-FFF2-40B4-BE49-F238E27FC236}">
                              <a16:creationId xmlns:a16="http://schemas.microsoft.com/office/drawing/2014/main" id="{0A854487-69D0-9A06-3A56-4D21A899AC95}"/>
                            </a:ext>
                          </a:extLst>
                        </p:cNvPr>
                        <p:cNvSpPr txBox="1"/>
                        <p:nvPr/>
                      </p:nvSpPr>
                      <p:spPr>
                        <a:xfrm>
                          <a:off x="716429" y="4563911"/>
                          <a:ext cx="325452" cy="391179"/>
                        </a:xfrm>
                        <a:prstGeom prst="rect">
                          <a:avLst/>
                        </a:prstGeom>
                        <a:noFill/>
                      </p:spPr>
                      <p:txBody>
                        <a:bodyPr wrap="square" rtlCol="0">
                          <a:spAutoFit/>
                        </a:bodyPr>
                        <a:lstStyle/>
                        <a:p>
                          <a:pPr>
                            <a:spcAft>
                              <a:spcPts val="600"/>
                            </a:spcAft>
                          </a:pPr>
                          <a:r>
                            <a:rPr lang="en-US" b="1" dirty="0"/>
                            <a:t>C</a:t>
                          </a:r>
                        </a:p>
                      </p:txBody>
                    </p:sp>
                    <p:sp>
                      <p:nvSpPr>
                        <p:cNvPr id="51" name="TextBox 50">
                          <a:extLst>
                            <a:ext uri="{FF2B5EF4-FFF2-40B4-BE49-F238E27FC236}">
                              <a16:creationId xmlns:a16="http://schemas.microsoft.com/office/drawing/2014/main" id="{0EFC69C5-A7D8-CB9C-F412-73BED26E1438}"/>
                            </a:ext>
                          </a:extLst>
                        </p:cNvPr>
                        <p:cNvSpPr txBox="1"/>
                        <p:nvPr/>
                      </p:nvSpPr>
                      <p:spPr>
                        <a:xfrm>
                          <a:off x="3225155" y="3407420"/>
                          <a:ext cx="265858" cy="387714"/>
                        </a:xfrm>
                        <a:prstGeom prst="rect">
                          <a:avLst/>
                        </a:prstGeom>
                        <a:noFill/>
                      </p:spPr>
                      <p:txBody>
                        <a:bodyPr wrap="square" rtlCol="0">
                          <a:spAutoFit/>
                        </a:bodyPr>
                        <a:lstStyle/>
                        <a:p>
                          <a:pPr>
                            <a:spcAft>
                              <a:spcPts val="600"/>
                            </a:spcAft>
                          </a:pPr>
                          <a:r>
                            <a:rPr lang="en-US" b="1" dirty="0"/>
                            <a:t>B</a:t>
                          </a:r>
                        </a:p>
                      </p:txBody>
                    </p:sp>
                  </p:grpSp>
                  <p:sp>
                    <p:nvSpPr>
                      <p:cNvPr id="27" name="Oval 26">
                        <a:extLst>
                          <a:ext uri="{FF2B5EF4-FFF2-40B4-BE49-F238E27FC236}">
                            <a16:creationId xmlns:a16="http://schemas.microsoft.com/office/drawing/2014/main" id="{543FFD18-EAA8-6FE0-FFC6-8C46B21C669A}"/>
                          </a:ext>
                        </a:extLst>
                      </p:cNvPr>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E606C3A-1675-2581-2850-1F9E5A77B0E2}"/>
                          </a:ext>
                        </a:extLst>
                      </p:cNvPr>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FABE2B3-736B-7CC5-734E-66B239C5D69F}"/>
                          </a:ext>
                        </a:extLst>
                      </p:cNvPr>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41A2C5C-365E-844C-2EBC-76AA3B895B18}"/>
                          </a:ext>
                        </a:extLst>
                      </p:cNvPr>
                      <p:cNvSpPr txBox="1"/>
                      <p:nvPr/>
                    </p:nvSpPr>
                    <p:spPr>
                      <a:xfrm>
                        <a:off x="3149459" y="2752974"/>
                        <a:ext cx="225087" cy="312289"/>
                      </a:xfrm>
                      <a:prstGeom prst="rect">
                        <a:avLst/>
                      </a:prstGeom>
                      <a:noFill/>
                    </p:spPr>
                    <p:txBody>
                      <a:bodyPr wrap="square" rtlCol="0">
                        <a:spAutoFit/>
                      </a:bodyPr>
                      <a:lstStyle/>
                      <a:p>
                        <a:pPr>
                          <a:spcAft>
                            <a:spcPts val="600"/>
                          </a:spcAft>
                        </a:pPr>
                        <a:r>
                          <a:rPr lang="en-US" b="1" dirty="0"/>
                          <a:t>E</a:t>
                        </a:r>
                      </a:p>
                    </p:txBody>
                  </p:sp>
                  <p:sp>
                    <p:nvSpPr>
                      <p:cNvPr id="31" name="TextBox 30">
                        <a:extLst>
                          <a:ext uri="{FF2B5EF4-FFF2-40B4-BE49-F238E27FC236}">
                            <a16:creationId xmlns:a16="http://schemas.microsoft.com/office/drawing/2014/main" id="{C3727210-F6E2-D371-4C5B-A0F2563FF936}"/>
                          </a:ext>
                        </a:extLst>
                      </p:cNvPr>
                      <p:cNvSpPr txBox="1"/>
                      <p:nvPr/>
                    </p:nvSpPr>
                    <p:spPr>
                      <a:xfrm>
                        <a:off x="1354038" y="3546925"/>
                        <a:ext cx="270185" cy="312289"/>
                      </a:xfrm>
                      <a:prstGeom prst="rect">
                        <a:avLst/>
                      </a:prstGeom>
                      <a:noFill/>
                    </p:spPr>
                    <p:txBody>
                      <a:bodyPr wrap="square" rtlCol="0">
                        <a:spAutoFit/>
                      </a:bodyPr>
                      <a:lstStyle/>
                      <a:p>
                        <a:pPr>
                          <a:spcAft>
                            <a:spcPts val="600"/>
                          </a:spcAft>
                        </a:pPr>
                        <a:r>
                          <a:rPr lang="en-US" b="1" dirty="0"/>
                          <a:t>F</a:t>
                        </a:r>
                      </a:p>
                    </p:txBody>
                  </p:sp>
                  <p:sp>
                    <p:nvSpPr>
                      <p:cNvPr id="32" name="TextBox 31">
                        <a:extLst>
                          <a:ext uri="{FF2B5EF4-FFF2-40B4-BE49-F238E27FC236}">
                            <a16:creationId xmlns:a16="http://schemas.microsoft.com/office/drawing/2014/main" id="{291C3883-A791-0F19-091B-CCDD746660AC}"/>
                          </a:ext>
                        </a:extLst>
                      </p:cNvPr>
                      <p:cNvSpPr txBox="1"/>
                      <p:nvPr/>
                    </p:nvSpPr>
                    <p:spPr>
                      <a:xfrm>
                        <a:off x="2631907" y="3539027"/>
                        <a:ext cx="271292" cy="312289"/>
                      </a:xfrm>
                      <a:prstGeom prst="rect">
                        <a:avLst/>
                      </a:prstGeom>
                      <a:noFill/>
                    </p:spPr>
                    <p:txBody>
                      <a:bodyPr wrap="square" rtlCol="0">
                        <a:spAutoFit/>
                      </a:bodyPr>
                      <a:lstStyle/>
                      <a:p>
                        <a:pPr>
                          <a:spcAft>
                            <a:spcPts val="600"/>
                          </a:spcAft>
                        </a:pPr>
                        <a:r>
                          <a:rPr lang="en-US" b="1" dirty="0"/>
                          <a:t>G</a:t>
                        </a:r>
                      </a:p>
                    </p:txBody>
                  </p:sp>
                  <p:cxnSp>
                    <p:nvCxnSpPr>
                      <p:cNvPr id="33" name="Straight Arrow Connector 32">
                        <a:extLst>
                          <a:ext uri="{FF2B5EF4-FFF2-40B4-BE49-F238E27FC236}">
                            <a16:creationId xmlns:a16="http://schemas.microsoft.com/office/drawing/2014/main" id="{AA86B066-592A-2410-2236-9150D6F6C007}"/>
                          </a:ext>
                        </a:extLst>
                      </p:cNvPr>
                      <p:cNvCxnSpPr>
                        <a:stCxn id="41" idx="5"/>
                        <a:endCxn id="27" idx="0"/>
                      </p:cNvCxnSpPr>
                      <p:nvPr/>
                    </p:nvCxnSpPr>
                    <p:spPr>
                      <a:xfrm>
                        <a:off x="2862160" y="2093568"/>
                        <a:ext cx="421626" cy="619400"/>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25307C1-B6EF-2B64-91D3-0E872054698C}"/>
                          </a:ext>
                        </a:extLst>
                      </p:cNvPr>
                      <p:cNvCxnSpPr>
                        <a:stCxn id="27" idx="2"/>
                        <a:endCxn id="44" idx="6"/>
                      </p:cNvCxnSpPr>
                      <p:nvPr/>
                    </p:nvCxnSpPr>
                    <p:spPr>
                      <a:xfrm flipH="1" flipV="1">
                        <a:off x="2285209" y="2891897"/>
                        <a:ext cx="805742" cy="9678"/>
                      </a:xfrm>
                      <a:prstGeom prst="straightConnector1">
                        <a:avLst/>
                      </a:prstGeom>
                      <a:ln w="31750">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A3CD88-AB53-9BA7-ABB2-22731BCF237C}"/>
                          </a:ext>
                        </a:extLst>
                      </p:cNvPr>
                      <p:cNvCxnSpPr>
                        <a:stCxn id="42" idx="5"/>
                        <a:endCxn id="28" idx="1"/>
                      </p:cNvCxnSpPr>
                      <p:nvPr/>
                    </p:nvCxnSpPr>
                    <p:spPr>
                      <a:xfrm>
                        <a:off x="932229" y="3028223"/>
                        <a:ext cx="421809" cy="513654"/>
                      </a:xfrm>
                      <a:prstGeom prst="straightConnector1">
                        <a:avLst/>
                      </a:prstGeom>
                      <a:ln w="3175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4B2000-85E6-C841-EE47-8759F0EC0580}"/>
                          </a:ext>
                        </a:extLst>
                      </p:cNvPr>
                      <p:cNvCxnSpPr>
                        <a:stCxn id="44" idx="5"/>
                        <a:endCxn id="29" idx="1"/>
                      </p:cNvCxnSpPr>
                      <p:nvPr/>
                    </p:nvCxnSpPr>
                    <p:spPr>
                      <a:xfrm>
                        <a:off x="2228729" y="3025262"/>
                        <a:ext cx="412390" cy="51661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325690-5090-D73B-6FA0-0583B9F7F37B}"/>
                          </a:ext>
                        </a:extLst>
                      </p:cNvPr>
                      <p:cNvCxnSpPr>
                        <a:stCxn id="27" idx="4"/>
                        <a:endCxn id="29" idx="7"/>
                      </p:cNvCxnSpPr>
                      <p:nvPr/>
                    </p:nvCxnSpPr>
                    <p:spPr>
                      <a:xfrm flipH="1">
                        <a:off x="2913829" y="3090182"/>
                        <a:ext cx="369957" cy="45169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B84C01F-BCB7-AB80-0838-3EF22E98C89A}"/>
                          </a:ext>
                        </a:extLst>
                      </p:cNvPr>
                      <p:cNvCxnSpPr>
                        <a:stCxn id="29" idx="2"/>
                        <a:endCxn id="28" idx="6"/>
                      </p:cNvCxnSpPr>
                      <p:nvPr/>
                    </p:nvCxnSpPr>
                    <p:spPr>
                      <a:xfrm flipH="1">
                        <a:off x="1683228" y="3675243"/>
                        <a:ext cx="901411" cy="0"/>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3" name="Down Arrow 3">
                    <a:extLst>
                      <a:ext uri="{FF2B5EF4-FFF2-40B4-BE49-F238E27FC236}">
                        <a16:creationId xmlns:a16="http://schemas.microsoft.com/office/drawing/2014/main" id="{71476A4E-9797-EA4B-947D-35107BBB172D}"/>
                      </a:ext>
                    </a:extLst>
                  </p:cNvPr>
                  <p:cNvSpPr/>
                  <p:nvPr/>
                </p:nvSpPr>
                <p:spPr>
                  <a:xfrm rot="17359423">
                    <a:off x="816724" y="3801545"/>
                    <a:ext cx="258391" cy="462534"/>
                  </a:xfrm>
                  <a:prstGeom prst="downArrow">
                    <a:avLst/>
                  </a:prstGeom>
                  <a:solidFill>
                    <a:schemeClr val="accent3">
                      <a:lumMod val="40000"/>
                      <a:lumOff val="6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DEF7AEB8-20BD-CDE2-E5A7-D67566287854}"/>
                    </a:ext>
                  </a:extLst>
                </p:cNvPr>
                <p:cNvSpPr txBox="1"/>
                <p:nvPr/>
              </p:nvSpPr>
              <p:spPr>
                <a:xfrm>
                  <a:off x="1020787" y="4273604"/>
                  <a:ext cx="304800" cy="276999"/>
                </a:xfrm>
                <a:prstGeom prst="rect">
                  <a:avLst/>
                </a:prstGeom>
                <a:noFill/>
              </p:spPr>
              <p:txBody>
                <a:bodyPr wrap="square" rtlCol="0">
                  <a:spAutoFit/>
                </a:bodyPr>
                <a:lstStyle/>
                <a:p>
                  <a:r>
                    <a:rPr lang="en-US" sz="1200" b="1" dirty="0">
                      <a:solidFill>
                        <a:srgbClr val="C00000"/>
                      </a:solidFill>
                    </a:rPr>
                    <a:t>4</a:t>
                  </a:r>
                </a:p>
              </p:txBody>
            </p:sp>
            <p:sp>
              <p:nvSpPr>
                <p:cNvPr id="19" name="TextBox 18">
                  <a:extLst>
                    <a:ext uri="{FF2B5EF4-FFF2-40B4-BE49-F238E27FC236}">
                      <a16:creationId xmlns:a16="http://schemas.microsoft.com/office/drawing/2014/main" id="{7B880212-13A4-05C7-FDF2-5F1E8E691046}"/>
                    </a:ext>
                  </a:extLst>
                </p:cNvPr>
                <p:cNvSpPr txBox="1"/>
                <p:nvPr/>
              </p:nvSpPr>
              <p:spPr>
                <a:xfrm>
                  <a:off x="3670079" y="4099882"/>
                  <a:ext cx="380610" cy="276999"/>
                </a:xfrm>
                <a:prstGeom prst="rect">
                  <a:avLst/>
                </a:prstGeom>
                <a:noFill/>
              </p:spPr>
              <p:txBody>
                <a:bodyPr wrap="square" rtlCol="0">
                  <a:spAutoFit/>
                </a:bodyPr>
                <a:lstStyle/>
                <a:p>
                  <a:r>
                    <a:rPr lang="en-US" sz="1200" b="1" dirty="0">
                      <a:solidFill>
                        <a:srgbClr val="C00000"/>
                      </a:solidFill>
                    </a:rPr>
                    <a:t>1</a:t>
                  </a:r>
                </a:p>
              </p:txBody>
            </p:sp>
            <p:sp>
              <p:nvSpPr>
                <p:cNvPr id="20" name="TextBox 19">
                  <a:extLst>
                    <a:ext uri="{FF2B5EF4-FFF2-40B4-BE49-F238E27FC236}">
                      <a16:creationId xmlns:a16="http://schemas.microsoft.com/office/drawing/2014/main" id="{88403C0B-82FE-F69C-D870-3D6FDD8C85A2}"/>
                    </a:ext>
                  </a:extLst>
                </p:cNvPr>
                <p:cNvSpPr txBox="1"/>
                <p:nvPr/>
              </p:nvSpPr>
              <p:spPr>
                <a:xfrm>
                  <a:off x="2109638" y="4194953"/>
                  <a:ext cx="304800" cy="276999"/>
                </a:xfrm>
                <a:prstGeom prst="rect">
                  <a:avLst/>
                </a:prstGeom>
                <a:noFill/>
              </p:spPr>
              <p:txBody>
                <a:bodyPr wrap="square" rtlCol="0">
                  <a:spAutoFit/>
                </a:bodyPr>
                <a:lstStyle/>
                <a:p>
                  <a:r>
                    <a:rPr lang="en-US" sz="1200" b="1" dirty="0">
                      <a:solidFill>
                        <a:srgbClr val="C00000"/>
                      </a:solidFill>
                    </a:rPr>
                    <a:t>1</a:t>
                  </a:r>
                </a:p>
              </p:txBody>
            </p:sp>
          </p:grpSp>
          <p:sp>
            <p:nvSpPr>
              <p:cNvPr id="13" name="TextBox 12">
                <a:extLst>
                  <a:ext uri="{FF2B5EF4-FFF2-40B4-BE49-F238E27FC236}">
                    <a16:creationId xmlns:a16="http://schemas.microsoft.com/office/drawing/2014/main" id="{6D0492E4-D6C1-5E4D-00AE-69BC8BB61DE5}"/>
                  </a:ext>
                </a:extLst>
              </p:cNvPr>
              <p:cNvSpPr txBox="1"/>
              <p:nvPr/>
            </p:nvSpPr>
            <p:spPr>
              <a:xfrm>
                <a:off x="2299728" y="4441876"/>
                <a:ext cx="304800" cy="276999"/>
              </a:xfrm>
              <a:prstGeom prst="rect">
                <a:avLst/>
              </a:prstGeom>
              <a:noFill/>
            </p:spPr>
            <p:txBody>
              <a:bodyPr wrap="square" rtlCol="0">
                <a:spAutoFit/>
              </a:bodyPr>
              <a:lstStyle/>
              <a:p>
                <a:r>
                  <a:rPr lang="en-US" sz="1200" b="1" dirty="0">
                    <a:solidFill>
                      <a:srgbClr val="C00000"/>
                    </a:solidFill>
                  </a:rPr>
                  <a:t>3</a:t>
                </a:r>
              </a:p>
            </p:txBody>
          </p:sp>
          <p:sp>
            <p:nvSpPr>
              <p:cNvPr id="14" name="TextBox 13">
                <a:extLst>
                  <a:ext uri="{FF2B5EF4-FFF2-40B4-BE49-F238E27FC236}">
                    <a16:creationId xmlns:a16="http://schemas.microsoft.com/office/drawing/2014/main" id="{875264C2-9C17-5680-E3ED-DD944FD64535}"/>
                  </a:ext>
                </a:extLst>
              </p:cNvPr>
              <p:cNvSpPr txBox="1"/>
              <p:nvPr/>
            </p:nvSpPr>
            <p:spPr>
              <a:xfrm>
                <a:off x="2097603" y="3848528"/>
                <a:ext cx="304800" cy="276999"/>
              </a:xfrm>
              <a:prstGeom prst="rect">
                <a:avLst/>
              </a:prstGeom>
              <a:noFill/>
            </p:spPr>
            <p:txBody>
              <a:bodyPr wrap="square" rtlCol="0">
                <a:spAutoFit/>
              </a:bodyPr>
              <a:lstStyle/>
              <a:p>
                <a:r>
                  <a:rPr lang="en-US" sz="1200" b="1" dirty="0">
                    <a:solidFill>
                      <a:srgbClr val="C00000"/>
                    </a:solidFill>
                  </a:rPr>
                  <a:t>2</a:t>
                </a:r>
              </a:p>
            </p:txBody>
          </p:sp>
          <p:sp>
            <p:nvSpPr>
              <p:cNvPr id="15" name="TextBox 14">
                <a:extLst>
                  <a:ext uri="{FF2B5EF4-FFF2-40B4-BE49-F238E27FC236}">
                    <a16:creationId xmlns:a16="http://schemas.microsoft.com/office/drawing/2014/main" id="{7D185A39-2AA9-D217-AC39-6ED4A10A8AB7}"/>
                  </a:ext>
                </a:extLst>
              </p:cNvPr>
              <p:cNvSpPr txBox="1"/>
              <p:nvPr/>
            </p:nvSpPr>
            <p:spPr>
              <a:xfrm>
                <a:off x="2832116" y="4934814"/>
                <a:ext cx="304800" cy="276999"/>
              </a:xfrm>
              <a:prstGeom prst="rect">
                <a:avLst/>
              </a:prstGeom>
              <a:noFill/>
            </p:spPr>
            <p:txBody>
              <a:bodyPr wrap="square" rtlCol="0">
                <a:spAutoFit/>
              </a:bodyPr>
              <a:lstStyle/>
              <a:p>
                <a:r>
                  <a:rPr lang="en-US" sz="1200" b="1" dirty="0">
                    <a:solidFill>
                      <a:srgbClr val="C00000"/>
                    </a:solidFill>
                  </a:rPr>
                  <a:t>3</a:t>
                </a:r>
              </a:p>
            </p:txBody>
          </p:sp>
          <p:sp>
            <p:nvSpPr>
              <p:cNvPr id="16" name="TextBox 15">
                <a:extLst>
                  <a:ext uri="{FF2B5EF4-FFF2-40B4-BE49-F238E27FC236}">
                    <a16:creationId xmlns:a16="http://schemas.microsoft.com/office/drawing/2014/main" id="{0E58C409-483D-9F2B-B337-3C300EA78489}"/>
                  </a:ext>
                </a:extLst>
              </p:cNvPr>
              <p:cNvSpPr txBox="1"/>
              <p:nvPr/>
            </p:nvSpPr>
            <p:spPr>
              <a:xfrm>
                <a:off x="2592960" y="5490648"/>
                <a:ext cx="304800" cy="276999"/>
              </a:xfrm>
              <a:prstGeom prst="rect">
                <a:avLst/>
              </a:prstGeom>
              <a:noFill/>
            </p:spPr>
            <p:txBody>
              <a:bodyPr wrap="square" rtlCol="0">
                <a:spAutoFit/>
              </a:bodyPr>
              <a:lstStyle/>
              <a:p>
                <a:r>
                  <a:rPr lang="en-US" sz="1200" b="1" dirty="0">
                    <a:solidFill>
                      <a:srgbClr val="C00000"/>
                    </a:solidFill>
                  </a:rPr>
                  <a:t>4</a:t>
                </a:r>
              </a:p>
            </p:txBody>
          </p:sp>
        </p:grpSp>
        <p:sp>
          <p:nvSpPr>
            <p:cNvPr id="7" name="TextBox 6">
              <a:extLst>
                <a:ext uri="{FF2B5EF4-FFF2-40B4-BE49-F238E27FC236}">
                  <a16:creationId xmlns:a16="http://schemas.microsoft.com/office/drawing/2014/main" id="{E1F131FD-DAC9-7C26-E929-031F4D82747F}"/>
                </a:ext>
              </a:extLst>
            </p:cNvPr>
            <p:cNvSpPr txBox="1"/>
            <p:nvPr/>
          </p:nvSpPr>
          <p:spPr>
            <a:xfrm>
              <a:off x="1320946" y="4916769"/>
              <a:ext cx="304800" cy="276999"/>
            </a:xfrm>
            <a:prstGeom prst="rect">
              <a:avLst/>
            </a:prstGeom>
            <a:noFill/>
          </p:spPr>
          <p:txBody>
            <a:bodyPr wrap="square" rtlCol="0">
              <a:spAutoFit/>
            </a:bodyPr>
            <a:lstStyle/>
            <a:p>
              <a:r>
                <a:rPr lang="en-US" sz="1200" b="1" dirty="0">
                  <a:solidFill>
                    <a:srgbClr val="C00000"/>
                  </a:solidFill>
                </a:rPr>
                <a:t>2</a:t>
              </a:r>
            </a:p>
          </p:txBody>
        </p:sp>
        <p:sp>
          <p:nvSpPr>
            <p:cNvPr id="8" name="TextBox 7">
              <a:extLst>
                <a:ext uri="{FF2B5EF4-FFF2-40B4-BE49-F238E27FC236}">
                  <a16:creationId xmlns:a16="http://schemas.microsoft.com/office/drawing/2014/main" id="{EA204EF3-7AA0-5BD2-F533-41AFE47D1D92}"/>
                </a:ext>
              </a:extLst>
            </p:cNvPr>
            <p:cNvSpPr txBox="1"/>
            <p:nvPr/>
          </p:nvSpPr>
          <p:spPr>
            <a:xfrm>
              <a:off x="3441089" y="5696639"/>
              <a:ext cx="304800" cy="276999"/>
            </a:xfrm>
            <a:prstGeom prst="rect">
              <a:avLst/>
            </a:prstGeom>
            <a:noFill/>
          </p:spPr>
          <p:txBody>
            <a:bodyPr wrap="square" rtlCol="0">
              <a:spAutoFit/>
            </a:bodyPr>
            <a:lstStyle/>
            <a:p>
              <a:r>
                <a:rPr lang="en-US" sz="1200" b="1" dirty="0">
                  <a:solidFill>
                    <a:srgbClr val="C00000"/>
                  </a:solidFill>
                </a:rPr>
                <a:t>6</a:t>
              </a:r>
            </a:p>
          </p:txBody>
        </p:sp>
        <p:sp>
          <p:nvSpPr>
            <p:cNvPr id="9" name="TextBox 8">
              <a:extLst>
                <a:ext uri="{FF2B5EF4-FFF2-40B4-BE49-F238E27FC236}">
                  <a16:creationId xmlns:a16="http://schemas.microsoft.com/office/drawing/2014/main" id="{88E6A4AA-A3F7-86D5-B91E-E93D646C998F}"/>
                </a:ext>
              </a:extLst>
            </p:cNvPr>
            <p:cNvSpPr txBox="1"/>
            <p:nvPr/>
          </p:nvSpPr>
          <p:spPr>
            <a:xfrm>
              <a:off x="2124671" y="5865597"/>
              <a:ext cx="304800" cy="276999"/>
            </a:xfrm>
            <a:prstGeom prst="rect">
              <a:avLst/>
            </a:prstGeom>
            <a:noFill/>
          </p:spPr>
          <p:txBody>
            <a:bodyPr wrap="square" rtlCol="0">
              <a:spAutoFit/>
            </a:bodyPr>
            <a:lstStyle/>
            <a:p>
              <a:r>
                <a:rPr lang="en-US" sz="1200" b="1" dirty="0">
                  <a:solidFill>
                    <a:srgbClr val="C00000"/>
                  </a:solidFill>
                </a:rPr>
                <a:t>1</a:t>
              </a:r>
            </a:p>
          </p:txBody>
        </p:sp>
        <p:sp>
          <p:nvSpPr>
            <p:cNvPr id="10" name="TextBox 9">
              <a:extLst>
                <a:ext uri="{FF2B5EF4-FFF2-40B4-BE49-F238E27FC236}">
                  <a16:creationId xmlns:a16="http://schemas.microsoft.com/office/drawing/2014/main" id="{BCAC7F12-992E-4F68-19CC-69DD5BF0AD33}"/>
                </a:ext>
              </a:extLst>
            </p:cNvPr>
            <p:cNvSpPr txBox="1"/>
            <p:nvPr/>
          </p:nvSpPr>
          <p:spPr>
            <a:xfrm>
              <a:off x="1622026" y="5489481"/>
              <a:ext cx="304800" cy="276999"/>
            </a:xfrm>
            <a:prstGeom prst="rect">
              <a:avLst/>
            </a:prstGeom>
            <a:noFill/>
          </p:spPr>
          <p:txBody>
            <a:bodyPr wrap="square" rtlCol="0">
              <a:spAutoFit/>
            </a:bodyPr>
            <a:lstStyle/>
            <a:p>
              <a:r>
                <a:rPr lang="en-US" sz="1200" b="1" dirty="0">
                  <a:solidFill>
                    <a:srgbClr val="C00000"/>
                  </a:solidFill>
                </a:rPr>
                <a:t>8</a:t>
              </a:r>
            </a:p>
          </p:txBody>
        </p:sp>
        <p:sp>
          <p:nvSpPr>
            <p:cNvPr id="11" name="TextBox 10">
              <a:extLst>
                <a:ext uri="{FF2B5EF4-FFF2-40B4-BE49-F238E27FC236}">
                  <a16:creationId xmlns:a16="http://schemas.microsoft.com/office/drawing/2014/main" id="{52DDA933-BCE2-35E6-F40F-72C568D7EB65}"/>
                </a:ext>
              </a:extLst>
            </p:cNvPr>
            <p:cNvSpPr txBox="1"/>
            <p:nvPr/>
          </p:nvSpPr>
          <p:spPr>
            <a:xfrm>
              <a:off x="816912" y="5645415"/>
              <a:ext cx="304800" cy="276999"/>
            </a:xfrm>
            <a:prstGeom prst="rect">
              <a:avLst/>
            </a:prstGeom>
            <a:noFill/>
          </p:spPr>
          <p:txBody>
            <a:bodyPr wrap="square" rtlCol="0">
              <a:spAutoFit/>
            </a:bodyPr>
            <a:lstStyle/>
            <a:p>
              <a:r>
                <a:rPr lang="en-US" sz="1200" b="1" dirty="0">
                  <a:solidFill>
                    <a:srgbClr val="C00000"/>
                  </a:solidFill>
                </a:rPr>
                <a:t>5</a:t>
              </a:r>
            </a:p>
          </p:txBody>
        </p:sp>
      </p:grpSp>
      <p:sp>
        <p:nvSpPr>
          <p:cNvPr id="52" name="TextBox 51">
            <a:extLst>
              <a:ext uri="{FF2B5EF4-FFF2-40B4-BE49-F238E27FC236}">
                <a16:creationId xmlns:a16="http://schemas.microsoft.com/office/drawing/2014/main" id="{19227A31-5D73-DEC2-69A9-0FD42FFF7B8A}"/>
              </a:ext>
            </a:extLst>
          </p:cNvPr>
          <p:cNvSpPr txBox="1"/>
          <p:nvPr/>
        </p:nvSpPr>
        <p:spPr>
          <a:xfrm>
            <a:off x="6320117" y="3383749"/>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0</a:t>
            </a:r>
          </a:p>
        </p:txBody>
      </p:sp>
      <p:cxnSp>
        <p:nvCxnSpPr>
          <p:cNvPr id="53" name="Straight Arrow Connector 52">
            <a:extLst>
              <a:ext uri="{FF2B5EF4-FFF2-40B4-BE49-F238E27FC236}">
                <a16:creationId xmlns:a16="http://schemas.microsoft.com/office/drawing/2014/main" id="{C377F2C0-A259-A084-D92C-1D34805491EC}"/>
              </a:ext>
            </a:extLst>
          </p:cNvPr>
          <p:cNvCxnSpPr/>
          <p:nvPr/>
        </p:nvCxnSpPr>
        <p:spPr>
          <a:xfrm flipH="1">
            <a:off x="5329068" y="3436854"/>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708ACA2-2C4B-C2DD-1308-BF6F984FDC12}"/>
              </a:ext>
            </a:extLst>
          </p:cNvPr>
          <p:cNvSpPr txBox="1"/>
          <p:nvPr/>
        </p:nvSpPr>
        <p:spPr>
          <a:xfrm>
            <a:off x="5467740" y="3381345"/>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T</a:t>
            </a:r>
          </a:p>
        </p:txBody>
      </p:sp>
      <p:cxnSp>
        <p:nvCxnSpPr>
          <p:cNvPr id="55" name="Straight Arrow Connector 54">
            <a:extLst>
              <a:ext uri="{FF2B5EF4-FFF2-40B4-BE49-F238E27FC236}">
                <a16:creationId xmlns:a16="http://schemas.microsoft.com/office/drawing/2014/main" id="{BFB37C55-2365-6957-F31E-38A081BB77EB}"/>
              </a:ext>
            </a:extLst>
          </p:cNvPr>
          <p:cNvCxnSpPr/>
          <p:nvPr/>
        </p:nvCxnSpPr>
        <p:spPr>
          <a:xfrm flipH="1">
            <a:off x="6184592" y="4617684"/>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1DE631-3E45-C21D-5133-0585FAFC0C28}"/>
              </a:ext>
            </a:extLst>
          </p:cNvPr>
          <p:cNvCxnSpPr/>
          <p:nvPr/>
        </p:nvCxnSpPr>
        <p:spPr>
          <a:xfrm flipH="1">
            <a:off x="6184592" y="3858363"/>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8EC785C-F201-B4D5-8CEA-44CB27038BBB}"/>
              </a:ext>
            </a:extLst>
          </p:cNvPr>
          <p:cNvCxnSpPr/>
          <p:nvPr/>
        </p:nvCxnSpPr>
        <p:spPr>
          <a:xfrm flipH="1">
            <a:off x="6175627" y="3463110"/>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F875FA1-CA68-BEF4-DE70-31B62FFECDBE}"/>
              </a:ext>
            </a:extLst>
          </p:cNvPr>
          <p:cNvSpPr txBox="1"/>
          <p:nvPr/>
        </p:nvSpPr>
        <p:spPr>
          <a:xfrm>
            <a:off x="7503458" y="3263055"/>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_</a:t>
            </a:r>
          </a:p>
        </p:txBody>
      </p:sp>
      <p:grpSp>
        <p:nvGrpSpPr>
          <p:cNvPr id="59" name="Group 58">
            <a:extLst>
              <a:ext uri="{FF2B5EF4-FFF2-40B4-BE49-F238E27FC236}">
                <a16:creationId xmlns:a16="http://schemas.microsoft.com/office/drawing/2014/main" id="{D1620276-ADE9-8DA5-B7CE-EDFFF6A5779C}"/>
              </a:ext>
            </a:extLst>
          </p:cNvPr>
          <p:cNvGrpSpPr/>
          <p:nvPr/>
        </p:nvGrpSpPr>
        <p:grpSpPr>
          <a:xfrm>
            <a:off x="224118" y="2590800"/>
            <a:ext cx="4347882" cy="762000"/>
            <a:chOff x="224118" y="2590800"/>
            <a:chExt cx="4347882" cy="762000"/>
          </a:xfrm>
        </p:grpSpPr>
        <p:sp>
          <p:nvSpPr>
            <p:cNvPr id="60" name="Rounded Rectangle 12">
              <a:extLst>
                <a:ext uri="{FF2B5EF4-FFF2-40B4-BE49-F238E27FC236}">
                  <a16:creationId xmlns:a16="http://schemas.microsoft.com/office/drawing/2014/main" id="{1F5261B2-0240-5A87-87BD-033AD738A18C}"/>
                </a:ext>
              </a:extLst>
            </p:cNvPr>
            <p:cNvSpPr/>
            <p:nvPr/>
          </p:nvSpPr>
          <p:spPr>
            <a:xfrm>
              <a:off x="228600" y="2590800"/>
              <a:ext cx="4343400" cy="762000"/>
            </a:xfrm>
            <a:prstGeom prst="roundRect">
              <a:avLst/>
            </a:prstGeom>
            <a:solidFill>
              <a:schemeClr val="accent3">
                <a:lumMod val="20000"/>
                <a:lumOff val="80000"/>
              </a:schemeClr>
            </a:solidFill>
            <a:ln w="22225"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B7EB1F6-56CA-7E1A-EA4B-576D5A4A9D74}"/>
                </a:ext>
              </a:extLst>
            </p:cNvPr>
            <p:cNvSpPr txBox="1"/>
            <p:nvPr/>
          </p:nvSpPr>
          <p:spPr>
            <a:xfrm>
              <a:off x="224118" y="2751846"/>
              <a:ext cx="631224" cy="400110"/>
            </a:xfrm>
            <a:prstGeom prst="rect">
              <a:avLst/>
            </a:prstGeom>
            <a:noFill/>
          </p:spPr>
          <p:txBody>
            <a:bodyPr wrap="square" rtlCol="0">
              <a:spAutoFit/>
            </a:bodyPr>
            <a:lstStyle/>
            <a:p>
              <a:r>
                <a:rPr lang="en-US" sz="2000" b="1" dirty="0">
                  <a:solidFill>
                    <a:srgbClr val="C00000"/>
                  </a:solidFill>
                  <a:latin typeface="Arial Narrow" panose="020B0606020202030204" pitchFamily="34" charset="0"/>
                  <a:cs typeface="Consolas" panose="020B0609020204030204" pitchFamily="49" charset="0"/>
                </a:rPr>
                <a:t>PQ:</a:t>
              </a:r>
              <a:r>
                <a:rPr lang="en-US" b="1" dirty="0">
                  <a:solidFill>
                    <a:srgbClr val="C00000"/>
                  </a:solidFill>
                  <a:latin typeface="Arial Narrow" panose="020B0606020202030204" pitchFamily="34" charset="0"/>
                  <a:cs typeface="Consolas" panose="020B0609020204030204" pitchFamily="49" charset="0"/>
                </a:rPr>
                <a:t>   </a:t>
              </a:r>
            </a:p>
          </p:txBody>
        </p:sp>
      </p:grpSp>
      <p:sp>
        <p:nvSpPr>
          <p:cNvPr id="62" name="TextBox 61">
            <a:extLst>
              <a:ext uri="{FF2B5EF4-FFF2-40B4-BE49-F238E27FC236}">
                <a16:creationId xmlns:a16="http://schemas.microsoft.com/office/drawing/2014/main" id="{4C187BF1-030E-A301-D0A1-C692C206F4C5}"/>
              </a:ext>
            </a:extLst>
          </p:cNvPr>
          <p:cNvSpPr txBox="1"/>
          <p:nvPr/>
        </p:nvSpPr>
        <p:spPr>
          <a:xfrm>
            <a:off x="667973" y="2721643"/>
            <a:ext cx="3904027" cy="400110"/>
          </a:xfrm>
          <a:prstGeom prst="rect">
            <a:avLst/>
          </a:prstGeom>
          <a:noFill/>
        </p:spPr>
        <p:txBody>
          <a:bodyPr wrap="square" rtlCol="0">
            <a:spAutoFit/>
          </a:bodyPr>
          <a:lstStyle/>
          <a:p>
            <a:r>
              <a:rPr lang="en-US" sz="2000" b="1" dirty="0">
                <a:solidFill>
                  <a:srgbClr val="C00000"/>
                </a:solidFill>
                <a:latin typeface="Arial Narrow" panose="020B0606020202030204" pitchFamily="34" charset="0"/>
                <a:cs typeface="Consolas" panose="020B0609020204030204" pitchFamily="49" charset="0"/>
              </a:rPr>
              <a:t>(</a:t>
            </a:r>
            <a:r>
              <a:rPr lang="en-US" b="1" dirty="0">
                <a:solidFill>
                  <a:srgbClr val="C00000"/>
                </a:solidFill>
                <a:latin typeface="Arial Narrow" panose="020B0606020202030204" pitchFamily="34" charset="0"/>
                <a:cs typeface="Consolas" panose="020B0609020204030204" pitchFamily="49" charset="0"/>
              </a:rPr>
              <a:t>0,A)   </a:t>
            </a:r>
          </a:p>
        </p:txBody>
      </p:sp>
      <p:sp>
        <p:nvSpPr>
          <p:cNvPr id="63" name="TextBox 62">
            <a:extLst>
              <a:ext uri="{FF2B5EF4-FFF2-40B4-BE49-F238E27FC236}">
                <a16:creationId xmlns:a16="http://schemas.microsoft.com/office/drawing/2014/main" id="{B1D46178-D566-5310-8CFF-333EFF2C14FB}"/>
              </a:ext>
            </a:extLst>
          </p:cNvPr>
          <p:cNvSpPr txBox="1"/>
          <p:nvPr/>
        </p:nvSpPr>
        <p:spPr>
          <a:xfrm>
            <a:off x="6311782" y="3758208"/>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2</a:t>
            </a:r>
          </a:p>
        </p:txBody>
      </p:sp>
      <p:sp>
        <p:nvSpPr>
          <p:cNvPr id="64" name="TextBox 63">
            <a:extLst>
              <a:ext uri="{FF2B5EF4-FFF2-40B4-BE49-F238E27FC236}">
                <a16:creationId xmlns:a16="http://schemas.microsoft.com/office/drawing/2014/main" id="{A259F590-A4DB-735A-FB52-640D839B0392}"/>
              </a:ext>
            </a:extLst>
          </p:cNvPr>
          <p:cNvSpPr txBox="1"/>
          <p:nvPr/>
        </p:nvSpPr>
        <p:spPr>
          <a:xfrm>
            <a:off x="7503458" y="3720617"/>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A</a:t>
            </a:r>
          </a:p>
        </p:txBody>
      </p:sp>
      <p:sp>
        <p:nvSpPr>
          <p:cNvPr id="65" name="TextBox 64">
            <a:extLst>
              <a:ext uri="{FF2B5EF4-FFF2-40B4-BE49-F238E27FC236}">
                <a16:creationId xmlns:a16="http://schemas.microsoft.com/office/drawing/2014/main" id="{BE687A1C-AD1C-89EF-FEDB-EA2884370EAB}"/>
              </a:ext>
            </a:extLst>
          </p:cNvPr>
          <p:cNvSpPr txBox="1"/>
          <p:nvPr/>
        </p:nvSpPr>
        <p:spPr>
          <a:xfrm>
            <a:off x="6339956" y="4544187"/>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1</a:t>
            </a:r>
          </a:p>
        </p:txBody>
      </p:sp>
      <p:sp>
        <p:nvSpPr>
          <p:cNvPr id="66" name="TextBox 65">
            <a:extLst>
              <a:ext uri="{FF2B5EF4-FFF2-40B4-BE49-F238E27FC236}">
                <a16:creationId xmlns:a16="http://schemas.microsoft.com/office/drawing/2014/main" id="{070CC53F-3D91-1C71-5DBF-C63006076C30}"/>
              </a:ext>
            </a:extLst>
          </p:cNvPr>
          <p:cNvSpPr txBox="1"/>
          <p:nvPr/>
        </p:nvSpPr>
        <p:spPr>
          <a:xfrm>
            <a:off x="7526624" y="4502639"/>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A</a:t>
            </a:r>
          </a:p>
        </p:txBody>
      </p:sp>
      <p:sp>
        <p:nvSpPr>
          <p:cNvPr id="67" name="TextBox 66">
            <a:extLst>
              <a:ext uri="{FF2B5EF4-FFF2-40B4-BE49-F238E27FC236}">
                <a16:creationId xmlns:a16="http://schemas.microsoft.com/office/drawing/2014/main" id="{15A5CDE6-FAF8-DCB4-DAEE-D838816DE1AA}"/>
              </a:ext>
            </a:extLst>
          </p:cNvPr>
          <p:cNvSpPr txBox="1"/>
          <p:nvPr/>
        </p:nvSpPr>
        <p:spPr>
          <a:xfrm>
            <a:off x="715987" y="2784305"/>
            <a:ext cx="3745717" cy="369332"/>
          </a:xfrm>
          <a:prstGeom prst="rect">
            <a:avLst/>
          </a:prstGeom>
          <a:solidFill>
            <a:schemeClr val="accent3">
              <a:lumMod val="20000"/>
              <a:lumOff val="80000"/>
            </a:schemeClr>
          </a:solidFill>
        </p:spPr>
        <p:txBody>
          <a:bodyPr wrap="square" rtlCol="0">
            <a:spAutoFit/>
          </a:bodyPr>
          <a:lstStyle/>
          <a:p>
            <a:endParaRPr lang="en-US" b="1" dirty="0">
              <a:solidFill>
                <a:srgbClr val="C00000"/>
              </a:solidFill>
              <a:latin typeface="Arial Narrow" panose="020B0606020202030204" pitchFamily="34" charset="0"/>
              <a:cs typeface="Consolas" panose="020B0609020204030204" pitchFamily="49" charset="0"/>
            </a:endParaRPr>
          </a:p>
        </p:txBody>
      </p:sp>
      <p:sp>
        <p:nvSpPr>
          <p:cNvPr id="68" name="TextBox 67">
            <a:extLst>
              <a:ext uri="{FF2B5EF4-FFF2-40B4-BE49-F238E27FC236}">
                <a16:creationId xmlns:a16="http://schemas.microsoft.com/office/drawing/2014/main" id="{53D89EFE-6C72-DBCA-F4A5-CD8A93BB4463}"/>
              </a:ext>
            </a:extLst>
          </p:cNvPr>
          <p:cNvSpPr txBox="1"/>
          <p:nvPr/>
        </p:nvSpPr>
        <p:spPr>
          <a:xfrm>
            <a:off x="700850" y="2745221"/>
            <a:ext cx="386594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(2,B)   </a:t>
            </a:r>
          </a:p>
        </p:txBody>
      </p:sp>
      <p:sp>
        <p:nvSpPr>
          <p:cNvPr id="69" name="TextBox 68">
            <a:extLst>
              <a:ext uri="{FF2B5EF4-FFF2-40B4-BE49-F238E27FC236}">
                <a16:creationId xmlns:a16="http://schemas.microsoft.com/office/drawing/2014/main" id="{37906091-C4AD-5528-B5B4-AC015114F1C1}"/>
              </a:ext>
            </a:extLst>
          </p:cNvPr>
          <p:cNvSpPr txBox="1"/>
          <p:nvPr/>
        </p:nvSpPr>
        <p:spPr>
          <a:xfrm>
            <a:off x="693962" y="2747874"/>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(1,D)(2,B)   </a:t>
            </a:r>
          </a:p>
        </p:txBody>
      </p:sp>
      <p:sp>
        <p:nvSpPr>
          <p:cNvPr id="70" name="TextBox 69">
            <a:extLst>
              <a:ext uri="{FF2B5EF4-FFF2-40B4-BE49-F238E27FC236}">
                <a16:creationId xmlns:a16="http://schemas.microsoft.com/office/drawing/2014/main" id="{CF5870FC-07E8-872C-3E64-8A9ABDCA2FA5}"/>
              </a:ext>
            </a:extLst>
          </p:cNvPr>
          <p:cNvSpPr txBox="1"/>
          <p:nvPr/>
        </p:nvSpPr>
        <p:spPr>
          <a:xfrm>
            <a:off x="688755" y="2747745"/>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(2,B)   </a:t>
            </a:r>
          </a:p>
        </p:txBody>
      </p:sp>
      <p:cxnSp>
        <p:nvCxnSpPr>
          <p:cNvPr id="71" name="Straight Arrow Connector 70">
            <a:extLst>
              <a:ext uri="{FF2B5EF4-FFF2-40B4-BE49-F238E27FC236}">
                <a16:creationId xmlns:a16="http://schemas.microsoft.com/office/drawing/2014/main" id="{166A6DF1-5246-1F50-ECAE-BBBD85DD5224}"/>
              </a:ext>
            </a:extLst>
          </p:cNvPr>
          <p:cNvCxnSpPr/>
          <p:nvPr/>
        </p:nvCxnSpPr>
        <p:spPr>
          <a:xfrm flipH="1">
            <a:off x="5320306" y="4604556"/>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76888EE-DC3A-942E-F171-87EB2B878E58}"/>
              </a:ext>
            </a:extLst>
          </p:cNvPr>
          <p:cNvSpPr txBox="1"/>
          <p:nvPr/>
        </p:nvSpPr>
        <p:spPr>
          <a:xfrm>
            <a:off x="5486400" y="4525395"/>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T</a:t>
            </a:r>
          </a:p>
        </p:txBody>
      </p:sp>
      <p:cxnSp>
        <p:nvCxnSpPr>
          <p:cNvPr id="73" name="Straight Arrow Connector 72">
            <a:extLst>
              <a:ext uri="{FF2B5EF4-FFF2-40B4-BE49-F238E27FC236}">
                <a16:creationId xmlns:a16="http://schemas.microsoft.com/office/drawing/2014/main" id="{6EFFB094-8D7E-39DA-DF50-05D6772ADD1D}"/>
              </a:ext>
            </a:extLst>
          </p:cNvPr>
          <p:cNvCxnSpPr/>
          <p:nvPr/>
        </p:nvCxnSpPr>
        <p:spPr>
          <a:xfrm flipH="1">
            <a:off x="6175627" y="4212353"/>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106F2DE-40F8-E24D-6A04-D76A058AC979}"/>
              </a:ext>
            </a:extLst>
          </p:cNvPr>
          <p:cNvSpPr txBox="1"/>
          <p:nvPr/>
        </p:nvSpPr>
        <p:spPr>
          <a:xfrm>
            <a:off x="6354112" y="4150152"/>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3</a:t>
            </a:r>
          </a:p>
        </p:txBody>
      </p:sp>
      <p:cxnSp>
        <p:nvCxnSpPr>
          <p:cNvPr id="75" name="Straight Arrow Connector 74">
            <a:extLst>
              <a:ext uri="{FF2B5EF4-FFF2-40B4-BE49-F238E27FC236}">
                <a16:creationId xmlns:a16="http://schemas.microsoft.com/office/drawing/2014/main" id="{F669B373-093B-058E-E337-DEAC9AD703AC}"/>
              </a:ext>
            </a:extLst>
          </p:cNvPr>
          <p:cNvCxnSpPr/>
          <p:nvPr/>
        </p:nvCxnSpPr>
        <p:spPr>
          <a:xfrm flipH="1">
            <a:off x="6184592" y="5354780"/>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02CE52B-A906-A9FB-F74C-BA63E8515B3E}"/>
              </a:ext>
            </a:extLst>
          </p:cNvPr>
          <p:cNvSpPr txBox="1"/>
          <p:nvPr/>
        </p:nvSpPr>
        <p:spPr>
          <a:xfrm>
            <a:off x="7509336" y="4131896"/>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D</a:t>
            </a:r>
          </a:p>
        </p:txBody>
      </p:sp>
      <p:sp>
        <p:nvSpPr>
          <p:cNvPr id="77" name="TextBox 76">
            <a:extLst>
              <a:ext uri="{FF2B5EF4-FFF2-40B4-BE49-F238E27FC236}">
                <a16:creationId xmlns:a16="http://schemas.microsoft.com/office/drawing/2014/main" id="{32906F77-FEFA-0114-5FCA-2F867604EEB6}"/>
              </a:ext>
            </a:extLst>
          </p:cNvPr>
          <p:cNvSpPr txBox="1"/>
          <p:nvPr/>
        </p:nvSpPr>
        <p:spPr>
          <a:xfrm>
            <a:off x="667973" y="2747553"/>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(2,B)(3,C)   </a:t>
            </a:r>
          </a:p>
        </p:txBody>
      </p:sp>
      <p:sp>
        <p:nvSpPr>
          <p:cNvPr id="78" name="TextBox 77">
            <a:extLst>
              <a:ext uri="{FF2B5EF4-FFF2-40B4-BE49-F238E27FC236}">
                <a16:creationId xmlns:a16="http://schemas.microsoft.com/office/drawing/2014/main" id="{370439B2-0D3E-5554-2BEC-E2D4B70CF03A}"/>
              </a:ext>
            </a:extLst>
          </p:cNvPr>
          <p:cNvSpPr txBox="1"/>
          <p:nvPr/>
        </p:nvSpPr>
        <p:spPr>
          <a:xfrm>
            <a:off x="4354329" y="6305558"/>
            <a:ext cx="614807" cy="338554"/>
          </a:xfrm>
          <a:prstGeom prst="rect">
            <a:avLst/>
          </a:prstGeom>
          <a:noFill/>
        </p:spPr>
        <p:txBody>
          <a:bodyPr wrap="square" rtlCol="0">
            <a:spAutoFit/>
          </a:bodyPr>
          <a:lstStyle/>
          <a:p>
            <a:r>
              <a:rPr lang="en-US" sz="1600" b="1" dirty="0">
                <a:solidFill>
                  <a:srgbClr val="C00000"/>
                </a:solidFill>
                <a:latin typeface="Arial Narrow" panose="020B0606020202030204" pitchFamily="34" charset="0"/>
                <a:cs typeface="Consolas" panose="020B0609020204030204" pitchFamily="49" charset="0"/>
              </a:rPr>
              <a:t>(0,A)</a:t>
            </a:r>
          </a:p>
        </p:txBody>
      </p:sp>
      <p:sp>
        <p:nvSpPr>
          <p:cNvPr id="79" name="TextBox 78">
            <a:extLst>
              <a:ext uri="{FF2B5EF4-FFF2-40B4-BE49-F238E27FC236}">
                <a16:creationId xmlns:a16="http://schemas.microsoft.com/office/drawing/2014/main" id="{1F50E29D-FC5C-C9E3-5AD6-6314AE965FAE}"/>
              </a:ext>
            </a:extLst>
          </p:cNvPr>
          <p:cNvSpPr txBox="1"/>
          <p:nvPr/>
        </p:nvSpPr>
        <p:spPr>
          <a:xfrm>
            <a:off x="5296429" y="6302583"/>
            <a:ext cx="614807" cy="338554"/>
          </a:xfrm>
          <a:prstGeom prst="rect">
            <a:avLst/>
          </a:prstGeom>
          <a:noFill/>
        </p:spPr>
        <p:txBody>
          <a:bodyPr wrap="square" rtlCol="0">
            <a:spAutoFit/>
          </a:bodyPr>
          <a:lstStyle/>
          <a:p>
            <a:r>
              <a:rPr lang="en-US" sz="1600" b="1" dirty="0">
                <a:solidFill>
                  <a:srgbClr val="C00000"/>
                </a:solidFill>
                <a:latin typeface="Arial Narrow" panose="020B0606020202030204" pitchFamily="34" charset="0"/>
                <a:cs typeface="Consolas" panose="020B0609020204030204" pitchFamily="49" charset="0"/>
              </a:rPr>
              <a:t>(2,B)</a:t>
            </a:r>
          </a:p>
        </p:txBody>
      </p:sp>
      <p:sp>
        <p:nvSpPr>
          <p:cNvPr id="80" name="TextBox 79">
            <a:extLst>
              <a:ext uri="{FF2B5EF4-FFF2-40B4-BE49-F238E27FC236}">
                <a16:creationId xmlns:a16="http://schemas.microsoft.com/office/drawing/2014/main" id="{C95125B8-4853-A99B-71C4-4103DD0C685F}"/>
              </a:ext>
            </a:extLst>
          </p:cNvPr>
          <p:cNvSpPr txBox="1"/>
          <p:nvPr/>
        </p:nvSpPr>
        <p:spPr>
          <a:xfrm>
            <a:off x="5777054" y="6301980"/>
            <a:ext cx="614807" cy="338554"/>
          </a:xfrm>
          <a:prstGeom prst="rect">
            <a:avLst/>
          </a:prstGeom>
          <a:noFill/>
        </p:spPr>
        <p:txBody>
          <a:bodyPr wrap="square" rtlCol="0">
            <a:spAutoFit/>
          </a:bodyPr>
          <a:lstStyle/>
          <a:p>
            <a:r>
              <a:rPr lang="en-US" sz="1600" b="1" dirty="0">
                <a:solidFill>
                  <a:srgbClr val="C00000"/>
                </a:solidFill>
                <a:latin typeface="Arial Narrow" panose="020B0606020202030204" pitchFamily="34" charset="0"/>
                <a:cs typeface="Consolas" panose="020B0609020204030204" pitchFamily="49" charset="0"/>
              </a:rPr>
              <a:t>(3,C)</a:t>
            </a:r>
          </a:p>
        </p:txBody>
      </p:sp>
      <p:sp>
        <p:nvSpPr>
          <p:cNvPr id="81" name="TextBox 80">
            <a:extLst>
              <a:ext uri="{FF2B5EF4-FFF2-40B4-BE49-F238E27FC236}">
                <a16:creationId xmlns:a16="http://schemas.microsoft.com/office/drawing/2014/main" id="{2F8E3FA2-8998-EA8A-4ABA-6A3A22694D82}"/>
              </a:ext>
            </a:extLst>
          </p:cNvPr>
          <p:cNvSpPr txBox="1"/>
          <p:nvPr/>
        </p:nvSpPr>
        <p:spPr>
          <a:xfrm>
            <a:off x="4815804" y="6301980"/>
            <a:ext cx="614807" cy="338554"/>
          </a:xfrm>
          <a:prstGeom prst="rect">
            <a:avLst/>
          </a:prstGeom>
          <a:noFill/>
        </p:spPr>
        <p:txBody>
          <a:bodyPr wrap="square" rtlCol="0">
            <a:spAutoFit/>
          </a:bodyPr>
          <a:lstStyle/>
          <a:p>
            <a:r>
              <a:rPr lang="en-US" sz="1600" b="1" dirty="0">
                <a:solidFill>
                  <a:srgbClr val="C00000"/>
                </a:solidFill>
                <a:latin typeface="Arial Narrow" panose="020B0606020202030204" pitchFamily="34" charset="0"/>
                <a:cs typeface="Consolas" panose="020B0609020204030204" pitchFamily="49" charset="0"/>
              </a:rPr>
              <a:t>(1,D)</a:t>
            </a:r>
          </a:p>
        </p:txBody>
      </p:sp>
      <p:sp>
        <p:nvSpPr>
          <p:cNvPr id="82" name="TextBox 81">
            <a:extLst>
              <a:ext uri="{FF2B5EF4-FFF2-40B4-BE49-F238E27FC236}">
                <a16:creationId xmlns:a16="http://schemas.microsoft.com/office/drawing/2014/main" id="{519E1FE9-61BE-8665-2F22-AE7A75EEB73A}"/>
              </a:ext>
            </a:extLst>
          </p:cNvPr>
          <p:cNvSpPr txBox="1"/>
          <p:nvPr/>
        </p:nvSpPr>
        <p:spPr>
          <a:xfrm>
            <a:off x="6311782" y="5281283"/>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9</a:t>
            </a:r>
          </a:p>
        </p:txBody>
      </p:sp>
      <p:sp>
        <p:nvSpPr>
          <p:cNvPr id="83" name="TextBox 82">
            <a:extLst>
              <a:ext uri="{FF2B5EF4-FFF2-40B4-BE49-F238E27FC236}">
                <a16:creationId xmlns:a16="http://schemas.microsoft.com/office/drawing/2014/main" id="{A4E99FE0-1EC4-4088-A48C-24DED3DD8B7E}"/>
              </a:ext>
            </a:extLst>
          </p:cNvPr>
          <p:cNvSpPr txBox="1"/>
          <p:nvPr/>
        </p:nvSpPr>
        <p:spPr>
          <a:xfrm>
            <a:off x="7498450" y="5281283"/>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D</a:t>
            </a:r>
          </a:p>
        </p:txBody>
      </p:sp>
      <p:sp>
        <p:nvSpPr>
          <p:cNvPr id="84" name="TextBox 83">
            <a:extLst>
              <a:ext uri="{FF2B5EF4-FFF2-40B4-BE49-F238E27FC236}">
                <a16:creationId xmlns:a16="http://schemas.microsoft.com/office/drawing/2014/main" id="{493A13D5-74C4-830D-4FBD-181F7FD80394}"/>
              </a:ext>
            </a:extLst>
          </p:cNvPr>
          <p:cNvSpPr txBox="1"/>
          <p:nvPr/>
        </p:nvSpPr>
        <p:spPr>
          <a:xfrm>
            <a:off x="686714" y="2756522"/>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(2,B)(3,C)(9,F)   </a:t>
            </a:r>
          </a:p>
        </p:txBody>
      </p:sp>
      <p:cxnSp>
        <p:nvCxnSpPr>
          <p:cNvPr id="85" name="Straight Arrow Connector 84">
            <a:extLst>
              <a:ext uri="{FF2B5EF4-FFF2-40B4-BE49-F238E27FC236}">
                <a16:creationId xmlns:a16="http://schemas.microsoft.com/office/drawing/2014/main" id="{3B884C18-B95B-05E5-2B36-A3341C50B952}"/>
              </a:ext>
            </a:extLst>
          </p:cNvPr>
          <p:cNvCxnSpPr/>
          <p:nvPr/>
        </p:nvCxnSpPr>
        <p:spPr>
          <a:xfrm flipH="1">
            <a:off x="6173203" y="5681485"/>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AD60725-1D1C-D6DA-575B-994CA26D8705}"/>
              </a:ext>
            </a:extLst>
          </p:cNvPr>
          <p:cNvSpPr txBox="1"/>
          <p:nvPr/>
        </p:nvSpPr>
        <p:spPr>
          <a:xfrm>
            <a:off x="6320117" y="5583859"/>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5</a:t>
            </a:r>
          </a:p>
        </p:txBody>
      </p:sp>
      <p:sp>
        <p:nvSpPr>
          <p:cNvPr id="87" name="TextBox 86">
            <a:extLst>
              <a:ext uri="{FF2B5EF4-FFF2-40B4-BE49-F238E27FC236}">
                <a16:creationId xmlns:a16="http://schemas.microsoft.com/office/drawing/2014/main" id="{24EA91BB-A12E-2B42-D969-1159F855E238}"/>
              </a:ext>
            </a:extLst>
          </p:cNvPr>
          <p:cNvSpPr txBox="1"/>
          <p:nvPr/>
        </p:nvSpPr>
        <p:spPr>
          <a:xfrm>
            <a:off x="7503458" y="5610583"/>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D</a:t>
            </a:r>
          </a:p>
        </p:txBody>
      </p:sp>
      <p:sp>
        <p:nvSpPr>
          <p:cNvPr id="88" name="TextBox 87">
            <a:extLst>
              <a:ext uri="{FF2B5EF4-FFF2-40B4-BE49-F238E27FC236}">
                <a16:creationId xmlns:a16="http://schemas.microsoft.com/office/drawing/2014/main" id="{227719D4-C27B-3AA0-197B-F37F011109EA}"/>
              </a:ext>
            </a:extLst>
          </p:cNvPr>
          <p:cNvSpPr txBox="1"/>
          <p:nvPr/>
        </p:nvSpPr>
        <p:spPr>
          <a:xfrm>
            <a:off x="693962" y="2766164"/>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(2,B)(3,C)(5,G)(9,F)   </a:t>
            </a:r>
          </a:p>
        </p:txBody>
      </p:sp>
      <p:cxnSp>
        <p:nvCxnSpPr>
          <p:cNvPr id="89" name="Straight Arrow Connector 88">
            <a:extLst>
              <a:ext uri="{FF2B5EF4-FFF2-40B4-BE49-F238E27FC236}">
                <a16:creationId xmlns:a16="http://schemas.microsoft.com/office/drawing/2014/main" id="{1C88ED0E-1E92-8EFB-1E1F-874B06D60B08}"/>
              </a:ext>
            </a:extLst>
          </p:cNvPr>
          <p:cNvCxnSpPr/>
          <p:nvPr/>
        </p:nvCxnSpPr>
        <p:spPr>
          <a:xfrm flipH="1">
            <a:off x="6173203" y="4985714"/>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E42F776D-85AE-42AB-FEB4-0EF165FD1517}"/>
              </a:ext>
            </a:extLst>
          </p:cNvPr>
          <p:cNvSpPr txBox="1"/>
          <p:nvPr/>
        </p:nvSpPr>
        <p:spPr>
          <a:xfrm>
            <a:off x="6325800" y="4895530"/>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4</a:t>
            </a:r>
          </a:p>
        </p:txBody>
      </p:sp>
      <p:sp>
        <p:nvSpPr>
          <p:cNvPr id="91" name="TextBox 90">
            <a:extLst>
              <a:ext uri="{FF2B5EF4-FFF2-40B4-BE49-F238E27FC236}">
                <a16:creationId xmlns:a16="http://schemas.microsoft.com/office/drawing/2014/main" id="{EF170B51-C5C7-0219-9D08-B8A53D14BC3B}"/>
              </a:ext>
            </a:extLst>
          </p:cNvPr>
          <p:cNvSpPr txBox="1"/>
          <p:nvPr/>
        </p:nvSpPr>
        <p:spPr>
          <a:xfrm>
            <a:off x="7525355" y="4884430"/>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D</a:t>
            </a:r>
          </a:p>
        </p:txBody>
      </p:sp>
      <p:sp>
        <p:nvSpPr>
          <p:cNvPr id="92" name="TextBox 91">
            <a:extLst>
              <a:ext uri="{FF2B5EF4-FFF2-40B4-BE49-F238E27FC236}">
                <a16:creationId xmlns:a16="http://schemas.microsoft.com/office/drawing/2014/main" id="{25D38FEA-AAD7-5E35-B775-C2A166F07B4E}"/>
              </a:ext>
            </a:extLst>
          </p:cNvPr>
          <p:cNvSpPr txBox="1"/>
          <p:nvPr/>
        </p:nvSpPr>
        <p:spPr>
          <a:xfrm>
            <a:off x="674861" y="2764752"/>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(2,B)(3,C)(4,E)(5,G)(9,F)   </a:t>
            </a:r>
          </a:p>
        </p:txBody>
      </p:sp>
      <p:sp>
        <p:nvSpPr>
          <p:cNvPr id="93" name="TextBox 92">
            <a:extLst>
              <a:ext uri="{FF2B5EF4-FFF2-40B4-BE49-F238E27FC236}">
                <a16:creationId xmlns:a16="http://schemas.microsoft.com/office/drawing/2014/main" id="{C5B1D450-A97D-82BE-772F-FA78B6A92955}"/>
              </a:ext>
            </a:extLst>
          </p:cNvPr>
          <p:cNvSpPr txBox="1"/>
          <p:nvPr/>
        </p:nvSpPr>
        <p:spPr>
          <a:xfrm>
            <a:off x="662766" y="2782859"/>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(3,C)(4,E)(5,G)(9,F)   </a:t>
            </a:r>
          </a:p>
        </p:txBody>
      </p:sp>
      <p:cxnSp>
        <p:nvCxnSpPr>
          <p:cNvPr id="94" name="Straight Arrow Connector 93">
            <a:extLst>
              <a:ext uri="{FF2B5EF4-FFF2-40B4-BE49-F238E27FC236}">
                <a16:creationId xmlns:a16="http://schemas.microsoft.com/office/drawing/2014/main" id="{9369A767-B104-B4DD-FB32-CEE978A53E43}"/>
              </a:ext>
            </a:extLst>
          </p:cNvPr>
          <p:cNvCxnSpPr/>
          <p:nvPr/>
        </p:nvCxnSpPr>
        <p:spPr>
          <a:xfrm flipH="1">
            <a:off x="5320339" y="3836122"/>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9FDCFD4E-AB34-EE08-D34B-5F65B25A69B1}"/>
              </a:ext>
            </a:extLst>
          </p:cNvPr>
          <p:cNvSpPr txBox="1"/>
          <p:nvPr/>
        </p:nvSpPr>
        <p:spPr>
          <a:xfrm>
            <a:off x="5485040" y="3758208"/>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T</a:t>
            </a:r>
          </a:p>
        </p:txBody>
      </p:sp>
      <p:cxnSp>
        <p:nvCxnSpPr>
          <p:cNvPr id="96" name="Straight Arrow Connector 95">
            <a:extLst>
              <a:ext uri="{FF2B5EF4-FFF2-40B4-BE49-F238E27FC236}">
                <a16:creationId xmlns:a16="http://schemas.microsoft.com/office/drawing/2014/main" id="{74D3F869-A086-6AB1-5BBD-A9C9FEB6036F}"/>
              </a:ext>
            </a:extLst>
          </p:cNvPr>
          <p:cNvCxnSpPr/>
          <p:nvPr/>
        </p:nvCxnSpPr>
        <p:spPr>
          <a:xfrm flipH="1">
            <a:off x="6421517" y="4993064"/>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6C9535DD-23DC-E0CE-ED74-6C2D97A2AB87}"/>
              </a:ext>
            </a:extLst>
          </p:cNvPr>
          <p:cNvSpPr txBox="1"/>
          <p:nvPr/>
        </p:nvSpPr>
        <p:spPr>
          <a:xfrm>
            <a:off x="6569264" y="4884430"/>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3</a:t>
            </a:r>
          </a:p>
        </p:txBody>
      </p:sp>
      <p:cxnSp>
        <p:nvCxnSpPr>
          <p:cNvPr id="98" name="Straight Arrow Connector 97">
            <a:extLst>
              <a:ext uri="{FF2B5EF4-FFF2-40B4-BE49-F238E27FC236}">
                <a16:creationId xmlns:a16="http://schemas.microsoft.com/office/drawing/2014/main" id="{7796E99E-6162-8D07-E6E5-666DD9314163}"/>
              </a:ext>
            </a:extLst>
          </p:cNvPr>
          <p:cNvCxnSpPr/>
          <p:nvPr/>
        </p:nvCxnSpPr>
        <p:spPr>
          <a:xfrm flipH="1">
            <a:off x="7614160" y="4981630"/>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A97E772D-14A6-4719-E2BD-581C312BFB4A}"/>
              </a:ext>
            </a:extLst>
          </p:cNvPr>
          <p:cNvSpPr txBox="1"/>
          <p:nvPr/>
        </p:nvSpPr>
        <p:spPr>
          <a:xfrm>
            <a:off x="7787825" y="4897707"/>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B</a:t>
            </a:r>
          </a:p>
        </p:txBody>
      </p:sp>
      <p:sp>
        <p:nvSpPr>
          <p:cNvPr id="100" name="TextBox 99">
            <a:extLst>
              <a:ext uri="{FF2B5EF4-FFF2-40B4-BE49-F238E27FC236}">
                <a16:creationId xmlns:a16="http://schemas.microsoft.com/office/drawing/2014/main" id="{2BBFDBC2-F903-3D7E-3BA4-C5F7F3675203}"/>
              </a:ext>
            </a:extLst>
          </p:cNvPr>
          <p:cNvSpPr txBox="1"/>
          <p:nvPr/>
        </p:nvSpPr>
        <p:spPr>
          <a:xfrm>
            <a:off x="669654" y="2775101"/>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(3,C)(3,E)(4,E)(5,G)(9,F)   </a:t>
            </a:r>
          </a:p>
        </p:txBody>
      </p:sp>
      <p:sp>
        <p:nvSpPr>
          <p:cNvPr id="101" name="TextBox 100">
            <a:extLst>
              <a:ext uri="{FF2B5EF4-FFF2-40B4-BE49-F238E27FC236}">
                <a16:creationId xmlns:a16="http://schemas.microsoft.com/office/drawing/2014/main" id="{FD18A226-DC5E-C3AB-4639-7E90BDBA073E}"/>
              </a:ext>
            </a:extLst>
          </p:cNvPr>
          <p:cNvSpPr txBox="1"/>
          <p:nvPr/>
        </p:nvSpPr>
        <p:spPr>
          <a:xfrm>
            <a:off x="676532" y="2790677"/>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(3,E)(4,E)(5,G)(9,F)   </a:t>
            </a:r>
          </a:p>
        </p:txBody>
      </p:sp>
      <p:cxnSp>
        <p:nvCxnSpPr>
          <p:cNvPr id="102" name="Straight Arrow Connector 101">
            <a:extLst>
              <a:ext uri="{FF2B5EF4-FFF2-40B4-BE49-F238E27FC236}">
                <a16:creationId xmlns:a16="http://schemas.microsoft.com/office/drawing/2014/main" id="{5C98B2C4-9F93-251C-306C-BE4501E8119A}"/>
              </a:ext>
            </a:extLst>
          </p:cNvPr>
          <p:cNvCxnSpPr/>
          <p:nvPr/>
        </p:nvCxnSpPr>
        <p:spPr>
          <a:xfrm flipH="1">
            <a:off x="5329068" y="4211408"/>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8270A01-E6CA-EB53-F81C-51B07D7342BF}"/>
              </a:ext>
            </a:extLst>
          </p:cNvPr>
          <p:cNvSpPr txBox="1"/>
          <p:nvPr/>
        </p:nvSpPr>
        <p:spPr>
          <a:xfrm>
            <a:off x="5486053" y="4131335"/>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T</a:t>
            </a:r>
          </a:p>
        </p:txBody>
      </p:sp>
      <p:cxnSp>
        <p:nvCxnSpPr>
          <p:cNvPr id="104" name="Straight Arrow Connector 103">
            <a:extLst>
              <a:ext uri="{FF2B5EF4-FFF2-40B4-BE49-F238E27FC236}">
                <a16:creationId xmlns:a16="http://schemas.microsoft.com/office/drawing/2014/main" id="{F912F8FE-C08A-3663-E6DE-7231F2F0D805}"/>
              </a:ext>
            </a:extLst>
          </p:cNvPr>
          <p:cNvCxnSpPr/>
          <p:nvPr/>
        </p:nvCxnSpPr>
        <p:spPr>
          <a:xfrm flipH="1">
            <a:off x="6419519" y="5354779"/>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C5D8A728-71ED-84C1-04F7-DD4F2A622B92}"/>
              </a:ext>
            </a:extLst>
          </p:cNvPr>
          <p:cNvSpPr txBox="1"/>
          <p:nvPr/>
        </p:nvSpPr>
        <p:spPr>
          <a:xfrm>
            <a:off x="6588270" y="5278465"/>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8</a:t>
            </a:r>
          </a:p>
        </p:txBody>
      </p:sp>
      <p:cxnSp>
        <p:nvCxnSpPr>
          <p:cNvPr id="106" name="Straight Arrow Connector 105">
            <a:extLst>
              <a:ext uri="{FF2B5EF4-FFF2-40B4-BE49-F238E27FC236}">
                <a16:creationId xmlns:a16="http://schemas.microsoft.com/office/drawing/2014/main" id="{E312BF3C-B400-9C8B-0B69-BDA50933BABA}"/>
              </a:ext>
            </a:extLst>
          </p:cNvPr>
          <p:cNvCxnSpPr/>
          <p:nvPr/>
        </p:nvCxnSpPr>
        <p:spPr>
          <a:xfrm flipH="1">
            <a:off x="7598141" y="5363421"/>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11A8A0B7-6EE0-1CB5-677A-8BB52340EAC5}"/>
              </a:ext>
            </a:extLst>
          </p:cNvPr>
          <p:cNvSpPr txBox="1"/>
          <p:nvPr/>
        </p:nvSpPr>
        <p:spPr>
          <a:xfrm>
            <a:off x="7797272" y="5292452"/>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C</a:t>
            </a:r>
          </a:p>
        </p:txBody>
      </p:sp>
      <p:sp>
        <p:nvSpPr>
          <p:cNvPr id="108" name="TextBox 107">
            <a:extLst>
              <a:ext uri="{FF2B5EF4-FFF2-40B4-BE49-F238E27FC236}">
                <a16:creationId xmlns:a16="http://schemas.microsoft.com/office/drawing/2014/main" id="{4867D025-2F15-404E-5519-91CEB3341E6E}"/>
              </a:ext>
            </a:extLst>
          </p:cNvPr>
          <p:cNvSpPr txBox="1"/>
          <p:nvPr/>
        </p:nvSpPr>
        <p:spPr>
          <a:xfrm>
            <a:off x="685891" y="2771345"/>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(3,E)(4,E)(5,G)(8,F)(9,F)   </a:t>
            </a:r>
          </a:p>
        </p:txBody>
      </p:sp>
      <p:sp>
        <p:nvSpPr>
          <p:cNvPr id="109" name="TextBox 108">
            <a:extLst>
              <a:ext uri="{FF2B5EF4-FFF2-40B4-BE49-F238E27FC236}">
                <a16:creationId xmlns:a16="http://schemas.microsoft.com/office/drawing/2014/main" id="{0249DF0F-4DCF-FAB4-71E8-AE7FC7E17DB8}"/>
              </a:ext>
            </a:extLst>
          </p:cNvPr>
          <p:cNvSpPr txBox="1"/>
          <p:nvPr/>
        </p:nvSpPr>
        <p:spPr>
          <a:xfrm>
            <a:off x="676531" y="2780314"/>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(4,E)(5,G)(8,F)(9,F)   </a:t>
            </a:r>
          </a:p>
        </p:txBody>
      </p:sp>
      <p:sp>
        <p:nvSpPr>
          <p:cNvPr id="110" name="TextBox 109">
            <a:extLst>
              <a:ext uri="{FF2B5EF4-FFF2-40B4-BE49-F238E27FC236}">
                <a16:creationId xmlns:a16="http://schemas.microsoft.com/office/drawing/2014/main" id="{38D160DD-CDC6-425C-E09D-6AD1346731F2}"/>
              </a:ext>
            </a:extLst>
          </p:cNvPr>
          <p:cNvSpPr txBox="1"/>
          <p:nvPr/>
        </p:nvSpPr>
        <p:spPr>
          <a:xfrm>
            <a:off x="6255356" y="6301980"/>
            <a:ext cx="614807" cy="338554"/>
          </a:xfrm>
          <a:prstGeom prst="rect">
            <a:avLst/>
          </a:prstGeom>
          <a:noFill/>
        </p:spPr>
        <p:txBody>
          <a:bodyPr wrap="square" rtlCol="0">
            <a:spAutoFit/>
          </a:bodyPr>
          <a:lstStyle/>
          <a:p>
            <a:r>
              <a:rPr lang="en-US" sz="1600" b="1" dirty="0">
                <a:solidFill>
                  <a:srgbClr val="C00000"/>
                </a:solidFill>
                <a:latin typeface="Arial Narrow" panose="020B0606020202030204" pitchFamily="34" charset="0"/>
                <a:cs typeface="Consolas" panose="020B0609020204030204" pitchFamily="49" charset="0"/>
              </a:rPr>
              <a:t>(3,E)</a:t>
            </a:r>
          </a:p>
        </p:txBody>
      </p:sp>
      <p:cxnSp>
        <p:nvCxnSpPr>
          <p:cNvPr id="111" name="Straight Arrow Connector 110">
            <a:extLst>
              <a:ext uri="{FF2B5EF4-FFF2-40B4-BE49-F238E27FC236}">
                <a16:creationId xmlns:a16="http://schemas.microsoft.com/office/drawing/2014/main" id="{A5130E07-1C8D-02BD-6F50-2200356C470C}"/>
              </a:ext>
            </a:extLst>
          </p:cNvPr>
          <p:cNvCxnSpPr/>
          <p:nvPr/>
        </p:nvCxnSpPr>
        <p:spPr>
          <a:xfrm flipH="1">
            <a:off x="5340550" y="5007311"/>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CF3B85EF-8B03-DEC2-27BD-F7F2869F24BE}"/>
              </a:ext>
            </a:extLst>
          </p:cNvPr>
          <p:cNvSpPr txBox="1"/>
          <p:nvPr/>
        </p:nvSpPr>
        <p:spPr>
          <a:xfrm>
            <a:off x="5495636" y="4931393"/>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T</a:t>
            </a:r>
          </a:p>
        </p:txBody>
      </p:sp>
      <p:sp>
        <p:nvSpPr>
          <p:cNvPr id="113" name="TextBox 112">
            <a:extLst>
              <a:ext uri="{FF2B5EF4-FFF2-40B4-BE49-F238E27FC236}">
                <a16:creationId xmlns:a16="http://schemas.microsoft.com/office/drawing/2014/main" id="{C3CA7F8E-5BB6-D1E3-F892-A900A340A023}"/>
              </a:ext>
            </a:extLst>
          </p:cNvPr>
          <p:cNvSpPr txBox="1"/>
          <p:nvPr/>
        </p:nvSpPr>
        <p:spPr>
          <a:xfrm>
            <a:off x="686262" y="2771185"/>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(5,G)(8,F)(9,F)   </a:t>
            </a:r>
          </a:p>
        </p:txBody>
      </p:sp>
      <p:sp>
        <p:nvSpPr>
          <p:cNvPr id="114" name="TextBox 113">
            <a:extLst>
              <a:ext uri="{FF2B5EF4-FFF2-40B4-BE49-F238E27FC236}">
                <a16:creationId xmlns:a16="http://schemas.microsoft.com/office/drawing/2014/main" id="{0CF690BD-15D7-86B3-C19E-60BD0AECAFD9}"/>
              </a:ext>
            </a:extLst>
          </p:cNvPr>
          <p:cNvSpPr txBox="1"/>
          <p:nvPr/>
        </p:nvSpPr>
        <p:spPr>
          <a:xfrm>
            <a:off x="659275" y="2762894"/>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(8,F)(9,F)   </a:t>
            </a:r>
          </a:p>
        </p:txBody>
      </p:sp>
      <p:sp>
        <p:nvSpPr>
          <p:cNvPr id="115" name="TextBox 114">
            <a:extLst>
              <a:ext uri="{FF2B5EF4-FFF2-40B4-BE49-F238E27FC236}">
                <a16:creationId xmlns:a16="http://schemas.microsoft.com/office/drawing/2014/main" id="{993F7960-B745-B08E-63EC-9880B7BCA8DB}"/>
              </a:ext>
            </a:extLst>
          </p:cNvPr>
          <p:cNvSpPr txBox="1"/>
          <p:nvPr/>
        </p:nvSpPr>
        <p:spPr>
          <a:xfrm>
            <a:off x="6721664" y="6301179"/>
            <a:ext cx="614807" cy="338554"/>
          </a:xfrm>
          <a:prstGeom prst="rect">
            <a:avLst/>
          </a:prstGeom>
          <a:noFill/>
        </p:spPr>
        <p:txBody>
          <a:bodyPr wrap="square" rtlCol="0">
            <a:spAutoFit/>
          </a:bodyPr>
          <a:lstStyle/>
          <a:p>
            <a:r>
              <a:rPr lang="en-US" sz="1600" b="1" dirty="0">
                <a:solidFill>
                  <a:srgbClr val="C00000"/>
                </a:solidFill>
                <a:latin typeface="Arial Narrow" panose="020B0606020202030204" pitchFamily="34" charset="0"/>
                <a:cs typeface="Consolas" panose="020B0609020204030204" pitchFamily="49" charset="0"/>
              </a:rPr>
              <a:t>(5,G)</a:t>
            </a:r>
          </a:p>
        </p:txBody>
      </p:sp>
      <p:cxnSp>
        <p:nvCxnSpPr>
          <p:cNvPr id="116" name="Straight Arrow Connector 115">
            <a:extLst>
              <a:ext uri="{FF2B5EF4-FFF2-40B4-BE49-F238E27FC236}">
                <a16:creationId xmlns:a16="http://schemas.microsoft.com/office/drawing/2014/main" id="{B2E6265C-6937-FD84-A96B-0A672405EC85}"/>
              </a:ext>
            </a:extLst>
          </p:cNvPr>
          <p:cNvCxnSpPr/>
          <p:nvPr/>
        </p:nvCxnSpPr>
        <p:spPr>
          <a:xfrm flipH="1">
            <a:off x="5352977" y="5690767"/>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D33DCD1B-6FFE-CF4A-8173-B2D809893417}"/>
              </a:ext>
            </a:extLst>
          </p:cNvPr>
          <p:cNvSpPr txBox="1"/>
          <p:nvPr/>
        </p:nvSpPr>
        <p:spPr>
          <a:xfrm>
            <a:off x="5511628" y="5622241"/>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T</a:t>
            </a:r>
          </a:p>
        </p:txBody>
      </p:sp>
      <p:cxnSp>
        <p:nvCxnSpPr>
          <p:cNvPr id="118" name="Straight Arrow Connector 117">
            <a:extLst>
              <a:ext uri="{FF2B5EF4-FFF2-40B4-BE49-F238E27FC236}">
                <a16:creationId xmlns:a16="http://schemas.microsoft.com/office/drawing/2014/main" id="{F13E14DA-942B-1215-83B7-C63D67FC97D3}"/>
              </a:ext>
            </a:extLst>
          </p:cNvPr>
          <p:cNvCxnSpPr/>
          <p:nvPr/>
        </p:nvCxnSpPr>
        <p:spPr>
          <a:xfrm flipH="1">
            <a:off x="6687352" y="5381434"/>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5601D0D1-0BFD-82A5-D24D-1EA7CE291BD2}"/>
              </a:ext>
            </a:extLst>
          </p:cNvPr>
          <p:cNvSpPr txBox="1"/>
          <p:nvPr/>
        </p:nvSpPr>
        <p:spPr>
          <a:xfrm>
            <a:off x="6825473" y="5288430"/>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6</a:t>
            </a:r>
          </a:p>
        </p:txBody>
      </p:sp>
      <p:cxnSp>
        <p:nvCxnSpPr>
          <p:cNvPr id="120" name="Straight Arrow Connector 119">
            <a:extLst>
              <a:ext uri="{FF2B5EF4-FFF2-40B4-BE49-F238E27FC236}">
                <a16:creationId xmlns:a16="http://schemas.microsoft.com/office/drawing/2014/main" id="{ECAEFED2-D9A7-EDB7-1B92-47474D45CB47}"/>
              </a:ext>
            </a:extLst>
          </p:cNvPr>
          <p:cNvCxnSpPr/>
          <p:nvPr/>
        </p:nvCxnSpPr>
        <p:spPr>
          <a:xfrm flipH="1">
            <a:off x="7902941" y="5363421"/>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6C9EAFAF-057A-05B5-EF4D-311938E853F8}"/>
              </a:ext>
            </a:extLst>
          </p:cNvPr>
          <p:cNvSpPr txBox="1"/>
          <p:nvPr/>
        </p:nvSpPr>
        <p:spPr>
          <a:xfrm>
            <a:off x="8072518" y="5292569"/>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G</a:t>
            </a:r>
          </a:p>
        </p:txBody>
      </p:sp>
      <p:sp>
        <p:nvSpPr>
          <p:cNvPr id="122" name="TextBox 121">
            <a:extLst>
              <a:ext uri="{FF2B5EF4-FFF2-40B4-BE49-F238E27FC236}">
                <a16:creationId xmlns:a16="http://schemas.microsoft.com/office/drawing/2014/main" id="{097854D3-9278-60E0-6F0F-84A879C9B63F}"/>
              </a:ext>
            </a:extLst>
          </p:cNvPr>
          <p:cNvSpPr txBox="1"/>
          <p:nvPr/>
        </p:nvSpPr>
        <p:spPr>
          <a:xfrm>
            <a:off x="677467" y="2771170"/>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(6,F)(8,F)(9,F)   </a:t>
            </a:r>
          </a:p>
        </p:txBody>
      </p:sp>
      <p:sp>
        <p:nvSpPr>
          <p:cNvPr id="123" name="TextBox 122">
            <a:extLst>
              <a:ext uri="{FF2B5EF4-FFF2-40B4-BE49-F238E27FC236}">
                <a16:creationId xmlns:a16="http://schemas.microsoft.com/office/drawing/2014/main" id="{0BE4470B-CCB3-9C90-94B6-C69E3D4C4181}"/>
              </a:ext>
            </a:extLst>
          </p:cNvPr>
          <p:cNvSpPr txBox="1"/>
          <p:nvPr/>
        </p:nvSpPr>
        <p:spPr>
          <a:xfrm>
            <a:off x="677145" y="2771170"/>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(8,F)(9,F)   </a:t>
            </a:r>
          </a:p>
        </p:txBody>
      </p:sp>
      <p:sp>
        <p:nvSpPr>
          <p:cNvPr id="124" name="TextBox 123">
            <a:extLst>
              <a:ext uri="{FF2B5EF4-FFF2-40B4-BE49-F238E27FC236}">
                <a16:creationId xmlns:a16="http://schemas.microsoft.com/office/drawing/2014/main" id="{6AEAF4FB-A054-C7A5-A9B0-BB5E1B70350D}"/>
              </a:ext>
            </a:extLst>
          </p:cNvPr>
          <p:cNvSpPr txBox="1"/>
          <p:nvPr/>
        </p:nvSpPr>
        <p:spPr>
          <a:xfrm>
            <a:off x="7217951" y="6292363"/>
            <a:ext cx="614807" cy="338554"/>
          </a:xfrm>
          <a:prstGeom prst="rect">
            <a:avLst/>
          </a:prstGeom>
          <a:noFill/>
        </p:spPr>
        <p:txBody>
          <a:bodyPr wrap="square" rtlCol="0">
            <a:spAutoFit/>
          </a:bodyPr>
          <a:lstStyle/>
          <a:p>
            <a:r>
              <a:rPr lang="en-US" sz="1600" b="1" dirty="0">
                <a:solidFill>
                  <a:srgbClr val="C00000"/>
                </a:solidFill>
                <a:latin typeface="Arial Narrow" panose="020B0606020202030204" pitchFamily="34" charset="0"/>
                <a:cs typeface="Consolas" panose="020B0609020204030204" pitchFamily="49" charset="0"/>
              </a:rPr>
              <a:t>(6,F)</a:t>
            </a:r>
          </a:p>
        </p:txBody>
      </p:sp>
      <p:cxnSp>
        <p:nvCxnSpPr>
          <p:cNvPr id="125" name="Straight Arrow Connector 124">
            <a:extLst>
              <a:ext uri="{FF2B5EF4-FFF2-40B4-BE49-F238E27FC236}">
                <a16:creationId xmlns:a16="http://schemas.microsoft.com/office/drawing/2014/main" id="{DEF57494-F4C0-D3A4-DD0D-790BD41A5325}"/>
              </a:ext>
            </a:extLst>
          </p:cNvPr>
          <p:cNvCxnSpPr/>
          <p:nvPr/>
        </p:nvCxnSpPr>
        <p:spPr>
          <a:xfrm flipH="1">
            <a:off x="5334662" y="5389784"/>
            <a:ext cx="127190" cy="253117"/>
          </a:xfrm>
          <a:prstGeom prst="straightConnector1">
            <a:avLst/>
          </a:prstGeom>
          <a:ln w="317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9D035023-D908-A9A1-1E0C-A7D26C74DFDB}"/>
              </a:ext>
            </a:extLst>
          </p:cNvPr>
          <p:cNvSpPr txBox="1"/>
          <p:nvPr/>
        </p:nvSpPr>
        <p:spPr>
          <a:xfrm>
            <a:off x="5503413" y="5309670"/>
            <a:ext cx="304800" cy="400110"/>
          </a:xfrm>
          <a:prstGeom prst="rect">
            <a:avLst/>
          </a:prstGeom>
          <a:noFill/>
        </p:spPr>
        <p:txBody>
          <a:bodyPr wrap="square" rtlCol="0">
            <a:spAutoFit/>
          </a:bodyPr>
          <a:lstStyle/>
          <a:p>
            <a:r>
              <a:rPr lang="en-US" sz="2000" b="1" dirty="0">
                <a:solidFill>
                  <a:srgbClr val="0070C0"/>
                </a:solidFill>
                <a:latin typeface="Consolas" panose="020B0609020204030204" pitchFamily="49" charset="0"/>
                <a:cs typeface="Consolas" panose="020B0609020204030204" pitchFamily="49" charset="0"/>
              </a:rPr>
              <a:t>T</a:t>
            </a:r>
          </a:p>
        </p:txBody>
      </p:sp>
      <p:sp>
        <p:nvSpPr>
          <p:cNvPr id="127" name="TextBox 126">
            <a:extLst>
              <a:ext uri="{FF2B5EF4-FFF2-40B4-BE49-F238E27FC236}">
                <a16:creationId xmlns:a16="http://schemas.microsoft.com/office/drawing/2014/main" id="{514B9E6E-15D7-F996-9CE1-45F94BF04B39}"/>
              </a:ext>
            </a:extLst>
          </p:cNvPr>
          <p:cNvSpPr txBox="1"/>
          <p:nvPr/>
        </p:nvSpPr>
        <p:spPr>
          <a:xfrm>
            <a:off x="659274" y="2771170"/>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(9,F)   </a:t>
            </a:r>
          </a:p>
        </p:txBody>
      </p:sp>
      <p:sp>
        <p:nvSpPr>
          <p:cNvPr id="128" name="TextBox 127">
            <a:extLst>
              <a:ext uri="{FF2B5EF4-FFF2-40B4-BE49-F238E27FC236}">
                <a16:creationId xmlns:a16="http://schemas.microsoft.com/office/drawing/2014/main" id="{9F89D3C8-28C4-087B-AF51-E8024B6467F3}"/>
              </a:ext>
            </a:extLst>
          </p:cNvPr>
          <p:cNvSpPr txBox="1"/>
          <p:nvPr/>
        </p:nvSpPr>
        <p:spPr>
          <a:xfrm>
            <a:off x="728210" y="2745221"/>
            <a:ext cx="3808113"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   </a:t>
            </a:r>
          </a:p>
        </p:txBody>
      </p:sp>
      <p:sp>
        <p:nvSpPr>
          <p:cNvPr id="129" name="TextBox 128">
            <a:extLst>
              <a:ext uri="{FF2B5EF4-FFF2-40B4-BE49-F238E27FC236}">
                <a16:creationId xmlns:a16="http://schemas.microsoft.com/office/drawing/2014/main" id="{50B9E319-A9F1-72DB-6444-D3D4C5FE42E5}"/>
              </a:ext>
            </a:extLst>
          </p:cNvPr>
          <p:cNvSpPr txBox="1"/>
          <p:nvPr/>
        </p:nvSpPr>
        <p:spPr>
          <a:xfrm>
            <a:off x="7902941" y="6255522"/>
            <a:ext cx="1060398" cy="369332"/>
          </a:xfrm>
          <a:prstGeom prst="rect">
            <a:avLst/>
          </a:prstGeom>
          <a:solidFill>
            <a:schemeClr val="accent3">
              <a:lumMod val="20000"/>
              <a:lumOff val="80000"/>
            </a:schemeClr>
          </a:solidFill>
        </p:spPr>
        <p:txBody>
          <a:bodyPr wrap="square" rtlCol="0">
            <a:spAutoFit/>
          </a:bodyPr>
          <a:lstStyle/>
          <a:p>
            <a:r>
              <a:rPr lang="en-US" b="1" dirty="0">
                <a:solidFill>
                  <a:srgbClr val="C00000"/>
                </a:solidFill>
                <a:latin typeface="Arial Narrow" panose="020B0606020202030204" pitchFamily="34" charset="0"/>
                <a:cs typeface="Consolas" panose="020B0609020204030204" pitchFamily="49" charset="0"/>
              </a:rPr>
              <a:t>   DONE</a:t>
            </a:r>
          </a:p>
        </p:txBody>
      </p:sp>
    </p:spTree>
    <p:extLst>
      <p:ext uri="{BB962C8B-B14F-4D97-AF65-F5344CB8AC3E}">
        <p14:creationId xmlns:p14="http://schemas.microsoft.com/office/powerpoint/2010/main" val="327353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900"/>
                                        <p:tgtEl>
                                          <p:spTgt spid="5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600"/>
                                        <p:tgtEl>
                                          <p:spTgt spid="57"/>
                                        </p:tgtEl>
                                      </p:cBhvr>
                                    </p:animEffect>
                                    <p:anim calcmode="lin" valueType="num">
                                      <p:cBhvr>
                                        <p:cTn id="22" dur="600" fill="hold"/>
                                        <p:tgtEl>
                                          <p:spTgt spid="57"/>
                                        </p:tgtEl>
                                        <p:attrNameLst>
                                          <p:attrName>ppt_x</p:attrName>
                                        </p:attrNameLst>
                                      </p:cBhvr>
                                      <p:tavLst>
                                        <p:tav tm="0">
                                          <p:val>
                                            <p:strVal val="#ppt_x"/>
                                          </p:val>
                                        </p:tav>
                                        <p:tav tm="100000">
                                          <p:val>
                                            <p:strVal val="#ppt_x"/>
                                          </p:val>
                                        </p:tav>
                                      </p:tavLst>
                                    </p:anim>
                                    <p:anim calcmode="lin" valueType="num">
                                      <p:cBhvr>
                                        <p:cTn id="23" dur="600" fill="hold"/>
                                        <p:tgtEl>
                                          <p:spTgt spid="57"/>
                                        </p:tgtEl>
                                        <p:attrNameLst>
                                          <p:attrName>ppt_y</p:attrName>
                                        </p:attrNameLst>
                                      </p:cBhvr>
                                      <p:tavLst>
                                        <p:tav tm="0">
                                          <p:val>
                                            <p:strVal val="#ppt_y+.1"/>
                                          </p:val>
                                        </p:tav>
                                        <p:tav tm="100000">
                                          <p:val>
                                            <p:strVal val="#ppt_y"/>
                                          </p:val>
                                        </p:tav>
                                      </p:tavLst>
                                    </p:anim>
                                  </p:childTnLst>
                                </p:cTn>
                              </p:par>
                            </p:childTnLst>
                          </p:cTn>
                        </p:par>
                        <p:par>
                          <p:cTn id="24" fill="hold">
                            <p:stCondLst>
                              <p:cond delay="600"/>
                            </p:stCondLst>
                            <p:childTnLst>
                              <p:par>
                                <p:cTn id="25" presetID="42"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700"/>
                                        <p:tgtEl>
                                          <p:spTgt spid="52"/>
                                        </p:tgtEl>
                                      </p:cBhvr>
                                    </p:animEffect>
                                    <p:anim calcmode="lin" valueType="num">
                                      <p:cBhvr>
                                        <p:cTn id="28" dur="700" fill="hold"/>
                                        <p:tgtEl>
                                          <p:spTgt spid="52"/>
                                        </p:tgtEl>
                                        <p:attrNameLst>
                                          <p:attrName>ppt_x</p:attrName>
                                        </p:attrNameLst>
                                      </p:cBhvr>
                                      <p:tavLst>
                                        <p:tav tm="0">
                                          <p:val>
                                            <p:strVal val="#ppt_x"/>
                                          </p:val>
                                        </p:tav>
                                        <p:tav tm="100000">
                                          <p:val>
                                            <p:strVal val="#ppt_x"/>
                                          </p:val>
                                        </p:tav>
                                      </p:tavLst>
                                    </p:anim>
                                    <p:anim calcmode="lin" valueType="num">
                                      <p:cBhvr>
                                        <p:cTn id="29" dur="700" fill="hold"/>
                                        <p:tgtEl>
                                          <p:spTgt spid="52"/>
                                        </p:tgtEl>
                                        <p:attrNameLst>
                                          <p:attrName>ppt_y</p:attrName>
                                        </p:attrNameLst>
                                      </p:cBhvr>
                                      <p:tavLst>
                                        <p:tav tm="0">
                                          <p:val>
                                            <p:strVal val="#ppt_y+.1"/>
                                          </p:val>
                                        </p:tav>
                                        <p:tav tm="100000">
                                          <p:val>
                                            <p:strVal val="#ppt_y"/>
                                          </p:val>
                                        </p:tav>
                                      </p:tavLst>
                                    </p:anim>
                                  </p:childTnLst>
                                </p:cTn>
                              </p:par>
                            </p:childTnLst>
                          </p:cTn>
                        </p:par>
                        <p:par>
                          <p:cTn id="30" fill="hold">
                            <p:stCondLst>
                              <p:cond delay="1300"/>
                            </p:stCondLst>
                            <p:childTnLst>
                              <p:par>
                                <p:cTn id="31" presetID="42"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600"/>
                                        <p:tgtEl>
                                          <p:spTgt spid="58"/>
                                        </p:tgtEl>
                                      </p:cBhvr>
                                    </p:animEffect>
                                    <p:anim calcmode="lin" valueType="num">
                                      <p:cBhvr>
                                        <p:cTn id="34" dur="600" fill="hold"/>
                                        <p:tgtEl>
                                          <p:spTgt spid="58"/>
                                        </p:tgtEl>
                                        <p:attrNameLst>
                                          <p:attrName>ppt_x</p:attrName>
                                        </p:attrNameLst>
                                      </p:cBhvr>
                                      <p:tavLst>
                                        <p:tav tm="0">
                                          <p:val>
                                            <p:strVal val="#ppt_x"/>
                                          </p:val>
                                        </p:tav>
                                        <p:tav tm="100000">
                                          <p:val>
                                            <p:strVal val="#ppt_x"/>
                                          </p:val>
                                        </p:tav>
                                      </p:tavLst>
                                    </p:anim>
                                    <p:anim calcmode="lin" valueType="num">
                                      <p:cBhvr>
                                        <p:cTn id="35" dur="600" fill="hold"/>
                                        <p:tgtEl>
                                          <p:spTgt spid="58"/>
                                        </p:tgtEl>
                                        <p:attrNameLst>
                                          <p:attrName>ppt_y</p:attrName>
                                        </p:attrNameLst>
                                      </p:cBhvr>
                                      <p:tavLst>
                                        <p:tav tm="0">
                                          <p:val>
                                            <p:strVal val="#ppt_y+.1"/>
                                          </p:val>
                                        </p:tav>
                                        <p:tav tm="100000">
                                          <p:val>
                                            <p:strVal val="#ppt_y"/>
                                          </p:val>
                                        </p:tav>
                                      </p:tavLst>
                                    </p:anim>
                                  </p:childTnLst>
                                </p:cTn>
                              </p:par>
                            </p:childTnLst>
                          </p:cTn>
                        </p:par>
                        <p:par>
                          <p:cTn id="36" fill="hold">
                            <p:stCondLst>
                              <p:cond delay="1900"/>
                            </p:stCondLst>
                            <p:childTnLst>
                              <p:par>
                                <p:cTn id="37" presetID="22" presetClass="entr" presetSubtype="8" fill="hold" grpId="0" nodeType="after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1200"/>
                                        <p:tgtEl>
                                          <p:spTgt spid="6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wipe(left)">
                                      <p:cBhvr>
                                        <p:cTn id="44" dur="500"/>
                                        <p:tgtEl>
                                          <p:spTgt spid="67"/>
                                        </p:tgtEl>
                                      </p:cBhvr>
                                    </p:animEffect>
                                  </p:childTnLst>
                                </p:cTn>
                              </p:par>
                            </p:childTnLst>
                          </p:cTn>
                        </p:par>
                        <p:par>
                          <p:cTn id="45" fill="hold">
                            <p:stCondLst>
                              <p:cond delay="500"/>
                            </p:stCondLst>
                            <p:childTnLst>
                              <p:par>
                                <p:cTn id="46" presetID="47" presetClass="entr" presetSubtype="0" fill="hold" grpId="0" nodeType="after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1000"/>
                                        <p:tgtEl>
                                          <p:spTgt spid="78"/>
                                        </p:tgtEl>
                                      </p:cBhvr>
                                    </p:animEffec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900"/>
                                        <p:tgtEl>
                                          <p:spTgt spid="53"/>
                                        </p:tgtEl>
                                      </p:cBhvr>
                                    </p:animEffect>
                                    <p:anim calcmode="lin" valueType="num">
                                      <p:cBhvr>
                                        <p:cTn id="56" dur="900" fill="hold"/>
                                        <p:tgtEl>
                                          <p:spTgt spid="53"/>
                                        </p:tgtEl>
                                        <p:attrNameLst>
                                          <p:attrName>ppt_x</p:attrName>
                                        </p:attrNameLst>
                                      </p:cBhvr>
                                      <p:tavLst>
                                        <p:tav tm="0">
                                          <p:val>
                                            <p:strVal val="#ppt_x"/>
                                          </p:val>
                                        </p:tav>
                                        <p:tav tm="100000">
                                          <p:val>
                                            <p:strVal val="#ppt_x"/>
                                          </p:val>
                                        </p:tav>
                                      </p:tavLst>
                                    </p:anim>
                                    <p:anim calcmode="lin" valueType="num">
                                      <p:cBhvr>
                                        <p:cTn id="57" dur="900" fill="hold"/>
                                        <p:tgtEl>
                                          <p:spTgt spid="53"/>
                                        </p:tgtEl>
                                        <p:attrNameLst>
                                          <p:attrName>ppt_y</p:attrName>
                                        </p:attrNameLst>
                                      </p:cBhvr>
                                      <p:tavLst>
                                        <p:tav tm="0">
                                          <p:val>
                                            <p:strVal val="#ppt_y+.1"/>
                                          </p:val>
                                        </p:tav>
                                        <p:tav tm="100000">
                                          <p:val>
                                            <p:strVal val="#ppt_y"/>
                                          </p:val>
                                        </p:tav>
                                      </p:tavLst>
                                    </p:anim>
                                  </p:childTnLst>
                                </p:cTn>
                              </p:par>
                            </p:childTnLst>
                          </p:cTn>
                        </p:par>
                        <p:par>
                          <p:cTn id="58" fill="hold">
                            <p:stCondLst>
                              <p:cond delay="900"/>
                            </p:stCondLst>
                            <p:childTnLst>
                              <p:par>
                                <p:cTn id="59" presetID="42"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700"/>
                                        <p:tgtEl>
                                          <p:spTgt spid="54"/>
                                        </p:tgtEl>
                                      </p:cBhvr>
                                    </p:animEffect>
                                    <p:anim calcmode="lin" valueType="num">
                                      <p:cBhvr>
                                        <p:cTn id="62" dur="700" fill="hold"/>
                                        <p:tgtEl>
                                          <p:spTgt spid="54"/>
                                        </p:tgtEl>
                                        <p:attrNameLst>
                                          <p:attrName>ppt_x</p:attrName>
                                        </p:attrNameLst>
                                      </p:cBhvr>
                                      <p:tavLst>
                                        <p:tav tm="0">
                                          <p:val>
                                            <p:strVal val="#ppt_x"/>
                                          </p:val>
                                        </p:tav>
                                        <p:tav tm="100000">
                                          <p:val>
                                            <p:strVal val="#ppt_x"/>
                                          </p:val>
                                        </p:tav>
                                      </p:tavLst>
                                    </p:anim>
                                    <p:anim calcmode="lin" valueType="num">
                                      <p:cBhvr>
                                        <p:cTn id="63" dur="7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1000"/>
                                        <p:tgtEl>
                                          <p:spTgt spid="56"/>
                                        </p:tgtEl>
                                      </p:cBhvr>
                                    </p:animEffect>
                                    <p:anim calcmode="lin" valueType="num">
                                      <p:cBhvr>
                                        <p:cTn id="69" dur="1000" fill="hold"/>
                                        <p:tgtEl>
                                          <p:spTgt spid="56"/>
                                        </p:tgtEl>
                                        <p:attrNameLst>
                                          <p:attrName>ppt_x</p:attrName>
                                        </p:attrNameLst>
                                      </p:cBhvr>
                                      <p:tavLst>
                                        <p:tav tm="0">
                                          <p:val>
                                            <p:strVal val="#ppt_x"/>
                                          </p:val>
                                        </p:tav>
                                        <p:tav tm="100000">
                                          <p:val>
                                            <p:strVal val="#ppt_x"/>
                                          </p:val>
                                        </p:tav>
                                      </p:tavLst>
                                    </p:anim>
                                    <p:anim calcmode="lin" valueType="num">
                                      <p:cBhvr>
                                        <p:cTn id="70" dur="1000" fill="hold"/>
                                        <p:tgtEl>
                                          <p:spTgt spid="56"/>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42" presetClass="entr" presetSubtype="0" fill="hold" grpId="0" nodeType="after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fade">
                                      <p:cBhvr>
                                        <p:cTn id="74" dur="1000"/>
                                        <p:tgtEl>
                                          <p:spTgt spid="63"/>
                                        </p:tgtEl>
                                      </p:cBhvr>
                                    </p:animEffect>
                                    <p:anim calcmode="lin" valueType="num">
                                      <p:cBhvr>
                                        <p:cTn id="75" dur="1000" fill="hold"/>
                                        <p:tgtEl>
                                          <p:spTgt spid="63"/>
                                        </p:tgtEl>
                                        <p:attrNameLst>
                                          <p:attrName>ppt_x</p:attrName>
                                        </p:attrNameLst>
                                      </p:cBhvr>
                                      <p:tavLst>
                                        <p:tav tm="0">
                                          <p:val>
                                            <p:strVal val="#ppt_x"/>
                                          </p:val>
                                        </p:tav>
                                        <p:tav tm="100000">
                                          <p:val>
                                            <p:strVal val="#ppt_x"/>
                                          </p:val>
                                        </p:tav>
                                      </p:tavLst>
                                    </p:anim>
                                    <p:anim calcmode="lin" valueType="num">
                                      <p:cBhvr>
                                        <p:cTn id="76" dur="1000" fill="hold"/>
                                        <p:tgtEl>
                                          <p:spTgt spid="63"/>
                                        </p:tgtEl>
                                        <p:attrNameLst>
                                          <p:attrName>ppt_y</p:attrName>
                                        </p:attrNameLst>
                                      </p:cBhvr>
                                      <p:tavLst>
                                        <p:tav tm="0">
                                          <p:val>
                                            <p:strVal val="#ppt_y+.1"/>
                                          </p:val>
                                        </p:tav>
                                        <p:tav tm="100000">
                                          <p:val>
                                            <p:strVal val="#ppt_y"/>
                                          </p:val>
                                        </p:tav>
                                      </p:tavLst>
                                    </p:anim>
                                  </p:childTnLst>
                                </p:cTn>
                              </p:par>
                            </p:childTnLst>
                          </p:cTn>
                        </p:par>
                        <p:par>
                          <p:cTn id="77" fill="hold">
                            <p:stCondLst>
                              <p:cond delay="2000"/>
                            </p:stCondLst>
                            <p:childTnLst>
                              <p:par>
                                <p:cTn id="78" presetID="42" presetClass="entr" presetSubtype="0" fill="hold" grpId="0" nodeType="after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fade">
                                      <p:cBhvr>
                                        <p:cTn id="80" dur="1000"/>
                                        <p:tgtEl>
                                          <p:spTgt spid="64"/>
                                        </p:tgtEl>
                                      </p:cBhvr>
                                    </p:animEffect>
                                    <p:anim calcmode="lin" valueType="num">
                                      <p:cBhvr>
                                        <p:cTn id="81" dur="1000" fill="hold"/>
                                        <p:tgtEl>
                                          <p:spTgt spid="64"/>
                                        </p:tgtEl>
                                        <p:attrNameLst>
                                          <p:attrName>ppt_x</p:attrName>
                                        </p:attrNameLst>
                                      </p:cBhvr>
                                      <p:tavLst>
                                        <p:tav tm="0">
                                          <p:val>
                                            <p:strVal val="#ppt_x"/>
                                          </p:val>
                                        </p:tav>
                                        <p:tav tm="100000">
                                          <p:val>
                                            <p:strVal val="#ppt_x"/>
                                          </p:val>
                                        </p:tav>
                                      </p:tavLst>
                                    </p:anim>
                                    <p:anim calcmode="lin" valueType="num">
                                      <p:cBhvr>
                                        <p:cTn id="82" dur="1000" fill="hold"/>
                                        <p:tgtEl>
                                          <p:spTgt spid="64"/>
                                        </p:tgtEl>
                                        <p:attrNameLst>
                                          <p:attrName>ppt_y</p:attrName>
                                        </p:attrNameLst>
                                      </p:cBhvr>
                                      <p:tavLst>
                                        <p:tav tm="0">
                                          <p:val>
                                            <p:strVal val="#ppt_y+.1"/>
                                          </p:val>
                                        </p:tav>
                                        <p:tav tm="100000">
                                          <p:val>
                                            <p:strVal val="#ppt_y"/>
                                          </p:val>
                                        </p:tav>
                                      </p:tavLst>
                                    </p:anim>
                                  </p:childTnLst>
                                </p:cTn>
                              </p:par>
                            </p:childTnLst>
                          </p:cTn>
                        </p:par>
                        <p:par>
                          <p:cTn id="83" fill="hold">
                            <p:stCondLst>
                              <p:cond delay="3000"/>
                            </p:stCondLst>
                            <p:childTnLst>
                              <p:par>
                                <p:cTn id="84" presetID="22" presetClass="entr" presetSubtype="8" fill="hold" grpId="0" nodeType="afterEffect">
                                  <p:stCondLst>
                                    <p:cond delay="0"/>
                                  </p:stCondLst>
                                  <p:childTnLst>
                                    <p:set>
                                      <p:cBhvr>
                                        <p:cTn id="85" dur="1" fill="hold">
                                          <p:stCondLst>
                                            <p:cond delay="0"/>
                                          </p:stCondLst>
                                        </p:cTn>
                                        <p:tgtEl>
                                          <p:spTgt spid="68"/>
                                        </p:tgtEl>
                                        <p:attrNameLst>
                                          <p:attrName>style.visibility</p:attrName>
                                        </p:attrNameLst>
                                      </p:cBhvr>
                                      <p:to>
                                        <p:strVal val="visible"/>
                                      </p:to>
                                    </p:set>
                                    <p:animEffect transition="in" filter="wipe(left)">
                                      <p:cBhvr>
                                        <p:cTn id="86" dur="1300"/>
                                        <p:tgtEl>
                                          <p:spTgt spid="68"/>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fade">
                                      <p:cBhvr>
                                        <p:cTn id="91" dur="1000"/>
                                        <p:tgtEl>
                                          <p:spTgt spid="55"/>
                                        </p:tgtEl>
                                      </p:cBhvr>
                                    </p:animEffect>
                                    <p:anim calcmode="lin" valueType="num">
                                      <p:cBhvr>
                                        <p:cTn id="92" dur="1000" fill="hold"/>
                                        <p:tgtEl>
                                          <p:spTgt spid="55"/>
                                        </p:tgtEl>
                                        <p:attrNameLst>
                                          <p:attrName>ppt_x</p:attrName>
                                        </p:attrNameLst>
                                      </p:cBhvr>
                                      <p:tavLst>
                                        <p:tav tm="0">
                                          <p:val>
                                            <p:strVal val="#ppt_x"/>
                                          </p:val>
                                        </p:tav>
                                        <p:tav tm="100000">
                                          <p:val>
                                            <p:strVal val="#ppt_x"/>
                                          </p:val>
                                        </p:tav>
                                      </p:tavLst>
                                    </p:anim>
                                    <p:anim calcmode="lin" valueType="num">
                                      <p:cBhvr>
                                        <p:cTn id="93" dur="1000" fill="hold"/>
                                        <p:tgtEl>
                                          <p:spTgt spid="55"/>
                                        </p:tgtEl>
                                        <p:attrNameLst>
                                          <p:attrName>ppt_y</p:attrName>
                                        </p:attrNameLst>
                                      </p:cBhvr>
                                      <p:tavLst>
                                        <p:tav tm="0">
                                          <p:val>
                                            <p:strVal val="#ppt_y+.1"/>
                                          </p:val>
                                        </p:tav>
                                        <p:tav tm="100000">
                                          <p:val>
                                            <p:strVal val="#ppt_y"/>
                                          </p:val>
                                        </p:tav>
                                      </p:tavLst>
                                    </p:anim>
                                  </p:childTnLst>
                                </p:cTn>
                              </p:par>
                            </p:childTnLst>
                          </p:cTn>
                        </p:par>
                        <p:par>
                          <p:cTn id="94" fill="hold">
                            <p:stCondLst>
                              <p:cond delay="1000"/>
                            </p:stCondLst>
                            <p:childTnLst>
                              <p:par>
                                <p:cTn id="95" presetID="42" presetClass="entr" presetSubtype="0" fill="hold" grpId="0" nodeType="after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fade">
                                      <p:cBhvr>
                                        <p:cTn id="97" dur="1000"/>
                                        <p:tgtEl>
                                          <p:spTgt spid="65"/>
                                        </p:tgtEl>
                                      </p:cBhvr>
                                    </p:animEffect>
                                    <p:anim calcmode="lin" valueType="num">
                                      <p:cBhvr>
                                        <p:cTn id="98" dur="1000" fill="hold"/>
                                        <p:tgtEl>
                                          <p:spTgt spid="65"/>
                                        </p:tgtEl>
                                        <p:attrNameLst>
                                          <p:attrName>ppt_x</p:attrName>
                                        </p:attrNameLst>
                                      </p:cBhvr>
                                      <p:tavLst>
                                        <p:tav tm="0">
                                          <p:val>
                                            <p:strVal val="#ppt_x"/>
                                          </p:val>
                                        </p:tav>
                                        <p:tav tm="100000">
                                          <p:val>
                                            <p:strVal val="#ppt_x"/>
                                          </p:val>
                                        </p:tav>
                                      </p:tavLst>
                                    </p:anim>
                                    <p:anim calcmode="lin" valueType="num">
                                      <p:cBhvr>
                                        <p:cTn id="99" dur="1000" fill="hold"/>
                                        <p:tgtEl>
                                          <p:spTgt spid="65"/>
                                        </p:tgtEl>
                                        <p:attrNameLst>
                                          <p:attrName>ppt_y</p:attrName>
                                        </p:attrNameLst>
                                      </p:cBhvr>
                                      <p:tavLst>
                                        <p:tav tm="0">
                                          <p:val>
                                            <p:strVal val="#ppt_y+.1"/>
                                          </p:val>
                                        </p:tav>
                                        <p:tav tm="100000">
                                          <p:val>
                                            <p:strVal val="#ppt_y"/>
                                          </p:val>
                                        </p:tav>
                                      </p:tavLst>
                                    </p:anim>
                                  </p:childTnLst>
                                </p:cTn>
                              </p:par>
                            </p:childTnLst>
                          </p:cTn>
                        </p:par>
                        <p:par>
                          <p:cTn id="100" fill="hold">
                            <p:stCondLst>
                              <p:cond delay="2000"/>
                            </p:stCondLst>
                            <p:childTnLst>
                              <p:par>
                                <p:cTn id="101" presetID="42" presetClass="entr" presetSubtype="0" fill="hold" grpId="0" nodeType="after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1000"/>
                                        <p:tgtEl>
                                          <p:spTgt spid="66"/>
                                        </p:tgtEl>
                                      </p:cBhvr>
                                    </p:animEffect>
                                    <p:anim calcmode="lin" valueType="num">
                                      <p:cBhvr>
                                        <p:cTn id="104" dur="1000" fill="hold"/>
                                        <p:tgtEl>
                                          <p:spTgt spid="66"/>
                                        </p:tgtEl>
                                        <p:attrNameLst>
                                          <p:attrName>ppt_x</p:attrName>
                                        </p:attrNameLst>
                                      </p:cBhvr>
                                      <p:tavLst>
                                        <p:tav tm="0">
                                          <p:val>
                                            <p:strVal val="#ppt_x"/>
                                          </p:val>
                                        </p:tav>
                                        <p:tav tm="100000">
                                          <p:val>
                                            <p:strVal val="#ppt_x"/>
                                          </p:val>
                                        </p:tav>
                                      </p:tavLst>
                                    </p:anim>
                                    <p:anim calcmode="lin" valueType="num">
                                      <p:cBhvr>
                                        <p:cTn id="105" dur="1000" fill="hold"/>
                                        <p:tgtEl>
                                          <p:spTgt spid="66"/>
                                        </p:tgtEl>
                                        <p:attrNameLst>
                                          <p:attrName>ppt_y</p:attrName>
                                        </p:attrNameLst>
                                      </p:cBhvr>
                                      <p:tavLst>
                                        <p:tav tm="0">
                                          <p:val>
                                            <p:strVal val="#ppt_y+.1"/>
                                          </p:val>
                                        </p:tav>
                                        <p:tav tm="100000">
                                          <p:val>
                                            <p:strVal val="#ppt_y"/>
                                          </p:val>
                                        </p:tav>
                                      </p:tavLst>
                                    </p:anim>
                                  </p:childTnLst>
                                </p:cTn>
                              </p:par>
                            </p:childTnLst>
                          </p:cTn>
                        </p:par>
                        <p:par>
                          <p:cTn id="106" fill="hold">
                            <p:stCondLst>
                              <p:cond delay="3000"/>
                            </p:stCondLst>
                            <p:childTnLst>
                              <p:par>
                                <p:cTn id="107" presetID="22" presetClass="entr" presetSubtype="8" fill="hold" grpId="0" nodeType="after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wipe(left)">
                                      <p:cBhvr>
                                        <p:cTn id="109" dur="1300"/>
                                        <p:tgtEl>
                                          <p:spTgt spid="69"/>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70"/>
                                        </p:tgtEl>
                                        <p:attrNameLst>
                                          <p:attrName>style.visibility</p:attrName>
                                        </p:attrNameLst>
                                      </p:cBhvr>
                                      <p:to>
                                        <p:strVal val="visible"/>
                                      </p:to>
                                    </p:set>
                                    <p:animEffect transition="in" filter="wipe(left)">
                                      <p:cBhvr>
                                        <p:cTn id="114" dur="900"/>
                                        <p:tgtEl>
                                          <p:spTgt spid="70"/>
                                        </p:tgtEl>
                                      </p:cBhvr>
                                    </p:animEffect>
                                  </p:childTnLst>
                                </p:cTn>
                              </p:par>
                            </p:childTnLst>
                          </p:cTn>
                        </p:par>
                        <p:par>
                          <p:cTn id="115" fill="hold">
                            <p:stCondLst>
                              <p:cond delay="900"/>
                            </p:stCondLst>
                            <p:childTnLst>
                              <p:par>
                                <p:cTn id="116" presetID="47" presetClass="entr" presetSubtype="0" fill="hold" grpId="0" nodeType="afterEffect">
                                  <p:stCondLst>
                                    <p:cond delay="0"/>
                                  </p:stCondLst>
                                  <p:childTnLst>
                                    <p:set>
                                      <p:cBhvr>
                                        <p:cTn id="117" dur="1" fill="hold">
                                          <p:stCondLst>
                                            <p:cond delay="0"/>
                                          </p:stCondLst>
                                        </p:cTn>
                                        <p:tgtEl>
                                          <p:spTgt spid="81"/>
                                        </p:tgtEl>
                                        <p:attrNameLst>
                                          <p:attrName>style.visibility</p:attrName>
                                        </p:attrNameLst>
                                      </p:cBhvr>
                                      <p:to>
                                        <p:strVal val="visible"/>
                                      </p:to>
                                    </p:set>
                                    <p:animEffect transition="in" filter="fade">
                                      <p:cBhvr>
                                        <p:cTn id="118" dur="1000"/>
                                        <p:tgtEl>
                                          <p:spTgt spid="81"/>
                                        </p:tgtEl>
                                      </p:cBhvr>
                                    </p:animEffect>
                                    <p:anim calcmode="lin" valueType="num">
                                      <p:cBhvr>
                                        <p:cTn id="119" dur="1000" fill="hold"/>
                                        <p:tgtEl>
                                          <p:spTgt spid="81"/>
                                        </p:tgtEl>
                                        <p:attrNameLst>
                                          <p:attrName>ppt_x</p:attrName>
                                        </p:attrNameLst>
                                      </p:cBhvr>
                                      <p:tavLst>
                                        <p:tav tm="0">
                                          <p:val>
                                            <p:strVal val="#ppt_x"/>
                                          </p:val>
                                        </p:tav>
                                        <p:tav tm="100000">
                                          <p:val>
                                            <p:strVal val="#ppt_x"/>
                                          </p:val>
                                        </p:tav>
                                      </p:tavLst>
                                    </p:anim>
                                    <p:anim calcmode="lin" valueType="num">
                                      <p:cBhvr>
                                        <p:cTn id="120"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nodeType="click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fade">
                                      <p:cBhvr>
                                        <p:cTn id="125" dur="1000"/>
                                        <p:tgtEl>
                                          <p:spTgt spid="71"/>
                                        </p:tgtEl>
                                      </p:cBhvr>
                                    </p:animEffect>
                                    <p:anim calcmode="lin" valueType="num">
                                      <p:cBhvr>
                                        <p:cTn id="126" dur="1000" fill="hold"/>
                                        <p:tgtEl>
                                          <p:spTgt spid="71"/>
                                        </p:tgtEl>
                                        <p:attrNameLst>
                                          <p:attrName>ppt_x</p:attrName>
                                        </p:attrNameLst>
                                      </p:cBhvr>
                                      <p:tavLst>
                                        <p:tav tm="0">
                                          <p:val>
                                            <p:strVal val="#ppt_x"/>
                                          </p:val>
                                        </p:tav>
                                        <p:tav tm="100000">
                                          <p:val>
                                            <p:strVal val="#ppt_x"/>
                                          </p:val>
                                        </p:tav>
                                      </p:tavLst>
                                    </p:anim>
                                    <p:anim calcmode="lin" valueType="num">
                                      <p:cBhvr>
                                        <p:cTn id="127" dur="1000" fill="hold"/>
                                        <p:tgtEl>
                                          <p:spTgt spid="71"/>
                                        </p:tgtEl>
                                        <p:attrNameLst>
                                          <p:attrName>ppt_y</p:attrName>
                                        </p:attrNameLst>
                                      </p:cBhvr>
                                      <p:tavLst>
                                        <p:tav tm="0">
                                          <p:val>
                                            <p:strVal val="#ppt_y+.1"/>
                                          </p:val>
                                        </p:tav>
                                        <p:tav tm="100000">
                                          <p:val>
                                            <p:strVal val="#ppt_y"/>
                                          </p:val>
                                        </p:tav>
                                      </p:tavLst>
                                    </p:anim>
                                  </p:childTnLst>
                                </p:cTn>
                              </p:par>
                            </p:childTnLst>
                          </p:cTn>
                        </p:par>
                        <p:par>
                          <p:cTn id="128" fill="hold">
                            <p:stCondLst>
                              <p:cond delay="1000"/>
                            </p:stCondLst>
                            <p:childTnLst>
                              <p:par>
                                <p:cTn id="129" presetID="42" presetClass="entr" presetSubtype="0" fill="hold" grpId="0"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fade">
                                      <p:cBhvr>
                                        <p:cTn id="131" dur="800"/>
                                        <p:tgtEl>
                                          <p:spTgt spid="72"/>
                                        </p:tgtEl>
                                      </p:cBhvr>
                                    </p:animEffect>
                                    <p:anim calcmode="lin" valueType="num">
                                      <p:cBhvr>
                                        <p:cTn id="132" dur="800" fill="hold"/>
                                        <p:tgtEl>
                                          <p:spTgt spid="72"/>
                                        </p:tgtEl>
                                        <p:attrNameLst>
                                          <p:attrName>ppt_x</p:attrName>
                                        </p:attrNameLst>
                                      </p:cBhvr>
                                      <p:tavLst>
                                        <p:tav tm="0">
                                          <p:val>
                                            <p:strVal val="#ppt_x"/>
                                          </p:val>
                                        </p:tav>
                                        <p:tav tm="100000">
                                          <p:val>
                                            <p:strVal val="#ppt_x"/>
                                          </p:val>
                                        </p:tav>
                                      </p:tavLst>
                                    </p:anim>
                                    <p:anim calcmode="lin" valueType="num">
                                      <p:cBhvr>
                                        <p:cTn id="133" dur="8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nodeType="click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fade">
                                      <p:cBhvr>
                                        <p:cTn id="138" dur="1000"/>
                                        <p:tgtEl>
                                          <p:spTgt spid="73"/>
                                        </p:tgtEl>
                                      </p:cBhvr>
                                    </p:animEffect>
                                    <p:anim calcmode="lin" valueType="num">
                                      <p:cBhvr>
                                        <p:cTn id="139" dur="1000" fill="hold"/>
                                        <p:tgtEl>
                                          <p:spTgt spid="73"/>
                                        </p:tgtEl>
                                        <p:attrNameLst>
                                          <p:attrName>ppt_x</p:attrName>
                                        </p:attrNameLst>
                                      </p:cBhvr>
                                      <p:tavLst>
                                        <p:tav tm="0">
                                          <p:val>
                                            <p:strVal val="#ppt_x"/>
                                          </p:val>
                                        </p:tav>
                                        <p:tav tm="100000">
                                          <p:val>
                                            <p:strVal val="#ppt_x"/>
                                          </p:val>
                                        </p:tav>
                                      </p:tavLst>
                                    </p:anim>
                                    <p:anim calcmode="lin" valueType="num">
                                      <p:cBhvr>
                                        <p:cTn id="140" dur="1000" fill="hold"/>
                                        <p:tgtEl>
                                          <p:spTgt spid="73"/>
                                        </p:tgtEl>
                                        <p:attrNameLst>
                                          <p:attrName>ppt_y</p:attrName>
                                        </p:attrNameLst>
                                      </p:cBhvr>
                                      <p:tavLst>
                                        <p:tav tm="0">
                                          <p:val>
                                            <p:strVal val="#ppt_y+.1"/>
                                          </p:val>
                                        </p:tav>
                                        <p:tav tm="100000">
                                          <p:val>
                                            <p:strVal val="#ppt_y"/>
                                          </p:val>
                                        </p:tav>
                                      </p:tavLst>
                                    </p:anim>
                                  </p:childTnLst>
                                </p:cTn>
                              </p:par>
                            </p:childTnLst>
                          </p:cTn>
                        </p:par>
                        <p:par>
                          <p:cTn id="141" fill="hold">
                            <p:stCondLst>
                              <p:cond delay="1000"/>
                            </p:stCondLst>
                            <p:childTnLst>
                              <p:par>
                                <p:cTn id="142" presetID="42" presetClass="entr" presetSubtype="0" fill="hold" grpId="0" nodeType="afterEffect">
                                  <p:stCondLst>
                                    <p:cond delay="0"/>
                                  </p:stCondLst>
                                  <p:childTnLst>
                                    <p:set>
                                      <p:cBhvr>
                                        <p:cTn id="143" dur="1" fill="hold">
                                          <p:stCondLst>
                                            <p:cond delay="0"/>
                                          </p:stCondLst>
                                        </p:cTn>
                                        <p:tgtEl>
                                          <p:spTgt spid="74"/>
                                        </p:tgtEl>
                                        <p:attrNameLst>
                                          <p:attrName>style.visibility</p:attrName>
                                        </p:attrNameLst>
                                      </p:cBhvr>
                                      <p:to>
                                        <p:strVal val="visible"/>
                                      </p:to>
                                    </p:set>
                                    <p:animEffect transition="in" filter="fade">
                                      <p:cBhvr>
                                        <p:cTn id="144" dur="1000"/>
                                        <p:tgtEl>
                                          <p:spTgt spid="74"/>
                                        </p:tgtEl>
                                      </p:cBhvr>
                                    </p:animEffect>
                                    <p:anim calcmode="lin" valueType="num">
                                      <p:cBhvr>
                                        <p:cTn id="145" dur="1000" fill="hold"/>
                                        <p:tgtEl>
                                          <p:spTgt spid="74"/>
                                        </p:tgtEl>
                                        <p:attrNameLst>
                                          <p:attrName>ppt_x</p:attrName>
                                        </p:attrNameLst>
                                      </p:cBhvr>
                                      <p:tavLst>
                                        <p:tav tm="0">
                                          <p:val>
                                            <p:strVal val="#ppt_x"/>
                                          </p:val>
                                        </p:tav>
                                        <p:tav tm="100000">
                                          <p:val>
                                            <p:strVal val="#ppt_x"/>
                                          </p:val>
                                        </p:tav>
                                      </p:tavLst>
                                    </p:anim>
                                    <p:anim calcmode="lin" valueType="num">
                                      <p:cBhvr>
                                        <p:cTn id="146" dur="1000" fill="hold"/>
                                        <p:tgtEl>
                                          <p:spTgt spid="74"/>
                                        </p:tgtEl>
                                        <p:attrNameLst>
                                          <p:attrName>ppt_y</p:attrName>
                                        </p:attrNameLst>
                                      </p:cBhvr>
                                      <p:tavLst>
                                        <p:tav tm="0">
                                          <p:val>
                                            <p:strVal val="#ppt_y+.1"/>
                                          </p:val>
                                        </p:tav>
                                        <p:tav tm="100000">
                                          <p:val>
                                            <p:strVal val="#ppt_y"/>
                                          </p:val>
                                        </p:tav>
                                      </p:tavLst>
                                    </p:anim>
                                  </p:childTnLst>
                                </p:cTn>
                              </p:par>
                            </p:childTnLst>
                          </p:cTn>
                        </p:par>
                        <p:par>
                          <p:cTn id="147" fill="hold">
                            <p:stCondLst>
                              <p:cond delay="2000"/>
                            </p:stCondLst>
                            <p:childTnLst>
                              <p:par>
                                <p:cTn id="148" presetID="42" presetClass="entr" presetSubtype="0" fill="hold" grpId="0" nodeType="afterEffect">
                                  <p:stCondLst>
                                    <p:cond delay="0"/>
                                  </p:stCondLst>
                                  <p:childTnLst>
                                    <p:set>
                                      <p:cBhvr>
                                        <p:cTn id="149" dur="1" fill="hold">
                                          <p:stCondLst>
                                            <p:cond delay="0"/>
                                          </p:stCondLst>
                                        </p:cTn>
                                        <p:tgtEl>
                                          <p:spTgt spid="76"/>
                                        </p:tgtEl>
                                        <p:attrNameLst>
                                          <p:attrName>style.visibility</p:attrName>
                                        </p:attrNameLst>
                                      </p:cBhvr>
                                      <p:to>
                                        <p:strVal val="visible"/>
                                      </p:to>
                                    </p:set>
                                    <p:animEffect transition="in" filter="fade">
                                      <p:cBhvr>
                                        <p:cTn id="150" dur="1000"/>
                                        <p:tgtEl>
                                          <p:spTgt spid="76"/>
                                        </p:tgtEl>
                                      </p:cBhvr>
                                    </p:animEffect>
                                    <p:anim calcmode="lin" valueType="num">
                                      <p:cBhvr>
                                        <p:cTn id="151" dur="1000" fill="hold"/>
                                        <p:tgtEl>
                                          <p:spTgt spid="76"/>
                                        </p:tgtEl>
                                        <p:attrNameLst>
                                          <p:attrName>ppt_x</p:attrName>
                                        </p:attrNameLst>
                                      </p:cBhvr>
                                      <p:tavLst>
                                        <p:tav tm="0">
                                          <p:val>
                                            <p:strVal val="#ppt_x"/>
                                          </p:val>
                                        </p:tav>
                                        <p:tav tm="100000">
                                          <p:val>
                                            <p:strVal val="#ppt_x"/>
                                          </p:val>
                                        </p:tav>
                                      </p:tavLst>
                                    </p:anim>
                                    <p:anim calcmode="lin" valueType="num">
                                      <p:cBhvr>
                                        <p:cTn id="152" dur="1000" fill="hold"/>
                                        <p:tgtEl>
                                          <p:spTgt spid="76"/>
                                        </p:tgtEl>
                                        <p:attrNameLst>
                                          <p:attrName>ppt_y</p:attrName>
                                        </p:attrNameLst>
                                      </p:cBhvr>
                                      <p:tavLst>
                                        <p:tav tm="0">
                                          <p:val>
                                            <p:strVal val="#ppt_y+.1"/>
                                          </p:val>
                                        </p:tav>
                                        <p:tav tm="100000">
                                          <p:val>
                                            <p:strVal val="#ppt_y"/>
                                          </p:val>
                                        </p:tav>
                                      </p:tavLst>
                                    </p:anim>
                                  </p:childTnLst>
                                </p:cTn>
                              </p:par>
                            </p:childTnLst>
                          </p:cTn>
                        </p:par>
                        <p:par>
                          <p:cTn id="153" fill="hold">
                            <p:stCondLst>
                              <p:cond delay="3000"/>
                            </p:stCondLst>
                            <p:childTnLst>
                              <p:par>
                                <p:cTn id="154" presetID="22" presetClass="entr" presetSubtype="8" fill="hold" grpId="0" nodeType="afterEffect">
                                  <p:stCondLst>
                                    <p:cond delay="0"/>
                                  </p:stCondLst>
                                  <p:childTnLst>
                                    <p:set>
                                      <p:cBhvr>
                                        <p:cTn id="155" dur="1" fill="hold">
                                          <p:stCondLst>
                                            <p:cond delay="0"/>
                                          </p:stCondLst>
                                        </p:cTn>
                                        <p:tgtEl>
                                          <p:spTgt spid="77"/>
                                        </p:tgtEl>
                                        <p:attrNameLst>
                                          <p:attrName>style.visibility</p:attrName>
                                        </p:attrNameLst>
                                      </p:cBhvr>
                                      <p:to>
                                        <p:strVal val="visible"/>
                                      </p:to>
                                    </p:set>
                                    <p:animEffect transition="in" filter="wipe(left)">
                                      <p:cBhvr>
                                        <p:cTn id="156" dur="1400"/>
                                        <p:tgtEl>
                                          <p:spTgt spid="77"/>
                                        </p:tgtEl>
                                      </p:cBhvr>
                                    </p:animEffect>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nodeType="clickEffect">
                                  <p:stCondLst>
                                    <p:cond delay="0"/>
                                  </p:stCondLst>
                                  <p:childTnLst>
                                    <p:set>
                                      <p:cBhvr>
                                        <p:cTn id="160" dur="1" fill="hold">
                                          <p:stCondLst>
                                            <p:cond delay="0"/>
                                          </p:stCondLst>
                                        </p:cTn>
                                        <p:tgtEl>
                                          <p:spTgt spid="75"/>
                                        </p:tgtEl>
                                        <p:attrNameLst>
                                          <p:attrName>style.visibility</p:attrName>
                                        </p:attrNameLst>
                                      </p:cBhvr>
                                      <p:to>
                                        <p:strVal val="visible"/>
                                      </p:to>
                                    </p:set>
                                    <p:animEffect transition="in" filter="fade">
                                      <p:cBhvr>
                                        <p:cTn id="161" dur="1000"/>
                                        <p:tgtEl>
                                          <p:spTgt spid="75"/>
                                        </p:tgtEl>
                                      </p:cBhvr>
                                    </p:animEffect>
                                    <p:anim calcmode="lin" valueType="num">
                                      <p:cBhvr>
                                        <p:cTn id="162" dur="1000" fill="hold"/>
                                        <p:tgtEl>
                                          <p:spTgt spid="75"/>
                                        </p:tgtEl>
                                        <p:attrNameLst>
                                          <p:attrName>ppt_x</p:attrName>
                                        </p:attrNameLst>
                                      </p:cBhvr>
                                      <p:tavLst>
                                        <p:tav tm="0">
                                          <p:val>
                                            <p:strVal val="#ppt_x"/>
                                          </p:val>
                                        </p:tav>
                                        <p:tav tm="100000">
                                          <p:val>
                                            <p:strVal val="#ppt_x"/>
                                          </p:val>
                                        </p:tav>
                                      </p:tavLst>
                                    </p:anim>
                                    <p:anim calcmode="lin" valueType="num">
                                      <p:cBhvr>
                                        <p:cTn id="163" dur="1000" fill="hold"/>
                                        <p:tgtEl>
                                          <p:spTgt spid="75"/>
                                        </p:tgtEl>
                                        <p:attrNameLst>
                                          <p:attrName>ppt_y</p:attrName>
                                        </p:attrNameLst>
                                      </p:cBhvr>
                                      <p:tavLst>
                                        <p:tav tm="0">
                                          <p:val>
                                            <p:strVal val="#ppt_y+.1"/>
                                          </p:val>
                                        </p:tav>
                                        <p:tav tm="100000">
                                          <p:val>
                                            <p:strVal val="#ppt_y"/>
                                          </p:val>
                                        </p:tav>
                                      </p:tavLst>
                                    </p:anim>
                                  </p:childTnLst>
                                </p:cTn>
                              </p:par>
                            </p:childTnLst>
                          </p:cTn>
                        </p:par>
                        <p:par>
                          <p:cTn id="164" fill="hold">
                            <p:stCondLst>
                              <p:cond delay="1000"/>
                            </p:stCondLst>
                            <p:childTnLst>
                              <p:par>
                                <p:cTn id="165" presetID="42" presetClass="entr" presetSubtype="0" fill="hold" grpId="0" nodeType="afterEffect">
                                  <p:stCondLst>
                                    <p:cond delay="0"/>
                                  </p:stCondLst>
                                  <p:childTnLst>
                                    <p:set>
                                      <p:cBhvr>
                                        <p:cTn id="166" dur="1" fill="hold">
                                          <p:stCondLst>
                                            <p:cond delay="0"/>
                                          </p:stCondLst>
                                        </p:cTn>
                                        <p:tgtEl>
                                          <p:spTgt spid="82"/>
                                        </p:tgtEl>
                                        <p:attrNameLst>
                                          <p:attrName>style.visibility</p:attrName>
                                        </p:attrNameLst>
                                      </p:cBhvr>
                                      <p:to>
                                        <p:strVal val="visible"/>
                                      </p:to>
                                    </p:set>
                                    <p:animEffect transition="in" filter="fade">
                                      <p:cBhvr>
                                        <p:cTn id="167" dur="1000"/>
                                        <p:tgtEl>
                                          <p:spTgt spid="82"/>
                                        </p:tgtEl>
                                      </p:cBhvr>
                                    </p:animEffect>
                                    <p:anim calcmode="lin" valueType="num">
                                      <p:cBhvr>
                                        <p:cTn id="168" dur="1000" fill="hold"/>
                                        <p:tgtEl>
                                          <p:spTgt spid="82"/>
                                        </p:tgtEl>
                                        <p:attrNameLst>
                                          <p:attrName>ppt_x</p:attrName>
                                        </p:attrNameLst>
                                      </p:cBhvr>
                                      <p:tavLst>
                                        <p:tav tm="0">
                                          <p:val>
                                            <p:strVal val="#ppt_x"/>
                                          </p:val>
                                        </p:tav>
                                        <p:tav tm="100000">
                                          <p:val>
                                            <p:strVal val="#ppt_x"/>
                                          </p:val>
                                        </p:tav>
                                      </p:tavLst>
                                    </p:anim>
                                    <p:anim calcmode="lin" valueType="num">
                                      <p:cBhvr>
                                        <p:cTn id="169" dur="1000" fill="hold"/>
                                        <p:tgtEl>
                                          <p:spTgt spid="82"/>
                                        </p:tgtEl>
                                        <p:attrNameLst>
                                          <p:attrName>ppt_y</p:attrName>
                                        </p:attrNameLst>
                                      </p:cBhvr>
                                      <p:tavLst>
                                        <p:tav tm="0">
                                          <p:val>
                                            <p:strVal val="#ppt_y+.1"/>
                                          </p:val>
                                        </p:tav>
                                        <p:tav tm="100000">
                                          <p:val>
                                            <p:strVal val="#ppt_y"/>
                                          </p:val>
                                        </p:tav>
                                      </p:tavLst>
                                    </p:anim>
                                  </p:childTnLst>
                                </p:cTn>
                              </p:par>
                            </p:childTnLst>
                          </p:cTn>
                        </p:par>
                        <p:par>
                          <p:cTn id="170" fill="hold">
                            <p:stCondLst>
                              <p:cond delay="2000"/>
                            </p:stCondLst>
                            <p:childTnLst>
                              <p:par>
                                <p:cTn id="171" presetID="42" presetClass="entr" presetSubtype="0" fill="hold" grpId="0" nodeType="afterEffect">
                                  <p:stCondLst>
                                    <p:cond delay="0"/>
                                  </p:stCondLst>
                                  <p:childTnLst>
                                    <p:set>
                                      <p:cBhvr>
                                        <p:cTn id="172" dur="1" fill="hold">
                                          <p:stCondLst>
                                            <p:cond delay="0"/>
                                          </p:stCondLst>
                                        </p:cTn>
                                        <p:tgtEl>
                                          <p:spTgt spid="83"/>
                                        </p:tgtEl>
                                        <p:attrNameLst>
                                          <p:attrName>style.visibility</p:attrName>
                                        </p:attrNameLst>
                                      </p:cBhvr>
                                      <p:to>
                                        <p:strVal val="visible"/>
                                      </p:to>
                                    </p:set>
                                    <p:animEffect transition="in" filter="fade">
                                      <p:cBhvr>
                                        <p:cTn id="173" dur="1000"/>
                                        <p:tgtEl>
                                          <p:spTgt spid="83"/>
                                        </p:tgtEl>
                                      </p:cBhvr>
                                    </p:animEffect>
                                    <p:anim calcmode="lin" valueType="num">
                                      <p:cBhvr>
                                        <p:cTn id="174" dur="1000" fill="hold"/>
                                        <p:tgtEl>
                                          <p:spTgt spid="83"/>
                                        </p:tgtEl>
                                        <p:attrNameLst>
                                          <p:attrName>ppt_x</p:attrName>
                                        </p:attrNameLst>
                                      </p:cBhvr>
                                      <p:tavLst>
                                        <p:tav tm="0">
                                          <p:val>
                                            <p:strVal val="#ppt_x"/>
                                          </p:val>
                                        </p:tav>
                                        <p:tav tm="100000">
                                          <p:val>
                                            <p:strVal val="#ppt_x"/>
                                          </p:val>
                                        </p:tav>
                                      </p:tavLst>
                                    </p:anim>
                                    <p:anim calcmode="lin" valueType="num">
                                      <p:cBhvr>
                                        <p:cTn id="175"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84"/>
                                        </p:tgtEl>
                                        <p:attrNameLst>
                                          <p:attrName>style.visibility</p:attrName>
                                        </p:attrNameLst>
                                      </p:cBhvr>
                                      <p:to>
                                        <p:strVal val="visible"/>
                                      </p:to>
                                    </p:set>
                                    <p:animEffect transition="in" filter="wipe(left)">
                                      <p:cBhvr>
                                        <p:cTn id="180" dur="900"/>
                                        <p:tgtEl>
                                          <p:spTgt spid="84"/>
                                        </p:tgtEl>
                                      </p:cBhvr>
                                    </p:animEffect>
                                  </p:childTnLst>
                                </p:cTn>
                              </p:par>
                            </p:childTnLst>
                          </p:cTn>
                        </p:par>
                      </p:childTnLst>
                    </p:cTn>
                  </p:par>
                  <p:par>
                    <p:cTn id="181" fill="hold">
                      <p:stCondLst>
                        <p:cond delay="indefinite"/>
                      </p:stCondLst>
                      <p:childTnLst>
                        <p:par>
                          <p:cTn id="182" fill="hold">
                            <p:stCondLst>
                              <p:cond delay="0"/>
                            </p:stCondLst>
                            <p:childTnLst>
                              <p:par>
                                <p:cTn id="183" presetID="42" presetClass="entr" presetSubtype="0" fill="hold" nodeType="clickEffect">
                                  <p:stCondLst>
                                    <p:cond delay="0"/>
                                  </p:stCondLst>
                                  <p:childTnLst>
                                    <p:set>
                                      <p:cBhvr>
                                        <p:cTn id="184" dur="1" fill="hold">
                                          <p:stCondLst>
                                            <p:cond delay="0"/>
                                          </p:stCondLst>
                                        </p:cTn>
                                        <p:tgtEl>
                                          <p:spTgt spid="85"/>
                                        </p:tgtEl>
                                        <p:attrNameLst>
                                          <p:attrName>style.visibility</p:attrName>
                                        </p:attrNameLst>
                                      </p:cBhvr>
                                      <p:to>
                                        <p:strVal val="visible"/>
                                      </p:to>
                                    </p:set>
                                    <p:animEffect transition="in" filter="fade">
                                      <p:cBhvr>
                                        <p:cTn id="185" dur="1000"/>
                                        <p:tgtEl>
                                          <p:spTgt spid="85"/>
                                        </p:tgtEl>
                                      </p:cBhvr>
                                    </p:animEffect>
                                    <p:anim calcmode="lin" valueType="num">
                                      <p:cBhvr>
                                        <p:cTn id="186" dur="1000" fill="hold"/>
                                        <p:tgtEl>
                                          <p:spTgt spid="85"/>
                                        </p:tgtEl>
                                        <p:attrNameLst>
                                          <p:attrName>ppt_x</p:attrName>
                                        </p:attrNameLst>
                                      </p:cBhvr>
                                      <p:tavLst>
                                        <p:tav tm="0">
                                          <p:val>
                                            <p:strVal val="#ppt_x"/>
                                          </p:val>
                                        </p:tav>
                                        <p:tav tm="100000">
                                          <p:val>
                                            <p:strVal val="#ppt_x"/>
                                          </p:val>
                                        </p:tav>
                                      </p:tavLst>
                                    </p:anim>
                                    <p:anim calcmode="lin" valueType="num">
                                      <p:cBhvr>
                                        <p:cTn id="187" dur="1000" fill="hold"/>
                                        <p:tgtEl>
                                          <p:spTgt spid="85"/>
                                        </p:tgtEl>
                                        <p:attrNameLst>
                                          <p:attrName>ppt_y</p:attrName>
                                        </p:attrNameLst>
                                      </p:cBhvr>
                                      <p:tavLst>
                                        <p:tav tm="0">
                                          <p:val>
                                            <p:strVal val="#ppt_y+.1"/>
                                          </p:val>
                                        </p:tav>
                                        <p:tav tm="100000">
                                          <p:val>
                                            <p:strVal val="#ppt_y"/>
                                          </p:val>
                                        </p:tav>
                                      </p:tavLst>
                                    </p:anim>
                                  </p:childTnLst>
                                </p:cTn>
                              </p:par>
                            </p:childTnLst>
                          </p:cTn>
                        </p:par>
                        <p:par>
                          <p:cTn id="188" fill="hold">
                            <p:stCondLst>
                              <p:cond delay="1000"/>
                            </p:stCondLst>
                            <p:childTnLst>
                              <p:par>
                                <p:cTn id="189" presetID="42" presetClass="entr" presetSubtype="0" fill="hold" grpId="0" nodeType="afterEffect">
                                  <p:stCondLst>
                                    <p:cond delay="0"/>
                                  </p:stCondLst>
                                  <p:childTnLst>
                                    <p:set>
                                      <p:cBhvr>
                                        <p:cTn id="190" dur="1" fill="hold">
                                          <p:stCondLst>
                                            <p:cond delay="0"/>
                                          </p:stCondLst>
                                        </p:cTn>
                                        <p:tgtEl>
                                          <p:spTgt spid="86"/>
                                        </p:tgtEl>
                                        <p:attrNameLst>
                                          <p:attrName>style.visibility</p:attrName>
                                        </p:attrNameLst>
                                      </p:cBhvr>
                                      <p:to>
                                        <p:strVal val="visible"/>
                                      </p:to>
                                    </p:set>
                                    <p:animEffect transition="in" filter="fade">
                                      <p:cBhvr>
                                        <p:cTn id="191" dur="1000"/>
                                        <p:tgtEl>
                                          <p:spTgt spid="86"/>
                                        </p:tgtEl>
                                      </p:cBhvr>
                                    </p:animEffect>
                                    <p:anim calcmode="lin" valueType="num">
                                      <p:cBhvr>
                                        <p:cTn id="192" dur="1000" fill="hold"/>
                                        <p:tgtEl>
                                          <p:spTgt spid="86"/>
                                        </p:tgtEl>
                                        <p:attrNameLst>
                                          <p:attrName>ppt_x</p:attrName>
                                        </p:attrNameLst>
                                      </p:cBhvr>
                                      <p:tavLst>
                                        <p:tav tm="0">
                                          <p:val>
                                            <p:strVal val="#ppt_x"/>
                                          </p:val>
                                        </p:tav>
                                        <p:tav tm="100000">
                                          <p:val>
                                            <p:strVal val="#ppt_x"/>
                                          </p:val>
                                        </p:tav>
                                      </p:tavLst>
                                    </p:anim>
                                    <p:anim calcmode="lin" valueType="num">
                                      <p:cBhvr>
                                        <p:cTn id="193" dur="1000" fill="hold"/>
                                        <p:tgtEl>
                                          <p:spTgt spid="86"/>
                                        </p:tgtEl>
                                        <p:attrNameLst>
                                          <p:attrName>ppt_y</p:attrName>
                                        </p:attrNameLst>
                                      </p:cBhvr>
                                      <p:tavLst>
                                        <p:tav tm="0">
                                          <p:val>
                                            <p:strVal val="#ppt_y+.1"/>
                                          </p:val>
                                        </p:tav>
                                        <p:tav tm="100000">
                                          <p:val>
                                            <p:strVal val="#ppt_y"/>
                                          </p:val>
                                        </p:tav>
                                      </p:tavLst>
                                    </p:anim>
                                  </p:childTnLst>
                                </p:cTn>
                              </p:par>
                            </p:childTnLst>
                          </p:cTn>
                        </p:par>
                        <p:par>
                          <p:cTn id="194" fill="hold">
                            <p:stCondLst>
                              <p:cond delay="2000"/>
                            </p:stCondLst>
                            <p:childTnLst>
                              <p:par>
                                <p:cTn id="195" presetID="42" presetClass="entr" presetSubtype="0" fill="hold" grpId="0" nodeType="afterEffect">
                                  <p:stCondLst>
                                    <p:cond delay="0"/>
                                  </p:stCondLst>
                                  <p:childTnLst>
                                    <p:set>
                                      <p:cBhvr>
                                        <p:cTn id="196" dur="1" fill="hold">
                                          <p:stCondLst>
                                            <p:cond delay="0"/>
                                          </p:stCondLst>
                                        </p:cTn>
                                        <p:tgtEl>
                                          <p:spTgt spid="87"/>
                                        </p:tgtEl>
                                        <p:attrNameLst>
                                          <p:attrName>style.visibility</p:attrName>
                                        </p:attrNameLst>
                                      </p:cBhvr>
                                      <p:to>
                                        <p:strVal val="visible"/>
                                      </p:to>
                                    </p:set>
                                    <p:animEffect transition="in" filter="fade">
                                      <p:cBhvr>
                                        <p:cTn id="197" dur="1000"/>
                                        <p:tgtEl>
                                          <p:spTgt spid="87"/>
                                        </p:tgtEl>
                                      </p:cBhvr>
                                    </p:animEffect>
                                    <p:anim calcmode="lin" valueType="num">
                                      <p:cBhvr>
                                        <p:cTn id="198" dur="1000" fill="hold"/>
                                        <p:tgtEl>
                                          <p:spTgt spid="87"/>
                                        </p:tgtEl>
                                        <p:attrNameLst>
                                          <p:attrName>ppt_x</p:attrName>
                                        </p:attrNameLst>
                                      </p:cBhvr>
                                      <p:tavLst>
                                        <p:tav tm="0">
                                          <p:val>
                                            <p:strVal val="#ppt_x"/>
                                          </p:val>
                                        </p:tav>
                                        <p:tav tm="100000">
                                          <p:val>
                                            <p:strVal val="#ppt_x"/>
                                          </p:val>
                                        </p:tav>
                                      </p:tavLst>
                                    </p:anim>
                                    <p:anim calcmode="lin" valueType="num">
                                      <p:cBhvr>
                                        <p:cTn id="199" dur="1000" fill="hold"/>
                                        <p:tgtEl>
                                          <p:spTgt spid="87"/>
                                        </p:tgtEl>
                                        <p:attrNameLst>
                                          <p:attrName>ppt_y</p:attrName>
                                        </p:attrNameLst>
                                      </p:cBhvr>
                                      <p:tavLst>
                                        <p:tav tm="0">
                                          <p:val>
                                            <p:strVal val="#ppt_y+.1"/>
                                          </p:val>
                                        </p:tav>
                                        <p:tav tm="100000">
                                          <p:val>
                                            <p:strVal val="#ppt_y"/>
                                          </p:val>
                                        </p:tav>
                                      </p:tavLst>
                                    </p:anim>
                                  </p:childTnLst>
                                </p:cTn>
                              </p:par>
                            </p:childTnLst>
                          </p:cTn>
                        </p:par>
                        <p:par>
                          <p:cTn id="200" fill="hold">
                            <p:stCondLst>
                              <p:cond delay="3000"/>
                            </p:stCondLst>
                            <p:childTnLst>
                              <p:par>
                                <p:cTn id="201" presetID="22" presetClass="entr" presetSubtype="8" fill="hold" grpId="0" nodeType="after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wipe(left)">
                                      <p:cBhvr>
                                        <p:cTn id="203" dur="12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89"/>
                                        </p:tgtEl>
                                        <p:attrNameLst>
                                          <p:attrName>style.visibility</p:attrName>
                                        </p:attrNameLst>
                                      </p:cBhvr>
                                      <p:to>
                                        <p:strVal val="visible"/>
                                      </p:to>
                                    </p:set>
                                    <p:animEffect transition="in" filter="fade">
                                      <p:cBhvr>
                                        <p:cTn id="208" dur="1000"/>
                                        <p:tgtEl>
                                          <p:spTgt spid="89"/>
                                        </p:tgtEl>
                                      </p:cBhvr>
                                    </p:animEffect>
                                    <p:anim calcmode="lin" valueType="num">
                                      <p:cBhvr>
                                        <p:cTn id="209" dur="1000" fill="hold"/>
                                        <p:tgtEl>
                                          <p:spTgt spid="89"/>
                                        </p:tgtEl>
                                        <p:attrNameLst>
                                          <p:attrName>ppt_x</p:attrName>
                                        </p:attrNameLst>
                                      </p:cBhvr>
                                      <p:tavLst>
                                        <p:tav tm="0">
                                          <p:val>
                                            <p:strVal val="#ppt_x"/>
                                          </p:val>
                                        </p:tav>
                                        <p:tav tm="100000">
                                          <p:val>
                                            <p:strVal val="#ppt_x"/>
                                          </p:val>
                                        </p:tav>
                                      </p:tavLst>
                                    </p:anim>
                                    <p:anim calcmode="lin" valueType="num">
                                      <p:cBhvr>
                                        <p:cTn id="210" dur="1000" fill="hold"/>
                                        <p:tgtEl>
                                          <p:spTgt spid="89"/>
                                        </p:tgtEl>
                                        <p:attrNameLst>
                                          <p:attrName>ppt_y</p:attrName>
                                        </p:attrNameLst>
                                      </p:cBhvr>
                                      <p:tavLst>
                                        <p:tav tm="0">
                                          <p:val>
                                            <p:strVal val="#ppt_y+.1"/>
                                          </p:val>
                                        </p:tav>
                                        <p:tav tm="100000">
                                          <p:val>
                                            <p:strVal val="#ppt_y"/>
                                          </p:val>
                                        </p:tav>
                                      </p:tavLst>
                                    </p:anim>
                                  </p:childTnLst>
                                </p:cTn>
                              </p:par>
                            </p:childTnLst>
                          </p:cTn>
                        </p:par>
                        <p:par>
                          <p:cTn id="211" fill="hold">
                            <p:stCondLst>
                              <p:cond delay="1000"/>
                            </p:stCondLst>
                            <p:childTnLst>
                              <p:par>
                                <p:cTn id="212" presetID="42" presetClass="entr" presetSubtype="0" fill="hold" grpId="0" nodeType="afterEffect">
                                  <p:stCondLst>
                                    <p:cond delay="0"/>
                                  </p:stCondLst>
                                  <p:childTnLst>
                                    <p:set>
                                      <p:cBhvr>
                                        <p:cTn id="213" dur="1" fill="hold">
                                          <p:stCondLst>
                                            <p:cond delay="0"/>
                                          </p:stCondLst>
                                        </p:cTn>
                                        <p:tgtEl>
                                          <p:spTgt spid="90"/>
                                        </p:tgtEl>
                                        <p:attrNameLst>
                                          <p:attrName>style.visibility</p:attrName>
                                        </p:attrNameLst>
                                      </p:cBhvr>
                                      <p:to>
                                        <p:strVal val="visible"/>
                                      </p:to>
                                    </p:set>
                                    <p:animEffect transition="in" filter="fade">
                                      <p:cBhvr>
                                        <p:cTn id="214" dur="1000"/>
                                        <p:tgtEl>
                                          <p:spTgt spid="90"/>
                                        </p:tgtEl>
                                      </p:cBhvr>
                                    </p:animEffect>
                                    <p:anim calcmode="lin" valueType="num">
                                      <p:cBhvr>
                                        <p:cTn id="215" dur="1000" fill="hold"/>
                                        <p:tgtEl>
                                          <p:spTgt spid="90"/>
                                        </p:tgtEl>
                                        <p:attrNameLst>
                                          <p:attrName>ppt_x</p:attrName>
                                        </p:attrNameLst>
                                      </p:cBhvr>
                                      <p:tavLst>
                                        <p:tav tm="0">
                                          <p:val>
                                            <p:strVal val="#ppt_x"/>
                                          </p:val>
                                        </p:tav>
                                        <p:tav tm="100000">
                                          <p:val>
                                            <p:strVal val="#ppt_x"/>
                                          </p:val>
                                        </p:tav>
                                      </p:tavLst>
                                    </p:anim>
                                    <p:anim calcmode="lin" valueType="num">
                                      <p:cBhvr>
                                        <p:cTn id="216" dur="1000" fill="hold"/>
                                        <p:tgtEl>
                                          <p:spTgt spid="90"/>
                                        </p:tgtEl>
                                        <p:attrNameLst>
                                          <p:attrName>ppt_y</p:attrName>
                                        </p:attrNameLst>
                                      </p:cBhvr>
                                      <p:tavLst>
                                        <p:tav tm="0">
                                          <p:val>
                                            <p:strVal val="#ppt_y+.1"/>
                                          </p:val>
                                        </p:tav>
                                        <p:tav tm="100000">
                                          <p:val>
                                            <p:strVal val="#ppt_y"/>
                                          </p:val>
                                        </p:tav>
                                      </p:tavLst>
                                    </p:anim>
                                  </p:childTnLst>
                                </p:cTn>
                              </p:par>
                            </p:childTnLst>
                          </p:cTn>
                        </p:par>
                        <p:par>
                          <p:cTn id="217" fill="hold">
                            <p:stCondLst>
                              <p:cond delay="2000"/>
                            </p:stCondLst>
                            <p:childTnLst>
                              <p:par>
                                <p:cTn id="218" presetID="42" presetClass="entr" presetSubtype="0" fill="hold" grpId="0" nodeType="afterEffect">
                                  <p:stCondLst>
                                    <p:cond delay="0"/>
                                  </p:stCondLst>
                                  <p:childTnLst>
                                    <p:set>
                                      <p:cBhvr>
                                        <p:cTn id="219" dur="1" fill="hold">
                                          <p:stCondLst>
                                            <p:cond delay="0"/>
                                          </p:stCondLst>
                                        </p:cTn>
                                        <p:tgtEl>
                                          <p:spTgt spid="91"/>
                                        </p:tgtEl>
                                        <p:attrNameLst>
                                          <p:attrName>style.visibility</p:attrName>
                                        </p:attrNameLst>
                                      </p:cBhvr>
                                      <p:to>
                                        <p:strVal val="visible"/>
                                      </p:to>
                                    </p:set>
                                    <p:animEffect transition="in" filter="fade">
                                      <p:cBhvr>
                                        <p:cTn id="220" dur="1000"/>
                                        <p:tgtEl>
                                          <p:spTgt spid="91"/>
                                        </p:tgtEl>
                                      </p:cBhvr>
                                    </p:animEffect>
                                    <p:anim calcmode="lin" valueType="num">
                                      <p:cBhvr>
                                        <p:cTn id="221" dur="1000" fill="hold"/>
                                        <p:tgtEl>
                                          <p:spTgt spid="91"/>
                                        </p:tgtEl>
                                        <p:attrNameLst>
                                          <p:attrName>ppt_x</p:attrName>
                                        </p:attrNameLst>
                                      </p:cBhvr>
                                      <p:tavLst>
                                        <p:tav tm="0">
                                          <p:val>
                                            <p:strVal val="#ppt_x"/>
                                          </p:val>
                                        </p:tav>
                                        <p:tav tm="100000">
                                          <p:val>
                                            <p:strVal val="#ppt_x"/>
                                          </p:val>
                                        </p:tav>
                                      </p:tavLst>
                                    </p:anim>
                                    <p:anim calcmode="lin" valueType="num">
                                      <p:cBhvr>
                                        <p:cTn id="222" dur="1000" fill="hold"/>
                                        <p:tgtEl>
                                          <p:spTgt spid="91"/>
                                        </p:tgtEl>
                                        <p:attrNameLst>
                                          <p:attrName>ppt_y</p:attrName>
                                        </p:attrNameLst>
                                      </p:cBhvr>
                                      <p:tavLst>
                                        <p:tav tm="0">
                                          <p:val>
                                            <p:strVal val="#ppt_y+.1"/>
                                          </p:val>
                                        </p:tav>
                                        <p:tav tm="100000">
                                          <p:val>
                                            <p:strVal val="#ppt_y"/>
                                          </p:val>
                                        </p:tav>
                                      </p:tavLst>
                                    </p:anim>
                                  </p:childTnLst>
                                </p:cTn>
                              </p:par>
                            </p:childTnLst>
                          </p:cTn>
                        </p:par>
                        <p:par>
                          <p:cTn id="223" fill="hold">
                            <p:stCondLst>
                              <p:cond delay="3000"/>
                            </p:stCondLst>
                            <p:childTnLst>
                              <p:par>
                                <p:cTn id="224" presetID="22" presetClass="entr" presetSubtype="8" fill="hold" grpId="0" nodeType="afterEffect">
                                  <p:stCondLst>
                                    <p:cond delay="0"/>
                                  </p:stCondLst>
                                  <p:childTnLst>
                                    <p:set>
                                      <p:cBhvr>
                                        <p:cTn id="225" dur="1" fill="hold">
                                          <p:stCondLst>
                                            <p:cond delay="0"/>
                                          </p:stCondLst>
                                        </p:cTn>
                                        <p:tgtEl>
                                          <p:spTgt spid="92"/>
                                        </p:tgtEl>
                                        <p:attrNameLst>
                                          <p:attrName>style.visibility</p:attrName>
                                        </p:attrNameLst>
                                      </p:cBhvr>
                                      <p:to>
                                        <p:strVal val="visible"/>
                                      </p:to>
                                    </p:set>
                                    <p:animEffect transition="in" filter="wipe(left)">
                                      <p:cBhvr>
                                        <p:cTn id="226" dur="900"/>
                                        <p:tgtEl>
                                          <p:spTgt spid="92"/>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93"/>
                                        </p:tgtEl>
                                        <p:attrNameLst>
                                          <p:attrName>style.visibility</p:attrName>
                                        </p:attrNameLst>
                                      </p:cBhvr>
                                      <p:to>
                                        <p:strVal val="visible"/>
                                      </p:to>
                                    </p:set>
                                    <p:animEffect transition="in" filter="wipe(left)">
                                      <p:cBhvr>
                                        <p:cTn id="231" dur="900"/>
                                        <p:tgtEl>
                                          <p:spTgt spid="93"/>
                                        </p:tgtEl>
                                      </p:cBhvr>
                                    </p:animEffect>
                                  </p:childTnLst>
                                </p:cTn>
                              </p:par>
                            </p:childTnLst>
                          </p:cTn>
                        </p:par>
                        <p:par>
                          <p:cTn id="232" fill="hold">
                            <p:stCondLst>
                              <p:cond delay="900"/>
                            </p:stCondLst>
                            <p:childTnLst>
                              <p:par>
                                <p:cTn id="233" presetID="47" presetClass="entr" presetSubtype="0" fill="hold" grpId="0" nodeType="afterEffect">
                                  <p:stCondLst>
                                    <p:cond delay="0"/>
                                  </p:stCondLst>
                                  <p:childTnLst>
                                    <p:set>
                                      <p:cBhvr>
                                        <p:cTn id="234" dur="1" fill="hold">
                                          <p:stCondLst>
                                            <p:cond delay="0"/>
                                          </p:stCondLst>
                                        </p:cTn>
                                        <p:tgtEl>
                                          <p:spTgt spid="79"/>
                                        </p:tgtEl>
                                        <p:attrNameLst>
                                          <p:attrName>style.visibility</p:attrName>
                                        </p:attrNameLst>
                                      </p:cBhvr>
                                      <p:to>
                                        <p:strVal val="visible"/>
                                      </p:to>
                                    </p:set>
                                    <p:animEffect transition="in" filter="fade">
                                      <p:cBhvr>
                                        <p:cTn id="235" dur="1000"/>
                                        <p:tgtEl>
                                          <p:spTgt spid="79"/>
                                        </p:tgtEl>
                                      </p:cBhvr>
                                    </p:animEffect>
                                    <p:anim calcmode="lin" valueType="num">
                                      <p:cBhvr>
                                        <p:cTn id="236" dur="1000" fill="hold"/>
                                        <p:tgtEl>
                                          <p:spTgt spid="79"/>
                                        </p:tgtEl>
                                        <p:attrNameLst>
                                          <p:attrName>ppt_x</p:attrName>
                                        </p:attrNameLst>
                                      </p:cBhvr>
                                      <p:tavLst>
                                        <p:tav tm="0">
                                          <p:val>
                                            <p:strVal val="#ppt_x"/>
                                          </p:val>
                                        </p:tav>
                                        <p:tav tm="100000">
                                          <p:val>
                                            <p:strVal val="#ppt_x"/>
                                          </p:val>
                                        </p:tav>
                                      </p:tavLst>
                                    </p:anim>
                                    <p:anim calcmode="lin" valueType="num">
                                      <p:cBhvr>
                                        <p:cTn id="237"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42" presetClass="entr" presetSubtype="0" fill="hold" nodeType="clickEffect">
                                  <p:stCondLst>
                                    <p:cond delay="0"/>
                                  </p:stCondLst>
                                  <p:childTnLst>
                                    <p:set>
                                      <p:cBhvr>
                                        <p:cTn id="241" dur="1" fill="hold">
                                          <p:stCondLst>
                                            <p:cond delay="0"/>
                                          </p:stCondLst>
                                        </p:cTn>
                                        <p:tgtEl>
                                          <p:spTgt spid="94"/>
                                        </p:tgtEl>
                                        <p:attrNameLst>
                                          <p:attrName>style.visibility</p:attrName>
                                        </p:attrNameLst>
                                      </p:cBhvr>
                                      <p:to>
                                        <p:strVal val="visible"/>
                                      </p:to>
                                    </p:set>
                                    <p:animEffect transition="in" filter="fade">
                                      <p:cBhvr>
                                        <p:cTn id="242" dur="1000"/>
                                        <p:tgtEl>
                                          <p:spTgt spid="94"/>
                                        </p:tgtEl>
                                      </p:cBhvr>
                                    </p:animEffect>
                                    <p:anim calcmode="lin" valueType="num">
                                      <p:cBhvr>
                                        <p:cTn id="243" dur="1000" fill="hold"/>
                                        <p:tgtEl>
                                          <p:spTgt spid="94"/>
                                        </p:tgtEl>
                                        <p:attrNameLst>
                                          <p:attrName>ppt_x</p:attrName>
                                        </p:attrNameLst>
                                      </p:cBhvr>
                                      <p:tavLst>
                                        <p:tav tm="0">
                                          <p:val>
                                            <p:strVal val="#ppt_x"/>
                                          </p:val>
                                        </p:tav>
                                        <p:tav tm="100000">
                                          <p:val>
                                            <p:strVal val="#ppt_x"/>
                                          </p:val>
                                        </p:tav>
                                      </p:tavLst>
                                    </p:anim>
                                    <p:anim calcmode="lin" valueType="num">
                                      <p:cBhvr>
                                        <p:cTn id="244" dur="1000" fill="hold"/>
                                        <p:tgtEl>
                                          <p:spTgt spid="94"/>
                                        </p:tgtEl>
                                        <p:attrNameLst>
                                          <p:attrName>ppt_y</p:attrName>
                                        </p:attrNameLst>
                                      </p:cBhvr>
                                      <p:tavLst>
                                        <p:tav tm="0">
                                          <p:val>
                                            <p:strVal val="#ppt_y+.1"/>
                                          </p:val>
                                        </p:tav>
                                        <p:tav tm="100000">
                                          <p:val>
                                            <p:strVal val="#ppt_y"/>
                                          </p:val>
                                        </p:tav>
                                      </p:tavLst>
                                    </p:anim>
                                  </p:childTnLst>
                                </p:cTn>
                              </p:par>
                            </p:childTnLst>
                          </p:cTn>
                        </p:par>
                        <p:par>
                          <p:cTn id="245" fill="hold">
                            <p:stCondLst>
                              <p:cond delay="1000"/>
                            </p:stCondLst>
                            <p:childTnLst>
                              <p:par>
                                <p:cTn id="246" presetID="42" presetClass="entr" presetSubtype="0" fill="hold" grpId="0" nodeType="afterEffect">
                                  <p:stCondLst>
                                    <p:cond delay="0"/>
                                  </p:stCondLst>
                                  <p:childTnLst>
                                    <p:set>
                                      <p:cBhvr>
                                        <p:cTn id="247" dur="1" fill="hold">
                                          <p:stCondLst>
                                            <p:cond delay="0"/>
                                          </p:stCondLst>
                                        </p:cTn>
                                        <p:tgtEl>
                                          <p:spTgt spid="95"/>
                                        </p:tgtEl>
                                        <p:attrNameLst>
                                          <p:attrName>style.visibility</p:attrName>
                                        </p:attrNameLst>
                                      </p:cBhvr>
                                      <p:to>
                                        <p:strVal val="visible"/>
                                      </p:to>
                                    </p:set>
                                    <p:animEffect transition="in" filter="fade">
                                      <p:cBhvr>
                                        <p:cTn id="248" dur="700"/>
                                        <p:tgtEl>
                                          <p:spTgt spid="95"/>
                                        </p:tgtEl>
                                      </p:cBhvr>
                                    </p:animEffect>
                                    <p:anim calcmode="lin" valueType="num">
                                      <p:cBhvr>
                                        <p:cTn id="249" dur="700" fill="hold"/>
                                        <p:tgtEl>
                                          <p:spTgt spid="95"/>
                                        </p:tgtEl>
                                        <p:attrNameLst>
                                          <p:attrName>ppt_x</p:attrName>
                                        </p:attrNameLst>
                                      </p:cBhvr>
                                      <p:tavLst>
                                        <p:tav tm="0">
                                          <p:val>
                                            <p:strVal val="#ppt_x"/>
                                          </p:val>
                                        </p:tav>
                                        <p:tav tm="100000">
                                          <p:val>
                                            <p:strVal val="#ppt_x"/>
                                          </p:val>
                                        </p:tav>
                                      </p:tavLst>
                                    </p:anim>
                                    <p:anim calcmode="lin" valueType="num">
                                      <p:cBhvr>
                                        <p:cTn id="250" dur="7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42" presetClass="entr" presetSubtype="0" fill="hold" nodeType="clickEffect">
                                  <p:stCondLst>
                                    <p:cond delay="0"/>
                                  </p:stCondLst>
                                  <p:childTnLst>
                                    <p:set>
                                      <p:cBhvr>
                                        <p:cTn id="254" dur="1" fill="hold">
                                          <p:stCondLst>
                                            <p:cond delay="0"/>
                                          </p:stCondLst>
                                        </p:cTn>
                                        <p:tgtEl>
                                          <p:spTgt spid="96"/>
                                        </p:tgtEl>
                                        <p:attrNameLst>
                                          <p:attrName>style.visibility</p:attrName>
                                        </p:attrNameLst>
                                      </p:cBhvr>
                                      <p:to>
                                        <p:strVal val="visible"/>
                                      </p:to>
                                    </p:set>
                                    <p:animEffect transition="in" filter="fade">
                                      <p:cBhvr>
                                        <p:cTn id="255" dur="1000"/>
                                        <p:tgtEl>
                                          <p:spTgt spid="96"/>
                                        </p:tgtEl>
                                      </p:cBhvr>
                                    </p:animEffect>
                                    <p:anim calcmode="lin" valueType="num">
                                      <p:cBhvr>
                                        <p:cTn id="256" dur="1000" fill="hold"/>
                                        <p:tgtEl>
                                          <p:spTgt spid="96"/>
                                        </p:tgtEl>
                                        <p:attrNameLst>
                                          <p:attrName>ppt_x</p:attrName>
                                        </p:attrNameLst>
                                      </p:cBhvr>
                                      <p:tavLst>
                                        <p:tav tm="0">
                                          <p:val>
                                            <p:strVal val="#ppt_x"/>
                                          </p:val>
                                        </p:tav>
                                        <p:tav tm="100000">
                                          <p:val>
                                            <p:strVal val="#ppt_x"/>
                                          </p:val>
                                        </p:tav>
                                      </p:tavLst>
                                    </p:anim>
                                    <p:anim calcmode="lin" valueType="num">
                                      <p:cBhvr>
                                        <p:cTn id="257" dur="1000" fill="hold"/>
                                        <p:tgtEl>
                                          <p:spTgt spid="96"/>
                                        </p:tgtEl>
                                        <p:attrNameLst>
                                          <p:attrName>ppt_y</p:attrName>
                                        </p:attrNameLst>
                                      </p:cBhvr>
                                      <p:tavLst>
                                        <p:tav tm="0">
                                          <p:val>
                                            <p:strVal val="#ppt_y+.1"/>
                                          </p:val>
                                        </p:tav>
                                        <p:tav tm="100000">
                                          <p:val>
                                            <p:strVal val="#ppt_y"/>
                                          </p:val>
                                        </p:tav>
                                      </p:tavLst>
                                    </p:anim>
                                  </p:childTnLst>
                                </p:cTn>
                              </p:par>
                            </p:childTnLst>
                          </p:cTn>
                        </p:par>
                        <p:par>
                          <p:cTn id="258" fill="hold">
                            <p:stCondLst>
                              <p:cond delay="1000"/>
                            </p:stCondLst>
                            <p:childTnLst>
                              <p:par>
                                <p:cTn id="259" presetID="42"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animEffect transition="in" filter="fade">
                                      <p:cBhvr>
                                        <p:cTn id="261" dur="1000"/>
                                        <p:tgtEl>
                                          <p:spTgt spid="97"/>
                                        </p:tgtEl>
                                      </p:cBhvr>
                                    </p:animEffect>
                                    <p:anim calcmode="lin" valueType="num">
                                      <p:cBhvr>
                                        <p:cTn id="262" dur="1000" fill="hold"/>
                                        <p:tgtEl>
                                          <p:spTgt spid="97"/>
                                        </p:tgtEl>
                                        <p:attrNameLst>
                                          <p:attrName>ppt_x</p:attrName>
                                        </p:attrNameLst>
                                      </p:cBhvr>
                                      <p:tavLst>
                                        <p:tav tm="0">
                                          <p:val>
                                            <p:strVal val="#ppt_x"/>
                                          </p:val>
                                        </p:tav>
                                        <p:tav tm="100000">
                                          <p:val>
                                            <p:strVal val="#ppt_x"/>
                                          </p:val>
                                        </p:tav>
                                      </p:tavLst>
                                    </p:anim>
                                    <p:anim calcmode="lin" valueType="num">
                                      <p:cBhvr>
                                        <p:cTn id="26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42" presetClass="entr" presetSubtype="0" fill="hold" nodeType="clickEffect">
                                  <p:stCondLst>
                                    <p:cond delay="0"/>
                                  </p:stCondLst>
                                  <p:childTnLst>
                                    <p:set>
                                      <p:cBhvr>
                                        <p:cTn id="267" dur="1" fill="hold">
                                          <p:stCondLst>
                                            <p:cond delay="0"/>
                                          </p:stCondLst>
                                        </p:cTn>
                                        <p:tgtEl>
                                          <p:spTgt spid="98"/>
                                        </p:tgtEl>
                                        <p:attrNameLst>
                                          <p:attrName>style.visibility</p:attrName>
                                        </p:attrNameLst>
                                      </p:cBhvr>
                                      <p:to>
                                        <p:strVal val="visible"/>
                                      </p:to>
                                    </p:set>
                                    <p:animEffect transition="in" filter="fade">
                                      <p:cBhvr>
                                        <p:cTn id="268" dur="1000"/>
                                        <p:tgtEl>
                                          <p:spTgt spid="98"/>
                                        </p:tgtEl>
                                      </p:cBhvr>
                                    </p:animEffect>
                                    <p:anim calcmode="lin" valueType="num">
                                      <p:cBhvr>
                                        <p:cTn id="269" dur="1000" fill="hold"/>
                                        <p:tgtEl>
                                          <p:spTgt spid="98"/>
                                        </p:tgtEl>
                                        <p:attrNameLst>
                                          <p:attrName>ppt_x</p:attrName>
                                        </p:attrNameLst>
                                      </p:cBhvr>
                                      <p:tavLst>
                                        <p:tav tm="0">
                                          <p:val>
                                            <p:strVal val="#ppt_x"/>
                                          </p:val>
                                        </p:tav>
                                        <p:tav tm="100000">
                                          <p:val>
                                            <p:strVal val="#ppt_x"/>
                                          </p:val>
                                        </p:tav>
                                      </p:tavLst>
                                    </p:anim>
                                    <p:anim calcmode="lin" valueType="num">
                                      <p:cBhvr>
                                        <p:cTn id="270" dur="1000" fill="hold"/>
                                        <p:tgtEl>
                                          <p:spTgt spid="98"/>
                                        </p:tgtEl>
                                        <p:attrNameLst>
                                          <p:attrName>ppt_y</p:attrName>
                                        </p:attrNameLst>
                                      </p:cBhvr>
                                      <p:tavLst>
                                        <p:tav tm="0">
                                          <p:val>
                                            <p:strVal val="#ppt_y+.1"/>
                                          </p:val>
                                        </p:tav>
                                        <p:tav tm="100000">
                                          <p:val>
                                            <p:strVal val="#ppt_y"/>
                                          </p:val>
                                        </p:tav>
                                      </p:tavLst>
                                    </p:anim>
                                  </p:childTnLst>
                                </p:cTn>
                              </p:par>
                            </p:childTnLst>
                          </p:cTn>
                        </p:par>
                        <p:par>
                          <p:cTn id="271" fill="hold">
                            <p:stCondLst>
                              <p:cond delay="1000"/>
                            </p:stCondLst>
                            <p:childTnLst>
                              <p:par>
                                <p:cTn id="272" presetID="42" presetClass="entr" presetSubtype="0" fill="hold" grpId="0" nodeType="afterEffect">
                                  <p:stCondLst>
                                    <p:cond delay="0"/>
                                  </p:stCondLst>
                                  <p:childTnLst>
                                    <p:set>
                                      <p:cBhvr>
                                        <p:cTn id="273" dur="1" fill="hold">
                                          <p:stCondLst>
                                            <p:cond delay="0"/>
                                          </p:stCondLst>
                                        </p:cTn>
                                        <p:tgtEl>
                                          <p:spTgt spid="99"/>
                                        </p:tgtEl>
                                        <p:attrNameLst>
                                          <p:attrName>style.visibility</p:attrName>
                                        </p:attrNameLst>
                                      </p:cBhvr>
                                      <p:to>
                                        <p:strVal val="visible"/>
                                      </p:to>
                                    </p:set>
                                    <p:animEffect transition="in" filter="fade">
                                      <p:cBhvr>
                                        <p:cTn id="274" dur="1000"/>
                                        <p:tgtEl>
                                          <p:spTgt spid="99"/>
                                        </p:tgtEl>
                                      </p:cBhvr>
                                    </p:animEffect>
                                    <p:anim calcmode="lin" valueType="num">
                                      <p:cBhvr>
                                        <p:cTn id="275" dur="1000" fill="hold"/>
                                        <p:tgtEl>
                                          <p:spTgt spid="99"/>
                                        </p:tgtEl>
                                        <p:attrNameLst>
                                          <p:attrName>ppt_x</p:attrName>
                                        </p:attrNameLst>
                                      </p:cBhvr>
                                      <p:tavLst>
                                        <p:tav tm="0">
                                          <p:val>
                                            <p:strVal val="#ppt_x"/>
                                          </p:val>
                                        </p:tav>
                                        <p:tav tm="100000">
                                          <p:val>
                                            <p:strVal val="#ppt_x"/>
                                          </p:val>
                                        </p:tav>
                                      </p:tavLst>
                                    </p:anim>
                                    <p:anim calcmode="lin" valueType="num">
                                      <p:cBhvr>
                                        <p:cTn id="276"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2" presetClass="entr" presetSubtype="8" fill="hold" grpId="0" nodeType="clickEffect">
                                  <p:stCondLst>
                                    <p:cond delay="0"/>
                                  </p:stCondLst>
                                  <p:childTnLst>
                                    <p:set>
                                      <p:cBhvr>
                                        <p:cTn id="280" dur="1" fill="hold">
                                          <p:stCondLst>
                                            <p:cond delay="0"/>
                                          </p:stCondLst>
                                        </p:cTn>
                                        <p:tgtEl>
                                          <p:spTgt spid="100"/>
                                        </p:tgtEl>
                                        <p:attrNameLst>
                                          <p:attrName>style.visibility</p:attrName>
                                        </p:attrNameLst>
                                      </p:cBhvr>
                                      <p:to>
                                        <p:strVal val="visible"/>
                                      </p:to>
                                    </p:set>
                                    <p:animEffect transition="in" filter="wipe(left)">
                                      <p:cBhvr>
                                        <p:cTn id="281" dur="900"/>
                                        <p:tgtEl>
                                          <p:spTgt spid="100"/>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8" fill="hold" grpId="0" nodeType="clickEffect">
                                  <p:stCondLst>
                                    <p:cond delay="0"/>
                                  </p:stCondLst>
                                  <p:childTnLst>
                                    <p:set>
                                      <p:cBhvr>
                                        <p:cTn id="285" dur="1" fill="hold">
                                          <p:stCondLst>
                                            <p:cond delay="0"/>
                                          </p:stCondLst>
                                        </p:cTn>
                                        <p:tgtEl>
                                          <p:spTgt spid="101"/>
                                        </p:tgtEl>
                                        <p:attrNameLst>
                                          <p:attrName>style.visibility</p:attrName>
                                        </p:attrNameLst>
                                      </p:cBhvr>
                                      <p:to>
                                        <p:strVal val="visible"/>
                                      </p:to>
                                    </p:set>
                                    <p:animEffect transition="in" filter="wipe(left)">
                                      <p:cBhvr>
                                        <p:cTn id="286" dur="900"/>
                                        <p:tgtEl>
                                          <p:spTgt spid="101"/>
                                        </p:tgtEl>
                                      </p:cBhvr>
                                    </p:animEffect>
                                  </p:childTnLst>
                                </p:cTn>
                              </p:par>
                            </p:childTnLst>
                          </p:cTn>
                        </p:par>
                        <p:par>
                          <p:cTn id="287" fill="hold">
                            <p:stCondLst>
                              <p:cond delay="900"/>
                            </p:stCondLst>
                            <p:childTnLst>
                              <p:par>
                                <p:cTn id="288" presetID="47" presetClass="entr" presetSubtype="0" fill="hold" grpId="0" nodeType="afterEffect">
                                  <p:stCondLst>
                                    <p:cond delay="0"/>
                                  </p:stCondLst>
                                  <p:childTnLst>
                                    <p:set>
                                      <p:cBhvr>
                                        <p:cTn id="289" dur="1" fill="hold">
                                          <p:stCondLst>
                                            <p:cond delay="0"/>
                                          </p:stCondLst>
                                        </p:cTn>
                                        <p:tgtEl>
                                          <p:spTgt spid="80"/>
                                        </p:tgtEl>
                                        <p:attrNameLst>
                                          <p:attrName>style.visibility</p:attrName>
                                        </p:attrNameLst>
                                      </p:cBhvr>
                                      <p:to>
                                        <p:strVal val="visible"/>
                                      </p:to>
                                    </p:set>
                                    <p:animEffect transition="in" filter="fade">
                                      <p:cBhvr>
                                        <p:cTn id="290" dur="1000"/>
                                        <p:tgtEl>
                                          <p:spTgt spid="80"/>
                                        </p:tgtEl>
                                      </p:cBhvr>
                                    </p:animEffect>
                                    <p:anim calcmode="lin" valueType="num">
                                      <p:cBhvr>
                                        <p:cTn id="291" dur="1000" fill="hold"/>
                                        <p:tgtEl>
                                          <p:spTgt spid="80"/>
                                        </p:tgtEl>
                                        <p:attrNameLst>
                                          <p:attrName>ppt_x</p:attrName>
                                        </p:attrNameLst>
                                      </p:cBhvr>
                                      <p:tavLst>
                                        <p:tav tm="0">
                                          <p:val>
                                            <p:strVal val="#ppt_x"/>
                                          </p:val>
                                        </p:tav>
                                        <p:tav tm="100000">
                                          <p:val>
                                            <p:strVal val="#ppt_x"/>
                                          </p:val>
                                        </p:tav>
                                      </p:tavLst>
                                    </p:anim>
                                    <p:anim calcmode="lin" valueType="num">
                                      <p:cBhvr>
                                        <p:cTn id="292"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42" presetClass="entr" presetSubtype="0" fill="hold" nodeType="clickEffect">
                                  <p:stCondLst>
                                    <p:cond delay="0"/>
                                  </p:stCondLst>
                                  <p:childTnLst>
                                    <p:set>
                                      <p:cBhvr>
                                        <p:cTn id="296" dur="1" fill="hold">
                                          <p:stCondLst>
                                            <p:cond delay="0"/>
                                          </p:stCondLst>
                                        </p:cTn>
                                        <p:tgtEl>
                                          <p:spTgt spid="102"/>
                                        </p:tgtEl>
                                        <p:attrNameLst>
                                          <p:attrName>style.visibility</p:attrName>
                                        </p:attrNameLst>
                                      </p:cBhvr>
                                      <p:to>
                                        <p:strVal val="visible"/>
                                      </p:to>
                                    </p:set>
                                    <p:animEffect transition="in" filter="fade">
                                      <p:cBhvr>
                                        <p:cTn id="297" dur="1000"/>
                                        <p:tgtEl>
                                          <p:spTgt spid="102"/>
                                        </p:tgtEl>
                                      </p:cBhvr>
                                    </p:animEffect>
                                    <p:anim calcmode="lin" valueType="num">
                                      <p:cBhvr>
                                        <p:cTn id="298" dur="1000" fill="hold"/>
                                        <p:tgtEl>
                                          <p:spTgt spid="102"/>
                                        </p:tgtEl>
                                        <p:attrNameLst>
                                          <p:attrName>ppt_x</p:attrName>
                                        </p:attrNameLst>
                                      </p:cBhvr>
                                      <p:tavLst>
                                        <p:tav tm="0">
                                          <p:val>
                                            <p:strVal val="#ppt_x"/>
                                          </p:val>
                                        </p:tav>
                                        <p:tav tm="100000">
                                          <p:val>
                                            <p:strVal val="#ppt_x"/>
                                          </p:val>
                                        </p:tav>
                                      </p:tavLst>
                                    </p:anim>
                                    <p:anim calcmode="lin" valueType="num">
                                      <p:cBhvr>
                                        <p:cTn id="299" dur="1000" fill="hold"/>
                                        <p:tgtEl>
                                          <p:spTgt spid="102"/>
                                        </p:tgtEl>
                                        <p:attrNameLst>
                                          <p:attrName>ppt_y</p:attrName>
                                        </p:attrNameLst>
                                      </p:cBhvr>
                                      <p:tavLst>
                                        <p:tav tm="0">
                                          <p:val>
                                            <p:strVal val="#ppt_y+.1"/>
                                          </p:val>
                                        </p:tav>
                                        <p:tav tm="100000">
                                          <p:val>
                                            <p:strVal val="#ppt_y"/>
                                          </p:val>
                                        </p:tav>
                                      </p:tavLst>
                                    </p:anim>
                                  </p:childTnLst>
                                </p:cTn>
                              </p:par>
                            </p:childTnLst>
                          </p:cTn>
                        </p:par>
                        <p:par>
                          <p:cTn id="300" fill="hold">
                            <p:stCondLst>
                              <p:cond delay="1000"/>
                            </p:stCondLst>
                            <p:childTnLst>
                              <p:par>
                                <p:cTn id="301" presetID="42" presetClass="entr" presetSubtype="0" fill="hold" grpId="0" nodeType="afterEffect">
                                  <p:stCondLst>
                                    <p:cond delay="0"/>
                                  </p:stCondLst>
                                  <p:childTnLst>
                                    <p:set>
                                      <p:cBhvr>
                                        <p:cTn id="302" dur="1" fill="hold">
                                          <p:stCondLst>
                                            <p:cond delay="0"/>
                                          </p:stCondLst>
                                        </p:cTn>
                                        <p:tgtEl>
                                          <p:spTgt spid="103"/>
                                        </p:tgtEl>
                                        <p:attrNameLst>
                                          <p:attrName>style.visibility</p:attrName>
                                        </p:attrNameLst>
                                      </p:cBhvr>
                                      <p:to>
                                        <p:strVal val="visible"/>
                                      </p:to>
                                    </p:set>
                                    <p:animEffect transition="in" filter="fade">
                                      <p:cBhvr>
                                        <p:cTn id="303" dur="800"/>
                                        <p:tgtEl>
                                          <p:spTgt spid="103"/>
                                        </p:tgtEl>
                                      </p:cBhvr>
                                    </p:animEffect>
                                    <p:anim calcmode="lin" valueType="num">
                                      <p:cBhvr>
                                        <p:cTn id="304" dur="800" fill="hold"/>
                                        <p:tgtEl>
                                          <p:spTgt spid="103"/>
                                        </p:tgtEl>
                                        <p:attrNameLst>
                                          <p:attrName>ppt_x</p:attrName>
                                        </p:attrNameLst>
                                      </p:cBhvr>
                                      <p:tavLst>
                                        <p:tav tm="0">
                                          <p:val>
                                            <p:strVal val="#ppt_x"/>
                                          </p:val>
                                        </p:tav>
                                        <p:tav tm="100000">
                                          <p:val>
                                            <p:strVal val="#ppt_x"/>
                                          </p:val>
                                        </p:tav>
                                      </p:tavLst>
                                    </p:anim>
                                    <p:anim calcmode="lin" valueType="num">
                                      <p:cBhvr>
                                        <p:cTn id="305" dur="8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306" fill="hold">
                      <p:stCondLst>
                        <p:cond delay="indefinite"/>
                      </p:stCondLst>
                      <p:childTnLst>
                        <p:par>
                          <p:cTn id="307" fill="hold">
                            <p:stCondLst>
                              <p:cond delay="0"/>
                            </p:stCondLst>
                            <p:childTnLst>
                              <p:par>
                                <p:cTn id="308" presetID="42" presetClass="entr" presetSubtype="0" fill="hold" nodeType="clickEffect">
                                  <p:stCondLst>
                                    <p:cond delay="0"/>
                                  </p:stCondLst>
                                  <p:childTnLst>
                                    <p:set>
                                      <p:cBhvr>
                                        <p:cTn id="309" dur="1" fill="hold">
                                          <p:stCondLst>
                                            <p:cond delay="0"/>
                                          </p:stCondLst>
                                        </p:cTn>
                                        <p:tgtEl>
                                          <p:spTgt spid="104"/>
                                        </p:tgtEl>
                                        <p:attrNameLst>
                                          <p:attrName>style.visibility</p:attrName>
                                        </p:attrNameLst>
                                      </p:cBhvr>
                                      <p:to>
                                        <p:strVal val="visible"/>
                                      </p:to>
                                    </p:set>
                                    <p:animEffect transition="in" filter="fade">
                                      <p:cBhvr>
                                        <p:cTn id="310" dur="1000"/>
                                        <p:tgtEl>
                                          <p:spTgt spid="104"/>
                                        </p:tgtEl>
                                      </p:cBhvr>
                                    </p:animEffect>
                                    <p:anim calcmode="lin" valueType="num">
                                      <p:cBhvr>
                                        <p:cTn id="311" dur="1000" fill="hold"/>
                                        <p:tgtEl>
                                          <p:spTgt spid="104"/>
                                        </p:tgtEl>
                                        <p:attrNameLst>
                                          <p:attrName>ppt_x</p:attrName>
                                        </p:attrNameLst>
                                      </p:cBhvr>
                                      <p:tavLst>
                                        <p:tav tm="0">
                                          <p:val>
                                            <p:strVal val="#ppt_x"/>
                                          </p:val>
                                        </p:tav>
                                        <p:tav tm="100000">
                                          <p:val>
                                            <p:strVal val="#ppt_x"/>
                                          </p:val>
                                        </p:tav>
                                      </p:tavLst>
                                    </p:anim>
                                    <p:anim calcmode="lin" valueType="num">
                                      <p:cBhvr>
                                        <p:cTn id="312" dur="1000" fill="hold"/>
                                        <p:tgtEl>
                                          <p:spTgt spid="104"/>
                                        </p:tgtEl>
                                        <p:attrNameLst>
                                          <p:attrName>ppt_y</p:attrName>
                                        </p:attrNameLst>
                                      </p:cBhvr>
                                      <p:tavLst>
                                        <p:tav tm="0">
                                          <p:val>
                                            <p:strVal val="#ppt_y+.1"/>
                                          </p:val>
                                        </p:tav>
                                        <p:tav tm="100000">
                                          <p:val>
                                            <p:strVal val="#ppt_y"/>
                                          </p:val>
                                        </p:tav>
                                      </p:tavLst>
                                    </p:anim>
                                  </p:childTnLst>
                                </p:cTn>
                              </p:par>
                            </p:childTnLst>
                          </p:cTn>
                        </p:par>
                        <p:par>
                          <p:cTn id="313" fill="hold">
                            <p:stCondLst>
                              <p:cond delay="1000"/>
                            </p:stCondLst>
                            <p:childTnLst>
                              <p:par>
                                <p:cTn id="314" presetID="42" presetClass="entr" presetSubtype="0" fill="hold" grpId="0" nodeType="afterEffect">
                                  <p:stCondLst>
                                    <p:cond delay="0"/>
                                  </p:stCondLst>
                                  <p:childTnLst>
                                    <p:set>
                                      <p:cBhvr>
                                        <p:cTn id="315" dur="1" fill="hold">
                                          <p:stCondLst>
                                            <p:cond delay="0"/>
                                          </p:stCondLst>
                                        </p:cTn>
                                        <p:tgtEl>
                                          <p:spTgt spid="105"/>
                                        </p:tgtEl>
                                        <p:attrNameLst>
                                          <p:attrName>style.visibility</p:attrName>
                                        </p:attrNameLst>
                                      </p:cBhvr>
                                      <p:to>
                                        <p:strVal val="visible"/>
                                      </p:to>
                                    </p:set>
                                    <p:animEffect transition="in" filter="fade">
                                      <p:cBhvr>
                                        <p:cTn id="316" dur="1000"/>
                                        <p:tgtEl>
                                          <p:spTgt spid="105"/>
                                        </p:tgtEl>
                                      </p:cBhvr>
                                    </p:animEffect>
                                    <p:anim calcmode="lin" valueType="num">
                                      <p:cBhvr>
                                        <p:cTn id="317" dur="1000" fill="hold"/>
                                        <p:tgtEl>
                                          <p:spTgt spid="105"/>
                                        </p:tgtEl>
                                        <p:attrNameLst>
                                          <p:attrName>ppt_x</p:attrName>
                                        </p:attrNameLst>
                                      </p:cBhvr>
                                      <p:tavLst>
                                        <p:tav tm="0">
                                          <p:val>
                                            <p:strVal val="#ppt_x"/>
                                          </p:val>
                                        </p:tav>
                                        <p:tav tm="100000">
                                          <p:val>
                                            <p:strVal val="#ppt_x"/>
                                          </p:val>
                                        </p:tav>
                                      </p:tavLst>
                                    </p:anim>
                                    <p:anim calcmode="lin" valueType="num">
                                      <p:cBhvr>
                                        <p:cTn id="318"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presetID="42" presetClass="entr" presetSubtype="0" fill="hold" nodeType="clickEffect">
                                  <p:stCondLst>
                                    <p:cond delay="0"/>
                                  </p:stCondLst>
                                  <p:childTnLst>
                                    <p:set>
                                      <p:cBhvr>
                                        <p:cTn id="322" dur="1" fill="hold">
                                          <p:stCondLst>
                                            <p:cond delay="0"/>
                                          </p:stCondLst>
                                        </p:cTn>
                                        <p:tgtEl>
                                          <p:spTgt spid="106"/>
                                        </p:tgtEl>
                                        <p:attrNameLst>
                                          <p:attrName>style.visibility</p:attrName>
                                        </p:attrNameLst>
                                      </p:cBhvr>
                                      <p:to>
                                        <p:strVal val="visible"/>
                                      </p:to>
                                    </p:set>
                                    <p:animEffect transition="in" filter="fade">
                                      <p:cBhvr>
                                        <p:cTn id="323" dur="1000"/>
                                        <p:tgtEl>
                                          <p:spTgt spid="106"/>
                                        </p:tgtEl>
                                      </p:cBhvr>
                                    </p:animEffect>
                                    <p:anim calcmode="lin" valueType="num">
                                      <p:cBhvr>
                                        <p:cTn id="324" dur="1000" fill="hold"/>
                                        <p:tgtEl>
                                          <p:spTgt spid="106"/>
                                        </p:tgtEl>
                                        <p:attrNameLst>
                                          <p:attrName>ppt_x</p:attrName>
                                        </p:attrNameLst>
                                      </p:cBhvr>
                                      <p:tavLst>
                                        <p:tav tm="0">
                                          <p:val>
                                            <p:strVal val="#ppt_x"/>
                                          </p:val>
                                        </p:tav>
                                        <p:tav tm="100000">
                                          <p:val>
                                            <p:strVal val="#ppt_x"/>
                                          </p:val>
                                        </p:tav>
                                      </p:tavLst>
                                    </p:anim>
                                    <p:anim calcmode="lin" valueType="num">
                                      <p:cBhvr>
                                        <p:cTn id="325" dur="1000" fill="hold"/>
                                        <p:tgtEl>
                                          <p:spTgt spid="106"/>
                                        </p:tgtEl>
                                        <p:attrNameLst>
                                          <p:attrName>ppt_y</p:attrName>
                                        </p:attrNameLst>
                                      </p:cBhvr>
                                      <p:tavLst>
                                        <p:tav tm="0">
                                          <p:val>
                                            <p:strVal val="#ppt_y+.1"/>
                                          </p:val>
                                        </p:tav>
                                        <p:tav tm="100000">
                                          <p:val>
                                            <p:strVal val="#ppt_y"/>
                                          </p:val>
                                        </p:tav>
                                      </p:tavLst>
                                    </p:anim>
                                  </p:childTnLst>
                                </p:cTn>
                              </p:par>
                            </p:childTnLst>
                          </p:cTn>
                        </p:par>
                        <p:par>
                          <p:cTn id="326" fill="hold">
                            <p:stCondLst>
                              <p:cond delay="1000"/>
                            </p:stCondLst>
                            <p:childTnLst>
                              <p:par>
                                <p:cTn id="327" presetID="42" presetClass="entr" presetSubtype="0" fill="hold" grpId="0" nodeType="afterEffect">
                                  <p:stCondLst>
                                    <p:cond delay="0"/>
                                  </p:stCondLst>
                                  <p:childTnLst>
                                    <p:set>
                                      <p:cBhvr>
                                        <p:cTn id="328" dur="1" fill="hold">
                                          <p:stCondLst>
                                            <p:cond delay="0"/>
                                          </p:stCondLst>
                                        </p:cTn>
                                        <p:tgtEl>
                                          <p:spTgt spid="107"/>
                                        </p:tgtEl>
                                        <p:attrNameLst>
                                          <p:attrName>style.visibility</p:attrName>
                                        </p:attrNameLst>
                                      </p:cBhvr>
                                      <p:to>
                                        <p:strVal val="visible"/>
                                      </p:to>
                                    </p:set>
                                    <p:animEffect transition="in" filter="fade">
                                      <p:cBhvr>
                                        <p:cTn id="329" dur="1000"/>
                                        <p:tgtEl>
                                          <p:spTgt spid="107"/>
                                        </p:tgtEl>
                                      </p:cBhvr>
                                    </p:animEffect>
                                    <p:anim calcmode="lin" valueType="num">
                                      <p:cBhvr>
                                        <p:cTn id="330" dur="1000" fill="hold"/>
                                        <p:tgtEl>
                                          <p:spTgt spid="107"/>
                                        </p:tgtEl>
                                        <p:attrNameLst>
                                          <p:attrName>ppt_x</p:attrName>
                                        </p:attrNameLst>
                                      </p:cBhvr>
                                      <p:tavLst>
                                        <p:tav tm="0">
                                          <p:val>
                                            <p:strVal val="#ppt_x"/>
                                          </p:val>
                                        </p:tav>
                                        <p:tav tm="100000">
                                          <p:val>
                                            <p:strVal val="#ppt_x"/>
                                          </p:val>
                                        </p:tav>
                                      </p:tavLst>
                                    </p:anim>
                                    <p:anim calcmode="lin" valueType="num">
                                      <p:cBhvr>
                                        <p:cTn id="331"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grpId="0" nodeType="clickEffect">
                                  <p:stCondLst>
                                    <p:cond delay="0"/>
                                  </p:stCondLst>
                                  <p:childTnLst>
                                    <p:set>
                                      <p:cBhvr>
                                        <p:cTn id="335" dur="1" fill="hold">
                                          <p:stCondLst>
                                            <p:cond delay="0"/>
                                          </p:stCondLst>
                                        </p:cTn>
                                        <p:tgtEl>
                                          <p:spTgt spid="108"/>
                                        </p:tgtEl>
                                        <p:attrNameLst>
                                          <p:attrName>style.visibility</p:attrName>
                                        </p:attrNameLst>
                                      </p:cBhvr>
                                      <p:to>
                                        <p:strVal val="visible"/>
                                      </p:to>
                                    </p:set>
                                    <p:animEffect transition="in" filter="wipe(left)">
                                      <p:cBhvr>
                                        <p:cTn id="336" dur="900"/>
                                        <p:tgtEl>
                                          <p:spTgt spid="108"/>
                                        </p:tgtEl>
                                      </p:cBhvr>
                                    </p:animEffect>
                                  </p:childTnLst>
                                </p:cTn>
                              </p:par>
                            </p:childTnLst>
                          </p:cTn>
                        </p:par>
                      </p:childTnLst>
                    </p:cTn>
                  </p:par>
                  <p:par>
                    <p:cTn id="337" fill="hold">
                      <p:stCondLst>
                        <p:cond delay="indefinite"/>
                      </p:stCondLst>
                      <p:childTnLst>
                        <p:par>
                          <p:cTn id="338" fill="hold">
                            <p:stCondLst>
                              <p:cond delay="0"/>
                            </p:stCondLst>
                            <p:childTnLst>
                              <p:par>
                                <p:cTn id="339" presetID="22" presetClass="entr" presetSubtype="8" fill="hold" grpId="0" nodeType="clickEffect">
                                  <p:stCondLst>
                                    <p:cond delay="0"/>
                                  </p:stCondLst>
                                  <p:childTnLst>
                                    <p:set>
                                      <p:cBhvr>
                                        <p:cTn id="340" dur="1" fill="hold">
                                          <p:stCondLst>
                                            <p:cond delay="0"/>
                                          </p:stCondLst>
                                        </p:cTn>
                                        <p:tgtEl>
                                          <p:spTgt spid="109"/>
                                        </p:tgtEl>
                                        <p:attrNameLst>
                                          <p:attrName>style.visibility</p:attrName>
                                        </p:attrNameLst>
                                      </p:cBhvr>
                                      <p:to>
                                        <p:strVal val="visible"/>
                                      </p:to>
                                    </p:set>
                                    <p:animEffect transition="in" filter="wipe(left)">
                                      <p:cBhvr>
                                        <p:cTn id="341" dur="900"/>
                                        <p:tgtEl>
                                          <p:spTgt spid="109"/>
                                        </p:tgtEl>
                                      </p:cBhvr>
                                    </p:animEffect>
                                  </p:childTnLst>
                                </p:cTn>
                              </p:par>
                            </p:childTnLst>
                          </p:cTn>
                        </p:par>
                        <p:par>
                          <p:cTn id="342" fill="hold">
                            <p:stCondLst>
                              <p:cond delay="900"/>
                            </p:stCondLst>
                            <p:childTnLst>
                              <p:par>
                                <p:cTn id="343" presetID="47" presetClass="entr" presetSubtype="0" fill="hold" grpId="0" nodeType="afterEffect">
                                  <p:stCondLst>
                                    <p:cond delay="0"/>
                                  </p:stCondLst>
                                  <p:childTnLst>
                                    <p:set>
                                      <p:cBhvr>
                                        <p:cTn id="344" dur="1" fill="hold">
                                          <p:stCondLst>
                                            <p:cond delay="0"/>
                                          </p:stCondLst>
                                        </p:cTn>
                                        <p:tgtEl>
                                          <p:spTgt spid="110"/>
                                        </p:tgtEl>
                                        <p:attrNameLst>
                                          <p:attrName>style.visibility</p:attrName>
                                        </p:attrNameLst>
                                      </p:cBhvr>
                                      <p:to>
                                        <p:strVal val="visible"/>
                                      </p:to>
                                    </p:set>
                                    <p:animEffect transition="in" filter="fade">
                                      <p:cBhvr>
                                        <p:cTn id="345" dur="1000"/>
                                        <p:tgtEl>
                                          <p:spTgt spid="110"/>
                                        </p:tgtEl>
                                      </p:cBhvr>
                                    </p:animEffect>
                                    <p:anim calcmode="lin" valueType="num">
                                      <p:cBhvr>
                                        <p:cTn id="346" dur="1000" fill="hold"/>
                                        <p:tgtEl>
                                          <p:spTgt spid="110"/>
                                        </p:tgtEl>
                                        <p:attrNameLst>
                                          <p:attrName>ppt_x</p:attrName>
                                        </p:attrNameLst>
                                      </p:cBhvr>
                                      <p:tavLst>
                                        <p:tav tm="0">
                                          <p:val>
                                            <p:strVal val="#ppt_x"/>
                                          </p:val>
                                        </p:tav>
                                        <p:tav tm="100000">
                                          <p:val>
                                            <p:strVal val="#ppt_x"/>
                                          </p:val>
                                        </p:tav>
                                      </p:tavLst>
                                    </p:anim>
                                    <p:anim calcmode="lin" valueType="num">
                                      <p:cBhvr>
                                        <p:cTn id="347"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348" fill="hold">
                      <p:stCondLst>
                        <p:cond delay="indefinite"/>
                      </p:stCondLst>
                      <p:childTnLst>
                        <p:par>
                          <p:cTn id="349" fill="hold">
                            <p:stCondLst>
                              <p:cond delay="0"/>
                            </p:stCondLst>
                            <p:childTnLst>
                              <p:par>
                                <p:cTn id="350" presetID="42" presetClass="entr" presetSubtype="0" fill="hold" nodeType="clickEffect">
                                  <p:stCondLst>
                                    <p:cond delay="0"/>
                                  </p:stCondLst>
                                  <p:childTnLst>
                                    <p:set>
                                      <p:cBhvr>
                                        <p:cTn id="351" dur="1" fill="hold">
                                          <p:stCondLst>
                                            <p:cond delay="0"/>
                                          </p:stCondLst>
                                        </p:cTn>
                                        <p:tgtEl>
                                          <p:spTgt spid="111"/>
                                        </p:tgtEl>
                                        <p:attrNameLst>
                                          <p:attrName>style.visibility</p:attrName>
                                        </p:attrNameLst>
                                      </p:cBhvr>
                                      <p:to>
                                        <p:strVal val="visible"/>
                                      </p:to>
                                    </p:set>
                                    <p:animEffect transition="in" filter="fade">
                                      <p:cBhvr>
                                        <p:cTn id="352" dur="1000"/>
                                        <p:tgtEl>
                                          <p:spTgt spid="111"/>
                                        </p:tgtEl>
                                      </p:cBhvr>
                                    </p:animEffect>
                                    <p:anim calcmode="lin" valueType="num">
                                      <p:cBhvr>
                                        <p:cTn id="353" dur="1000" fill="hold"/>
                                        <p:tgtEl>
                                          <p:spTgt spid="111"/>
                                        </p:tgtEl>
                                        <p:attrNameLst>
                                          <p:attrName>ppt_x</p:attrName>
                                        </p:attrNameLst>
                                      </p:cBhvr>
                                      <p:tavLst>
                                        <p:tav tm="0">
                                          <p:val>
                                            <p:strVal val="#ppt_x"/>
                                          </p:val>
                                        </p:tav>
                                        <p:tav tm="100000">
                                          <p:val>
                                            <p:strVal val="#ppt_x"/>
                                          </p:val>
                                        </p:tav>
                                      </p:tavLst>
                                    </p:anim>
                                    <p:anim calcmode="lin" valueType="num">
                                      <p:cBhvr>
                                        <p:cTn id="354" dur="1000" fill="hold"/>
                                        <p:tgtEl>
                                          <p:spTgt spid="111"/>
                                        </p:tgtEl>
                                        <p:attrNameLst>
                                          <p:attrName>ppt_y</p:attrName>
                                        </p:attrNameLst>
                                      </p:cBhvr>
                                      <p:tavLst>
                                        <p:tav tm="0">
                                          <p:val>
                                            <p:strVal val="#ppt_y+.1"/>
                                          </p:val>
                                        </p:tav>
                                        <p:tav tm="100000">
                                          <p:val>
                                            <p:strVal val="#ppt_y"/>
                                          </p:val>
                                        </p:tav>
                                      </p:tavLst>
                                    </p:anim>
                                  </p:childTnLst>
                                </p:cTn>
                              </p:par>
                            </p:childTnLst>
                          </p:cTn>
                        </p:par>
                        <p:par>
                          <p:cTn id="355" fill="hold">
                            <p:stCondLst>
                              <p:cond delay="1000"/>
                            </p:stCondLst>
                            <p:childTnLst>
                              <p:par>
                                <p:cTn id="356" presetID="42" presetClass="entr" presetSubtype="0" fill="hold" grpId="0" nodeType="afterEffect">
                                  <p:stCondLst>
                                    <p:cond delay="0"/>
                                  </p:stCondLst>
                                  <p:childTnLst>
                                    <p:set>
                                      <p:cBhvr>
                                        <p:cTn id="357" dur="1" fill="hold">
                                          <p:stCondLst>
                                            <p:cond delay="0"/>
                                          </p:stCondLst>
                                        </p:cTn>
                                        <p:tgtEl>
                                          <p:spTgt spid="112"/>
                                        </p:tgtEl>
                                        <p:attrNameLst>
                                          <p:attrName>style.visibility</p:attrName>
                                        </p:attrNameLst>
                                      </p:cBhvr>
                                      <p:to>
                                        <p:strVal val="visible"/>
                                      </p:to>
                                    </p:set>
                                    <p:animEffect transition="in" filter="fade">
                                      <p:cBhvr>
                                        <p:cTn id="358" dur="800"/>
                                        <p:tgtEl>
                                          <p:spTgt spid="112"/>
                                        </p:tgtEl>
                                      </p:cBhvr>
                                    </p:animEffect>
                                    <p:anim calcmode="lin" valueType="num">
                                      <p:cBhvr>
                                        <p:cTn id="359" dur="800" fill="hold"/>
                                        <p:tgtEl>
                                          <p:spTgt spid="112"/>
                                        </p:tgtEl>
                                        <p:attrNameLst>
                                          <p:attrName>ppt_x</p:attrName>
                                        </p:attrNameLst>
                                      </p:cBhvr>
                                      <p:tavLst>
                                        <p:tav tm="0">
                                          <p:val>
                                            <p:strVal val="#ppt_x"/>
                                          </p:val>
                                        </p:tav>
                                        <p:tav tm="100000">
                                          <p:val>
                                            <p:strVal val="#ppt_x"/>
                                          </p:val>
                                        </p:tav>
                                      </p:tavLst>
                                    </p:anim>
                                    <p:anim calcmode="lin" valueType="num">
                                      <p:cBhvr>
                                        <p:cTn id="360" dur="8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361" fill="hold">
                      <p:stCondLst>
                        <p:cond delay="indefinite"/>
                      </p:stCondLst>
                      <p:childTnLst>
                        <p:par>
                          <p:cTn id="362" fill="hold">
                            <p:stCondLst>
                              <p:cond delay="0"/>
                            </p:stCondLst>
                            <p:childTnLst>
                              <p:par>
                                <p:cTn id="363" presetID="22" presetClass="entr" presetSubtype="8" fill="hold" grpId="0" nodeType="clickEffect">
                                  <p:stCondLst>
                                    <p:cond delay="0"/>
                                  </p:stCondLst>
                                  <p:childTnLst>
                                    <p:set>
                                      <p:cBhvr>
                                        <p:cTn id="364" dur="1" fill="hold">
                                          <p:stCondLst>
                                            <p:cond delay="0"/>
                                          </p:stCondLst>
                                        </p:cTn>
                                        <p:tgtEl>
                                          <p:spTgt spid="113"/>
                                        </p:tgtEl>
                                        <p:attrNameLst>
                                          <p:attrName>style.visibility</p:attrName>
                                        </p:attrNameLst>
                                      </p:cBhvr>
                                      <p:to>
                                        <p:strVal val="visible"/>
                                      </p:to>
                                    </p:set>
                                    <p:animEffect transition="in" filter="wipe(left)">
                                      <p:cBhvr>
                                        <p:cTn id="365" dur="900"/>
                                        <p:tgtEl>
                                          <p:spTgt spid="113"/>
                                        </p:tgtEl>
                                      </p:cBhvr>
                                    </p:animEffect>
                                  </p:childTnLst>
                                </p:cTn>
                              </p:par>
                            </p:childTnLst>
                          </p:cTn>
                        </p:par>
                      </p:childTnLst>
                    </p:cTn>
                  </p:par>
                  <p:par>
                    <p:cTn id="366" fill="hold">
                      <p:stCondLst>
                        <p:cond delay="indefinite"/>
                      </p:stCondLst>
                      <p:childTnLst>
                        <p:par>
                          <p:cTn id="367" fill="hold">
                            <p:stCondLst>
                              <p:cond delay="0"/>
                            </p:stCondLst>
                            <p:childTnLst>
                              <p:par>
                                <p:cTn id="368" presetID="22" presetClass="entr" presetSubtype="8" fill="hold" grpId="0" nodeType="clickEffect">
                                  <p:stCondLst>
                                    <p:cond delay="0"/>
                                  </p:stCondLst>
                                  <p:childTnLst>
                                    <p:set>
                                      <p:cBhvr>
                                        <p:cTn id="369" dur="1" fill="hold">
                                          <p:stCondLst>
                                            <p:cond delay="0"/>
                                          </p:stCondLst>
                                        </p:cTn>
                                        <p:tgtEl>
                                          <p:spTgt spid="114"/>
                                        </p:tgtEl>
                                        <p:attrNameLst>
                                          <p:attrName>style.visibility</p:attrName>
                                        </p:attrNameLst>
                                      </p:cBhvr>
                                      <p:to>
                                        <p:strVal val="visible"/>
                                      </p:to>
                                    </p:set>
                                    <p:animEffect transition="in" filter="wipe(left)">
                                      <p:cBhvr>
                                        <p:cTn id="370" dur="900"/>
                                        <p:tgtEl>
                                          <p:spTgt spid="114"/>
                                        </p:tgtEl>
                                      </p:cBhvr>
                                    </p:animEffect>
                                  </p:childTnLst>
                                </p:cTn>
                              </p:par>
                            </p:childTnLst>
                          </p:cTn>
                        </p:par>
                        <p:par>
                          <p:cTn id="371" fill="hold">
                            <p:stCondLst>
                              <p:cond delay="900"/>
                            </p:stCondLst>
                            <p:childTnLst>
                              <p:par>
                                <p:cTn id="372" presetID="47" presetClass="entr" presetSubtype="0" fill="hold" grpId="0" nodeType="afterEffect">
                                  <p:stCondLst>
                                    <p:cond delay="0"/>
                                  </p:stCondLst>
                                  <p:childTnLst>
                                    <p:set>
                                      <p:cBhvr>
                                        <p:cTn id="373" dur="1" fill="hold">
                                          <p:stCondLst>
                                            <p:cond delay="0"/>
                                          </p:stCondLst>
                                        </p:cTn>
                                        <p:tgtEl>
                                          <p:spTgt spid="115"/>
                                        </p:tgtEl>
                                        <p:attrNameLst>
                                          <p:attrName>style.visibility</p:attrName>
                                        </p:attrNameLst>
                                      </p:cBhvr>
                                      <p:to>
                                        <p:strVal val="visible"/>
                                      </p:to>
                                    </p:set>
                                    <p:animEffect transition="in" filter="fade">
                                      <p:cBhvr>
                                        <p:cTn id="374" dur="1000"/>
                                        <p:tgtEl>
                                          <p:spTgt spid="115"/>
                                        </p:tgtEl>
                                      </p:cBhvr>
                                    </p:animEffect>
                                    <p:anim calcmode="lin" valueType="num">
                                      <p:cBhvr>
                                        <p:cTn id="375" dur="1000" fill="hold"/>
                                        <p:tgtEl>
                                          <p:spTgt spid="115"/>
                                        </p:tgtEl>
                                        <p:attrNameLst>
                                          <p:attrName>ppt_x</p:attrName>
                                        </p:attrNameLst>
                                      </p:cBhvr>
                                      <p:tavLst>
                                        <p:tav tm="0">
                                          <p:val>
                                            <p:strVal val="#ppt_x"/>
                                          </p:val>
                                        </p:tav>
                                        <p:tav tm="100000">
                                          <p:val>
                                            <p:strVal val="#ppt_x"/>
                                          </p:val>
                                        </p:tav>
                                      </p:tavLst>
                                    </p:anim>
                                    <p:anim calcmode="lin" valueType="num">
                                      <p:cBhvr>
                                        <p:cTn id="376"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377" fill="hold">
                      <p:stCondLst>
                        <p:cond delay="indefinite"/>
                      </p:stCondLst>
                      <p:childTnLst>
                        <p:par>
                          <p:cTn id="378" fill="hold">
                            <p:stCondLst>
                              <p:cond delay="0"/>
                            </p:stCondLst>
                            <p:childTnLst>
                              <p:par>
                                <p:cTn id="379" presetID="42" presetClass="entr" presetSubtype="0" fill="hold" nodeType="clickEffect">
                                  <p:stCondLst>
                                    <p:cond delay="0"/>
                                  </p:stCondLst>
                                  <p:childTnLst>
                                    <p:set>
                                      <p:cBhvr>
                                        <p:cTn id="380" dur="1" fill="hold">
                                          <p:stCondLst>
                                            <p:cond delay="0"/>
                                          </p:stCondLst>
                                        </p:cTn>
                                        <p:tgtEl>
                                          <p:spTgt spid="116"/>
                                        </p:tgtEl>
                                        <p:attrNameLst>
                                          <p:attrName>style.visibility</p:attrName>
                                        </p:attrNameLst>
                                      </p:cBhvr>
                                      <p:to>
                                        <p:strVal val="visible"/>
                                      </p:to>
                                    </p:set>
                                    <p:animEffect transition="in" filter="fade">
                                      <p:cBhvr>
                                        <p:cTn id="381" dur="1000"/>
                                        <p:tgtEl>
                                          <p:spTgt spid="116"/>
                                        </p:tgtEl>
                                      </p:cBhvr>
                                    </p:animEffect>
                                    <p:anim calcmode="lin" valueType="num">
                                      <p:cBhvr>
                                        <p:cTn id="382" dur="1000" fill="hold"/>
                                        <p:tgtEl>
                                          <p:spTgt spid="116"/>
                                        </p:tgtEl>
                                        <p:attrNameLst>
                                          <p:attrName>ppt_x</p:attrName>
                                        </p:attrNameLst>
                                      </p:cBhvr>
                                      <p:tavLst>
                                        <p:tav tm="0">
                                          <p:val>
                                            <p:strVal val="#ppt_x"/>
                                          </p:val>
                                        </p:tav>
                                        <p:tav tm="100000">
                                          <p:val>
                                            <p:strVal val="#ppt_x"/>
                                          </p:val>
                                        </p:tav>
                                      </p:tavLst>
                                    </p:anim>
                                    <p:anim calcmode="lin" valueType="num">
                                      <p:cBhvr>
                                        <p:cTn id="383" dur="1000" fill="hold"/>
                                        <p:tgtEl>
                                          <p:spTgt spid="116"/>
                                        </p:tgtEl>
                                        <p:attrNameLst>
                                          <p:attrName>ppt_y</p:attrName>
                                        </p:attrNameLst>
                                      </p:cBhvr>
                                      <p:tavLst>
                                        <p:tav tm="0">
                                          <p:val>
                                            <p:strVal val="#ppt_y+.1"/>
                                          </p:val>
                                        </p:tav>
                                        <p:tav tm="100000">
                                          <p:val>
                                            <p:strVal val="#ppt_y"/>
                                          </p:val>
                                        </p:tav>
                                      </p:tavLst>
                                    </p:anim>
                                  </p:childTnLst>
                                </p:cTn>
                              </p:par>
                            </p:childTnLst>
                          </p:cTn>
                        </p:par>
                        <p:par>
                          <p:cTn id="384" fill="hold">
                            <p:stCondLst>
                              <p:cond delay="1000"/>
                            </p:stCondLst>
                            <p:childTnLst>
                              <p:par>
                                <p:cTn id="385" presetID="42" presetClass="entr" presetSubtype="0" fill="hold" grpId="0" nodeType="afterEffect">
                                  <p:stCondLst>
                                    <p:cond delay="0"/>
                                  </p:stCondLst>
                                  <p:childTnLst>
                                    <p:set>
                                      <p:cBhvr>
                                        <p:cTn id="386" dur="1" fill="hold">
                                          <p:stCondLst>
                                            <p:cond delay="0"/>
                                          </p:stCondLst>
                                        </p:cTn>
                                        <p:tgtEl>
                                          <p:spTgt spid="117"/>
                                        </p:tgtEl>
                                        <p:attrNameLst>
                                          <p:attrName>style.visibility</p:attrName>
                                        </p:attrNameLst>
                                      </p:cBhvr>
                                      <p:to>
                                        <p:strVal val="visible"/>
                                      </p:to>
                                    </p:set>
                                    <p:animEffect transition="in" filter="fade">
                                      <p:cBhvr>
                                        <p:cTn id="387" dur="800"/>
                                        <p:tgtEl>
                                          <p:spTgt spid="117"/>
                                        </p:tgtEl>
                                      </p:cBhvr>
                                    </p:animEffect>
                                    <p:anim calcmode="lin" valueType="num">
                                      <p:cBhvr>
                                        <p:cTn id="388" dur="800" fill="hold"/>
                                        <p:tgtEl>
                                          <p:spTgt spid="117"/>
                                        </p:tgtEl>
                                        <p:attrNameLst>
                                          <p:attrName>ppt_x</p:attrName>
                                        </p:attrNameLst>
                                      </p:cBhvr>
                                      <p:tavLst>
                                        <p:tav tm="0">
                                          <p:val>
                                            <p:strVal val="#ppt_x"/>
                                          </p:val>
                                        </p:tav>
                                        <p:tav tm="100000">
                                          <p:val>
                                            <p:strVal val="#ppt_x"/>
                                          </p:val>
                                        </p:tav>
                                      </p:tavLst>
                                    </p:anim>
                                    <p:anim calcmode="lin" valueType="num">
                                      <p:cBhvr>
                                        <p:cTn id="389" dur="8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390" fill="hold">
                      <p:stCondLst>
                        <p:cond delay="indefinite"/>
                      </p:stCondLst>
                      <p:childTnLst>
                        <p:par>
                          <p:cTn id="391" fill="hold">
                            <p:stCondLst>
                              <p:cond delay="0"/>
                            </p:stCondLst>
                            <p:childTnLst>
                              <p:par>
                                <p:cTn id="392" presetID="42" presetClass="entr" presetSubtype="0" fill="hold" nodeType="clickEffect">
                                  <p:stCondLst>
                                    <p:cond delay="0"/>
                                  </p:stCondLst>
                                  <p:childTnLst>
                                    <p:set>
                                      <p:cBhvr>
                                        <p:cTn id="393" dur="1" fill="hold">
                                          <p:stCondLst>
                                            <p:cond delay="0"/>
                                          </p:stCondLst>
                                        </p:cTn>
                                        <p:tgtEl>
                                          <p:spTgt spid="118"/>
                                        </p:tgtEl>
                                        <p:attrNameLst>
                                          <p:attrName>style.visibility</p:attrName>
                                        </p:attrNameLst>
                                      </p:cBhvr>
                                      <p:to>
                                        <p:strVal val="visible"/>
                                      </p:to>
                                    </p:set>
                                    <p:animEffect transition="in" filter="fade">
                                      <p:cBhvr>
                                        <p:cTn id="394" dur="1000"/>
                                        <p:tgtEl>
                                          <p:spTgt spid="118"/>
                                        </p:tgtEl>
                                      </p:cBhvr>
                                    </p:animEffect>
                                    <p:anim calcmode="lin" valueType="num">
                                      <p:cBhvr>
                                        <p:cTn id="395" dur="1000" fill="hold"/>
                                        <p:tgtEl>
                                          <p:spTgt spid="118"/>
                                        </p:tgtEl>
                                        <p:attrNameLst>
                                          <p:attrName>ppt_x</p:attrName>
                                        </p:attrNameLst>
                                      </p:cBhvr>
                                      <p:tavLst>
                                        <p:tav tm="0">
                                          <p:val>
                                            <p:strVal val="#ppt_x"/>
                                          </p:val>
                                        </p:tav>
                                        <p:tav tm="100000">
                                          <p:val>
                                            <p:strVal val="#ppt_x"/>
                                          </p:val>
                                        </p:tav>
                                      </p:tavLst>
                                    </p:anim>
                                    <p:anim calcmode="lin" valueType="num">
                                      <p:cBhvr>
                                        <p:cTn id="396" dur="1000" fill="hold"/>
                                        <p:tgtEl>
                                          <p:spTgt spid="118"/>
                                        </p:tgtEl>
                                        <p:attrNameLst>
                                          <p:attrName>ppt_y</p:attrName>
                                        </p:attrNameLst>
                                      </p:cBhvr>
                                      <p:tavLst>
                                        <p:tav tm="0">
                                          <p:val>
                                            <p:strVal val="#ppt_y+.1"/>
                                          </p:val>
                                        </p:tav>
                                        <p:tav tm="100000">
                                          <p:val>
                                            <p:strVal val="#ppt_y"/>
                                          </p:val>
                                        </p:tav>
                                      </p:tavLst>
                                    </p:anim>
                                  </p:childTnLst>
                                </p:cTn>
                              </p:par>
                            </p:childTnLst>
                          </p:cTn>
                        </p:par>
                        <p:par>
                          <p:cTn id="397" fill="hold">
                            <p:stCondLst>
                              <p:cond delay="1000"/>
                            </p:stCondLst>
                            <p:childTnLst>
                              <p:par>
                                <p:cTn id="398" presetID="42" presetClass="entr" presetSubtype="0" fill="hold" grpId="0" nodeType="afterEffect">
                                  <p:stCondLst>
                                    <p:cond delay="0"/>
                                  </p:stCondLst>
                                  <p:childTnLst>
                                    <p:set>
                                      <p:cBhvr>
                                        <p:cTn id="399" dur="1" fill="hold">
                                          <p:stCondLst>
                                            <p:cond delay="0"/>
                                          </p:stCondLst>
                                        </p:cTn>
                                        <p:tgtEl>
                                          <p:spTgt spid="119"/>
                                        </p:tgtEl>
                                        <p:attrNameLst>
                                          <p:attrName>style.visibility</p:attrName>
                                        </p:attrNameLst>
                                      </p:cBhvr>
                                      <p:to>
                                        <p:strVal val="visible"/>
                                      </p:to>
                                    </p:set>
                                    <p:animEffect transition="in" filter="fade">
                                      <p:cBhvr>
                                        <p:cTn id="400" dur="1000"/>
                                        <p:tgtEl>
                                          <p:spTgt spid="119"/>
                                        </p:tgtEl>
                                      </p:cBhvr>
                                    </p:animEffect>
                                    <p:anim calcmode="lin" valueType="num">
                                      <p:cBhvr>
                                        <p:cTn id="401" dur="1000" fill="hold"/>
                                        <p:tgtEl>
                                          <p:spTgt spid="119"/>
                                        </p:tgtEl>
                                        <p:attrNameLst>
                                          <p:attrName>ppt_x</p:attrName>
                                        </p:attrNameLst>
                                      </p:cBhvr>
                                      <p:tavLst>
                                        <p:tav tm="0">
                                          <p:val>
                                            <p:strVal val="#ppt_x"/>
                                          </p:val>
                                        </p:tav>
                                        <p:tav tm="100000">
                                          <p:val>
                                            <p:strVal val="#ppt_x"/>
                                          </p:val>
                                        </p:tav>
                                      </p:tavLst>
                                    </p:anim>
                                    <p:anim calcmode="lin" valueType="num">
                                      <p:cBhvr>
                                        <p:cTn id="402" dur="1000" fill="hold"/>
                                        <p:tgtEl>
                                          <p:spTgt spid="119"/>
                                        </p:tgtEl>
                                        <p:attrNameLst>
                                          <p:attrName>ppt_y</p:attrName>
                                        </p:attrNameLst>
                                      </p:cBhvr>
                                      <p:tavLst>
                                        <p:tav tm="0">
                                          <p:val>
                                            <p:strVal val="#ppt_y+.1"/>
                                          </p:val>
                                        </p:tav>
                                        <p:tav tm="100000">
                                          <p:val>
                                            <p:strVal val="#ppt_y"/>
                                          </p:val>
                                        </p:tav>
                                      </p:tavLst>
                                    </p:anim>
                                  </p:childTnLst>
                                </p:cTn>
                              </p:par>
                            </p:childTnLst>
                          </p:cTn>
                        </p:par>
                        <p:par>
                          <p:cTn id="403" fill="hold">
                            <p:stCondLst>
                              <p:cond delay="2000"/>
                            </p:stCondLst>
                            <p:childTnLst>
                              <p:par>
                                <p:cTn id="404" presetID="42" presetClass="entr" presetSubtype="0" fill="hold" nodeType="afterEffect">
                                  <p:stCondLst>
                                    <p:cond delay="0"/>
                                  </p:stCondLst>
                                  <p:childTnLst>
                                    <p:set>
                                      <p:cBhvr>
                                        <p:cTn id="405" dur="1" fill="hold">
                                          <p:stCondLst>
                                            <p:cond delay="0"/>
                                          </p:stCondLst>
                                        </p:cTn>
                                        <p:tgtEl>
                                          <p:spTgt spid="120"/>
                                        </p:tgtEl>
                                        <p:attrNameLst>
                                          <p:attrName>style.visibility</p:attrName>
                                        </p:attrNameLst>
                                      </p:cBhvr>
                                      <p:to>
                                        <p:strVal val="visible"/>
                                      </p:to>
                                    </p:set>
                                    <p:animEffect transition="in" filter="fade">
                                      <p:cBhvr>
                                        <p:cTn id="406" dur="1000"/>
                                        <p:tgtEl>
                                          <p:spTgt spid="120"/>
                                        </p:tgtEl>
                                      </p:cBhvr>
                                    </p:animEffect>
                                    <p:anim calcmode="lin" valueType="num">
                                      <p:cBhvr>
                                        <p:cTn id="407" dur="1000" fill="hold"/>
                                        <p:tgtEl>
                                          <p:spTgt spid="120"/>
                                        </p:tgtEl>
                                        <p:attrNameLst>
                                          <p:attrName>ppt_x</p:attrName>
                                        </p:attrNameLst>
                                      </p:cBhvr>
                                      <p:tavLst>
                                        <p:tav tm="0">
                                          <p:val>
                                            <p:strVal val="#ppt_x"/>
                                          </p:val>
                                        </p:tav>
                                        <p:tav tm="100000">
                                          <p:val>
                                            <p:strVal val="#ppt_x"/>
                                          </p:val>
                                        </p:tav>
                                      </p:tavLst>
                                    </p:anim>
                                    <p:anim calcmode="lin" valueType="num">
                                      <p:cBhvr>
                                        <p:cTn id="408" dur="1000" fill="hold"/>
                                        <p:tgtEl>
                                          <p:spTgt spid="120"/>
                                        </p:tgtEl>
                                        <p:attrNameLst>
                                          <p:attrName>ppt_y</p:attrName>
                                        </p:attrNameLst>
                                      </p:cBhvr>
                                      <p:tavLst>
                                        <p:tav tm="0">
                                          <p:val>
                                            <p:strVal val="#ppt_y+.1"/>
                                          </p:val>
                                        </p:tav>
                                        <p:tav tm="100000">
                                          <p:val>
                                            <p:strVal val="#ppt_y"/>
                                          </p:val>
                                        </p:tav>
                                      </p:tavLst>
                                    </p:anim>
                                  </p:childTnLst>
                                </p:cTn>
                              </p:par>
                            </p:childTnLst>
                          </p:cTn>
                        </p:par>
                        <p:par>
                          <p:cTn id="409" fill="hold">
                            <p:stCondLst>
                              <p:cond delay="3000"/>
                            </p:stCondLst>
                            <p:childTnLst>
                              <p:par>
                                <p:cTn id="410" presetID="42" presetClass="entr" presetSubtype="0" fill="hold" grpId="0" nodeType="afterEffect">
                                  <p:stCondLst>
                                    <p:cond delay="0"/>
                                  </p:stCondLst>
                                  <p:childTnLst>
                                    <p:set>
                                      <p:cBhvr>
                                        <p:cTn id="411" dur="1" fill="hold">
                                          <p:stCondLst>
                                            <p:cond delay="0"/>
                                          </p:stCondLst>
                                        </p:cTn>
                                        <p:tgtEl>
                                          <p:spTgt spid="121"/>
                                        </p:tgtEl>
                                        <p:attrNameLst>
                                          <p:attrName>style.visibility</p:attrName>
                                        </p:attrNameLst>
                                      </p:cBhvr>
                                      <p:to>
                                        <p:strVal val="visible"/>
                                      </p:to>
                                    </p:set>
                                    <p:animEffect transition="in" filter="fade">
                                      <p:cBhvr>
                                        <p:cTn id="412" dur="1000"/>
                                        <p:tgtEl>
                                          <p:spTgt spid="121"/>
                                        </p:tgtEl>
                                      </p:cBhvr>
                                    </p:animEffect>
                                    <p:anim calcmode="lin" valueType="num">
                                      <p:cBhvr>
                                        <p:cTn id="413" dur="1000" fill="hold"/>
                                        <p:tgtEl>
                                          <p:spTgt spid="121"/>
                                        </p:tgtEl>
                                        <p:attrNameLst>
                                          <p:attrName>ppt_x</p:attrName>
                                        </p:attrNameLst>
                                      </p:cBhvr>
                                      <p:tavLst>
                                        <p:tav tm="0">
                                          <p:val>
                                            <p:strVal val="#ppt_x"/>
                                          </p:val>
                                        </p:tav>
                                        <p:tav tm="100000">
                                          <p:val>
                                            <p:strVal val="#ppt_x"/>
                                          </p:val>
                                        </p:tav>
                                      </p:tavLst>
                                    </p:anim>
                                    <p:anim calcmode="lin" valueType="num">
                                      <p:cBhvr>
                                        <p:cTn id="414"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415" fill="hold">
                      <p:stCondLst>
                        <p:cond delay="indefinite"/>
                      </p:stCondLst>
                      <p:childTnLst>
                        <p:par>
                          <p:cTn id="416" fill="hold">
                            <p:stCondLst>
                              <p:cond delay="0"/>
                            </p:stCondLst>
                            <p:childTnLst>
                              <p:par>
                                <p:cTn id="417" presetID="22" presetClass="entr" presetSubtype="8" fill="hold" grpId="0" nodeType="clickEffect">
                                  <p:stCondLst>
                                    <p:cond delay="0"/>
                                  </p:stCondLst>
                                  <p:childTnLst>
                                    <p:set>
                                      <p:cBhvr>
                                        <p:cTn id="418" dur="1" fill="hold">
                                          <p:stCondLst>
                                            <p:cond delay="0"/>
                                          </p:stCondLst>
                                        </p:cTn>
                                        <p:tgtEl>
                                          <p:spTgt spid="122"/>
                                        </p:tgtEl>
                                        <p:attrNameLst>
                                          <p:attrName>style.visibility</p:attrName>
                                        </p:attrNameLst>
                                      </p:cBhvr>
                                      <p:to>
                                        <p:strVal val="visible"/>
                                      </p:to>
                                    </p:set>
                                    <p:animEffect transition="in" filter="wipe(left)">
                                      <p:cBhvr>
                                        <p:cTn id="419" dur="900"/>
                                        <p:tgtEl>
                                          <p:spTgt spid="122"/>
                                        </p:tgtEl>
                                      </p:cBhvr>
                                    </p:animEffect>
                                  </p:childTnLst>
                                </p:cTn>
                              </p:par>
                            </p:childTnLst>
                          </p:cTn>
                        </p:par>
                      </p:childTnLst>
                    </p:cTn>
                  </p:par>
                  <p:par>
                    <p:cTn id="420" fill="hold">
                      <p:stCondLst>
                        <p:cond delay="indefinite"/>
                      </p:stCondLst>
                      <p:childTnLst>
                        <p:par>
                          <p:cTn id="421" fill="hold">
                            <p:stCondLst>
                              <p:cond delay="0"/>
                            </p:stCondLst>
                            <p:childTnLst>
                              <p:par>
                                <p:cTn id="422" presetID="22" presetClass="entr" presetSubtype="8" fill="hold" grpId="0" nodeType="clickEffect">
                                  <p:stCondLst>
                                    <p:cond delay="0"/>
                                  </p:stCondLst>
                                  <p:childTnLst>
                                    <p:set>
                                      <p:cBhvr>
                                        <p:cTn id="423" dur="1" fill="hold">
                                          <p:stCondLst>
                                            <p:cond delay="0"/>
                                          </p:stCondLst>
                                        </p:cTn>
                                        <p:tgtEl>
                                          <p:spTgt spid="123"/>
                                        </p:tgtEl>
                                        <p:attrNameLst>
                                          <p:attrName>style.visibility</p:attrName>
                                        </p:attrNameLst>
                                      </p:cBhvr>
                                      <p:to>
                                        <p:strVal val="visible"/>
                                      </p:to>
                                    </p:set>
                                    <p:animEffect transition="in" filter="wipe(left)">
                                      <p:cBhvr>
                                        <p:cTn id="424" dur="900"/>
                                        <p:tgtEl>
                                          <p:spTgt spid="123"/>
                                        </p:tgtEl>
                                      </p:cBhvr>
                                    </p:animEffect>
                                  </p:childTnLst>
                                </p:cTn>
                              </p:par>
                            </p:childTnLst>
                          </p:cTn>
                        </p:par>
                        <p:par>
                          <p:cTn id="425" fill="hold">
                            <p:stCondLst>
                              <p:cond delay="900"/>
                            </p:stCondLst>
                            <p:childTnLst>
                              <p:par>
                                <p:cTn id="426" presetID="47" presetClass="entr" presetSubtype="0" fill="hold" grpId="0" nodeType="afterEffect">
                                  <p:stCondLst>
                                    <p:cond delay="0"/>
                                  </p:stCondLst>
                                  <p:childTnLst>
                                    <p:set>
                                      <p:cBhvr>
                                        <p:cTn id="427" dur="1" fill="hold">
                                          <p:stCondLst>
                                            <p:cond delay="0"/>
                                          </p:stCondLst>
                                        </p:cTn>
                                        <p:tgtEl>
                                          <p:spTgt spid="124"/>
                                        </p:tgtEl>
                                        <p:attrNameLst>
                                          <p:attrName>style.visibility</p:attrName>
                                        </p:attrNameLst>
                                      </p:cBhvr>
                                      <p:to>
                                        <p:strVal val="visible"/>
                                      </p:to>
                                    </p:set>
                                    <p:animEffect transition="in" filter="fade">
                                      <p:cBhvr>
                                        <p:cTn id="428" dur="1000"/>
                                        <p:tgtEl>
                                          <p:spTgt spid="124"/>
                                        </p:tgtEl>
                                      </p:cBhvr>
                                    </p:animEffect>
                                    <p:anim calcmode="lin" valueType="num">
                                      <p:cBhvr>
                                        <p:cTn id="429" dur="1000" fill="hold"/>
                                        <p:tgtEl>
                                          <p:spTgt spid="124"/>
                                        </p:tgtEl>
                                        <p:attrNameLst>
                                          <p:attrName>ppt_x</p:attrName>
                                        </p:attrNameLst>
                                      </p:cBhvr>
                                      <p:tavLst>
                                        <p:tav tm="0">
                                          <p:val>
                                            <p:strVal val="#ppt_x"/>
                                          </p:val>
                                        </p:tav>
                                        <p:tav tm="100000">
                                          <p:val>
                                            <p:strVal val="#ppt_x"/>
                                          </p:val>
                                        </p:tav>
                                      </p:tavLst>
                                    </p:anim>
                                    <p:anim calcmode="lin" valueType="num">
                                      <p:cBhvr>
                                        <p:cTn id="430"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431" fill="hold">
                      <p:stCondLst>
                        <p:cond delay="indefinite"/>
                      </p:stCondLst>
                      <p:childTnLst>
                        <p:par>
                          <p:cTn id="432" fill="hold">
                            <p:stCondLst>
                              <p:cond delay="0"/>
                            </p:stCondLst>
                            <p:childTnLst>
                              <p:par>
                                <p:cTn id="433" presetID="42" presetClass="entr" presetSubtype="0" fill="hold" nodeType="clickEffect">
                                  <p:stCondLst>
                                    <p:cond delay="0"/>
                                  </p:stCondLst>
                                  <p:childTnLst>
                                    <p:set>
                                      <p:cBhvr>
                                        <p:cTn id="434" dur="1" fill="hold">
                                          <p:stCondLst>
                                            <p:cond delay="0"/>
                                          </p:stCondLst>
                                        </p:cTn>
                                        <p:tgtEl>
                                          <p:spTgt spid="125"/>
                                        </p:tgtEl>
                                        <p:attrNameLst>
                                          <p:attrName>style.visibility</p:attrName>
                                        </p:attrNameLst>
                                      </p:cBhvr>
                                      <p:to>
                                        <p:strVal val="visible"/>
                                      </p:to>
                                    </p:set>
                                    <p:animEffect transition="in" filter="fade">
                                      <p:cBhvr>
                                        <p:cTn id="435" dur="1000"/>
                                        <p:tgtEl>
                                          <p:spTgt spid="125"/>
                                        </p:tgtEl>
                                      </p:cBhvr>
                                    </p:animEffect>
                                    <p:anim calcmode="lin" valueType="num">
                                      <p:cBhvr>
                                        <p:cTn id="436" dur="1000" fill="hold"/>
                                        <p:tgtEl>
                                          <p:spTgt spid="125"/>
                                        </p:tgtEl>
                                        <p:attrNameLst>
                                          <p:attrName>ppt_x</p:attrName>
                                        </p:attrNameLst>
                                      </p:cBhvr>
                                      <p:tavLst>
                                        <p:tav tm="0">
                                          <p:val>
                                            <p:strVal val="#ppt_x"/>
                                          </p:val>
                                        </p:tav>
                                        <p:tav tm="100000">
                                          <p:val>
                                            <p:strVal val="#ppt_x"/>
                                          </p:val>
                                        </p:tav>
                                      </p:tavLst>
                                    </p:anim>
                                    <p:anim calcmode="lin" valueType="num">
                                      <p:cBhvr>
                                        <p:cTn id="437" dur="1000" fill="hold"/>
                                        <p:tgtEl>
                                          <p:spTgt spid="125"/>
                                        </p:tgtEl>
                                        <p:attrNameLst>
                                          <p:attrName>ppt_y</p:attrName>
                                        </p:attrNameLst>
                                      </p:cBhvr>
                                      <p:tavLst>
                                        <p:tav tm="0">
                                          <p:val>
                                            <p:strVal val="#ppt_y+.1"/>
                                          </p:val>
                                        </p:tav>
                                        <p:tav tm="100000">
                                          <p:val>
                                            <p:strVal val="#ppt_y"/>
                                          </p:val>
                                        </p:tav>
                                      </p:tavLst>
                                    </p:anim>
                                  </p:childTnLst>
                                </p:cTn>
                              </p:par>
                            </p:childTnLst>
                          </p:cTn>
                        </p:par>
                        <p:par>
                          <p:cTn id="438" fill="hold">
                            <p:stCondLst>
                              <p:cond delay="1000"/>
                            </p:stCondLst>
                            <p:childTnLst>
                              <p:par>
                                <p:cTn id="439" presetID="42" presetClass="entr" presetSubtype="0" fill="hold" grpId="0" nodeType="afterEffect">
                                  <p:stCondLst>
                                    <p:cond delay="0"/>
                                  </p:stCondLst>
                                  <p:childTnLst>
                                    <p:set>
                                      <p:cBhvr>
                                        <p:cTn id="440" dur="1" fill="hold">
                                          <p:stCondLst>
                                            <p:cond delay="0"/>
                                          </p:stCondLst>
                                        </p:cTn>
                                        <p:tgtEl>
                                          <p:spTgt spid="126"/>
                                        </p:tgtEl>
                                        <p:attrNameLst>
                                          <p:attrName>style.visibility</p:attrName>
                                        </p:attrNameLst>
                                      </p:cBhvr>
                                      <p:to>
                                        <p:strVal val="visible"/>
                                      </p:to>
                                    </p:set>
                                    <p:animEffect transition="in" filter="fade">
                                      <p:cBhvr>
                                        <p:cTn id="441" dur="800"/>
                                        <p:tgtEl>
                                          <p:spTgt spid="126"/>
                                        </p:tgtEl>
                                      </p:cBhvr>
                                    </p:animEffect>
                                    <p:anim calcmode="lin" valueType="num">
                                      <p:cBhvr>
                                        <p:cTn id="442" dur="800" fill="hold"/>
                                        <p:tgtEl>
                                          <p:spTgt spid="126"/>
                                        </p:tgtEl>
                                        <p:attrNameLst>
                                          <p:attrName>ppt_x</p:attrName>
                                        </p:attrNameLst>
                                      </p:cBhvr>
                                      <p:tavLst>
                                        <p:tav tm="0">
                                          <p:val>
                                            <p:strVal val="#ppt_x"/>
                                          </p:val>
                                        </p:tav>
                                        <p:tav tm="100000">
                                          <p:val>
                                            <p:strVal val="#ppt_x"/>
                                          </p:val>
                                        </p:tav>
                                      </p:tavLst>
                                    </p:anim>
                                    <p:anim calcmode="lin" valueType="num">
                                      <p:cBhvr>
                                        <p:cTn id="443" dur="8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444" fill="hold">
                      <p:stCondLst>
                        <p:cond delay="indefinite"/>
                      </p:stCondLst>
                      <p:childTnLst>
                        <p:par>
                          <p:cTn id="445" fill="hold">
                            <p:stCondLst>
                              <p:cond delay="0"/>
                            </p:stCondLst>
                            <p:childTnLst>
                              <p:par>
                                <p:cTn id="446" presetID="22" presetClass="entr" presetSubtype="8" fill="hold" grpId="0" nodeType="clickEffect">
                                  <p:stCondLst>
                                    <p:cond delay="0"/>
                                  </p:stCondLst>
                                  <p:childTnLst>
                                    <p:set>
                                      <p:cBhvr>
                                        <p:cTn id="447" dur="1" fill="hold">
                                          <p:stCondLst>
                                            <p:cond delay="0"/>
                                          </p:stCondLst>
                                        </p:cTn>
                                        <p:tgtEl>
                                          <p:spTgt spid="127"/>
                                        </p:tgtEl>
                                        <p:attrNameLst>
                                          <p:attrName>style.visibility</p:attrName>
                                        </p:attrNameLst>
                                      </p:cBhvr>
                                      <p:to>
                                        <p:strVal val="visible"/>
                                      </p:to>
                                    </p:set>
                                    <p:animEffect transition="in" filter="wipe(left)">
                                      <p:cBhvr>
                                        <p:cTn id="448" dur="900"/>
                                        <p:tgtEl>
                                          <p:spTgt spid="127"/>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8" fill="hold" grpId="0" nodeType="clickEffect">
                                  <p:stCondLst>
                                    <p:cond delay="0"/>
                                  </p:stCondLst>
                                  <p:childTnLst>
                                    <p:set>
                                      <p:cBhvr>
                                        <p:cTn id="452" dur="1" fill="hold">
                                          <p:stCondLst>
                                            <p:cond delay="0"/>
                                          </p:stCondLst>
                                        </p:cTn>
                                        <p:tgtEl>
                                          <p:spTgt spid="128"/>
                                        </p:tgtEl>
                                        <p:attrNameLst>
                                          <p:attrName>style.visibility</p:attrName>
                                        </p:attrNameLst>
                                      </p:cBhvr>
                                      <p:to>
                                        <p:strVal val="visible"/>
                                      </p:to>
                                    </p:set>
                                    <p:animEffect transition="in" filter="wipe(left)">
                                      <p:cBhvr>
                                        <p:cTn id="453" dur="900"/>
                                        <p:tgtEl>
                                          <p:spTgt spid="128"/>
                                        </p:tgtEl>
                                      </p:cBhvr>
                                    </p:animEffect>
                                  </p:childTnLst>
                                </p:cTn>
                              </p:par>
                            </p:childTnLst>
                          </p:cTn>
                        </p:par>
                        <p:par>
                          <p:cTn id="454" fill="hold">
                            <p:stCondLst>
                              <p:cond delay="900"/>
                            </p:stCondLst>
                            <p:childTnLst>
                              <p:par>
                                <p:cTn id="455" presetID="42" presetClass="entr" presetSubtype="0" fill="hold" grpId="0" nodeType="afterEffect">
                                  <p:stCondLst>
                                    <p:cond delay="0"/>
                                  </p:stCondLst>
                                  <p:childTnLst>
                                    <p:set>
                                      <p:cBhvr>
                                        <p:cTn id="456" dur="1" fill="hold">
                                          <p:stCondLst>
                                            <p:cond delay="0"/>
                                          </p:stCondLst>
                                        </p:cTn>
                                        <p:tgtEl>
                                          <p:spTgt spid="129"/>
                                        </p:tgtEl>
                                        <p:attrNameLst>
                                          <p:attrName>style.visibility</p:attrName>
                                        </p:attrNameLst>
                                      </p:cBhvr>
                                      <p:to>
                                        <p:strVal val="visible"/>
                                      </p:to>
                                    </p:set>
                                    <p:animEffect transition="in" filter="fade">
                                      <p:cBhvr>
                                        <p:cTn id="457" dur="1000"/>
                                        <p:tgtEl>
                                          <p:spTgt spid="129"/>
                                        </p:tgtEl>
                                      </p:cBhvr>
                                    </p:animEffect>
                                    <p:anim calcmode="lin" valueType="num">
                                      <p:cBhvr>
                                        <p:cTn id="458" dur="1000" fill="hold"/>
                                        <p:tgtEl>
                                          <p:spTgt spid="129"/>
                                        </p:tgtEl>
                                        <p:attrNameLst>
                                          <p:attrName>ppt_x</p:attrName>
                                        </p:attrNameLst>
                                      </p:cBhvr>
                                      <p:tavLst>
                                        <p:tav tm="0">
                                          <p:val>
                                            <p:strVal val="#ppt_x"/>
                                          </p:val>
                                        </p:tav>
                                        <p:tav tm="100000">
                                          <p:val>
                                            <p:strVal val="#ppt_x"/>
                                          </p:val>
                                        </p:tav>
                                      </p:tavLst>
                                    </p:anim>
                                    <p:anim calcmode="lin" valueType="num">
                                      <p:cBhvr>
                                        <p:cTn id="459"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2" grpId="0"/>
      <p:bldP spid="54" grpId="0"/>
      <p:bldP spid="58" grpId="0"/>
      <p:bldP spid="62" grpId="0"/>
      <p:bldP spid="63" grpId="0"/>
      <p:bldP spid="64" grpId="0"/>
      <p:bldP spid="65" grpId="0"/>
      <p:bldP spid="66" grpId="0"/>
      <p:bldP spid="67" grpId="0" animBg="1"/>
      <p:bldP spid="68" grpId="0" animBg="1"/>
      <p:bldP spid="69" grpId="0" animBg="1"/>
      <p:bldP spid="70" grpId="0" animBg="1"/>
      <p:bldP spid="72" grpId="0"/>
      <p:bldP spid="74" grpId="0"/>
      <p:bldP spid="76" grpId="0"/>
      <p:bldP spid="77" grpId="0" animBg="1"/>
      <p:bldP spid="78" grpId="0"/>
      <p:bldP spid="79" grpId="0"/>
      <p:bldP spid="80" grpId="0"/>
      <p:bldP spid="81" grpId="0"/>
      <p:bldP spid="82" grpId="0"/>
      <p:bldP spid="83" grpId="0"/>
      <p:bldP spid="84" grpId="0" animBg="1"/>
      <p:bldP spid="86" grpId="0"/>
      <p:bldP spid="87" grpId="0"/>
      <p:bldP spid="88" grpId="0" animBg="1"/>
      <p:bldP spid="90" grpId="0"/>
      <p:bldP spid="91" grpId="0"/>
      <p:bldP spid="92" grpId="0" animBg="1"/>
      <p:bldP spid="93" grpId="0" animBg="1"/>
      <p:bldP spid="95" grpId="0"/>
      <p:bldP spid="97" grpId="0"/>
      <p:bldP spid="99" grpId="0"/>
      <p:bldP spid="100" grpId="0" animBg="1"/>
      <p:bldP spid="101" grpId="0" animBg="1"/>
      <p:bldP spid="103" grpId="0"/>
      <p:bldP spid="105" grpId="0"/>
      <p:bldP spid="107" grpId="0"/>
      <p:bldP spid="108" grpId="0" animBg="1"/>
      <p:bldP spid="109" grpId="0" animBg="1"/>
      <p:bldP spid="110" grpId="0"/>
      <p:bldP spid="112" grpId="0"/>
      <p:bldP spid="113" grpId="0" animBg="1"/>
      <p:bldP spid="114" grpId="0" animBg="1"/>
      <p:bldP spid="115" grpId="0"/>
      <p:bldP spid="117" grpId="0"/>
      <p:bldP spid="119" grpId="0"/>
      <p:bldP spid="121" grpId="0"/>
      <p:bldP spid="122" grpId="0" animBg="1"/>
      <p:bldP spid="123" grpId="0" animBg="1"/>
      <p:bldP spid="124" grpId="0"/>
      <p:bldP spid="126" grpId="0"/>
      <p:bldP spid="127" grpId="0" animBg="1"/>
      <p:bldP spid="128" grpId="0" animBg="1"/>
      <p:bldP spid="1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FE81-AE8B-69B3-95CA-B5471B24FE0A}"/>
              </a:ext>
            </a:extLst>
          </p:cNvPr>
          <p:cNvSpPr>
            <a:spLocks noGrp="1"/>
          </p:cNvSpPr>
          <p:nvPr>
            <p:ph type="title"/>
          </p:nvPr>
        </p:nvSpPr>
        <p:spPr/>
        <p:txBody>
          <a:bodyPr/>
          <a:lstStyle/>
          <a:p>
            <a:r>
              <a:rPr lang="en-US" dirty="0"/>
              <a:t>Dijkstra’s algorithm questions</a:t>
            </a:r>
          </a:p>
        </p:txBody>
      </p:sp>
      <p:sp>
        <p:nvSpPr>
          <p:cNvPr id="3" name="Content Placeholder 2">
            <a:extLst>
              <a:ext uri="{FF2B5EF4-FFF2-40B4-BE49-F238E27FC236}">
                <a16:creationId xmlns:a16="http://schemas.microsoft.com/office/drawing/2014/main" id="{4D7D80B6-07B7-38E1-82E8-D06BC7731420}"/>
              </a:ext>
            </a:extLst>
          </p:cNvPr>
          <p:cNvSpPr>
            <a:spLocks noGrp="1"/>
          </p:cNvSpPr>
          <p:nvPr>
            <p:ph idx="1"/>
          </p:nvPr>
        </p:nvSpPr>
        <p:spPr/>
        <p:txBody>
          <a:bodyPr/>
          <a:lstStyle/>
          <a:p>
            <a:pPr marL="514350" indent="-514350">
              <a:buFont typeface="+mj-lt"/>
              <a:buAutoNum type="arabicPeriod"/>
            </a:pPr>
            <a:r>
              <a:rPr lang="en-US" dirty="0"/>
              <a:t>Why do we need the </a:t>
            </a:r>
            <a:r>
              <a:rPr lang="en-US" dirty="0">
                <a:latin typeface="Courier New" panose="02070309020205020404" pitchFamily="49" charset="0"/>
                <a:cs typeface="Courier New" panose="02070309020205020404" pitchFamily="49" charset="0"/>
              </a:rPr>
              <a:t>known</a:t>
            </a:r>
            <a:r>
              <a:rPr lang="en-US" dirty="0"/>
              <a:t> column?</a:t>
            </a:r>
          </a:p>
          <a:p>
            <a:pPr marL="514350" indent="-514350">
              <a:buFont typeface="+mj-lt"/>
              <a:buAutoNum type="arabicPeriod"/>
            </a:pPr>
            <a:r>
              <a:rPr lang="en-US" dirty="0"/>
              <a:t>Why do we need the </a:t>
            </a:r>
            <a:r>
              <a:rPr lang="en-US" dirty="0" err="1">
                <a:latin typeface="Courier New" panose="02070309020205020404" pitchFamily="49" charset="0"/>
                <a:cs typeface="Courier New" panose="02070309020205020404" pitchFamily="49" charset="0"/>
              </a:rPr>
              <a:t>prev</a:t>
            </a:r>
            <a:r>
              <a:rPr lang="en-US" dirty="0"/>
              <a:t> column? In example, we only set its value but never read it.</a:t>
            </a:r>
          </a:p>
        </p:txBody>
      </p:sp>
    </p:spTree>
    <p:extLst>
      <p:ext uri="{BB962C8B-B14F-4D97-AF65-F5344CB8AC3E}">
        <p14:creationId xmlns:p14="http://schemas.microsoft.com/office/powerpoint/2010/main" val="126171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4F0C-1F97-25F9-E4BB-55A3FF34A649}"/>
              </a:ext>
            </a:extLst>
          </p:cNvPr>
          <p:cNvSpPr>
            <a:spLocks noGrp="1"/>
          </p:cNvSpPr>
          <p:nvPr>
            <p:ph type="title"/>
          </p:nvPr>
        </p:nvSpPr>
        <p:spPr/>
        <p:txBody>
          <a:bodyPr/>
          <a:lstStyle/>
          <a:p>
            <a:r>
              <a:rPr lang="en-US" dirty="0"/>
              <a:t>Dijkstra’s algorithm answers</a:t>
            </a:r>
          </a:p>
        </p:txBody>
      </p:sp>
      <p:sp>
        <p:nvSpPr>
          <p:cNvPr id="3" name="Content Placeholder 2">
            <a:extLst>
              <a:ext uri="{FF2B5EF4-FFF2-40B4-BE49-F238E27FC236}">
                <a16:creationId xmlns:a16="http://schemas.microsoft.com/office/drawing/2014/main" id="{37E94C76-B141-7C3E-A8DA-975360348AB7}"/>
              </a:ext>
            </a:extLst>
          </p:cNvPr>
          <p:cNvSpPr>
            <a:spLocks noGrp="1"/>
          </p:cNvSpPr>
          <p:nvPr>
            <p:ph idx="1"/>
          </p:nvPr>
        </p:nvSpPr>
        <p:spPr/>
        <p:txBody>
          <a:bodyPr>
            <a:normAutofit lnSpcReduction="10000"/>
          </a:bodyPr>
          <a:lstStyle/>
          <a:p>
            <a:pPr marL="514350" indent="-514350">
              <a:buFont typeface="+mj-lt"/>
              <a:buAutoNum type="arabicPeriod"/>
            </a:pPr>
            <a:r>
              <a:rPr lang="en-US" dirty="0"/>
              <a:t>Only enqueue unknown nodes because we already know the shortest distance to the known nodes.</a:t>
            </a:r>
          </a:p>
          <a:p>
            <a:pPr marL="971550" lvl="1" indent="-514350">
              <a:buFont typeface="+mj-lt"/>
              <a:buAutoNum type="arabicPeriod"/>
            </a:pPr>
            <a:r>
              <a:rPr lang="en-US" dirty="0"/>
              <a:t>Also, another case - once a node and distance (e.g., (3, E)) is in the output, that is the shortest distance. However, prior to it being in the output, it’s possible that there might be both (3, E) and (4, E) in the queue already. (3, E) is outputted, but (4, E) is still in the PQ. When dequeued, we see that E is known, so we ignore it and continue the loop.</a:t>
            </a:r>
          </a:p>
          <a:p>
            <a:pPr marL="514350" indent="-514350">
              <a:buFont typeface="+mj-lt"/>
              <a:buAutoNum type="arabicPeriod"/>
            </a:pPr>
            <a:r>
              <a:rPr lang="en-US" dirty="0"/>
              <a:t>Use </a:t>
            </a:r>
            <a:r>
              <a:rPr lang="en-US" dirty="0" err="1">
                <a:latin typeface="Courier New" panose="02070309020205020404" pitchFamily="49" charset="0"/>
                <a:cs typeface="Courier New" panose="02070309020205020404" pitchFamily="49" charset="0"/>
              </a:rPr>
              <a:t>prev</a:t>
            </a:r>
            <a:r>
              <a:rPr lang="en-US" dirty="0"/>
              <a:t> to trace path to start node. The output has only the cost, not the path.</a:t>
            </a:r>
          </a:p>
        </p:txBody>
      </p:sp>
    </p:spTree>
    <p:extLst>
      <p:ext uri="{BB962C8B-B14F-4D97-AF65-F5344CB8AC3E}">
        <p14:creationId xmlns:p14="http://schemas.microsoft.com/office/powerpoint/2010/main" val="252544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CB5D-B0BE-4AC9-312B-8498983F0966}"/>
              </a:ext>
            </a:extLst>
          </p:cNvPr>
          <p:cNvSpPr>
            <a:spLocks noGrp="1"/>
          </p:cNvSpPr>
          <p:nvPr>
            <p:ph type="title"/>
          </p:nvPr>
        </p:nvSpPr>
        <p:spPr/>
        <p:txBody>
          <a:bodyPr/>
          <a:lstStyle/>
          <a:p>
            <a:r>
              <a:rPr lang="en-US" dirty="0"/>
              <a:t>Dijkstra’s algorithm pseudocode</a:t>
            </a:r>
          </a:p>
        </p:txBody>
      </p:sp>
      <p:sp>
        <p:nvSpPr>
          <p:cNvPr id="3" name="Content Placeholder 2">
            <a:extLst>
              <a:ext uri="{FF2B5EF4-FFF2-40B4-BE49-F238E27FC236}">
                <a16:creationId xmlns:a16="http://schemas.microsoft.com/office/drawing/2014/main" id="{725F65D4-6FAD-A199-EE75-81396EED36D0}"/>
              </a:ext>
            </a:extLst>
          </p:cNvPr>
          <p:cNvSpPr>
            <a:spLocks noGrp="1"/>
          </p:cNvSpPr>
          <p:nvPr>
            <p:ph idx="1"/>
          </p:nvPr>
        </p:nvSpPr>
        <p:spPr/>
        <p:txBody>
          <a:bodyPr>
            <a:normAutofit fontScale="92500" lnSpcReduction="10000"/>
          </a:bodyPr>
          <a:lstStyle/>
          <a:p>
            <a:r>
              <a:rPr lang="en-US" dirty="0"/>
              <a:t>Put start s node in table with </a:t>
            </a:r>
            <a:r>
              <a:rPr lang="en-US" dirty="0" err="1"/>
              <a:t>dist</a:t>
            </a:r>
            <a:r>
              <a:rPr lang="en-US" dirty="0"/>
              <a:t> of 0</a:t>
            </a:r>
          </a:p>
          <a:p>
            <a:r>
              <a:rPr lang="en-US" dirty="0"/>
              <a:t>Put (0,s) in priority queue PQ</a:t>
            </a:r>
          </a:p>
          <a:p>
            <a:r>
              <a:rPr lang="en-US" dirty="0"/>
              <a:t>Loop until PQ is empty:</a:t>
            </a:r>
          </a:p>
          <a:p>
            <a:pPr lvl="1"/>
            <a:r>
              <a:rPr lang="en-US" dirty="0">
                <a:solidFill>
                  <a:srgbClr val="00B050"/>
                </a:solidFill>
              </a:rPr>
              <a:t>n</a:t>
            </a:r>
            <a:r>
              <a:rPr lang="en-US" dirty="0"/>
              <a:t>=</a:t>
            </a:r>
            <a:r>
              <a:rPr lang="en-US" dirty="0" err="1"/>
              <a:t>PQ.getMin</a:t>
            </a:r>
            <a:r>
              <a:rPr lang="en-US" dirty="0"/>
              <a:t>().node; </a:t>
            </a:r>
            <a:r>
              <a:rPr lang="en-US" dirty="0">
                <a:solidFill>
                  <a:srgbClr val="0070C0"/>
                </a:solidFill>
              </a:rPr>
              <a:t>d</a:t>
            </a:r>
            <a:r>
              <a:rPr lang="en-US" dirty="0"/>
              <a:t>=</a:t>
            </a:r>
            <a:r>
              <a:rPr lang="en-US" dirty="0" err="1"/>
              <a:t>PQ.getMin</a:t>
            </a:r>
            <a:r>
              <a:rPr lang="en-US" dirty="0"/>
              <a:t>().</a:t>
            </a:r>
            <a:r>
              <a:rPr lang="en-US" dirty="0" err="1"/>
              <a:t>getValue</a:t>
            </a:r>
            <a:r>
              <a:rPr lang="en-US" dirty="0"/>
              <a:t>(); </a:t>
            </a:r>
            <a:r>
              <a:rPr lang="en-US" dirty="0" err="1"/>
              <a:t>PQ.delMin</a:t>
            </a:r>
            <a:r>
              <a:rPr lang="en-US" dirty="0"/>
              <a:t>()</a:t>
            </a:r>
          </a:p>
          <a:p>
            <a:pPr lvl="1"/>
            <a:r>
              <a:rPr lang="en-US" dirty="0"/>
              <a:t>Is </a:t>
            </a:r>
            <a:r>
              <a:rPr lang="en-US" dirty="0">
                <a:solidFill>
                  <a:srgbClr val="00B050"/>
                </a:solidFill>
              </a:rPr>
              <a:t>n</a:t>
            </a:r>
            <a:r>
              <a:rPr lang="en-US" dirty="0"/>
              <a:t> known? Back to loop (get another from PQ) </a:t>
            </a:r>
          </a:p>
          <a:p>
            <a:pPr lvl="1"/>
            <a:r>
              <a:rPr lang="en-US" dirty="0"/>
              <a:t>Mark </a:t>
            </a:r>
            <a:r>
              <a:rPr lang="en-US" dirty="0">
                <a:solidFill>
                  <a:srgbClr val="00B050"/>
                </a:solidFill>
              </a:rPr>
              <a:t>n</a:t>
            </a:r>
            <a:r>
              <a:rPr lang="en-US" dirty="0"/>
              <a:t> as known  </a:t>
            </a:r>
          </a:p>
          <a:p>
            <a:pPr lvl="1"/>
            <a:r>
              <a:rPr lang="en-US" dirty="0"/>
              <a:t>For each unknown node </a:t>
            </a:r>
            <a:r>
              <a:rPr lang="en-US" dirty="0">
                <a:solidFill>
                  <a:srgbClr val="FF0000"/>
                </a:solidFill>
              </a:rPr>
              <a:t>a</a:t>
            </a:r>
            <a:r>
              <a:rPr lang="en-US" dirty="0"/>
              <a:t> adjacent to </a:t>
            </a:r>
            <a:r>
              <a:rPr lang="en-US" dirty="0">
                <a:solidFill>
                  <a:srgbClr val="00B050"/>
                </a:solidFill>
              </a:rPr>
              <a:t>n</a:t>
            </a:r>
            <a:r>
              <a:rPr lang="en-US" dirty="0"/>
              <a:t> </a:t>
            </a:r>
          </a:p>
          <a:p>
            <a:pPr lvl="2"/>
            <a:r>
              <a:rPr lang="en-US" dirty="0"/>
              <a:t>if </a:t>
            </a:r>
            <a:r>
              <a:rPr lang="en-US" dirty="0" err="1">
                <a:solidFill>
                  <a:srgbClr val="FF0000"/>
                </a:solidFill>
              </a:rPr>
              <a:t>a</a:t>
            </a:r>
            <a:r>
              <a:rPr lang="en-US" dirty="0" err="1"/>
              <a:t>.dist</a:t>
            </a:r>
            <a:r>
              <a:rPr lang="en-US" dirty="0"/>
              <a:t>&gt;</a:t>
            </a:r>
            <a:r>
              <a:rPr lang="en-US" dirty="0" err="1">
                <a:solidFill>
                  <a:srgbClr val="0070C0"/>
                </a:solidFill>
              </a:rPr>
              <a:t>d</a:t>
            </a:r>
            <a:r>
              <a:rPr lang="en-US" dirty="0" err="1"/>
              <a:t>+edge.weight</a:t>
            </a:r>
            <a:r>
              <a:rPr lang="en-US" dirty="0"/>
              <a:t> then</a:t>
            </a:r>
          </a:p>
          <a:p>
            <a:pPr lvl="3"/>
            <a:r>
              <a:rPr lang="en-US" dirty="0"/>
              <a:t>Update </a:t>
            </a:r>
            <a:r>
              <a:rPr lang="en-US" dirty="0" err="1">
                <a:solidFill>
                  <a:srgbClr val="FF0000"/>
                </a:solidFill>
              </a:rPr>
              <a:t>a</a:t>
            </a:r>
            <a:r>
              <a:rPr lang="en-US" dirty="0" err="1"/>
              <a:t>.dist</a:t>
            </a:r>
            <a:r>
              <a:rPr lang="en-US" dirty="0"/>
              <a:t> in table to be </a:t>
            </a:r>
            <a:r>
              <a:rPr lang="en-US" dirty="0" err="1">
                <a:solidFill>
                  <a:srgbClr val="0070C0"/>
                </a:solidFill>
              </a:rPr>
              <a:t>d</a:t>
            </a:r>
            <a:r>
              <a:rPr lang="en-US" dirty="0" err="1"/>
              <a:t>+edge.weight</a:t>
            </a:r>
            <a:endParaRPr lang="en-US" dirty="0"/>
          </a:p>
          <a:p>
            <a:pPr lvl="3"/>
            <a:r>
              <a:rPr lang="en-US" dirty="0"/>
              <a:t>Add </a:t>
            </a:r>
            <a:r>
              <a:rPr lang="en-US" dirty="0">
                <a:solidFill>
                  <a:srgbClr val="FF0000"/>
                </a:solidFill>
              </a:rPr>
              <a:t>a</a:t>
            </a:r>
            <a:r>
              <a:rPr lang="en-US" dirty="0"/>
              <a:t> to PQ with priority </a:t>
            </a:r>
            <a:r>
              <a:rPr lang="en-US" dirty="0" err="1">
                <a:solidFill>
                  <a:srgbClr val="0070C0"/>
                </a:solidFill>
              </a:rPr>
              <a:t>d</a:t>
            </a:r>
            <a:r>
              <a:rPr lang="en-US" dirty="0" err="1"/>
              <a:t>+edge.weight</a:t>
            </a:r>
            <a:endParaRPr lang="en-US" dirty="0"/>
          </a:p>
          <a:p>
            <a:r>
              <a:rPr lang="en-US" dirty="0"/>
              <a:t>Trace the path itself using “</a:t>
            </a:r>
            <a:r>
              <a:rPr lang="en-US" dirty="0" err="1"/>
              <a:t>prev</a:t>
            </a:r>
            <a:r>
              <a:rPr lang="en-US" dirty="0"/>
              <a:t>” fields</a:t>
            </a:r>
          </a:p>
          <a:p>
            <a:endParaRPr lang="en-US" dirty="0"/>
          </a:p>
        </p:txBody>
      </p:sp>
    </p:spTree>
    <p:extLst>
      <p:ext uri="{BB962C8B-B14F-4D97-AF65-F5344CB8AC3E}">
        <p14:creationId xmlns:p14="http://schemas.microsoft.com/office/powerpoint/2010/main" val="244223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AC56-3436-9B44-4CB8-138B622DDEFB}"/>
              </a:ext>
            </a:extLst>
          </p:cNvPr>
          <p:cNvSpPr>
            <a:spLocks noGrp="1"/>
          </p:cNvSpPr>
          <p:nvPr>
            <p:ph type="title"/>
          </p:nvPr>
        </p:nvSpPr>
        <p:spPr/>
        <p:txBody>
          <a:bodyPr/>
          <a:lstStyle/>
          <a:p>
            <a:r>
              <a:rPr lang="en-US" dirty="0"/>
              <a:t>EX11 overview</a:t>
            </a:r>
          </a:p>
        </p:txBody>
      </p:sp>
      <p:sp>
        <p:nvSpPr>
          <p:cNvPr id="3" name="Content Placeholder 2">
            <a:extLst>
              <a:ext uri="{FF2B5EF4-FFF2-40B4-BE49-F238E27FC236}">
                <a16:creationId xmlns:a16="http://schemas.microsoft.com/office/drawing/2014/main" id="{0C31ADDF-26FA-39E7-DB01-4AC46D6A529E}"/>
              </a:ext>
            </a:extLst>
          </p:cNvPr>
          <p:cNvSpPr>
            <a:spLocks noGrp="1"/>
          </p:cNvSpPr>
          <p:nvPr>
            <p:ph idx="1"/>
          </p:nvPr>
        </p:nvSpPr>
        <p:spPr/>
        <p:txBody>
          <a:bodyPr/>
          <a:lstStyle/>
          <a:p>
            <a:r>
              <a:rPr lang="en-US" dirty="0"/>
              <a:t>Overview Vertex, Edge, Graph</a:t>
            </a:r>
          </a:p>
        </p:txBody>
      </p:sp>
    </p:spTree>
    <p:extLst>
      <p:ext uri="{BB962C8B-B14F-4D97-AF65-F5344CB8AC3E}">
        <p14:creationId xmlns:p14="http://schemas.microsoft.com/office/powerpoint/2010/main" val="154009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C088-B6BD-31B5-84A7-A2B4E98BF6E5}"/>
              </a:ext>
            </a:extLst>
          </p:cNvPr>
          <p:cNvSpPr>
            <a:spLocks noGrp="1"/>
          </p:cNvSpPr>
          <p:nvPr>
            <p:ph type="title"/>
          </p:nvPr>
        </p:nvSpPr>
        <p:spPr/>
        <p:txBody>
          <a:bodyPr/>
          <a:lstStyle/>
          <a:p>
            <a:r>
              <a:rPr lang="en-US" dirty="0"/>
              <a:t>Misc. EX11 notes</a:t>
            </a:r>
          </a:p>
        </p:txBody>
      </p:sp>
      <p:sp>
        <p:nvSpPr>
          <p:cNvPr id="3" name="Content Placeholder 2">
            <a:extLst>
              <a:ext uri="{FF2B5EF4-FFF2-40B4-BE49-F238E27FC236}">
                <a16:creationId xmlns:a16="http://schemas.microsoft.com/office/drawing/2014/main" id="{5D893FAF-1DAB-5635-381B-6FE2BC3C07DC}"/>
              </a:ext>
            </a:extLst>
          </p:cNvPr>
          <p:cNvSpPr>
            <a:spLocks noGrp="1"/>
          </p:cNvSpPr>
          <p:nvPr>
            <p:ph idx="1"/>
          </p:nvPr>
        </p:nvSpPr>
        <p:spPr/>
        <p:txBody>
          <a:bodyPr/>
          <a:lstStyle/>
          <a:p>
            <a:r>
              <a:rPr lang="en-US" dirty="0"/>
              <a:t>Starter code contains Vertex distance and implementation that supports keeping track of distance from source. However, maybe you want to add fields for tracking “</a:t>
            </a:r>
            <a:r>
              <a:rPr lang="en-US" dirty="0" err="1"/>
              <a:t>prev</a:t>
            </a:r>
            <a:r>
              <a:rPr lang="en-US" dirty="0"/>
              <a:t>” (prior vertex) or “known”</a:t>
            </a:r>
          </a:p>
          <a:p>
            <a:r>
              <a:rPr lang="en-US" dirty="0"/>
              <a:t>You can add the field(s) to the Vertex class or handle it in the </a:t>
            </a:r>
            <a:r>
              <a:rPr lang="en-US" dirty="0" err="1">
                <a:latin typeface="Courier New" panose="02070309020205020404" pitchFamily="49" charset="0"/>
                <a:cs typeface="Courier New" panose="02070309020205020404" pitchFamily="49" charset="0"/>
              </a:rPr>
              <a:t>dijkstra</a:t>
            </a:r>
            <a:r>
              <a:rPr lang="en-US" dirty="0">
                <a:latin typeface="Courier New" panose="02070309020205020404" pitchFamily="49" charset="0"/>
                <a:cs typeface="Courier New" panose="02070309020205020404" pitchFamily="49" charset="0"/>
              </a:rPr>
              <a:t>()</a:t>
            </a:r>
            <a:r>
              <a:rPr lang="en-US" dirty="0"/>
              <a:t> method (latter preferred)</a:t>
            </a:r>
          </a:p>
        </p:txBody>
      </p:sp>
    </p:spTree>
    <p:extLst>
      <p:ext uri="{BB962C8B-B14F-4D97-AF65-F5344CB8AC3E}">
        <p14:creationId xmlns:p14="http://schemas.microsoft.com/office/powerpoint/2010/main" val="174769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34A2-696D-DAAC-DC1D-B521E237F853}"/>
              </a:ext>
            </a:extLst>
          </p:cNvPr>
          <p:cNvSpPr>
            <a:spLocks noGrp="1"/>
          </p:cNvSpPr>
          <p:nvPr>
            <p:ph type="title"/>
          </p:nvPr>
        </p:nvSpPr>
        <p:spPr/>
        <p:txBody>
          <a:bodyPr/>
          <a:lstStyle/>
          <a:p>
            <a:r>
              <a:rPr lang="en-US" dirty="0"/>
              <a:t>Minimum Spanning Tree</a:t>
            </a:r>
          </a:p>
        </p:txBody>
      </p:sp>
      <p:sp>
        <p:nvSpPr>
          <p:cNvPr id="3" name="Content Placeholder 2">
            <a:extLst>
              <a:ext uri="{FF2B5EF4-FFF2-40B4-BE49-F238E27FC236}">
                <a16:creationId xmlns:a16="http://schemas.microsoft.com/office/drawing/2014/main" id="{C5E4D9CF-009B-E1B1-1404-41751CBC175B}"/>
              </a:ext>
            </a:extLst>
          </p:cNvPr>
          <p:cNvSpPr>
            <a:spLocks noGrp="1"/>
          </p:cNvSpPr>
          <p:nvPr>
            <p:ph idx="1"/>
          </p:nvPr>
        </p:nvSpPr>
        <p:spPr/>
        <p:txBody>
          <a:bodyPr/>
          <a:lstStyle/>
          <a:p>
            <a:r>
              <a:rPr lang="en-US" dirty="0"/>
              <a:t>For undirected graph G=(V,E)</a:t>
            </a:r>
          </a:p>
          <a:p>
            <a:r>
              <a:rPr lang="en-US" dirty="0"/>
              <a:t>Spanning tree ST of G is a tree formed in edges in E such that all vertices in V appear in ST</a:t>
            </a:r>
          </a:p>
          <a:p>
            <a:r>
              <a:rPr lang="en-US" dirty="0"/>
              <a:t>Minimum Spanning Tree MST of G is a spanning tree such that edge weights sum as small as possible for G</a:t>
            </a:r>
          </a:p>
          <a:p>
            <a:r>
              <a:rPr lang="en-US" dirty="0"/>
              <a:t>MST is</a:t>
            </a:r>
          </a:p>
          <a:p>
            <a:pPr lvl="1"/>
            <a:r>
              <a:rPr lang="en-US" dirty="0"/>
              <a:t>M (no other ST has smaller edge weight sum)</a:t>
            </a:r>
          </a:p>
          <a:p>
            <a:pPr lvl="1"/>
            <a:r>
              <a:rPr lang="en-US" dirty="0"/>
              <a:t>S (all nodes in G are in MST)</a:t>
            </a:r>
          </a:p>
          <a:p>
            <a:pPr lvl="1"/>
            <a:r>
              <a:rPr lang="en-US" dirty="0"/>
              <a:t>T (tree, acyclic)</a:t>
            </a:r>
          </a:p>
        </p:txBody>
      </p:sp>
    </p:spTree>
    <p:extLst>
      <p:ext uri="{BB962C8B-B14F-4D97-AF65-F5344CB8AC3E}">
        <p14:creationId xmlns:p14="http://schemas.microsoft.com/office/powerpoint/2010/main" val="387153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C230B7D5-6544-CB1F-DEB4-29C7991AE555}"/>
              </a:ext>
            </a:extLst>
          </p:cNvPr>
          <p:cNvSpPr>
            <a:spLocks noGrp="1"/>
          </p:cNvSpPr>
          <p:nvPr>
            <p:ph type="title"/>
          </p:nvPr>
        </p:nvSpPr>
        <p:spPr>
          <a:xfrm>
            <a:off x="560396" y="238607"/>
            <a:ext cx="8229600" cy="1143000"/>
          </a:xfrm>
        </p:spPr>
        <p:txBody>
          <a:bodyPr>
            <a:normAutofit/>
          </a:bodyPr>
          <a:lstStyle/>
          <a:p>
            <a:pPr algn="r"/>
            <a:r>
              <a:rPr lang="en-US" sz="4000" dirty="0">
                <a:solidFill>
                  <a:srgbClr val="0070C0"/>
                </a:solidFill>
                <a:latin typeface="Arial" panose="020B0604020202020204" pitchFamily="34" charset="0"/>
                <a:cs typeface="Arial" panose="020B0604020202020204" pitchFamily="34" charset="0"/>
              </a:rPr>
              <a:t>Example</a:t>
            </a:r>
          </a:p>
        </p:txBody>
      </p:sp>
      <p:grpSp>
        <p:nvGrpSpPr>
          <p:cNvPr id="5" name="Group 4">
            <a:extLst>
              <a:ext uri="{FF2B5EF4-FFF2-40B4-BE49-F238E27FC236}">
                <a16:creationId xmlns:a16="http://schemas.microsoft.com/office/drawing/2014/main" id="{DEF6DF1B-FC41-1DCD-3F99-FF92A41656CD}"/>
              </a:ext>
            </a:extLst>
          </p:cNvPr>
          <p:cNvGrpSpPr/>
          <p:nvPr/>
        </p:nvGrpSpPr>
        <p:grpSpPr>
          <a:xfrm>
            <a:off x="2342842" y="3798139"/>
            <a:ext cx="2656463" cy="2659957"/>
            <a:chOff x="1006171" y="2057400"/>
            <a:chExt cx="2656463" cy="2659957"/>
          </a:xfrm>
        </p:grpSpPr>
        <p:grpSp>
          <p:nvGrpSpPr>
            <p:cNvPr id="6" name="Group 5">
              <a:extLst>
                <a:ext uri="{FF2B5EF4-FFF2-40B4-BE49-F238E27FC236}">
                  <a16:creationId xmlns:a16="http://schemas.microsoft.com/office/drawing/2014/main" id="{A6C49963-55C9-61C9-9DA0-8CB21F48BF57}"/>
                </a:ext>
              </a:extLst>
            </p:cNvPr>
            <p:cNvGrpSpPr/>
            <p:nvPr/>
          </p:nvGrpSpPr>
          <p:grpSpPr>
            <a:xfrm>
              <a:off x="1006171" y="2057400"/>
              <a:ext cx="2656463" cy="2659957"/>
              <a:chOff x="701371" y="1277372"/>
              <a:chExt cx="2656463" cy="2659957"/>
            </a:xfrm>
          </p:grpSpPr>
          <p:grpSp>
            <p:nvGrpSpPr>
              <p:cNvPr id="8" name="Group 7">
                <a:extLst>
                  <a:ext uri="{FF2B5EF4-FFF2-40B4-BE49-F238E27FC236}">
                    <a16:creationId xmlns:a16="http://schemas.microsoft.com/office/drawing/2014/main" id="{7BE13449-DDB8-B30E-AA39-8CD89EFE0C62}"/>
                  </a:ext>
                </a:extLst>
              </p:cNvPr>
              <p:cNvGrpSpPr/>
              <p:nvPr/>
            </p:nvGrpSpPr>
            <p:grpSpPr>
              <a:xfrm>
                <a:off x="701371" y="1394594"/>
                <a:ext cx="2649238" cy="2542735"/>
                <a:chOff x="955517" y="1751257"/>
                <a:chExt cx="2354676" cy="2244187"/>
              </a:xfrm>
            </p:grpSpPr>
            <p:cxnSp>
              <p:nvCxnSpPr>
                <p:cNvPr id="13" name="Straight Arrow Connector 12">
                  <a:extLst>
                    <a:ext uri="{FF2B5EF4-FFF2-40B4-BE49-F238E27FC236}">
                      <a16:creationId xmlns:a16="http://schemas.microsoft.com/office/drawing/2014/main" id="{24C155BC-794A-9D37-CA88-DEE288E768CC}"/>
                    </a:ext>
                  </a:extLst>
                </p:cNvPr>
                <p:cNvCxnSpPr>
                  <a:stCxn id="16" idx="3"/>
                  <a:endCxn id="17" idx="7"/>
                </p:cNvCxnSpPr>
                <p:nvPr/>
              </p:nvCxnSpPr>
              <p:spPr>
                <a:xfrm flipH="1">
                  <a:off x="2239618" y="3034940"/>
                  <a:ext cx="741386" cy="63853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F002A89-DD98-EFD2-4030-8F2F5A4C78B8}"/>
                    </a:ext>
                  </a:extLst>
                </p:cNvPr>
                <p:cNvGrpSpPr/>
                <p:nvPr/>
              </p:nvGrpSpPr>
              <p:grpSpPr>
                <a:xfrm>
                  <a:off x="955517" y="1751257"/>
                  <a:ext cx="2354676" cy="2244187"/>
                  <a:chOff x="955517" y="1751257"/>
                  <a:chExt cx="2354676" cy="2244187"/>
                </a:xfrm>
              </p:grpSpPr>
              <p:grpSp>
                <p:nvGrpSpPr>
                  <p:cNvPr id="15" name="Group 14">
                    <a:extLst>
                      <a:ext uri="{FF2B5EF4-FFF2-40B4-BE49-F238E27FC236}">
                        <a16:creationId xmlns:a16="http://schemas.microsoft.com/office/drawing/2014/main" id="{8D8F9017-166B-E0A7-4894-327103EF7C67}"/>
                      </a:ext>
                    </a:extLst>
                  </p:cNvPr>
                  <p:cNvGrpSpPr/>
                  <p:nvPr/>
                </p:nvGrpSpPr>
                <p:grpSpPr>
                  <a:xfrm>
                    <a:off x="955517" y="1751257"/>
                    <a:ext cx="1992780" cy="1330968"/>
                    <a:chOff x="1122979" y="3313353"/>
                    <a:chExt cx="2545071" cy="1652429"/>
                  </a:xfrm>
                </p:grpSpPr>
                <p:cxnSp>
                  <p:nvCxnSpPr>
                    <p:cNvPr id="23" name="Straight Arrow Connector 22">
                      <a:extLst>
                        <a:ext uri="{FF2B5EF4-FFF2-40B4-BE49-F238E27FC236}">
                          <a16:creationId xmlns:a16="http://schemas.microsoft.com/office/drawing/2014/main" id="{48988728-889E-4CAC-E162-5C06AF1A842D}"/>
                        </a:ext>
                      </a:extLst>
                    </p:cNvPr>
                    <p:cNvCxnSpPr>
                      <a:stCxn id="27" idx="2"/>
                      <a:endCxn id="26" idx="6"/>
                    </p:cNvCxnSpPr>
                    <p:nvPr/>
                  </p:nvCxnSpPr>
                  <p:spPr>
                    <a:xfrm flipH="1" flipV="1">
                      <a:off x="1615536" y="4729485"/>
                      <a:ext cx="713097" cy="1"/>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E82917B-B94D-95FD-0068-C3CD72A84677}"/>
                        </a:ext>
                      </a:extLst>
                    </p:cNvPr>
                    <p:cNvSpPr/>
                    <p:nvPr/>
                  </p:nvSpPr>
                  <p:spPr>
                    <a:xfrm>
                      <a:off x="1528205" y="3315498"/>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EE187BB-0DD8-342A-05B7-19FD0EE4F885}"/>
                        </a:ext>
                      </a:extLst>
                    </p:cNvPr>
                    <p:cNvSpPr/>
                    <p:nvPr/>
                  </p:nvSpPr>
                  <p:spPr>
                    <a:xfrm>
                      <a:off x="3156875" y="3313353"/>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696A4B4-5813-1DD3-8CB8-82E9E0F00268}"/>
                        </a:ext>
                      </a:extLst>
                    </p:cNvPr>
                    <p:cNvSpPr/>
                    <p:nvPr/>
                  </p:nvSpPr>
                  <p:spPr>
                    <a:xfrm>
                      <a:off x="1122979" y="4495323"/>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20E02BB-4474-EBCE-2720-7E78656F0A6E}"/>
                        </a:ext>
                      </a:extLst>
                    </p:cNvPr>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2C31C2F-6F10-2040-5E22-C27C8BB08F43}"/>
                        </a:ext>
                      </a:extLst>
                    </p:cNvPr>
                    <p:cNvCxnSpPr>
                      <a:stCxn id="25" idx="3"/>
                      <a:endCxn id="27" idx="7"/>
                    </p:cNvCxnSpPr>
                    <p:nvPr/>
                  </p:nvCxnSpPr>
                  <p:spPr>
                    <a:xfrm flipH="1">
                      <a:off x="2749057" y="3713092"/>
                      <a:ext cx="479952" cy="850818"/>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23B9C3B-3301-6712-15BD-BC45750F7C9C}"/>
                        </a:ext>
                      </a:extLst>
                    </p:cNvPr>
                    <p:cNvCxnSpPr>
                      <a:stCxn id="24" idx="5"/>
                      <a:endCxn id="27" idx="1"/>
                    </p:cNvCxnSpPr>
                    <p:nvPr/>
                  </p:nvCxnSpPr>
                  <p:spPr>
                    <a:xfrm>
                      <a:off x="1948628" y="3715237"/>
                      <a:ext cx="452139" cy="848673"/>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A390A8A-9F31-3B05-44C7-A9D9B538A98D}"/>
                        </a:ext>
                      </a:extLst>
                    </p:cNvPr>
                    <p:cNvCxnSpPr>
                      <a:stCxn id="24" idx="6"/>
                      <a:endCxn id="25" idx="2"/>
                    </p:cNvCxnSpPr>
                    <p:nvPr/>
                  </p:nvCxnSpPr>
                  <p:spPr>
                    <a:xfrm flipV="1">
                      <a:off x="2020762" y="3547515"/>
                      <a:ext cx="1136113" cy="2145"/>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48178A0-BC93-1166-9AAD-9B24DE3C4258}"/>
                        </a:ext>
                      </a:extLst>
                    </p:cNvPr>
                    <p:cNvSpPr txBox="1"/>
                    <p:nvPr/>
                  </p:nvSpPr>
                  <p:spPr>
                    <a:xfrm>
                      <a:off x="1591944" y="3378940"/>
                      <a:ext cx="428622" cy="404697"/>
                    </a:xfrm>
                    <a:prstGeom prst="rect">
                      <a:avLst/>
                    </a:prstGeom>
                    <a:noFill/>
                  </p:spPr>
                  <p:txBody>
                    <a:bodyPr wrap="square" rtlCol="0">
                      <a:spAutoFit/>
                    </a:bodyPr>
                    <a:lstStyle/>
                    <a:p>
                      <a:pPr>
                        <a:spcAft>
                          <a:spcPts val="600"/>
                        </a:spcAft>
                      </a:pPr>
                      <a:r>
                        <a:rPr lang="en-US" b="1" dirty="0"/>
                        <a:t>A</a:t>
                      </a:r>
                    </a:p>
                  </p:txBody>
                </p:sp>
                <p:sp>
                  <p:nvSpPr>
                    <p:cNvPr id="32" name="TextBox 31">
                      <a:extLst>
                        <a:ext uri="{FF2B5EF4-FFF2-40B4-BE49-F238E27FC236}">
                          <a16:creationId xmlns:a16="http://schemas.microsoft.com/office/drawing/2014/main" id="{218F6456-E037-B9D6-E62E-80C4EEC8F356}"/>
                        </a:ext>
                      </a:extLst>
                    </p:cNvPr>
                    <p:cNvSpPr txBox="1"/>
                    <p:nvPr/>
                  </p:nvSpPr>
                  <p:spPr>
                    <a:xfrm>
                      <a:off x="2390330" y="4561085"/>
                      <a:ext cx="275480" cy="404697"/>
                    </a:xfrm>
                    <a:prstGeom prst="rect">
                      <a:avLst/>
                    </a:prstGeom>
                    <a:noFill/>
                  </p:spPr>
                  <p:txBody>
                    <a:bodyPr wrap="square" rtlCol="0">
                      <a:spAutoFit/>
                    </a:bodyPr>
                    <a:lstStyle/>
                    <a:p>
                      <a:pPr>
                        <a:spcAft>
                          <a:spcPts val="600"/>
                        </a:spcAft>
                      </a:pPr>
                      <a:r>
                        <a:rPr lang="en-US" b="1" dirty="0"/>
                        <a:t>D</a:t>
                      </a:r>
                    </a:p>
                  </p:txBody>
                </p:sp>
                <p:sp>
                  <p:nvSpPr>
                    <p:cNvPr id="33" name="TextBox 32">
                      <a:extLst>
                        <a:ext uri="{FF2B5EF4-FFF2-40B4-BE49-F238E27FC236}">
                          <a16:creationId xmlns:a16="http://schemas.microsoft.com/office/drawing/2014/main" id="{DC9B81E7-59C9-A159-FA32-1C1DE06F3713}"/>
                        </a:ext>
                      </a:extLst>
                    </p:cNvPr>
                    <p:cNvSpPr txBox="1"/>
                    <p:nvPr/>
                  </p:nvSpPr>
                  <p:spPr>
                    <a:xfrm>
                      <a:off x="1179164" y="4552832"/>
                      <a:ext cx="452411" cy="404697"/>
                    </a:xfrm>
                    <a:prstGeom prst="rect">
                      <a:avLst/>
                    </a:prstGeom>
                    <a:noFill/>
                  </p:spPr>
                  <p:txBody>
                    <a:bodyPr wrap="square" rtlCol="0">
                      <a:spAutoFit/>
                    </a:bodyPr>
                    <a:lstStyle/>
                    <a:p>
                      <a:pPr>
                        <a:spcAft>
                          <a:spcPts val="600"/>
                        </a:spcAft>
                      </a:pPr>
                      <a:r>
                        <a:rPr lang="en-US" b="1" dirty="0"/>
                        <a:t>C</a:t>
                      </a:r>
                    </a:p>
                  </p:txBody>
                </p:sp>
                <p:sp>
                  <p:nvSpPr>
                    <p:cNvPr id="34" name="TextBox 33">
                      <a:extLst>
                        <a:ext uri="{FF2B5EF4-FFF2-40B4-BE49-F238E27FC236}">
                          <a16:creationId xmlns:a16="http://schemas.microsoft.com/office/drawing/2014/main" id="{A4499336-8897-9E38-35AF-A95486D2CDAD}"/>
                        </a:ext>
                      </a:extLst>
                    </p:cNvPr>
                    <p:cNvSpPr txBox="1"/>
                    <p:nvPr/>
                  </p:nvSpPr>
                  <p:spPr>
                    <a:xfrm>
                      <a:off x="3239428" y="3396451"/>
                      <a:ext cx="428622" cy="404697"/>
                    </a:xfrm>
                    <a:prstGeom prst="rect">
                      <a:avLst/>
                    </a:prstGeom>
                    <a:noFill/>
                  </p:spPr>
                  <p:txBody>
                    <a:bodyPr wrap="square" rtlCol="0">
                      <a:spAutoFit/>
                    </a:bodyPr>
                    <a:lstStyle/>
                    <a:p>
                      <a:pPr>
                        <a:spcAft>
                          <a:spcPts val="600"/>
                        </a:spcAft>
                      </a:pPr>
                      <a:r>
                        <a:rPr lang="en-US" b="1" dirty="0"/>
                        <a:t>B</a:t>
                      </a:r>
                    </a:p>
                  </p:txBody>
                </p:sp>
              </p:grpSp>
              <p:sp>
                <p:nvSpPr>
                  <p:cNvPr id="16" name="Oval 15">
                    <a:extLst>
                      <a:ext uri="{FF2B5EF4-FFF2-40B4-BE49-F238E27FC236}">
                        <a16:creationId xmlns:a16="http://schemas.microsoft.com/office/drawing/2014/main" id="{2362AFF6-E4A6-764C-8830-2262CD26AB2E}"/>
                      </a:ext>
                    </a:extLst>
                  </p:cNvPr>
                  <p:cNvSpPr/>
                  <p:nvPr/>
                </p:nvSpPr>
                <p:spPr>
                  <a:xfrm>
                    <a:off x="2924523"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32A6DFB-451C-D91F-0503-D9EA47432823}"/>
                      </a:ext>
                    </a:extLst>
                  </p:cNvPr>
                  <p:cNvSpPr/>
                  <p:nvPr/>
                </p:nvSpPr>
                <p:spPr>
                  <a:xfrm>
                    <a:off x="1910428" y="3618230"/>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99B421A-6538-B2C9-1039-09103477E43F}"/>
                      </a:ext>
                    </a:extLst>
                  </p:cNvPr>
                  <p:cNvSpPr txBox="1"/>
                  <p:nvPr/>
                </p:nvSpPr>
                <p:spPr>
                  <a:xfrm>
                    <a:off x="3009385" y="2764214"/>
                    <a:ext cx="225087" cy="325968"/>
                  </a:xfrm>
                  <a:prstGeom prst="rect">
                    <a:avLst/>
                  </a:prstGeom>
                  <a:noFill/>
                </p:spPr>
                <p:txBody>
                  <a:bodyPr wrap="square" rtlCol="0">
                    <a:spAutoFit/>
                  </a:bodyPr>
                  <a:lstStyle/>
                  <a:p>
                    <a:pPr>
                      <a:spcAft>
                        <a:spcPts val="600"/>
                      </a:spcAft>
                    </a:pPr>
                    <a:r>
                      <a:rPr lang="en-US" b="1" dirty="0"/>
                      <a:t>E</a:t>
                    </a:r>
                  </a:p>
                </p:txBody>
              </p:sp>
              <p:sp>
                <p:nvSpPr>
                  <p:cNvPr id="19" name="TextBox 18">
                    <a:extLst>
                      <a:ext uri="{FF2B5EF4-FFF2-40B4-BE49-F238E27FC236}">
                        <a16:creationId xmlns:a16="http://schemas.microsoft.com/office/drawing/2014/main" id="{65C8CC7B-0AC6-8315-4504-98DA8E8C0EAD}"/>
                      </a:ext>
                    </a:extLst>
                  </p:cNvPr>
                  <p:cNvSpPr txBox="1"/>
                  <p:nvPr/>
                </p:nvSpPr>
                <p:spPr>
                  <a:xfrm>
                    <a:off x="1965392" y="3663143"/>
                    <a:ext cx="335609" cy="325968"/>
                  </a:xfrm>
                  <a:prstGeom prst="rect">
                    <a:avLst/>
                  </a:prstGeom>
                  <a:noFill/>
                </p:spPr>
                <p:txBody>
                  <a:bodyPr wrap="square" rtlCol="0">
                    <a:spAutoFit/>
                  </a:bodyPr>
                  <a:lstStyle/>
                  <a:p>
                    <a:pPr>
                      <a:spcAft>
                        <a:spcPts val="600"/>
                      </a:spcAft>
                    </a:pPr>
                    <a:r>
                      <a:rPr lang="en-US" b="1" dirty="0"/>
                      <a:t>F</a:t>
                    </a:r>
                  </a:p>
                </p:txBody>
              </p:sp>
              <p:cxnSp>
                <p:nvCxnSpPr>
                  <p:cNvPr id="20" name="Straight Arrow Connector 19">
                    <a:extLst>
                      <a:ext uri="{FF2B5EF4-FFF2-40B4-BE49-F238E27FC236}">
                        <a16:creationId xmlns:a16="http://schemas.microsoft.com/office/drawing/2014/main" id="{6D0EDD98-986B-2979-26D0-E92EF16EF58F}"/>
                      </a:ext>
                    </a:extLst>
                  </p:cNvPr>
                  <p:cNvCxnSpPr>
                    <a:stCxn id="25" idx="5"/>
                    <a:endCxn id="16" idx="0"/>
                  </p:cNvCxnSpPr>
                  <p:nvPr/>
                </p:nvCxnSpPr>
                <p:spPr>
                  <a:xfrm>
                    <a:off x="2877239" y="2073231"/>
                    <a:ext cx="240120" cy="639737"/>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16968B-C432-FFFC-EDDF-17D6B64A0293}"/>
                      </a:ext>
                    </a:extLst>
                  </p:cNvPr>
                  <p:cNvCxnSpPr>
                    <a:stCxn id="16" idx="2"/>
                    <a:endCxn id="27" idx="6"/>
                  </p:cNvCxnSpPr>
                  <p:nvPr/>
                </p:nvCxnSpPr>
                <p:spPr>
                  <a:xfrm flipH="1" flipV="1">
                    <a:off x="2285209" y="2891898"/>
                    <a:ext cx="639314" cy="967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0E7943C-5B9E-7289-AB0C-ADA0C2B38428}"/>
                      </a:ext>
                    </a:extLst>
                  </p:cNvPr>
                  <p:cNvCxnSpPr>
                    <a:stCxn id="26" idx="5"/>
                    <a:endCxn id="17" idx="1"/>
                  </p:cNvCxnSpPr>
                  <p:nvPr/>
                </p:nvCxnSpPr>
                <p:spPr>
                  <a:xfrm>
                    <a:off x="1284706" y="3025263"/>
                    <a:ext cx="682203" cy="64821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9" name="TextBox 8">
                <a:extLst>
                  <a:ext uri="{FF2B5EF4-FFF2-40B4-BE49-F238E27FC236}">
                    <a16:creationId xmlns:a16="http://schemas.microsoft.com/office/drawing/2014/main" id="{7B319150-1B16-E06C-6E04-59D74D6E3F23}"/>
                  </a:ext>
                </a:extLst>
              </p:cNvPr>
              <p:cNvSpPr txBox="1"/>
              <p:nvPr/>
            </p:nvSpPr>
            <p:spPr>
              <a:xfrm>
                <a:off x="1854330" y="1277372"/>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sp>
            <p:nvSpPr>
              <p:cNvPr id="10" name="TextBox 9">
                <a:extLst>
                  <a:ext uri="{FF2B5EF4-FFF2-40B4-BE49-F238E27FC236}">
                    <a16:creationId xmlns:a16="http://schemas.microsoft.com/office/drawing/2014/main" id="{9FF6C6EE-D3DD-E46B-7665-295424F7DDB6}"/>
                  </a:ext>
                </a:extLst>
              </p:cNvPr>
              <p:cNvSpPr txBox="1"/>
              <p:nvPr/>
            </p:nvSpPr>
            <p:spPr>
              <a:xfrm>
                <a:off x="2094921" y="3050890"/>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11" name="TextBox 10">
                <a:extLst>
                  <a:ext uri="{FF2B5EF4-FFF2-40B4-BE49-F238E27FC236}">
                    <a16:creationId xmlns:a16="http://schemas.microsoft.com/office/drawing/2014/main" id="{CA86C8AC-7E5E-B25D-088D-7CD2A3D39ADF}"/>
                  </a:ext>
                </a:extLst>
              </p:cNvPr>
              <p:cNvSpPr txBox="1"/>
              <p:nvPr/>
            </p:nvSpPr>
            <p:spPr>
              <a:xfrm>
                <a:off x="2472514" y="2344108"/>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12" name="TextBox 11">
                <a:extLst>
                  <a:ext uri="{FF2B5EF4-FFF2-40B4-BE49-F238E27FC236}">
                    <a16:creationId xmlns:a16="http://schemas.microsoft.com/office/drawing/2014/main" id="{0514C470-21A3-44A7-8591-8D809E2D0A9E}"/>
                  </a:ext>
                </a:extLst>
              </p:cNvPr>
              <p:cNvSpPr txBox="1"/>
              <p:nvPr/>
            </p:nvSpPr>
            <p:spPr>
              <a:xfrm>
                <a:off x="2980241" y="1851686"/>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grpSp>
        <p:sp>
          <p:nvSpPr>
            <p:cNvPr id="7" name="TextBox 6">
              <a:extLst>
                <a:ext uri="{FF2B5EF4-FFF2-40B4-BE49-F238E27FC236}">
                  <a16:creationId xmlns:a16="http://schemas.microsoft.com/office/drawing/2014/main" id="{C4626C62-A03D-0DA5-EFB9-B7C3ACB60CD0}"/>
                </a:ext>
              </a:extLst>
            </p:cNvPr>
            <p:cNvSpPr txBox="1"/>
            <p:nvPr/>
          </p:nvSpPr>
          <p:spPr>
            <a:xfrm>
              <a:off x="1501898" y="3971517"/>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grpSp>
      <p:sp>
        <p:nvSpPr>
          <p:cNvPr id="35" name="TextBox 34">
            <a:extLst>
              <a:ext uri="{FF2B5EF4-FFF2-40B4-BE49-F238E27FC236}">
                <a16:creationId xmlns:a16="http://schemas.microsoft.com/office/drawing/2014/main" id="{60E4E0FC-4219-BBF3-4BD6-5358B7480E2E}"/>
              </a:ext>
            </a:extLst>
          </p:cNvPr>
          <p:cNvSpPr txBox="1"/>
          <p:nvPr/>
        </p:nvSpPr>
        <p:spPr>
          <a:xfrm>
            <a:off x="534260" y="4505765"/>
            <a:ext cx="2535934" cy="646331"/>
          </a:xfrm>
          <a:prstGeom prst="rect">
            <a:avLst/>
          </a:prstGeom>
          <a:noFill/>
        </p:spPr>
        <p:txBody>
          <a:bodyPr wrap="square" rtlCol="0">
            <a:spAutoFit/>
          </a:bodyPr>
          <a:lstStyle/>
          <a:p>
            <a:r>
              <a:rPr lang="en-US" b="1" dirty="0">
                <a:solidFill>
                  <a:srgbClr val="0070C0"/>
                </a:solidFill>
                <a:latin typeface="Segoe Print" panose="02000600000000000000" pitchFamily="2" charset="0"/>
              </a:rPr>
              <a:t>One Spanning Tree</a:t>
            </a:r>
          </a:p>
          <a:p>
            <a:r>
              <a:rPr lang="en-US" b="1" dirty="0">
                <a:solidFill>
                  <a:srgbClr val="C00000"/>
                </a:solidFill>
                <a:latin typeface="Segoe Print" panose="02000600000000000000" pitchFamily="2" charset="0"/>
              </a:rPr>
              <a:t>Cost: 11</a:t>
            </a:r>
          </a:p>
        </p:txBody>
      </p:sp>
      <p:grpSp>
        <p:nvGrpSpPr>
          <p:cNvPr id="36" name="Group 35">
            <a:extLst>
              <a:ext uri="{FF2B5EF4-FFF2-40B4-BE49-F238E27FC236}">
                <a16:creationId xmlns:a16="http://schemas.microsoft.com/office/drawing/2014/main" id="{244784DF-BD1E-DCD2-7668-92195C08DC29}"/>
              </a:ext>
            </a:extLst>
          </p:cNvPr>
          <p:cNvGrpSpPr/>
          <p:nvPr/>
        </p:nvGrpSpPr>
        <p:grpSpPr>
          <a:xfrm>
            <a:off x="4858777" y="1469102"/>
            <a:ext cx="2656463" cy="2542735"/>
            <a:chOff x="701371" y="1394594"/>
            <a:chExt cx="2656463" cy="2542735"/>
          </a:xfrm>
        </p:grpSpPr>
        <p:grpSp>
          <p:nvGrpSpPr>
            <p:cNvPr id="37" name="Group 36">
              <a:extLst>
                <a:ext uri="{FF2B5EF4-FFF2-40B4-BE49-F238E27FC236}">
                  <a16:creationId xmlns:a16="http://schemas.microsoft.com/office/drawing/2014/main" id="{CB48547F-8C59-1A1F-47C0-A819D07799C8}"/>
                </a:ext>
              </a:extLst>
            </p:cNvPr>
            <p:cNvGrpSpPr/>
            <p:nvPr/>
          </p:nvGrpSpPr>
          <p:grpSpPr>
            <a:xfrm>
              <a:off x="701371" y="1394594"/>
              <a:ext cx="2649238" cy="2542735"/>
              <a:chOff x="955517" y="1751257"/>
              <a:chExt cx="2354676" cy="2244187"/>
            </a:xfrm>
          </p:grpSpPr>
          <p:cxnSp>
            <p:nvCxnSpPr>
              <p:cNvPr id="43" name="Straight Arrow Connector 42">
                <a:extLst>
                  <a:ext uri="{FF2B5EF4-FFF2-40B4-BE49-F238E27FC236}">
                    <a16:creationId xmlns:a16="http://schemas.microsoft.com/office/drawing/2014/main" id="{4D300DB2-EA9B-0F1D-99E1-71BAF32E5FBB}"/>
                  </a:ext>
                </a:extLst>
              </p:cNvPr>
              <p:cNvCxnSpPr>
                <a:stCxn id="46" idx="3"/>
                <a:endCxn id="47" idx="7"/>
              </p:cNvCxnSpPr>
              <p:nvPr/>
            </p:nvCxnSpPr>
            <p:spPr>
              <a:xfrm flipH="1">
                <a:off x="2239618" y="3034940"/>
                <a:ext cx="741386" cy="63853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263710F-0DC1-D63F-E93F-195189D19FC0}"/>
                  </a:ext>
                </a:extLst>
              </p:cNvPr>
              <p:cNvGrpSpPr/>
              <p:nvPr/>
            </p:nvGrpSpPr>
            <p:grpSpPr>
              <a:xfrm>
                <a:off x="955517" y="1751257"/>
                <a:ext cx="2354676" cy="2244187"/>
                <a:chOff x="955517" y="1751257"/>
                <a:chExt cx="2354676" cy="2244187"/>
              </a:xfrm>
            </p:grpSpPr>
            <p:grpSp>
              <p:nvGrpSpPr>
                <p:cNvPr id="45" name="Group 44">
                  <a:extLst>
                    <a:ext uri="{FF2B5EF4-FFF2-40B4-BE49-F238E27FC236}">
                      <a16:creationId xmlns:a16="http://schemas.microsoft.com/office/drawing/2014/main" id="{6EC3B3A9-4DAB-CD5A-2824-F543CA8E23BB}"/>
                    </a:ext>
                  </a:extLst>
                </p:cNvPr>
                <p:cNvGrpSpPr/>
                <p:nvPr/>
              </p:nvGrpSpPr>
              <p:grpSpPr>
                <a:xfrm>
                  <a:off x="955517" y="1751257"/>
                  <a:ext cx="1992780" cy="1330968"/>
                  <a:chOff x="1122979" y="3313353"/>
                  <a:chExt cx="2545071" cy="1652429"/>
                </a:xfrm>
              </p:grpSpPr>
              <p:cxnSp>
                <p:nvCxnSpPr>
                  <p:cNvPr id="53" name="Straight Arrow Connector 52">
                    <a:extLst>
                      <a:ext uri="{FF2B5EF4-FFF2-40B4-BE49-F238E27FC236}">
                        <a16:creationId xmlns:a16="http://schemas.microsoft.com/office/drawing/2014/main" id="{323F5301-4929-6AD4-B8D9-89AC164567FE}"/>
                      </a:ext>
                    </a:extLst>
                  </p:cNvPr>
                  <p:cNvCxnSpPr>
                    <a:stCxn id="57" idx="2"/>
                    <a:endCxn id="56" idx="6"/>
                  </p:cNvCxnSpPr>
                  <p:nvPr/>
                </p:nvCxnSpPr>
                <p:spPr>
                  <a:xfrm flipH="1" flipV="1">
                    <a:off x="1615536" y="4729485"/>
                    <a:ext cx="713097" cy="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26AD66BA-6A00-16E3-9E88-A2F642CA869B}"/>
                      </a:ext>
                    </a:extLst>
                  </p:cNvPr>
                  <p:cNvSpPr/>
                  <p:nvPr/>
                </p:nvSpPr>
                <p:spPr>
                  <a:xfrm>
                    <a:off x="1528205" y="3315498"/>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31DF16C-338D-73AF-CD87-38A8CDEA7734}"/>
                      </a:ext>
                    </a:extLst>
                  </p:cNvPr>
                  <p:cNvSpPr/>
                  <p:nvPr/>
                </p:nvSpPr>
                <p:spPr>
                  <a:xfrm>
                    <a:off x="3156875" y="3313353"/>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7E03E6B-D3D9-0B7C-45EA-C787EABC2B1D}"/>
                      </a:ext>
                    </a:extLst>
                  </p:cNvPr>
                  <p:cNvSpPr/>
                  <p:nvPr/>
                </p:nvSpPr>
                <p:spPr>
                  <a:xfrm>
                    <a:off x="1122979" y="4495323"/>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EB85E86-EA97-2CCE-1822-A0A9811B8B5D}"/>
                      </a:ext>
                    </a:extLst>
                  </p:cNvPr>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F2153089-D6D0-AEEB-0995-F77A6BAF81E4}"/>
                      </a:ext>
                    </a:extLst>
                  </p:cNvPr>
                  <p:cNvCxnSpPr>
                    <a:stCxn id="55" idx="3"/>
                    <a:endCxn id="57" idx="7"/>
                  </p:cNvCxnSpPr>
                  <p:nvPr/>
                </p:nvCxnSpPr>
                <p:spPr>
                  <a:xfrm flipH="1">
                    <a:off x="2749057" y="3713092"/>
                    <a:ext cx="479952" cy="850818"/>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A20E06-BA42-016B-5862-085F22C0F6C8}"/>
                      </a:ext>
                    </a:extLst>
                  </p:cNvPr>
                  <p:cNvCxnSpPr>
                    <a:stCxn id="54" idx="5"/>
                    <a:endCxn id="57" idx="1"/>
                  </p:cNvCxnSpPr>
                  <p:nvPr/>
                </p:nvCxnSpPr>
                <p:spPr>
                  <a:xfrm>
                    <a:off x="1948628" y="3715237"/>
                    <a:ext cx="452139" cy="84867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EC75D97-B668-407C-63A5-2F8AB52C4D32}"/>
                      </a:ext>
                    </a:extLst>
                  </p:cNvPr>
                  <p:cNvCxnSpPr>
                    <a:stCxn id="54" idx="6"/>
                    <a:endCxn id="55" idx="2"/>
                  </p:cNvCxnSpPr>
                  <p:nvPr/>
                </p:nvCxnSpPr>
                <p:spPr>
                  <a:xfrm flipV="1">
                    <a:off x="2020762" y="3547515"/>
                    <a:ext cx="1136113" cy="2145"/>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5BBE31F-AEDB-2A6F-0851-1B9FA144E7A2}"/>
                      </a:ext>
                    </a:extLst>
                  </p:cNvPr>
                  <p:cNvSpPr txBox="1"/>
                  <p:nvPr/>
                </p:nvSpPr>
                <p:spPr>
                  <a:xfrm>
                    <a:off x="1591944" y="3378940"/>
                    <a:ext cx="428622" cy="404697"/>
                  </a:xfrm>
                  <a:prstGeom prst="rect">
                    <a:avLst/>
                  </a:prstGeom>
                  <a:noFill/>
                </p:spPr>
                <p:txBody>
                  <a:bodyPr wrap="square" rtlCol="0">
                    <a:spAutoFit/>
                  </a:bodyPr>
                  <a:lstStyle/>
                  <a:p>
                    <a:pPr>
                      <a:spcAft>
                        <a:spcPts val="600"/>
                      </a:spcAft>
                    </a:pPr>
                    <a:r>
                      <a:rPr lang="en-US" b="1" dirty="0"/>
                      <a:t>A</a:t>
                    </a:r>
                  </a:p>
                </p:txBody>
              </p:sp>
              <p:sp>
                <p:nvSpPr>
                  <p:cNvPr id="62" name="TextBox 61">
                    <a:extLst>
                      <a:ext uri="{FF2B5EF4-FFF2-40B4-BE49-F238E27FC236}">
                        <a16:creationId xmlns:a16="http://schemas.microsoft.com/office/drawing/2014/main" id="{AD0A9CE5-9E4C-31F0-12BD-9DE6FF4F1D28}"/>
                      </a:ext>
                    </a:extLst>
                  </p:cNvPr>
                  <p:cNvSpPr txBox="1"/>
                  <p:nvPr/>
                </p:nvSpPr>
                <p:spPr>
                  <a:xfrm>
                    <a:off x="2390330" y="4561085"/>
                    <a:ext cx="275480" cy="404697"/>
                  </a:xfrm>
                  <a:prstGeom prst="rect">
                    <a:avLst/>
                  </a:prstGeom>
                  <a:noFill/>
                </p:spPr>
                <p:txBody>
                  <a:bodyPr wrap="square" rtlCol="0">
                    <a:spAutoFit/>
                  </a:bodyPr>
                  <a:lstStyle/>
                  <a:p>
                    <a:pPr>
                      <a:spcAft>
                        <a:spcPts val="600"/>
                      </a:spcAft>
                    </a:pPr>
                    <a:r>
                      <a:rPr lang="en-US" b="1" dirty="0"/>
                      <a:t>D</a:t>
                    </a:r>
                  </a:p>
                </p:txBody>
              </p:sp>
              <p:sp>
                <p:nvSpPr>
                  <p:cNvPr id="63" name="TextBox 62">
                    <a:extLst>
                      <a:ext uri="{FF2B5EF4-FFF2-40B4-BE49-F238E27FC236}">
                        <a16:creationId xmlns:a16="http://schemas.microsoft.com/office/drawing/2014/main" id="{8B2820C0-1BC6-5990-99C6-F65D35AEB98F}"/>
                      </a:ext>
                    </a:extLst>
                  </p:cNvPr>
                  <p:cNvSpPr txBox="1"/>
                  <p:nvPr/>
                </p:nvSpPr>
                <p:spPr>
                  <a:xfrm>
                    <a:off x="1179164" y="4552832"/>
                    <a:ext cx="452411" cy="404697"/>
                  </a:xfrm>
                  <a:prstGeom prst="rect">
                    <a:avLst/>
                  </a:prstGeom>
                  <a:noFill/>
                </p:spPr>
                <p:txBody>
                  <a:bodyPr wrap="square" rtlCol="0">
                    <a:spAutoFit/>
                  </a:bodyPr>
                  <a:lstStyle/>
                  <a:p>
                    <a:pPr>
                      <a:spcAft>
                        <a:spcPts val="600"/>
                      </a:spcAft>
                    </a:pPr>
                    <a:r>
                      <a:rPr lang="en-US" b="1" dirty="0"/>
                      <a:t>C</a:t>
                    </a:r>
                  </a:p>
                </p:txBody>
              </p:sp>
              <p:sp>
                <p:nvSpPr>
                  <p:cNvPr id="64" name="TextBox 63">
                    <a:extLst>
                      <a:ext uri="{FF2B5EF4-FFF2-40B4-BE49-F238E27FC236}">
                        <a16:creationId xmlns:a16="http://schemas.microsoft.com/office/drawing/2014/main" id="{4A44F443-61CF-5DAE-5701-C25D1F49406A}"/>
                      </a:ext>
                    </a:extLst>
                  </p:cNvPr>
                  <p:cNvSpPr txBox="1"/>
                  <p:nvPr/>
                </p:nvSpPr>
                <p:spPr>
                  <a:xfrm>
                    <a:off x="3239428" y="3396451"/>
                    <a:ext cx="428622" cy="404697"/>
                  </a:xfrm>
                  <a:prstGeom prst="rect">
                    <a:avLst/>
                  </a:prstGeom>
                  <a:noFill/>
                </p:spPr>
                <p:txBody>
                  <a:bodyPr wrap="square" rtlCol="0">
                    <a:spAutoFit/>
                  </a:bodyPr>
                  <a:lstStyle/>
                  <a:p>
                    <a:pPr>
                      <a:spcAft>
                        <a:spcPts val="600"/>
                      </a:spcAft>
                    </a:pPr>
                    <a:r>
                      <a:rPr lang="en-US" b="1" dirty="0"/>
                      <a:t>B</a:t>
                    </a:r>
                  </a:p>
                </p:txBody>
              </p:sp>
            </p:grpSp>
            <p:sp>
              <p:nvSpPr>
                <p:cNvPr id="46" name="Oval 45">
                  <a:extLst>
                    <a:ext uri="{FF2B5EF4-FFF2-40B4-BE49-F238E27FC236}">
                      <a16:creationId xmlns:a16="http://schemas.microsoft.com/office/drawing/2014/main" id="{9F892E32-38D8-BC81-0236-AB968DEAB698}"/>
                    </a:ext>
                  </a:extLst>
                </p:cNvPr>
                <p:cNvSpPr/>
                <p:nvPr/>
              </p:nvSpPr>
              <p:spPr>
                <a:xfrm>
                  <a:off x="2924523"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E5410AB-B405-4288-28B0-0E5114031664}"/>
                    </a:ext>
                  </a:extLst>
                </p:cNvPr>
                <p:cNvSpPr/>
                <p:nvPr/>
              </p:nvSpPr>
              <p:spPr>
                <a:xfrm>
                  <a:off x="1910428" y="3618230"/>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7821A64-060A-6EFD-D756-448690EEAEDA}"/>
                    </a:ext>
                  </a:extLst>
                </p:cNvPr>
                <p:cNvSpPr txBox="1"/>
                <p:nvPr/>
              </p:nvSpPr>
              <p:spPr>
                <a:xfrm>
                  <a:off x="3009385" y="2764214"/>
                  <a:ext cx="225087" cy="325968"/>
                </a:xfrm>
                <a:prstGeom prst="rect">
                  <a:avLst/>
                </a:prstGeom>
                <a:noFill/>
              </p:spPr>
              <p:txBody>
                <a:bodyPr wrap="square" rtlCol="0">
                  <a:spAutoFit/>
                </a:bodyPr>
                <a:lstStyle/>
                <a:p>
                  <a:pPr>
                    <a:spcAft>
                      <a:spcPts val="600"/>
                    </a:spcAft>
                  </a:pPr>
                  <a:r>
                    <a:rPr lang="en-US" b="1" dirty="0"/>
                    <a:t>E</a:t>
                  </a:r>
                </a:p>
              </p:txBody>
            </p:sp>
            <p:sp>
              <p:nvSpPr>
                <p:cNvPr id="49" name="TextBox 48">
                  <a:extLst>
                    <a:ext uri="{FF2B5EF4-FFF2-40B4-BE49-F238E27FC236}">
                      <a16:creationId xmlns:a16="http://schemas.microsoft.com/office/drawing/2014/main" id="{AE27F2E1-6FBF-0F83-D6A0-E53A32EE5839}"/>
                    </a:ext>
                  </a:extLst>
                </p:cNvPr>
                <p:cNvSpPr txBox="1"/>
                <p:nvPr/>
              </p:nvSpPr>
              <p:spPr>
                <a:xfrm>
                  <a:off x="1965392" y="3663143"/>
                  <a:ext cx="335609" cy="325968"/>
                </a:xfrm>
                <a:prstGeom prst="rect">
                  <a:avLst/>
                </a:prstGeom>
                <a:noFill/>
              </p:spPr>
              <p:txBody>
                <a:bodyPr wrap="square" rtlCol="0">
                  <a:spAutoFit/>
                </a:bodyPr>
                <a:lstStyle/>
                <a:p>
                  <a:pPr>
                    <a:spcAft>
                      <a:spcPts val="600"/>
                    </a:spcAft>
                  </a:pPr>
                  <a:r>
                    <a:rPr lang="en-US" b="1" dirty="0"/>
                    <a:t>F</a:t>
                  </a:r>
                </a:p>
              </p:txBody>
            </p:sp>
            <p:cxnSp>
              <p:nvCxnSpPr>
                <p:cNvPr id="50" name="Straight Arrow Connector 49">
                  <a:extLst>
                    <a:ext uri="{FF2B5EF4-FFF2-40B4-BE49-F238E27FC236}">
                      <a16:creationId xmlns:a16="http://schemas.microsoft.com/office/drawing/2014/main" id="{83503DE3-276F-D6F4-5C25-B052EED42048}"/>
                    </a:ext>
                  </a:extLst>
                </p:cNvPr>
                <p:cNvCxnSpPr>
                  <a:stCxn id="55" idx="5"/>
                  <a:endCxn id="46" idx="0"/>
                </p:cNvCxnSpPr>
                <p:nvPr/>
              </p:nvCxnSpPr>
              <p:spPr>
                <a:xfrm>
                  <a:off x="2877239" y="2073231"/>
                  <a:ext cx="240120" cy="639737"/>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711486C-4603-05F1-9F5B-BFBB5B5AC0B6}"/>
                    </a:ext>
                  </a:extLst>
                </p:cNvPr>
                <p:cNvCxnSpPr>
                  <a:stCxn id="46" idx="2"/>
                  <a:endCxn id="57" idx="6"/>
                </p:cNvCxnSpPr>
                <p:nvPr/>
              </p:nvCxnSpPr>
              <p:spPr>
                <a:xfrm flipH="1" flipV="1">
                  <a:off x="2285209" y="2891898"/>
                  <a:ext cx="639314" cy="967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BFC72E0-4B4D-0D4F-1D8C-C83C2F010611}"/>
                    </a:ext>
                  </a:extLst>
                </p:cNvPr>
                <p:cNvCxnSpPr>
                  <a:stCxn id="56" idx="5"/>
                  <a:endCxn id="47" idx="1"/>
                </p:cNvCxnSpPr>
                <p:nvPr/>
              </p:nvCxnSpPr>
              <p:spPr>
                <a:xfrm>
                  <a:off x="1284706" y="3025263"/>
                  <a:ext cx="682203" cy="648210"/>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grpSp>
        <p:sp>
          <p:nvSpPr>
            <p:cNvPr id="38" name="TextBox 37">
              <a:extLst>
                <a:ext uri="{FF2B5EF4-FFF2-40B4-BE49-F238E27FC236}">
                  <a16:creationId xmlns:a16="http://schemas.microsoft.com/office/drawing/2014/main" id="{F44BF5FD-6BEE-D490-1BB9-B849C2807C08}"/>
                </a:ext>
              </a:extLst>
            </p:cNvPr>
            <p:cNvSpPr txBox="1"/>
            <p:nvPr/>
          </p:nvSpPr>
          <p:spPr>
            <a:xfrm>
              <a:off x="1574691" y="1878796"/>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39" name="TextBox 38">
              <a:extLst>
                <a:ext uri="{FF2B5EF4-FFF2-40B4-BE49-F238E27FC236}">
                  <a16:creationId xmlns:a16="http://schemas.microsoft.com/office/drawing/2014/main" id="{0F5C176A-FDCF-EFD2-4A50-126C956DFAE3}"/>
                </a:ext>
              </a:extLst>
            </p:cNvPr>
            <p:cNvSpPr txBox="1"/>
            <p:nvPr/>
          </p:nvSpPr>
          <p:spPr>
            <a:xfrm>
              <a:off x="1247300" y="2398173"/>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40" name="TextBox 39">
              <a:extLst>
                <a:ext uri="{FF2B5EF4-FFF2-40B4-BE49-F238E27FC236}">
                  <a16:creationId xmlns:a16="http://schemas.microsoft.com/office/drawing/2014/main" id="{A1AB46B1-75D0-75BD-2DDF-96A3A14BAB8A}"/>
                </a:ext>
              </a:extLst>
            </p:cNvPr>
            <p:cNvSpPr txBox="1"/>
            <p:nvPr/>
          </p:nvSpPr>
          <p:spPr>
            <a:xfrm>
              <a:off x="2121020" y="3051031"/>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41" name="TextBox 40">
              <a:extLst>
                <a:ext uri="{FF2B5EF4-FFF2-40B4-BE49-F238E27FC236}">
                  <a16:creationId xmlns:a16="http://schemas.microsoft.com/office/drawing/2014/main" id="{E2FAD73A-2771-A123-01E2-F4A67F640D95}"/>
                </a:ext>
              </a:extLst>
            </p:cNvPr>
            <p:cNvSpPr txBox="1"/>
            <p:nvPr/>
          </p:nvSpPr>
          <p:spPr>
            <a:xfrm>
              <a:off x="2472514" y="2344108"/>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42" name="TextBox 41">
              <a:extLst>
                <a:ext uri="{FF2B5EF4-FFF2-40B4-BE49-F238E27FC236}">
                  <a16:creationId xmlns:a16="http://schemas.microsoft.com/office/drawing/2014/main" id="{47993D02-B74F-70C8-4227-99DC772D3F91}"/>
                </a:ext>
              </a:extLst>
            </p:cNvPr>
            <p:cNvSpPr txBox="1"/>
            <p:nvPr/>
          </p:nvSpPr>
          <p:spPr>
            <a:xfrm>
              <a:off x="2980241" y="1851686"/>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grpSp>
      <p:sp>
        <p:nvSpPr>
          <p:cNvPr id="65" name="TextBox 64">
            <a:extLst>
              <a:ext uri="{FF2B5EF4-FFF2-40B4-BE49-F238E27FC236}">
                <a16:creationId xmlns:a16="http://schemas.microsoft.com/office/drawing/2014/main" id="{3FBD1EF8-F5DA-21EC-3805-1DBD1740F9B0}"/>
              </a:ext>
            </a:extLst>
          </p:cNvPr>
          <p:cNvSpPr txBox="1"/>
          <p:nvPr/>
        </p:nvSpPr>
        <p:spPr>
          <a:xfrm>
            <a:off x="6499664" y="2962084"/>
            <a:ext cx="2258411" cy="1200329"/>
          </a:xfrm>
          <a:prstGeom prst="rect">
            <a:avLst/>
          </a:prstGeom>
          <a:noFill/>
        </p:spPr>
        <p:txBody>
          <a:bodyPr wrap="square" rtlCol="0">
            <a:spAutoFit/>
          </a:bodyPr>
          <a:lstStyle/>
          <a:p>
            <a:pPr algn="r"/>
            <a:r>
              <a:rPr lang="en-US" b="1" dirty="0">
                <a:solidFill>
                  <a:srgbClr val="0070C0"/>
                </a:solidFill>
                <a:latin typeface="Segoe Print" panose="02000600000000000000" pitchFamily="2" charset="0"/>
              </a:rPr>
              <a:t>Another </a:t>
            </a:r>
          </a:p>
          <a:p>
            <a:pPr algn="r"/>
            <a:r>
              <a:rPr lang="en-US" b="1" dirty="0">
                <a:solidFill>
                  <a:srgbClr val="0070C0"/>
                </a:solidFill>
                <a:latin typeface="Segoe Print" panose="02000600000000000000" pitchFamily="2" charset="0"/>
              </a:rPr>
              <a:t>Spanning Tree (now MST)</a:t>
            </a:r>
          </a:p>
          <a:p>
            <a:pPr algn="r"/>
            <a:r>
              <a:rPr lang="en-US" b="1" dirty="0">
                <a:solidFill>
                  <a:srgbClr val="C00000"/>
                </a:solidFill>
                <a:latin typeface="Segoe Print" panose="02000600000000000000" pitchFamily="2" charset="0"/>
              </a:rPr>
              <a:t>Cost: 8</a:t>
            </a:r>
          </a:p>
        </p:txBody>
      </p:sp>
      <p:sp>
        <p:nvSpPr>
          <p:cNvPr id="66" name="TextBox 65">
            <a:extLst>
              <a:ext uri="{FF2B5EF4-FFF2-40B4-BE49-F238E27FC236}">
                <a16:creationId xmlns:a16="http://schemas.microsoft.com/office/drawing/2014/main" id="{5F2E5DDA-2895-B47D-4DBD-207869844637}"/>
              </a:ext>
            </a:extLst>
          </p:cNvPr>
          <p:cNvSpPr txBox="1"/>
          <p:nvPr/>
        </p:nvSpPr>
        <p:spPr>
          <a:xfrm>
            <a:off x="5516378" y="4254546"/>
            <a:ext cx="3306397" cy="646331"/>
          </a:xfrm>
          <a:prstGeom prst="rect">
            <a:avLst/>
          </a:prstGeom>
          <a:noFill/>
        </p:spPr>
        <p:txBody>
          <a:bodyPr wrap="square" rtlCol="0">
            <a:spAutoFit/>
          </a:bodyPr>
          <a:lstStyle/>
          <a:p>
            <a:pPr algn="r"/>
            <a:r>
              <a:rPr lang="en-US" b="1" dirty="0">
                <a:solidFill>
                  <a:srgbClr val="0070C0"/>
                </a:solidFill>
                <a:latin typeface="Segoe Print" panose="02000600000000000000" pitchFamily="2" charset="0"/>
              </a:rPr>
              <a:t>How do we know 8 is minimum?</a:t>
            </a:r>
            <a:endParaRPr lang="en-US" b="1" dirty="0">
              <a:solidFill>
                <a:srgbClr val="C00000"/>
              </a:solidFill>
              <a:latin typeface="Segoe Print" panose="02000600000000000000" pitchFamily="2" charset="0"/>
            </a:endParaRPr>
          </a:p>
        </p:txBody>
      </p:sp>
      <p:grpSp>
        <p:nvGrpSpPr>
          <p:cNvPr id="67" name="Group 66">
            <a:extLst>
              <a:ext uri="{FF2B5EF4-FFF2-40B4-BE49-F238E27FC236}">
                <a16:creationId xmlns:a16="http://schemas.microsoft.com/office/drawing/2014/main" id="{998732A7-25FA-D1A7-8A09-F58C0931A7BF}"/>
              </a:ext>
            </a:extLst>
          </p:cNvPr>
          <p:cNvGrpSpPr/>
          <p:nvPr/>
        </p:nvGrpSpPr>
        <p:grpSpPr>
          <a:xfrm>
            <a:off x="140003" y="151033"/>
            <a:ext cx="3468714" cy="3591460"/>
            <a:chOff x="140003" y="151033"/>
            <a:chExt cx="3468714" cy="3591460"/>
          </a:xfrm>
        </p:grpSpPr>
        <p:sp>
          <p:nvSpPr>
            <p:cNvPr id="68" name="Rounded Rectangle 1">
              <a:extLst>
                <a:ext uri="{FF2B5EF4-FFF2-40B4-BE49-F238E27FC236}">
                  <a16:creationId xmlns:a16="http://schemas.microsoft.com/office/drawing/2014/main" id="{64784155-D1E4-A6A3-ABE1-46FB07375DA1}"/>
                </a:ext>
              </a:extLst>
            </p:cNvPr>
            <p:cNvSpPr/>
            <p:nvPr/>
          </p:nvSpPr>
          <p:spPr>
            <a:xfrm>
              <a:off x="140003" y="151033"/>
              <a:ext cx="3468714" cy="3591460"/>
            </a:xfrm>
            <a:prstGeom prst="roundRect">
              <a:avLst/>
            </a:prstGeom>
            <a:solidFill>
              <a:schemeClr val="accent2">
                <a:lumMod val="20000"/>
                <a:lumOff val="80000"/>
                <a:alpha val="47000"/>
              </a:schemeClr>
            </a:solidFill>
            <a:ln w="2540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76D33594-0E0F-4CC8-CA7F-CCD2074BC709}"/>
                </a:ext>
              </a:extLst>
            </p:cNvPr>
            <p:cNvGrpSpPr/>
            <p:nvPr/>
          </p:nvGrpSpPr>
          <p:grpSpPr>
            <a:xfrm>
              <a:off x="605900" y="898467"/>
              <a:ext cx="2656463" cy="2659957"/>
              <a:chOff x="1006171" y="2057400"/>
              <a:chExt cx="2656463" cy="2659957"/>
            </a:xfrm>
          </p:grpSpPr>
          <p:grpSp>
            <p:nvGrpSpPr>
              <p:cNvPr id="71" name="Group 70">
                <a:extLst>
                  <a:ext uri="{FF2B5EF4-FFF2-40B4-BE49-F238E27FC236}">
                    <a16:creationId xmlns:a16="http://schemas.microsoft.com/office/drawing/2014/main" id="{30152C71-B60C-E621-8221-9D2CF2EEDF70}"/>
                  </a:ext>
                </a:extLst>
              </p:cNvPr>
              <p:cNvGrpSpPr/>
              <p:nvPr/>
            </p:nvGrpSpPr>
            <p:grpSpPr>
              <a:xfrm>
                <a:off x="1006171" y="2057400"/>
                <a:ext cx="2656463" cy="2659957"/>
                <a:chOff x="935335" y="2017654"/>
                <a:chExt cx="2656463" cy="2659957"/>
              </a:xfrm>
            </p:grpSpPr>
            <p:grpSp>
              <p:nvGrpSpPr>
                <p:cNvPr id="73" name="Group 72">
                  <a:extLst>
                    <a:ext uri="{FF2B5EF4-FFF2-40B4-BE49-F238E27FC236}">
                      <a16:creationId xmlns:a16="http://schemas.microsoft.com/office/drawing/2014/main" id="{57E9C13D-AEDF-3829-5B66-34CCD4F42BFD}"/>
                    </a:ext>
                  </a:extLst>
                </p:cNvPr>
                <p:cNvGrpSpPr/>
                <p:nvPr/>
              </p:nvGrpSpPr>
              <p:grpSpPr>
                <a:xfrm>
                  <a:off x="935335" y="2017654"/>
                  <a:ext cx="2656463" cy="2659957"/>
                  <a:chOff x="701371" y="1277372"/>
                  <a:chExt cx="2656463" cy="2659957"/>
                </a:xfrm>
              </p:grpSpPr>
              <p:grpSp>
                <p:nvGrpSpPr>
                  <p:cNvPr id="75" name="Group 74">
                    <a:extLst>
                      <a:ext uri="{FF2B5EF4-FFF2-40B4-BE49-F238E27FC236}">
                        <a16:creationId xmlns:a16="http://schemas.microsoft.com/office/drawing/2014/main" id="{4661CE29-FA08-90CD-45EA-17D657BCBE8F}"/>
                      </a:ext>
                    </a:extLst>
                  </p:cNvPr>
                  <p:cNvGrpSpPr/>
                  <p:nvPr/>
                </p:nvGrpSpPr>
                <p:grpSpPr>
                  <a:xfrm>
                    <a:off x="701371" y="1394594"/>
                    <a:ext cx="2649238" cy="2542735"/>
                    <a:chOff x="955517" y="1751257"/>
                    <a:chExt cx="2354676" cy="2244187"/>
                  </a:xfrm>
                </p:grpSpPr>
                <p:cxnSp>
                  <p:nvCxnSpPr>
                    <p:cNvPr id="82" name="Straight Arrow Connector 81">
                      <a:extLst>
                        <a:ext uri="{FF2B5EF4-FFF2-40B4-BE49-F238E27FC236}">
                          <a16:creationId xmlns:a16="http://schemas.microsoft.com/office/drawing/2014/main" id="{4D4E4FDA-FDBA-5B4E-BE22-677CF8880E20}"/>
                        </a:ext>
                      </a:extLst>
                    </p:cNvPr>
                    <p:cNvCxnSpPr>
                      <a:stCxn id="85" idx="3"/>
                      <a:endCxn id="86" idx="7"/>
                    </p:cNvCxnSpPr>
                    <p:nvPr/>
                  </p:nvCxnSpPr>
                  <p:spPr>
                    <a:xfrm flipH="1">
                      <a:off x="2239618" y="3034940"/>
                      <a:ext cx="741386" cy="63853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6BB36F9C-6EB9-2AF3-13A0-E9B7D2BF528E}"/>
                        </a:ext>
                      </a:extLst>
                    </p:cNvPr>
                    <p:cNvGrpSpPr/>
                    <p:nvPr/>
                  </p:nvGrpSpPr>
                  <p:grpSpPr>
                    <a:xfrm>
                      <a:off x="955517" y="1751257"/>
                      <a:ext cx="2354676" cy="2244187"/>
                      <a:chOff x="955517" y="1751257"/>
                      <a:chExt cx="2354676" cy="2244187"/>
                    </a:xfrm>
                  </p:grpSpPr>
                  <p:grpSp>
                    <p:nvGrpSpPr>
                      <p:cNvPr id="84" name="Group 83">
                        <a:extLst>
                          <a:ext uri="{FF2B5EF4-FFF2-40B4-BE49-F238E27FC236}">
                            <a16:creationId xmlns:a16="http://schemas.microsoft.com/office/drawing/2014/main" id="{3EE2D74D-6AB3-E46C-B538-35F5DEB1AA51}"/>
                          </a:ext>
                        </a:extLst>
                      </p:cNvPr>
                      <p:cNvGrpSpPr/>
                      <p:nvPr/>
                    </p:nvGrpSpPr>
                    <p:grpSpPr>
                      <a:xfrm>
                        <a:off x="955517" y="1751257"/>
                        <a:ext cx="1992780" cy="1330968"/>
                        <a:chOff x="1122979" y="3313353"/>
                        <a:chExt cx="2545071" cy="1652429"/>
                      </a:xfrm>
                    </p:grpSpPr>
                    <p:cxnSp>
                      <p:nvCxnSpPr>
                        <p:cNvPr id="92" name="Straight Arrow Connector 91">
                          <a:extLst>
                            <a:ext uri="{FF2B5EF4-FFF2-40B4-BE49-F238E27FC236}">
                              <a16:creationId xmlns:a16="http://schemas.microsoft.com/office/drawing/2014/main" id="{4F9FF9C1-46C7-C73D-09ED-4965D5A01566}"/>
                            </a:ext>
                          </a:extLst>
                        </p:cNvPr>
                        <p:cNvCxnSpPr>
                          <a:stCxn id="96" idx="2"/>
                          <a:endCxn id="95" idx="6"/>
                        </p:cNvCxnSpPr>
                        <p:nvPr/>
                      </p:nvCxnSpPr>
                      <p:spPr>
                        <a:xfrm flipH="1" flipV="1">
                          <a:off x="1615536" y="4729485"/>
                          <a:ext cx="713097" cy="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F42CEC42-BF7E-7730-A51D-E9BB5A542762}"/>
                            </a:ext>
                          </a:extLst>
                        </p:cNvPr>
                        <p:cNvSpPr/>
                        <p:nvPr/>
                      </p:nvSpPr>
                      <p:spPr>
                        <a:xfrm>
                          <a:off x="1528205" y="3315498"/>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E80E5A6-B6D7-49DE-76A0-DF7D08DC6C9C}"/>
                            </a:ext>
                          </a:extLst>
                        </p:cNvPr>
                        <p:cNvSpPr/>
                        <p:nvPr/>
                      </p:nvSpPr>
                      <p:spPr>
                        <a:xfrm>
                          <a:off x="3156875" y="3313353"/>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9045B34-87DF-88CD-5CD7-F32E4ACC47B2}"/>
                            </a:ext>
                          </a:extLst>
                        </p:cNvPr>
                        <p:cNvSpPr/>
                        <p:nvPr/>
                      </p:nvSpPr>
                      <p:spPr>
                        <a:xfrm>
                          <a:off x="1122979" y="4495323"/>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1E38C2C4-1FF1-CB80-A0E1-6A6F79CEBFFF}"/>
                            </a:ext>
                          </a:extLst>
                        </p:cNvPr>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01564B6A-1D18-67BE-50E6-754B2C3D3D5E}"/>
                            </a:ext>
                          </a:extLst>
                        </p:cNvPr>
                        <p:cNvCxnSpPr>
                          <a:stCxn id="94" idx="3"/>
                          <a:endCxn id="96" idx="7"/>
                        </p:cNvCxnSpPr>
                        <p:nvPr/>
                      </p:nvCxnSpPr>
                      <p:spPr>
                        <a:xfrm flipH="1">
                          <a:off x="2749057" y="3713092"/>
                          <a:ext cx="479952" cy="85081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42B3A4C-29A1-A6DB-30C9-3D5C71F26163}"/>
                            </a:ext>
                          </a:extLst>
                        </p:cNvPr>
                        <p:cNvCxnSpPr>
                          <a:stCxn id="93" idx="5"/>
                          <a:endCxn id="96" idx="1"/>
                        </p:cNvCxnSpPr>
                        <p:nvPr/>
                      </p:nvCxnSpPr>
                      <p:spPr>
                        <a:xfrm>
                          <a:off x="1948628" y="3715237"/>
                          <a:ext cx="452139" cy="84867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4E690A94-5662-378F-7C2C-5CE396048C85}"/>
                            </a:ext>
                          </a:extLst>
                        </p:cNvPr>
                        <p:cNvCxnSpPr>
                          <a:stCxn id="93" idx="6"/>
                          <a:endCxn id="94" idx="2"/>
                        </p:cNvCxnSpPr>
                        <p:nvPr/>
                      </p:nvCxnSpPr>
                      <p:spPr>
                        <a:xfrm flipV="1">
                          <a:off x="2020762" y="3547515"/>
                          <a:ext cx="1136113" cy="2145"/>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BB76BDA-7A9A-E6B5-4820-B16FA44790F8}"/>
                            </a:ext>
                          </a:extLst>
                        </p:cNvPr>
                        <p:cNvSpPr txBox="1"/>
                        <p:nvPr/>
                      </p:nvSpPr>
                      <p:spPr>
                        <a:xfrm>
                          <a:off x="1591944" y="3378940"/>
                          <a:ext cx="428622" cy="404697"/>
                        </a:xfrm>
                        <a:prstGeom prst="rect">
                          <a:avLst/>
                        </a:prstGeom>
                        <a:noFill/>
                      </p:spPr>
                      <p:txBody>
                        <a:bodyPr wrap="square" rtlCol="0">
                          <a:spAutoFit/>
                        </a:bodyPr>
                        <a:lstStyle/>
                        <a:p>
                          <a:pPr>
                            <a:spcAft>
                              <a:spcPts val="600"/>
                            </a:spcAft>
                          </a:pPr>
                          <a:r>
                            <a:rPr lang="en-US" b="1" dirty="0"/>
                            <a:t>A</a:t>
                          </a:r>
                        </a:p>
                      </p:txBody>
                    </p:sp>
                    <p:sp>
                      <p:nvSpPr>
                        <p:cNvPr id="101" name="TextBox 100">
                          <a:extLst>
                            <a:ext uri="{FF2B5EF4-FFF2-40B4-BE49-F238E27FC236}">
                              <a16:creationId xmlns:a16="http://schemas.microsoft.com/office/drawing/2014/main" id="{53A48A2B-C189-FEF4-91E9-D4CA849D787D}"/>
                            </a:ext>
                          </a:extLst>
                        </p:cNvPr>
                        <p:cNvSpPr txBox="1"/>
                        <p:nvPr/>
                      </p:nvSpPr>
                      <p:spPr>
                        <a:xfrm>
                          <a:off x="2390330" y="4561085"/>
                          <a:ext cx="275480" cy="404697"/>
                        </a:xfrm>
                        <a:prstGeom prst="rect">
                          <a:avLst/>
                        </a:prstGeom>
                        <a:noFill/>
                      </p:spPr>
                      <p:txBody>
                        <a:bodyPr wrap="square" rtlCol="0">
                          <a:spAutoFit/>
                        </a:bodyPr>
                        <a:lstStyle/>
                        <a:p>
                          <a:pPr>
                            <a:spcAft>
                              <a:spcPts val="600"/>
                            </a:spcAft>
                          </a:pPr>
                          <a:r>
                            <a:rPr lang="en-US" b="1" dirty="0"/>
                            <a:t>D</a:t>
                          </a:r>
                        </a:p>
                      </p:txBody>
                    </p:sp>
                    <p:sp>
                      <p:nvSpPr>
                        <p:cNvPr id="102" name="TextBox 101">
                          <a:extLst>
                            <a:ext uri="{FF2B5EF4-FFF2-40B4-BE49-F238E27FC236}">
                              <a16:creationId xmlns:a16="http://schemas.microsoft.com/office/drawing/2014/main" id="{56037B26-8D03-DC72-15C2-933E4E720119}"/>
                            </a:ext>
                          </a:extLst>
                        </p:cNvPr>
                        <p:cNvSpPr txBox="1"/>
                        <p:nvPr/>
                      </p:nvSpPr>
                      <p:spPr>
                        <a:xfrm>
                          <a:off x="1179164" y="4552832"/>
                          <a:ext cx="452411" cy="404697"/>
                        </a:xfrm>
                        <a:prstGeom prst="rect">
                          <a:avLst/>
                        </a:prstGeom>
                        <a:noFill/>
                      </p:spPr>
                      <p:txBody>
                        <a:bodyPr wrap="square" rtlCol="0">
                          <a:spAutoFit/>
                        </a:bodyPr>
                        <a:lstStyle/>
                        <a:p>
                          <a:pPr>
                            <a:spcAft>
                              <a:spcPts val="600"/>
                            </a:spcAft>
                          </a:pPr>
                          <a:r>
                            <a:rPr lang="en-US" b="1" dirty="0"/>
                            <a:t>C</a:t>
                          </a:r>
                        </a:p>
                      </p:txBody>
                    </p:sp>
                    <p:sp>
                      <p:nvSpPr>
                        <p:cNvPr id="103" name="TextBox 102">
                          <a:extLst>
                            <a:ext uri="{FF2B5EF4-FFF2-40B4-BE49-F238E27FC236}">
                              <a16:creationId xmlns:a16="http://schemas.microsoft.com/office/drawing/2014/main" id="{009D07FE-45C8-E54F-4A56-718726CCD2B0}"/>
                            </a:ext>
                          </a:extLst>
                        </p:cNvPr>
                        <p:cNvSpPr txBox="1"/>
                        <p:nvPr/>
                      </p:nvSpPr>
                      <p:spPr>
                        <a:xfrm>
                          <a:off x="3239428" y="3396451"/>
                          <a:ext cx="428622" cy="404697"/>
                        </a:xfrm>
                        <a:prstGeom prst="rect">
                          <a:avLst/>
                        </a:prstGeom>
                        <a:noFill/>
                      </p:spPr>
                      <p:txBody>
                        <a:bodyPr wrap="square" rtlCol="0">
                          <a:spAutoFit/>
                        </a:bodyPr>
                        <a:lstStyle/>
                        <a:p>
                          <a:pPr>
                            <a:spcAft>
                              <a:spcPts val="600"/>
                            </a:spcAft>
                          </a:pPr>
                          <a:r>
                            <a:rPr lang="en-US" b="1" dirty="0"/>
                            <a:t>B</a:t>
                          </a:r>
                        </a:p>
                      </p:txBody>
                    </p:sp>
                  </p:grpSp>
                  <p:sp>
                    <p:nvSpPr>
                      <p:cNvPr id="85" name="Oval 84">
                        <a:extLst>
                          <a:ext uri="{FF2B5EF4-FFF2-40B4-BE49-F238E27FC236}">
                            <a16:creationId xmlns:a16="http://schemas.microsoft.com/office/drawing/2014/main" id="{FBA9022C-7128-B6F3-0644-C47B82B03DCF}"/>
                          </a:ext>
                        </a:extLst>
                      </p:cNvPr>
                      <p:cNvSpPr/>
                      <p:nvPr/>
                    </p:nvSpPr>
                    <p:spPr>
                      <a:xfrm>
                        <a:off x="2924523"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A8B75471-C56D-9568-65AD-788B81308EC3}"/>
                          </a:ext>
                        </a:extLst>
                      </p:cNvPr>
                      <p:cNvSpPr/>
                      <p:nvPr/>
                    </p:nvSpPr>
                    <p:spPr>
                      <a:xfrm>
                        <a:off x="1910428" y="3618230"/>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1C68F67F-60E4-2D97-EA44-CFDEA4A6E633}"/>
                          </a:ext>
                        </a:extLst>
                      </p:cNvPr>
                      <p:cNvSpPr txBox="1"/>
                      <p:nvPr/>
                    </p:nvSpPr>
                    <p:spPr>
                      <a:xfrm>
                        <a:off x="3009385" y="2764214"/>
                        <a:ext cx="225087" cy="325968"/>
                      </a:xfrm>
                      <a:prstGeom prst="rect">
                        <a:avLst/>
                      </a:prstGeom>
                      <a:noFill/>
                    </p:spPr>
                    <p:txBody>
                      <a:bodyPr wrap="square" rtlCol="0">
                        <a:spAutoFit/>
                      </a:bodyPr>
                      <a:lstStyle/>
                      <a:p>
                        <a:pPr>
                          <a:spcAft>
                            <a:spcPts val="600"/>
                          </a:spcAft>
                        </a:pPr>
                        <a:r>
                          <a:rPr lang="en-US" b="1" dirty="0"/>
                          <a:t>E</a:t>
                        </a:r>
                      </a:p>
                    </p:txBody>
                  </p:sp>
                  <p:sp>
                    <p:nvSpPr>
                      <p:cNvPr id="88" name="TextBox 87">
                        <a:extLst>
                          <a:ext uri="{FF2B5EF4-FFF2-40B4-BE49-F238E27FC236}">
                            <a16:creationId xmlns:a16="http://schemas.microsoft.com/office/drawing/2014/main" id="{0C2B0900-0433-DACC-1F01-AAB65C71A016}"/>
                          </a:ext>
                        </a:extLst>
                      </p:cNvPr>
                      <p:cNvSpPr txBox="1"/>
                      <p:nvPr/>
                    </p:nvSpPr>
                    <p:spPr>
                      <a:xfrm>
                        <a:off x="1965392" y="3663143"/>
                        <a:ext cx="335609" cy="325968"/>
                      </a:xfrm>
                      <a:prstGeom prst="rect">
                        <a:avLst/>
                      </a:prstGeom>
                      <a:noFill/>
                    </p:spPr>
                    <p:txBody>
                      <a:bodyPr wrap="square" rtlCol="0">
                        <a:spAutoFit/>
                      </a:bodyPr>
                      <a:lstStyle/>
                      <a:p>
                        <a:pPr>
                          <a:spcAft>
                            <a:spcPts val="600"/>
                          </a:spcAft>
                        </a:pPr>
                        <a:r>
                          <a:rPr lang="en-US" b="1" dirty="0"/>
                          <a:t>F</a:t>
                        </a:r>
                      </a:p>
                    </p:txBody>
                  </p:sp>
                  <p:cxnSp>
                    <p:nvCxnSpPr>
                      <p:cNvPr id="89" name="Straight Arrow Connector 88">
                        <a:extLst>
                          <a:ext uri="{FF2B5EF4-FFF2-40B4-BE49-F238E27FC236}">
                            <a16:creationId xmlns:a16="http://schemas.microsoft.com/office/drawing/2014/main" id="{4DDE8734-B740-2695-4E15-3E3B9781F1F1}"/>
                          </a:ext>
                        </a:extLst>
                      </p:cNvPr>
                      <p:cNvCxnSpPr>
                        <a:stCxn id="94" idx="5"/>
                        <a:endCxn id="85" idx="0"/>
                      </p:cNvCxnSpPr>
                      <p:nvPr/>
                    </p:nvCxnSpPr>
                    <p:spPr>
                      <a:xfrm>
                        <a:off x="2877239" y="2073231"/>
                        <a:ext cx="240120" cy="639737"/>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F1E7399-6054-4527-90F5-94D86A471536}"/>
                          </a:ext>
                        </a:extLst>
                      </p:cNvPr>
                      <p:cNvCxnSpPr>
                        <a:stCxn id="85" idx="2"/>
                        <a:endCxn id="96" idx="6"/>
                      </p:cNvCxnSpPr>
                      <p:nvPr/>
                    </p:nvCxnSpPr>
                    <p:spPr>
                      <a:xfrm flipH="1" flipV="1">
                        <a:off x="2285209" y="2891898"/>
                        <a:ext cx="639314" cy="967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D8AA5D9-A3D3-64CC-42C1-CCEF261DCF7D}"/>
                          </a:ext>
                        </a:extLst>
                      </p:cNvPr>
                      <p:cNvCxnSpPr>
                        <a:stCxn id="95" idx="5"/>
                        <a:endCxn id="86" idx="1"/>
                      </p:cNvCxnSpPr>
                      <p:nvPr/>
                    </p:nvCxnSpPr>
                    <p:spPr>
                      <a:xfrm>
                        <a:off x="1284706" y="3025263"/>
                        <a:ext cx="682203" cy="64821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76" name="TextBox 75">
                    <a:extLst>
                      <a:ext uri="{FF2B5EF4-FFF2-40B4-BE49-F238E27FC236}">
                        <a16:creationId xmlns:a16="http://schemas.microsoft.com/office/drawing/2014/main" id="{C169F22F-A051-101B-F6ED-57D473AC5E0E}"/>
                      </a:ext>
                    </a:extLst>
                  </p:cNvPr>
                  <p:cNvSpPr txBox="1"/>
                  <p:nvPr/>
                </p:nvSpPr>
                <p:spPr>
                  <a:xfrm>
                    <a:off x="1854330" y="1277372"/>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sp>
                <p:nvSpPr>
                  <p:cNvPr id="77" name="TextBox 76">
                    <a:extLst>
                      <a:ext uri="{FF2B5EF4-FFF2-40B4-BE49-F238E27FC236}">
                        <a16:creationId xmlns:a16="http://schemas.microsoft.com/office/drawing/2014/main" id="{B56EF743-2F83-A6A5-9C2C-8D0E82636D74}"/>
                      </a:ext>
                    </a:extLst>
                  </p:cNvPr>
                  <p:cNvSpPr txBox="1"/>
                  <p:nvPr/>
                </p:nvSpPr>
                <p:spPr>
                  <a:xfrm>
                    <a:off x="1574691" y="1878796"/>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78" name="TextBox 77">
                    <a:extLst>
                      <a:ext uri="{FF2B5EF4-FFF2-40B4-BE49-F238E27FC236}">
                        <a16:creationId xmlns:a16="http://schemas.microsoft.com/office/drawing/2014/main" id="{3D25A9EB-B5D3-A022-89D7-E39F8CE0268D}"/>
                      </a:ext>
                    </a:extLst>
                  </p:cNvPr>
                  <p:cNvSpPr txBox="1"/>
                  <p:nvPr/>
                </p:nvSpPr>
                <p:spPr>
                  <a:xfrm>
                    <a:off x="1247300" y="2398173"/>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79" name="TextBox 78">
                    <a:extLst>
                      <a:ext uri="{FF2B5EF4-FFF2-40B4-BE49-F238E27FC236}">
                        <a16:creationId xmlns:a16="http://schemas.microsoft.com/office/drawing/2014/main" id="{B8711465-7C1B-27BB-8680-3BFED481EDD0}"/>
                      </a:ext>
                    </a:extLst>
                  </p:cNvPr>
                  <p:cNvSpPr txBox="1"/>
                  <p:nvPr/>
                </p:nvSpPr>
                <p:spPr>
                  <a:xfrm>
                    <a:off x="2126702" y="3051369"/>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80" name="TextBox 79">
                    <a:extLst>
                      <a:ext uri="{FF2B5EF4-FFF2-40B4-BE49-F238E27FC236}">
                        <a16:creationId xmlns:a16="http://schemas.microsoft.com/office/drawing/2014/main" id="{844090EF-2C93-77B9-01D6-5F58C0764F40}"/>
                      </a:ext>
                    </a:extLst>
                  </p:cNvPr>
                  <p:cNvSpPr txBox="1"/>
                  <p:nvPr/>
                </p:nvSpPr>
                <p:spPr>
                  <a:xfrm>
                    <a:off x="2472514" y="2344108"/>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81" name="TextBox 80">
                    <a:extLst>
                      <a:ext uri="{FF2B5EF4-FFF2-40B4-BE49-F238E27FC236}">
                        <a16:creationId xmlns:a16="http://schemas.microsoft.com/office/drawing/2014/main" id="{4E8F77D2-116E-8374-D251-ECF15A7992E1}"/>
                      </a:ext>
                    </a:extLst>
                  </p:cNvPr>
                  <p:cNvSpPr txBox="1"/>
                  <p:nvPr/>
                </p:nvSpPr>
                <p:spPr>
                  <a:xfrm>
                    <a:off x="2980241" y="1851686"/>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grpSp>
            <p:sp>
              <p:nvSpPr>
                <p:cNvPr id="74" name="TextBox 73">
                  <a:extLst>
                    <a:ext uri="{FF2B5EF4-FFF2-40B4-BE49-F238E27FC236}">
                      <a16:creationId xmlns:a16="http://schemas.microsoft.com/office/drawing/2014/main" id="{F81E4B8C-3311-83A0-E001-7ACA0515EBF5}"/>
                    </a:ext>
                  </a:extLst>
                </p:cNvPr>
                <p:cNvSpPr txBox="1"/>
                <p:nvPr/>
              </p:nvSpPr>
              <p:spPr>
                <a:xfrm>
                  <a:off x="2294684" y="2646730"/>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grpSp>
          <p:sp>
            <p:nvSpPr>
              <p:cNvPr id="72" name="TextBox 71">
                <a:extLst>
                  <a:ext uri="{FF2B5EF4-FFF2-40B4-BE49-F238E27FC236}">
                    <a16:creationId xmlns:a16="http://schemas.microsoft.com/office/drawing/2014/main" id="{F32A1278-774A-E079-3B7C-85B332BF4523}"/>
                  </a:ext>
                </a:extLst>
              </p:cNvPr>
              <p:cNvSpPr txBox="1"/>
              <p:nvPr/>
            </p:nvSpPr>
            <p:spPr>
              <a:xfrm>
                <a:off x="1501898" y="3971517"/>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grpSp>
        <p:sp>
          <p:nvSpPr>
            <p:cNvPr id="70" name="TextBox 69">
              <a:extLst>
                <a:ext uri="{FF2B5EF4-FFF2-40B4-BE49-F238E27FC236}">
                  <a16:creationId xmlns:a16="http://schemas.microsoft.com/office/drawing/2014/main" id="{44444704-9A3E-65A7-4964-A9ED45F3A85C}"/>
                </a:ext>
              </a:extLst>
            </p:cNvPr>
            <p:cNvSpPr txBox="1"/>
            <p:nvPr/>
          </p:nvSpPr>
          <p:spPr>
            <a:xfrm>
              <a:off x="390687" y="373919"/>
              <a:ext cx="1647700" cy="461665"/>
            </a:xfrm>
            <a:prstGeom prst="rect">
              <a:avLst/>
            </a:prstGeom>
            <a:noFill/>
          </p:spPr>
          <p:txBody>
            <a:bodyPr wrap="square" rtlCol="0">
              <a:spAutoFit/>
            </a:bodyPr>
            <a:lstStyle/>
            <a:p>
              <a:r>
                <a:rPr lang="en-US" sz="2400" b="1" dirty="0">
                  <a:solidFill>
                    <a:srgbClr val="C00000"/>
                  </a:solidFill>
                  <a:latin typeface="Segoe Print" panose="02000600000000000000" pitchFamily="2" charset="0"/>
                </a:rPr>
                <a:t>Graph G</a:t>
              </a:r>
            </a:p>
          </p:txBody>
        </p:sp>
      </p:grpSp>
      <p:sp>
        <p:nvSpPr>
          <p:cNvPr id="104" name="TextBox 103">
            <a:extLst>
              <a:ext uri="{FF2B5EF4-FFF2-40B4-BE49-F238E27FC236}">
                <a16:creationId xmlns:a16="http://schemas.microsoft.com/office/drawing/2014/main" id="{230733AE-9761-5B75-9310-9AF3134E821A}"/>
              </a:ext>
            </a:extLst>
          </p:cNvPr>
          <p:cNvSpPr txBox="1"/>
          <p:nvPr/>
        </p:nvSpPr>
        <p:spPr>
          <a:xfrm>
            <a:off x="5516378" y="4925326"/>
            <a:ext cx="3306397" cy="1477328"/>
          </a:xfrm>
          <a:prstGeom prst="rect">
            <a:avLst/>
          </a:prstGeom>
          <a:noFill/>
        </p:spPr>
        <p:txBody>
          <a:bodyPr wrap="square" rtlCol="0">
            <a:spAutoFit/>
          </a:bodyPr>
          <a:lstStyle/>
          <a:p>
            <a:pPr algn="r"/>
            <a:r>
              <a:rPr lang="en-US" b="1" dirty="0">
                <a:solidFill>
                  <a:srgbClr val="C00000"/>
                </a:solidFill>
                <a:latin typeface="Segoe Print" panose="02000600000000000000" pitchFamily="2" charset="0"/>
              </a:rPr>
              <a:t>All 1 edges are used</a:t>
            </a:r>
          </a:p>
          <a:p>
            <a:pPr algn="r"/>
            <a:r>
              <a:rPr lang="en-US" b="1" dirty="0">
                <a:solidFill>
                  <a:srgbClr val="C00000"/>
                </a:solidFill>
                <a:latin typeface="Segoe Print" panose="02000600000000000000" pitchFamily="2" charset="0"/>
              </a:rPr>
              <a:t>All 2 edges are used</a:t>
            </a:r>
          </a:p>
          <a:p>
            <a:pPr algn="r"/>
            <a:r>
              <a:rPr lang="en-US" b="1" dirty="0">
                <a:solidFill>
                  <a:srgbClr val="C00000"/>
                </a:solidFill>
                <a:latin typeface="Segoe Print" panose="02000600000000000000" pitchFamily="2" charset="0"/>
              </a:rPr>
              <a:t>Any other edge would replace a 1 or 2 with 3 or higher</a:t>
            </a:r>
          </a:p>
        </p:txBody>
      </p:sp>
    </p:spTree>
    <p:extLst>
      <p:ext uri="{BB962C8B-B14F-4D97-AF65-F5344CB8AC3E}">
        <p14:creationId xmlns:p14="http://schemas.microsoft.com/office/powerpoint/2010/main" val="233223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2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par>
                          <p:cTn id="22" fill="hold">
                            <p:stCondLst>
                              <p:cond delay="500"/>
                            </p:stCondLst>
                            <p:childTnLst>
                              <p:par>
                                <p:cTn id="23" presetID="22" presetClass="entr" presetSubtype="8" fill="hold" grpId="0" nodeType="afterEffect">
                                  <p:stCondLst>
                                    <p:cond delay="200"/>
                                  </p:stCondLst>
                                  <p:childTnLst>
                                    <p:set>
                                      <p:cBhvr>
                                        <p:cTn id="24" dur="1" fill="hold">
                                          <p:stCondLst>
                                            <p:cond delay="0"/>
                                          </p:stCondLst>
                                        </p:cTn>
                                        <p:tgtEl>
                                          <p:spTgt spid="65"/>
                                        </p:tgtEl>
                                        <p:attrNameLst>
                                          <p:attrName>style.visibility</p:attrName>
                                        </p:attrNameLst>
                                      </p:cBhvr>
                                      <p:to>
                                        <p:strVal val="visible"/>
                                      </p:to>
                                    </p:set>
                                    <p:animEffect transition="in" filter="wipe(left)">
                                      <p:cBhvr>
                                        <p:cTn id="25" dur="1000"/>
                                        <p:tgtEl>
                                          <p:spTgt spid="6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wipe(left)">
                                      <p:cBhvr>
                                        <p:cTn id="30" dur="50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wipe(left)">
                                      <p:cBhvr>
                                        <p:cTn id="35"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5" grpId="0"/>
      <p:bldP spid="66" grpId="0"/>
      <p:bldP spid="10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5437-13D0-830E-E048-150C2ECE9C8D}"/>
              </a:ext>
            </a:extLst>
          </p:cNvPr>
          <p:cNvSpPr>
            <a:spLocks noGrp="1"/>
          </p:cNvSpPr>
          <p:nvPr>
            <p:ph type="title"/>
          </p:nvPr>
        </p:nvSpPr>
        <p:spPr/>
        <p:txBody>
          <a:bodyPr/>
          <a:lstStyle/>
          <a:p>
            <a:r>
              <a:rPr lang="en-US" dirty="0"/>
              <a:t>(M)ST questions</a:t>
            </a:r>
          </a:p>
        </p:txBody>
      </p:sp>
      <p:sp>
        <p:nvSpPr>
          <p:cNvPr id="3" name="Content Placeholder 2">
            <a:extLst>
              <a:ext uri="{FF2B5EF4-FFF2-40B4-BE49-F238E27FC236}">
                <a16:creationId xmlns:a16="http://schemas.microsoft.com/office/drawing/2014/main" id="{54E0F84D-9C08-9D73-3168-D5A3E479B5E0}"/>
              </a:ext>
            </a:extLst>
          </p:cNvPr>
          <p:cNvSpPr>
            <a:spLocks noGrp="1"/>
          </p:cNvSpPr>
          <p:nvPr>
            <p:ph idx="1"/>
          </p:nvPr>
        </p:nvSpPr>
        <p:spPr/>
        <p:txBody>
          <a:bodyPr/>
          <a:lstStyle/>
          <a:p>
            <a:pPr marL="514350" indent="-514350">
              <a:buFont typeface="+mj-lt"/>
              <a:buAutoNum type="arabicPeriod"/>
            </a:pPr>
            <a:r>
              <a:rPr lang="en-US" dirty="0"/>
              <a:t>ST has ___ edges? Use V and/or E</a:t>
            </a:r>
          </a:p>
          <a:p>
            <a:pPr marL="514350" indent="-514350">
              <a:buFont typeface="+mj-lt"/>
              <a:buAutoNum type="arabicPeriod"/>
            </a:pPr>
            <a:r>
              <a:rPr lang="en-US" dirty="0"/>
              <a:t>ST exists </a:t>
            </a:r>
            <a:r>
              <a:rPr lang="en-US" dirty="0" err="1"/>
              <a:t>iff</a:t>
            </a:r>
            <a:r>
              <a:rPr lang="en-US" dirty="0"/>
              <a:t> G is _______ ?</a:t>
            </a:r>
          </a:p>
        </p:txBody>
      </p:sp>
      <p:sp>
        <p:nvSpPr>
          <p:cNvPr id="4" name="TextBox 3">
            <a:extLst>
              <a:ext uri="{FF2B5EF4-FFF2-40B4-BE49-F238E27FC236}">
                <a16:creationId xmlns:a16="http://schemas.microsoft.com/office/drawing/2014/main" id="{FC63C483-3A37-9095-330C-AB5BA6DECD36}"/>
              </a:ext>
            </a:extLst>
          </p:cNvPr>
          <p:cNvSpPr txBox="1"/>
          <p:nvPr/>
        </p:nvSpPr>
        <p:spPr>
          <a:xfrm>
            <a:off x="1014984" y="3621024"/>
            <a:ext cx="1640642" cy="646331"/>
          </a:xfrm>
          <a:prstGeom prst="rect">
            <a:avLst/>
          </a:prstGeom>
          <a:noFill/>
        </p:spPr>
        <p:txBody>
          <a:bodyPr wrap="none" rtlCol="0">
            <a:spAutoFit/>
          </a:bodyPr>
          <a:lstStyle/>
          <a:p>
            <a:pPr marL="342900" indent="-342900">
              <a:buFont typeface="+mj-lt"/>
              <a:buAutoNum type="arabicPeriod"/>
            </a:pPr>
            <a:r>
              <a:rPr lang="en-US" dirty="0"/>
              <a:t>|V|-1</a:t>
            </a:r>
          </a:p>
          <a:p>
            <a:pPr marL="342900" indent="-342900">
              <a:buFont typeface="+mj-lt"/>
              <a:buAutoNum type="arabicPeriod"/>
            </a:pPr>
            <a:r>
              <a:rPr lang="en-US" dirty="0"/>
              <a:t>Connected</a:t>
            </a:r>
          </a:p>
        </p:txBody>
      </p:sp>
    </p:spTree>
    <p:extLst>
      <p:ext uri="{BB962C8B-B14F-4D97-AF65-F5344CB8AC3E}">
        <p14:creationId xmlns:p14="http://schemas.microsoft.com/office/powerpoint/2010/main" val="418200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D1F7-4402-4A5A-AAF7-261286EC775A}"/>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7E1C4590-E1C2-EE4F-ADC4-D8682E7B20C0}"/>
              </a:ext>
            </a:extLst>
          </p:cNvPr>
          <p:cNvSpPr>
            <a:spLocks noGrp="1"/>
          </p:cNvSpPr>
          <p:nvPr>
            <p:ph idx="1"/>
          </p:nvPr>
        </p:nvSpPr>
        <p:spPr/>
        <p:txBody>
          <a:bodyPr/>
          <a:lstStyle/>
          <a:p>
            <a:r>
              <a:rPr lang="en-US" dirty="0"/>
              <a:t>QZ06 on LDOC</a:t>
            </a:r>
          </a:p>
          <a:p>
            <a:pPr lvl="1"/>
            <a:r>
              <a:rPr lang="en-US" dirty="0"/>
              <a:t>Topics are L18-L20 (everything before LDOC)</a:t>
            </a:r>
          </a:p>
          <a:p>
            <a:pPr lvl="1"/>
            <a:r>
              <a:rPr lang="en-US" dirty="0"/>
              <a:t>Can hold a review session tomorrow after class or on Zoom later in the evening</a:t>
            </a:r>
          </a:p>
          <a:p>
            <a:r>
              <a:rPr lang="en-US" dirty="0"/>
              <a:t>EX11 out, due LDOC</a:t>
            </a:r>
          </a:p>
          <a:p>
            <a:r>
              <a:rPr lang="en-US" dirty="0"/>
              <a:t>After quiz on LDOC, the rest of class will be a final exam review session</a:t>
            </a:r>
          </a:p>
        </p:txBody>
      </p:sp>
    </p:spTree>
    <p:extLst>
      <p:ext uri="{BB962C8B-B14F-4D97-AF65-F5344CB8AC3E}">
        <p14:creationId xmlns:p14="http://schemas.microsoft.com/office/powerpoint/2010/main" val="3875482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2849-724C-AC45-F590-CAF45DD0AE8C}"/>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D0B67585-8A07-34B5-0A56-7E5049BAB7A3}"/>
              </a:ext>
            </a:extLst>
          </p:cNvPr>
          <p:cNvSpPr>
            <a:spLocks noGrp="1"/>
          </p:cNvSpPr>
          <p:nvPr>
            <p:ph idx="1"/>
          </p:nvPr>
        </p:nvSpPr>
        <p:spPr/>
        <p:txBody>
          <a:bodyPr/>
          <a:lstStyle/>
          <a:p>
            <a:r>
              <a:rPr lang="en-US" dirty="0"/>
              <a:t>Consider connecting |V| cities with wire/fiber. How do we decide which cities to connect? MST</a:t>
            </a:r>
          </a:p>
        </p:txBody>
      </p:sp>
    </p:spTree>
    <p:extLst>
      <p:ext uri="{BB962C8B-B14F-4D97-AF65-F5344CB8AC3E}">
        <p14:creationId xmlns:p14="http://schemas.microsoft.com/office/powerpoint/2010/main" val="338931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3A18ACAB-8986-F3FE-C1C0-D9EF71A2354C}"/>
              </a:ext>
            </a:extLst>
          </p:cNvPr>
          <p:cNvSpPr>
            <a:spLocks noGrp="1"/>
          </p:cNvSpPr>
          <p:nvPr>
            <p:ph type="title"/>
          </p:nvPr>
        </p:nvSpPr>
        <p:spPr>
          <a:xfrm>
            <a:off x="628650" y="365126"/>
            <a:ext cx="7886700" cy="1325563"/>
          </a:xfrm>
        </p:spPr>
        <p:txBody>
          <a:bodyPr>
            <a:normAutofit/>
          </a:bodyPr>
          <a:lstStyle/>
          <a:p>
            <a:pPr algn="r"/>
            <a:r>
              <a:rPr lang="en-US" sz="4000" dirty="0">
                <a:solidFill>
                  <a:srgbClr val="0070C0"/>
                </a:solidFill>
                <a:effectLst/>
                <a:latin typeface="Arial" panose="020B0604020202020204" pitchFamily="34" charset="0"/>
                <a:cs typeface="Arial" panose="020B0604020202020204" pitchFamily="34" charset="0"/>
              </a:rPr>
              <a:t>Trees?</a:t>
            </a:r>
          </a:p>
        </p:txBody>
      </p:sp>
      <p:grpSp>
        <p:nvGrpSpPr>
          <p:cNvPr id="5" name="Group 4">
            <a:extLst>
              <a:ext uri="{FF2B5EF4-FFF2-40B4-BE49-F238E27FC236}">
                <a16:creationId xmlns:a16="http://schemas.microsoft.com/office/drawing/2014/main" id="{5EDAB27B-B3E9-3B08-BAD2-126DA5003AFE}"/>
              </a:ext>
            </a:extLst>
          </p:cNvPr>
          <p:cNvGrpSpPr/>
          <p:nvPr/>
        </p:nvGrpSpPr>
        <p:grpSpPr>
          <a:xfrm>
            <a:off x="451105" y="697280"/>
            <a:ext cx="2656463" cy="2542735"/>
            <a:chOff x="701371" y="1394594"/>
            <a:chExt cx="2656463" cy="2542735"/>
          </a:xfrm>
        </p:grpSpPr>
        <p:grpSp>
          <p:nvGrpSpPr>
            <p:cNvPr id="6" name="Group 5">
              <a:extLst>
                <a:ext uri="{FF2B5EF4-FFF2-40B4-BE49-F238E27FC236}">
                  <a16:creationId xmlns:a16="http://schemas.microsoft.com/office/drawing/2014/main" id="{B8DDBF9B-346E-E17A-8696-A1958AE6AED5}"/>
                </a:ext>
              </a:extLst>
            </p:cNvPr>
            <p:cNvGrpSpPr/>
            <p:nvPr/>
          </p:nvGrpSpPr>
          <p:grpSpPr>
            <a:xfrm>
              <a:off x="701371" y="1394594"/>
              <a:ext cx="2649238" cy="2542735"/>
              <a:chOff x="955517" y="1751257"/>
              <a:chExt cx="2354676" cy="2244187"/>
            </a:xfrm>
          </p:grpSpPr>
          <p:cxnSp>
            <p:nvCxnSpPr>
              <p:cNvPr id="12" name="Straight Arrow Connector 11">
                <a:extLst>
                  <a:ext uri="{FF2B5EF4-FFF2-40B4-BE49-F238E27FC236}">
                    <a16:creationId xmlns:a16="http://schemas.microsoft.com/office/drawing/2014/main" id="{0338408C-8993-B5A5-FE9E-EFCD4F1EEEE7}"/>
                  </a:ext>
                </a:extLst>
              </p:cNvPr>
              <p:cNvCxnSpPr>
                <a:stCxn id="15" idx="3"/>
                <a:endCxn id="16" idx="7"/>
              </p:cNvCxnSpPr>
              <p:nvPr/>
            </p:nvCxnSpPr>
            <p:spPr>
              <a:xfrm flipH="1">
                <a:off x="2239618" y="3034940"/>
                <a:ext cx="741386" cy="63853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77F8D43D-F3B1-0D82-4EAC-8637B190CBC6}"/>
                  </a:ext>
                </a:extLst>
              </p:cNvPr>
              <p:cNvGrpSpPr/>
              <p:nvPr/>
            </p:nvGrpSpPr>
            <p:grpSpPr>
              <a:xfrm>
                <a:off x="955517" y="1751257"/>
                <a:ext cx="2354676" cy="2244187"/>
                <a:chOff x="955517" y="1751257"/>
                <a:chExt cx="2354676" cy="2244187"/>
              </a:xfrm>
            </p:grpSpPr>
            <p:grpSp>
              <p:nvGrpSpPr>
                <p:cNvPr id="14" name="Group 13">
                  <a:extLst>
                    <a:ext uri="{FF2B5EF4-FFF2-40B4-BE49-F238E27FC236}">
                      <a16:creationId xmlns:a16="http://schemas.microsoft.com/office/drawing/2014/main" id="{078CE371-6468-22FB-74B5-50194757FA9C}"/>
                    </a:ext>
                  </a:extLst>
                </p:cNvPr>
                <p:cNvGrpSpPr/>
                <p:nvPr/>
              </p:nvGrpSpPr>
              <p:grpSpPr>
                <a:xfrm>
                  <a:off x="955517" y="1751257"/>
                  <a:ext cx="1992780" cy="1330968"/>
                  <a:chOff x="1122979" y="3313353"/>
                  <a:chExt cx="2545071" cy="1652429"/>
                </a:xfrm>
              </p:grpSpPr>
              <p:cxnSp>
                <p:nvCxnSpPr>
                  <p:cNvPr id="22" name="Straight Arrow Connector 21">
                    <a:extLst>
                      <a:ext uri="{FF2B5EF4-FFF2-40B4-BE49-F238E27FC236}">
                        <a16:creationId xmlns:a16="http://schemas.microsoft.com/office/drawing/2014/main" id="{7D7F5F6F-00C0-E3BC-9565-B69D9125F9A5}"/>
                      </a:ext>
                    </a:extLst>
                  </p:cNvPr>
                  <p:cNvCxnSpPr>
                    <a:stCxn id="26" idx="2"/>
                    <a:endCxn id="25" idx="6"/>
                  </p:cNvCxnSpPr>
                  <p:nvPr/>
                </p:nvCxnSpPr>
                <p:spPr>
                  <a:xfrm flipH="1" flipV="1">
                    <a:off x="1615536" y="4729485"/>
                    <a:ext cx="713097" cy="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FA3D768-8E82-DA25-57F6-7D8586C5B58E}"/>
                      </a:ext>
                    </a:extLst>
                  </p:cNvPr>
                  <p:cNvSpPr/>
                  <p:nvPr/>
                </p:nvSpPr>
                <p:spPr>
                  <a:xfrm>
                    <a:off x="1528205" y="3315498"/>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62637D7-9A6D-5B18-C228-3784B7C78BEB}"/>
                      </a:ext>
                    </a:extLst>
                  </p:cNvPr>
                  <p:cNvSpPr/>
                  <p:nvPr/>
                </p:nvSpPr>
                <p:spPr>
                  <a:xfrm>
                    <a:off x="3156875" y="3313353"/>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DEB6BEF-83A9-1690-8017-ABB04D92C975}"/>
                      </a:ext>
                    </a:extLst>
                  </p:cNvPr>
                  <p:cNvSpPr/>
                  <p:nvPr/>
                </p:nvSpPr>
                <p:spPr>
                  <a:xfrm>
                    <a:off x="1122979" y="4495323"/>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81C3FFA-EC16-164E-DD64-8C18A2498676}"/>
                      </a:ext>
                    </a:extLst>
                  </p:cNvPr>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BCE8D17-8592-3BA0-6483-A901D5987543}"/>
                      </a:ext>
                    </a:extLst>
                  </p:cNvPr>
                  <p:cNvCxnSpPr>
                    <a:stCxn id="24" idx="3"/>
                    <a:endCxn id="26" idx="7"/>
                  </p:cNvCxnSpPr>
                  <p:nvPr/>
                </p:nvCxnSpPr>
                <p:spPr>
                  <a:xfrm flipH="1">
                    <a:off x="2749057" y="3713092"/>
                    <a:ext cx="479952" cy="850818"/>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887F67-8050-AB2A-D51A-9DED33FBDD67}"/>
                      </a:ext>
                    </a:extLst>
                  </p:cNvPr>
                  <p:cNvCxnSpPr>
                    <a:stCxn id="23" idx="5"/>
                    <a:endCxn id="26" idx="1"/>
                  </p:cNvCxnSpPr>
                  <p:nvPr/>
                </p:nvCxnSpPr>
                <p:spPr>
                  <a:xfrm>
                    <a:off x="1948628" y="3715237"/>
                    <a:ext cx="452139" cy="84867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1908A44-AF44-E967-F943-F362B50731F4}"/>
                      </a:ext>
                    </a:extLst>
                  </p:cNvPr>
                  <p:cNvCxnSpPr>
                    <a:stCxn id="23" idx="6"/>
                    <a:endCxn id="24" idx="2"/>
                  </p:cNvCxnSpPr>
                  <p:nvPr/>
                </p:nvCxnSpPr>
                <p:spPr>
                  <a:xfrm flipV="1">
                    <a:off x="2020762" y="3547515"/>
                    <a:ext cx="1136113" cy="2145"/>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D152407-75CF-4F05-4A18-B1F12DD50A3E}"/>
                      </a:ext>
                    </a:extLst>
                  </p:cNvPr>
                  <p:cNvSpPr txBox="1"/>
                  <p:nvPr/>
                </p:nvSpPr>
                <p:spPr>
                  <a:xfrm>
                    <a:off x="1591944" y="3378940"/>
                    <a:ext cx="428622" cy="404697"/>
                  </a:xfrm>
                  <a:prstGeom prst="rect">
                    <a:avLst/>
                  </a:prstGeom>
                  <a:noFill/>
                </p:spPr>
                <p:txBody>
                  <a:bodyPr wrap="square" rtlCol="0">
                    <a:spAutoFit/>
                  </a:bodyPr>
                  <a:lstStyle/>
                  <a:p>
                    <a:pPr>
                      <a:spcAft>
                        <a:spcPts val="600"/>
                      </a:spcAft>
                    </a:pPr>
                    <a:r>
                      <a:rPr lang="en-US" b="1" dirty="0"/>
                      <a:t>A</a:t>
                    </a:r>
                  </a:p>
                </p:txBody>
              </p:sp>
              <p:sp>
                <p:nvSpPr>
                  <p:cNvPr id="31" name="TextBox 30">
                    <a:extLst>
                      <a:ext uri="{FF2B5EF4-FFF2-40B4-BE49-F238E27FC236}">
                        <a16:creationId xmlns:a16="http://schemas.microsoft.com/office/drawing/2014/main" id="{3051FF0A-FA8A-962D-6B3A-D30CD39B62BA}"/>
                      </a:ext>
                    </a:extLst>
                  </p:cNvPr>
                  <p:cNvSpPr txBox="1"/>
                  <p:nvPr/>
                </p:nvSpPr>
                <p:spPr>
                  <a:xfrm>
                    <a:off x="2390330" y="4561085"/>
                    <a:ext cx="275480" cy="404697"/>
                  </a:xfrm>
                  <a:prstGeom prst="rect">
                    <a:avLst/>
                  </a:prstGeom>
                  <a:noFill/>
                </p:spPr>
                <p:txBody>
                  <a:bodyPr wrap="square" rtlCol="0">
                    <a:spAutoFit/>
                  </a:bodyPr>
                  <a:lstStyle/>
                  <a:p>
                    <a:pPr>
                      <a:spcAft>
                        <a:spcPts val="600"/>
                      </a:spcAft>
                    </a:pPr>
                    <a:r>
                      <a:rPr lang="en-US" b="1" dirty="0"/>
                      <a:t>D</a:t>
                    </a:r>
                  </a:p>
                </p:txBody>
              </p:sp>
              <p:sp>
                <p:nvSpPr>
                  <p:cNvPr id="32" name="TextBox 31">
                    <a:extLst>
                      <a:ext uri="{FF2B5EF4-FFF2-40B4-BE49-F238E27FC236}">
                        <a16:creationId xmlns:a16="http://schemas.microsoft.com/office/drawing/2014/main" id="{CC74B15B-DB54-8891-389B-E11D6BACD68B}"/>
                      </a:ext>
                    </a:extLst>
                  </p:cNvPr>
                  <p:cNvSpPr txBox="1"/>
                  <p:nvPr/>
                </p:nvSpPr>
                <p:spPr>
                  <a:xfrm>
                    <a:off x="1179164" y="4552832"/>
                    <a:ext cx="452411" cy="404697"/>
                  </a:xfrm>
                  <a:prstGeom prst="rect">
                    <a:avLst/>
                  </a:prstGeom>
                  <a:noFill/>
                </p:spPr>
                <p:txBody>
                  <a:bodyPr wrap="square" rtlCol="0">
                    <a:spAutoFit/>
                  </a:bodyPr>
                  <a:lstStyle/>
                  <a:p>
                    <a:pPr>
                      <a:spcAft>
                        <a:spcPts val="600"/>
                      </a:spcAft>
                    </a:pPr>
                    <a:r>
                      <a:rPr lang="en-US" b="1" dirty="0"/>
                      <a:t>C</a:t>
                    </a:r>
                  </a:p>
                </p:txBody>
              </p:sp>
              <p:sp>
                <p:nvSpPr>
                  <p:cNvPr id="33" name="TextBox 32">
                    <a:extLst>
                      <a:ext uri="{FF2B5EF4-FFF2-40B4-BE49-F238E27FC236}">
                        <a16:creationId xmlns:a16="http://schemas.microsoft.com/office/drawing/2014/main" id="{05CEB568-DF41-E447-1079-B0F8BFA88791}"/>
                      </a:ext>
                    </a:extLst>
                  </p:cNvPr>
                  <p:cNvSpPr txBox="1"/>
                  <p:nvPr/>
                </p:nvSpPr>
                <p:spPr>
                  <a:xfrm>
                    <a:off x="3239428" y="3396451"/>
                    <a:ext cx="428622" cy="404697"/>
                  </a:xfrm>
                  <a:prstGeom prst="rect">
                    <a:avLst/>
                  </a:prstGeom>
                  <a:noFill/>
                </p:spPr>
                <p:txBody>
                  <a:bodyPr wrap="square" rtlCol="0">
                    <a:spAutoFit/>
                  </a:bodyPr>
                  <a:lstStyle/>
                  <a:p>
                    <a:pPr>
                      <a:spcAft>
                        <a:spcPts val="600"/>
                      </a:spcAft>
                    </a:pPr>
                    <a:r>
                      <a:rPr lang="en-US" b="1" dirty="0"/>
                      <a:t>B</a:t>
                    </a:r>
                  </a:p>
                </p:txBody>
              </p:sp>
            </p:grpSp>
            <p:sp>
              <p:nvSpPr>
                <p:cNvPr id="15" name="Oval 14">
                  <a:extLst>
                    <a:ext uri="{FF2B5EF4-FFF2-40B4-BE49-F238E27FC236}">
                      <a16:creationId xmlns:a16="http://schemas.microsoft.com/office/drawing/2014/main" id="{E84D37A8-26B4-1C26-C0A3-062183CE8749}"/>
                    </a:ext>
                  </a:extLst>
                </p:cNvPr>
                <p:cNvSpPr/>
                <p:nvPr/>
              </p:nvSpPr>
              <p:spPr>
                <a:xfrm>
                  <a:off x="2924523"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1B2DA1-DC43-EE0E-C92D-9E892A7E44B7}"/>
                    </a:ext>
                  </a:extLst>
                </p:cNvPr>
                <p:cNvSpPr/>
                <p:nvPr/>
              </p:nvSpPr>
              <p:spPr>
                <a:xfrm>
                  <a:off x="1910428" y="3618230"/>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A0E0BAD-27C9-E343-C7E9-A4FDFB1F0C01}"/>
                    </a:ext>
                  </a:extLst>
                </p:cNvPr>
                <p:cNvSpPr txBox="1"/>
                <p:nvPr/>
              </p:nvSpPr>
              <p:spPr>
                <a:xfrm>
                  <a:off x="3009385" y="2764214"/>
                  <a:ext cx="225087" cy="325968"/>
                </a:xfrm>
                <a:prstGeom prst="rect">
                  <a:avLst/>
                </a:prstGeom>
                <a:noFill/>
              </p:spPr>
              <p:txBody>
                <a:bodyPr wrap="square" rtlCol="0">
                  <a:spAutoFit/>
                </a:bodyPr>
                <a:lstStyle/>
                <a:p>
                  <a:pPr>
                    <a:spcAft>
                      <a:spcPts val="600"/>
                    </a:spcAft>
                  </a:pPr>
                  <a:r>
                    <a:rPr lang="en-US" b="1" dirty="0"/>
                    <a:t>E</a:t>
                  </a:r>
                </a:p>
              </p:txBody>
            </p:sp>
            <p:sp>
              <p:nvSpPr>
                <p:cNvPr id="18" name="TextBox 17">
                  <a:extLst>
                    <a:ext uri="{FF2B5EF4-FFF2-40B4-BE49-F238E27FC236}">
                      <a16:creationId xmlns:a16="http://schemas.microsoft.com/office/drawing/2014/main" id="{D2AF9F46-A895-546F-11D9-CD031D32E938}"/>
                    </a:ext>
                  </a:extLst>
                </p:cNvPr>
                <p:cNvSpPr txBox="1"/>
                <p:nvPr/>
              </p:nvSpPr>
              <p:spPr>
                <a:xfrm>
                  <a:off x="1965392" y="3663143"/>
                  <a:ext cx="335609" cy="325968"/>
                </a:xfrm>
                <a:prstGeom prst="rect">
                  <a:avLst/>
                </a:prstGeom>
                <a:noFill/>
              </p:spPr>
              <p:txBody>
                <a:bodyPr wrap="square" rtlCol="0">
                  <a:spAutoFit/>
                </a:bodyPr>
                <a:lstStyle/>
                <a:p>
                  <a:pPr>
                    <a:spcAft>
                      <a:spcPts val="600"/>
                    </a:spcAft>
                  </a:pPr>
                  <a:r>
                    <a:rPr lang="en-US" b="1" dirty="0"/>
                    <a:t>F</a:t>
                  </a:r>
                </a:p>
              </p:txBody>
            </p:sp>
            <p:cxnSp>
              <p:nvCxnSpPr>
                <p:cNvPr id="19" name="Straight Arrow Connector 18">
                  <a:extLst>
                    <a:ext uri="{FF2B5EF4-FFF2-40B4-BE49-F238E27FC236}">
                      <a16:creationId xmlns:a16="http://schemas.microsoft.com/office/drawing/2014/main" id="{70945D9F-C59D-0F60-4FDA-4CA1443C326C}"/>
                    </a:ext>
                  </a:extLst>
                </p:cNvPr>
                <p:cNvCxnSpPr>
                  <a:stCxn id="24" idx="5"/>
                  <a:endCxn id="15" idx="0"/>
                </p:cNvCxnSpPr>
                <p:nvPr/>
              </p:nvCxnSpPr>
              <p:spPr>
                <a:xfrm>
                  <a:off x="2877239" y="2073231"/>
                  <a:ext cx="240120" cy="639737"/>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7929DF5-5AFA-B231-E270-C78F9901EFF7}"/>
                    </a:ext>
                  </a:extLst>
                </p:cNvPr>
                <p:cNvCxnSpPr>
                  <a:stCxn id="15" idx="2"/>
                  <a:endCxn id="26" idx="6"/>
                </p:cNvCxnSpPr>
                <p:nvPr/>
              </p:nvCxnSpPr>
              <p:spPr>
                <a:xfrm flipH="1" flipV="1">
                  <a:off x="2285209" y="2891898"/>
                  <a:ext cx="639314" cy="967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F39F15-F808-4964-5324-70719AF5D1FA}"/>
                    </a:ext>
                  </a:extLst>
                </p:cNvPr>
                <p:cNvCxnSpPr>
                  <a:stCxn id="25" idx="5"/>
                  <a:endCxn id="16" idx="1"/>
                </p:cNvCxnSpPr>
                <p:nvPr/>
              </p:nvCxnSpPr>
              <p:spPr>
                <a:xfrm>
                  <a:off x="1284706" y="3025263"/>
                  <a:ext cx="682203" cy="648210"/>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grpSp>
        <p:sp>
          <p:nvSpPr>
            <p:cNvPr id="7" name="TextBox 6">
              <a:extLst>
                <a:ext uri="{FF2B5EF4-FFF2-40B4-BE49-F238E27FC236}">
                  <a16:creationId xmlns:a16="http://schemas.microsoft.com/office/drawing/2014/main" id="{B828CD65-AFAE-E322-CC75-A41D3AE95C74}"/>
                </a:ext>
              </a:extLst>
            </p:cNvPr>
            <p:cNvSpPr txBox="1"/>
            <p:nvPr/>
          </p:nvSpPr>
          <p:spPr>
            <a:xfrm>
              <a:off x="1574691" y="1878796"/>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8" name="TextBox 7">
              <a:extLst>
                <a:ext uri="{FF2B5EF4-FFF2-40B4-BE49-F238E27FC236}">
                  <a16:creationId xmlns:a16="http://schemas.microsoft.com/office/drawing/2014/main" id="{F69D7CFF-CA53-6FF6-4242-2AD67C4FFDA7}"/>
                </a:ext>
              </a:extLst>
            </p:cNvPr>
            <p:cNvSpPr txBox="1"/>
            <p:nvPr/>
          </p:nvSpPr>
          <p:spPr>
            <a:xfrm>
              <a:off x="1247300" y="2398173"/>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9" name="TextBox 8">
              <a:extLst>
                <a:ext uri="{FF2B5EF4-FFF2-40B4-BE49-F238E27FC236}">
                  <a16:creationId xmlns:a16="http://schemas.microsoft.com/office/drawing/2014/main" id="{C3EF1CAD-2061-E285-7A3E-73DA2930C884}"/>
                </a:ext>
              </a:extLst>
            </p:cNvPr>
            <p:cNvSpPr txBox="1"/>
            <p:nvPr/>
          </p:nvSpPr>
          <p:spPr>
            <a:xfrm>
              <a:off x="2121020" y="3051031"/>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10" name="TextBox 9">
              <a:extLst>
                <a:ext uri="{FF2B5EF4-FFF2-40B4-BE49-F238E27FC236}">
                  <a16:creationId xmlns:a16="http://schemas.microsoft.com/office/drawing/2014/main" id="{3C237725-07EC-515D-B523-72DD51E0AC83}"/>
                </a:ext>
              </a:extLst>
            </p:cNvPr>
            <p:cNvSpPr txBox="1"/>
            <p:nvPr/>
          </p:nvSpPr>
          <p:spPr>
            <a:xfrm>
              <a:off x="2472514" y="2344108"/>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11" name="TextBox 10">
              <a:extLst>
                <a:ext uri="{FF2B5EF4-FFF2-40B4-BE49-F238E27FC236}">
                  <a16:creationId xmlns:a16="http://schemas.microsoft.com/office/drawing/2014/main" id="{4CF9639B-F296-3670-05BB-159B609DF6CF}"/>
                </a:ext>
              </a:extLst>
            </p:cNvPr>
            <p:cNvSpPr txBox="1"/>
            <p:nvPr/>
          </p:nvSpPr>
          <p:spPr>
            <a:xfrm>
              <a:off x="2980241" y="1851686"/>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grpSp>
      <p:grpSp>
        <p:nvGrpSpPr>
          <p:cNvPr id="34" name="Group 33">
            <a:extLst>
              <a:ext uri="{FF2B5EF4-FFF2-40B4-BE49-F238E27FC236}">
                <a16:creationId xmlns:a16="http://schemas.microsoft.com/office/drawing/2014/main" id="{E2BA15AE-DDB7-52AE-D609-255163D76032}"/>
              </a:ext>
            </a:extLst>
          </p:cNvPr>
          <p:cNvGrpSpPr/>
          <p:nvPr/>
        </p:nvGrpSpPr>
        <p:grpSpPr>
          <a:xfrm rot="15491271">
            <a:off x="2114232" y="3660507"/>
            <a:ext cx="2656463" cy="2542735"/>
            <a:chOff x="701371" y="1394594"/>
            <a:chExt cx="2656463" cy="2542735"/>
          </a:xfrm>
        </p:grpSpPr>
        <p:grpSp>
          <p:nvGrpSpPr>
            <p:cNvPr id="35" name="Group 34">
              <a:extLst>
                <a:ext uri="{FF2B5EF4-FFF2-40B4-BE49-F238E27FC236}">
                  <a16:creationId xmlns:a16="http://schemas.microsoft.com/office/drawing/2014/main" id="{EDE1F6C7-44EF-D3DF-7F85-90D706711618}"/>
                </a:ext>
              </a:extLst>
            </p:cNvPr>
            <p:cNvGrpSpPr/>
            <p:nvPr/>
          </p:nvGrpSpPr>
          <p:grpSpPr>
            <a:xfrm>
              <a:off x="701371" y="1394594"/>
              <a:ext cx="2649238" cy="2542735"/>
              <a:chOff x="955517" y="1751257"/>
              <a:chExt cx="2354676" cy="2244187"/>
            </a:xfrm>
          </p:grpSpPr>
          <p:cxnSp>
            <p:nvCxnSpPr>
              <p:cNvPr id="41" name="Straight Arrow Connector 40">
                <a:extLst>
                  <a:ext uri="{FF2B5EF4-FFF2-40B4-BE49-F238E27FC236}">
                    <a16:creationId xmlns:a16="http://schemas.microsoft.com/office/drawing/2014/main" id="{1A522543-942B-5184-A66D-2130642158AF}"/>
                  </a:ext>
                </a:extLst>
              </p:cNvPr>
              <p:cNvCxnSpPr>
                <a:stCxn id="44" idx="3"/>
                <a:endCxn id="45" idx="7"/>
              </p:cNvCxnSpPr>
              <p:nvPr/>
            </p:nvCxnSpPr>
            <p:spPr>
              <a:xfrm flipH="1">
                <a:off x="2239618" y="3034940"/>
                <a:ext cx="741386" cy="63853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2721001B-2160-3EF1-981E-060CDF265DE4}"/>
                  </a:ext>
                </a:extLst>
              </p:cNvPr>
              <p:cNvGrpSpPr/>
              <p:nvPr/>
            </p:nvGrpSpPr>
            <p:grpSpPr>
              <a:xfrm>
                <a:off x="955517" y="1751257"/>
                <a:ext cx="2354676" cy="2244187"/>
                <a:chOff x="955517" y="1751257"/>
                <a:chExt cx="2354676" cy="2244187"/>
              </a:xfrm>
            </p:grpSpPr>
            <p:grpSp>
              <p:nvGrpSpPr>
                <p:cNvPr id="43" name="Group 42">
                  <a:extLst>
                    <a:ext uri="{FF2B5EF4-FFF2-40B4-BE49-F238E27FC236}">
                      <a16:creationId xmlns:a16="http://schemas.microsoft.com/office/drawing/2014/main" id="{0BEB1268-431E-1D3B-2325-2EB07177C63D}"/>
                    </a:ext>
                  </a:extLst>
                </p:cNvPr>
                <p:cNvGrpSpPr/>
                <p:nvPr/>
              </p:nvGrpSpPr>
              <p:grpSpPr>
                <a:xfrm>
                  <a:off x="955517" y="1751257"/>
                  <a:ext cx="1992780" cy="1330968"/>
                  <a:chOff x="1122979" y="3313353"/>
                  <a:chExt cx="2545071" cy="1652429"/>
                </a:xfrm>
              </p:grpSpPr>
              <p:cxnSp>
                <p:nvCxnSpPr>
                  <p:cNvPr id="51" name="Straight Arrow Connector 50">
                    <a:extLst>
                      <a:ext uri="{FF2B5EF4-FFF2-40B4-BE49-F238E27FC236}">
                        <a16:creationId xmlns:a16="http://schemas.microsoft.com/office/drawing/2014/main" id="{85487693-AB97-49AD-D160-9754ADCD5388}"/>
                      </a:ext>
                    </a:extLst>
                  </p:cNvPr>
                  <p:cNvCxnSpPr>
                    <a:stCxn id="55" idx="2"/>
                    <a:endCxn id="54" idx="6"/>
                  </p:cNvCxnSpPr>
                  <p:nvPr/>
                </p:nvCxnSpPr>
                <p:spPr>
                  <a:xfrm flipH="1" flipV="1">
                    <a:off x="1615536" y="4729485"/>
                    <a:ext cx="713097" cy="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20157DE-164D-BE90-994C-38FCB063CD7A}"/>
                      </a:ext>
                    </a:extLst>
                  </p:cNvPr>
                  <p:cNvSpPr/>
                  <p:nvPr/>
                </p:nvSpPr>
                <p:spPr>
                  <a:xfrm>
                    <a:off x="1528205" y="3315498"/>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181164E-1DBE-1B54-39DA-41EAD67209B4}"/>
                      </a:ext>
                    </a:extLst>
                  </p:cNvPr>
                  <p:cNvSpPr/>
                  <p:nvPr/>
                </p:nvSpPr>
                <p:spPr>
                  <a:xfrm>
                    <a:off x="3156875" y="3313353"/>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8F45662-A62D-8D52-8CFD-50D34FFC6A81}"/>
                      </a:ext>
                    </a:extLst>
                  </p:cNvPr>
                  <p:cNvSpPr/>
                  <p:nvPr/>
                </p:nvSpPr>
                <p:spPr>
                  <a:xfrm>
                    <a:off x="1122979" y="4495323"/>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62B5032-9BD9-8412-B338-B1F0853566CC}"/>
                      </a:ext>
                    </a:extLst>
                  </p:cNvPr>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FA70B01F-C43B-34B8-7866-F6AD4D37A8E3}"/>
                      </a:ext>
                    </a:extLst>
                  </p:cNvPr>
                  <p:cNvCxnSpPr>
                    <a:stCxn id="53" idx="3"/>
                    <a:endCxn id="55" idx="7"/>
                  </p:cNvCxnSpPr>
                  <p:nvPr/>
                </p:nvCxnSpPr>
                <p:spPr>
                  <a:xfrm flipH="1">
                    <a:off x="2749057" y="3713092"/>
                    <a:ext cx="479952" cy="850818"/>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FE7C5C9-ED39-A48E-8FD8-4806F4574000}"/>
                      </a:ext>
                    </a:extLst>
                  </p:cNvPr>
                  <p:cNvCxnSpPr>
                    <a:stCxn id="52" idx="5"/>
                    <a:endCxn id="55" idx="1"/>
                  </p:cNvCxnSpPr>
                  <p:nvPr/>
                </p:nvCxnSpPr>
                <p:spPr>
                  <a:xfrm>
                    <a:off x="1948628" y="3715237"/>
                    <a:ext cx="452139" cy="84867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C9F587A-EA39-8FEA-7149-72B981B65138}"/>
                      </a:ext>
                    </a:extLst>
                  </p:cNvPr>
                  <p:cNvCxnSpPr>
                    <a:stCxn id="52" idx="6"/>
                    <a:endCxn id="53" idx="2"/>
                  </p:cNvCxnSpPr>
                  <p:nvPr/>
                </p:nvCxnSpPr>
                <p:spPr>
                  <a:xfrm flipV="1">
                    <a:off x="2020762" y="3547515"/>
                    <a:ext cx="1136113" cy="2145"/>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CCEFD72-B62A-371F-0541-4C35300386F0}"/>
                      </a:ext>
                    </a:extLst>
                  </p:cNvPr>
                  <p:cNvSpPr txBox="1"/>
                  <p:nvPr/>
                </p:nvSpPr>
                <p:spPr>
                  <a:xfrm>
                    <a:off x="1591944" y="3378940"/>
                    <a:ext cx="428622" cy="404697"/>
                  </a:xfrm>
                  <a:prstGeom prst="rect">
                    <a:avLst/>
                  </a:prstGeom>
                  <a:noFill/>
                </p:spPr>
                <p:txBody>
                  <a:bodyPr wrap="square" rtlCol="0">
                    <a:spAutoFit/>
                  </a:bodyPr>
                  <a:lstStyle/>
                  <a:p>
                    <a:pPr>
                      <a:spcAft>
                        <a:spcPts val="600"/>
                      </a:spcAft>
                    </a:pPr>
                    <a:r>
                      <a:rPr lang="en-US" b="1" dirty="0"/>
                      <a:t>A</a:t>
                    </a:r>
                  </a:p>
                </p:txBody>
              </p:sp>
              <p:sp>
                <p:nvSpPr>
                  <p:cNvPr id="60" name="TextBox 59">
                    <a:extLst>
                      <a:ext uri="{FF2B5EF4-FFF2-40B4-BE49-F238E27FC236}">
                        <a16:creationId xmlns:a16="http://schemas.microsoft.com/office/drawing/2014/main" id="{908C398D-ED16-42F6-B242-AD920FB7D899}"/>
                      </a:ext>
                    </a:extLst>
                  </p:cNvPr>
                  <p:cNvSpPr txBox="1"/>
                  <p:nvPr/>
                </p:nvSpPr>
                <p:spPr>
                  <a:xfrm>
                    <a:off x="2390330" y="4561085"/>
                    <a:ext cx="275480" cy="404697"/>
                  </a:xfrm>
                  <a:prstGeom prst="rect">
                    <a:avLst/>
                  </a:prstGeom>
                  <a:noFill/>
                </p:spPr>
                <p:txBody>
                  <a:bodyPr wrap="square" rtlCol="0">
                    <a:spAutoFit/>
                  </a:bodyPr>
                  <a:lstStyle/>
                  <a:p>
                    <a:pPr>
                      <a:spcAft>
                        <a:spcPts val="600"/>
                      </a:spcAft>
                    </a:pPr>
                    <a:r>
                      <a:rPr lang="en-US" b="1" dirty="0"/>
                      <a:t>D</a:t>
                    </a:r>
                  </a:p>
                </p:txBody>
              </p:sp>
              <p:sp>
                <p:nvSpPr>
                  <p:cNvPr id="61" name="TextBox 60">
                    <a:extLst>
                      <a:ext uri="{FF2B5EF4-FFF2-40B4-BE49-F238E27FC236}">
                        <a16:creationId xmlns:a16="http://schemas.microsoft.com/office/drawing/2014/main" id="{5B3627E1-CEEB-627F-EC5F-6BBC628FB363}"/>
                      </a:ext>
                    </a:extLst>
                  </p:cNvPr>
                  <p:cNvSpPr txBox="1"/>
                  <p:nvPr/>
                </p:nvSpPr>
                <p:spPr>
                  <a:xfrm>
                    <a:off x="1179164" y="4552832"/>
                    <a:ext cx="452411" cy="404697"/>
                  </a:xfrm>
                  <a:prstGeom prst="rect">
                    <a:avLst/>
                  </a:prstGeom>
                  <a:noFill/>
                </p:spPr>
                <p:txBody>
                  <a:bodyPr wrap="square" rtlCol="0">
                    <a:spAutoFit/>
                  </a:bodyPr>
                  <a:lstStyle/>
                  <a:p>
                    <a:pPr>
                      <a:spcAft>
                        <a:spcPts val="600"/>
                      </a:spcAft>
                    </a:pPr>
                    <a:r>
                      <a:rPr lang="en-US" b="1" dirty="0"/>
                      <a:t>C</a:t>
                    </a:r>
                  </a:p>
                </p:txBody>
              </p:sp>
              <p:sp>
                <p:nvSpPr>
                  <p:cNvPr id="62" name="TextBox 61">
                    <a:extLst>
                      <a:ext uri="{FF2B5EF4-FFF2-40B4-BE49-F238E27FC236}">
                        <a16:creationId xmlns:a16="http://schemas.microsoft.com/office/drawing/2014/main" id="{FB9BB20D-4EAB-635B-13AC-F6A1E19BA91B}"/>
                      </a:ext>
                    </a:extLst>
                  </p:cNvPr>
                  <p:cNvSpPr txBox="1"/>
                  <p:nvPr/>
                </p:nvSpPr>
                <p:spPr>
                  <a:xfrm>
                    <a:off x="3239428" y="3396451"/>
                    <a:ext cx="428622" cy="404697"/>
                  </a:xfrm>
                  <a:prstGeom prst="rect">
                    <a:avLst/>
                  </a:prstGeom>
                  <a:noFill/>
                </p:spPr>
                <p:txBody>
                  <a:bodyPr wrap="square" rtlCol="0">
                    <a:spAutoFit/>
                  </a:bodyPr>
                  <a:lstStyle/>
                  <a:p>
                    <a:pPr>
                      <a:spcAft>
                        <a:spcPts val="600"/>
                      </a:spcAft>
                    </a:pPr>
                    <a:r>
                      <a:rPr lang="en-US" b="1" dirty="0"/>
                      <a:t>B</a:t>
                    </a:r>
                  </a:p>
                </p:txBody>
              </p:sp>
            </p:grpSp>
            <p:sp>
              <p:nvSpPr>
                <p:cNvPr id="44" name="Oval 43">
                  <a:extLst>
                    <a:ext uri="{FF2B5EF4-FFF2-40B4-BE49-F238E27FC236}">
                      <a16:creationId xmlns:a16="http://schemas.microsoft.com/office/drawing/2014/main" id="{AABF3A80-9E9A-04DB-4DBC-E2D331EDF72C}"/>
                    </a:ext>
                  </a:extLst>
                </p:cNvPr>
                <p:cNvSpPr/>
                <p:nvPr/>
              </p:nvSpPr>
              <p:spPr>
                <a:xfrm>
                  <a:off x="2924523"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51D017D-C685-5EBB-5264-BBB2EDA9AD00}"/>
                    </a:ext>
                  </a:extLst>
                </p:cNvPr>
                <p:cNvSpPr/>
                <p:nvPr/>
              </p:nvSpPr>
              <p:spPr>
                <a:xfrm>
                  <a:off x="1910428" y="3618230"/>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280D1DB-E083-E2AD-B906-7C713FDCBC44}"/>
                    </a:ext>
                  </a:extLst>
                </p:cNvPr>
                <p:cNvSpPr txBox="1"/>
                <p:nvPr/>
              </p:nvSpPr>
              <p:spPr>
                <a:xfrm>
                  <a:off x="3009385" y="2764214"/>
                  <a:ext cx="225087" cy="325968"/>
                </a:xfrm>
                <a:prstGeom prst="rect">
                  <a:avLst/>
                </a:prstGeom>
                <a:noFill/>
              </p:spPr>
              <p:txBody>
                <a:bodyPr wrap="square" rtlCol="0">
                  <a:spAutoFit/>
                </a:bodyPr>
                <a:lstStyle/>
                <a:p>
                  <a:pPr>
                    <a:spcAft>
                      <a:spcPts val="600"/>
                    </a:spcAft>
                  </a:pPr>
                  <a:r>
                    <a:rPr lang="en-US" b="1" dirty="0"/>
                    <a:t>E</a:t>
                  </a:r>
                </a:p>
              </p:txBody>
            </p:sp>
            <p:sp>
              <p:nvSpPr>
                <p:cNvPr id="47" name="TextBox 46">
                  <a:extLst>
                    <a:ext uri="{FF2B5EF4-FFF2-40B4-BE49-F238E27FC236}">
                      <a16:creationId xmlns:a16="http://schemas.microsoft.com/office/drawing/2014/main" id="{0FFA4678-CB71-EBFB-891A-B0BE10480EA4}"/>
                    </a:ext>
                  </a:extLst>
                </p:cNvPr>
                <p:cNvSpPr txBox="1"/>
                <p:nvPr/>
              </p:nvSpPr>
              <p:spPr>
                <a:xfrm>
                  <a:off x="1965392" y="3663143"/>
                  <a:ext cx="335609" cy="325968"/>
                </a:xfrm>
                <a:prstGeom prst="rect">
                  <a:avLst/>
                </a:prstGeom>
                <a:noFill/>
              </p:spPr>
              <p:txBody>
                <a:bodyPr wrap="square" rtlCol="0">
                  <a:spAutoFit/>
                </a:bodyPr>
                <a:lstStyle/>
                <a:p>
                  <a:pPr>
                    <a:spcAft>
                      <a:spcPts val="600"/>
                    </a:spcAft>
                  </a:pPr>
                  <a:r>
                    <a:rPr lang="en-US" b="1" dirty="0"/>
                    <a:t>F</a:t>
                  </a:r>
                </a:p>
              </p:txBody>
            </p:sp>
            <p:cxnSp>
              <p:nvCxnSpPr>
                <p:cNvPr id="48" name="Straight Arrow Connector 47">
                  <a:extLst>
                    <a:ext uri="{FF2B5EF4-FFF2-40B4-BE49-F238E27FC236}">
                      <a16:creationId xmlns:a16="http://schemas.microsoft.com/office/drawing/2014/main" id="{01E3347C-AAC2-236D-BD93-AA0786D4B3FE}"/>
                    </a:ext>
                  </a:extLst>
                </p:cNvPr>
                <p:cNvCxnSpPr>
                  <a:stCxn id="53" idx="5"/>
                  <a:endCxn id="44" idx="0"/>
                </p:cNvCxnSpPr>
                <p:nvPr/>
              </p:nvCxnSpPr>
              <p:spPr>
                <a:xfrm>
                  <a:off x="2877239" y="2073231"/>
                  <a:ext cx="240120" cy="639737"/>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CDE09E8-57EE-ACC3-D7DA-97BF3F1F6591}"/>
                    </a:ext>
                  </a:extLst>
                </p:cNvPr>
                <p:cNvCxnSpPr>
                  <a:stCxn id="44" idx="2"/>
                  <a:endCxn id="55" idx="6"/>
                </p:cNvCxnSpPr>
                <p:nvPr/>
              </p:nvCxnSpPr>
              <p:spPr>
                <a:xfrm flipH="1" flipV="1">
                  <a:off x="2285209" y="2891898"/>
                  <a:ext cx="639314" cy="967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A4B03DD-AFFB-BCFD-6D9F-81D75533F3BE}"/>
                    </a:ext>
                  </a:extLst>
                </p:cNvPr>
                <p:cNvCxnSpPr>
                  <a:stCxn id="54" idx="5"/>
                  <a:endCxn id="45" idx="1"/>
                </p:cNvCxnSpPr>
                <p:nvPr/>
              </p:nvCxnSpPr>
              <p:spPr>
                <a:xfrm>
                  <a:off x="1284706" y="3025263"/>
                  <a:ext cx="682203" cy="648210"/>
                </a:xfrm>
                <a:prstGeom prst="straightConnector1">
                  <a:avLst/>
                </a:prstGeom>
                <a:ln w="44450">
                  <a:solidFill>
                    <a:schemeClr val="bg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1E3D8B76-B3DD-5F41-63CE-DBAF828B025C}"/>
                </a:ext>
              </a:extLst>
            </p:cNvPr>
            <p:cNvSpPr txBox="1"/>
            <p:nvPr/>
          </p:nvSpPr>
          <p:spPr>
            <a:xfrm>
              <a:off x="1574691" y="1878796"/>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37" name="TextBox 36">
              <a:extLst>
                <a:ext uri="{FF2B5EF4-FFF2-40B4-BE49-F238E27FC236}">
                  <a16:creationId xmlns:a16="http://schemas.microsoft.com/office/drawing/2014/main" id="{0E3F9BEE-CE8C-54CE-F5FF-DFFA767E2233}"/>
                </a:ext>
              </a:extLst>
            </p:cNvPr>
            <p:cNvSpPr txBox="1"/>
            <p:nvPr/>
          </p:nvSpPr>
          <p:spPr>
            <a:xfrm>
              <a:off x="1247300" y="2398173"/>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38" name="TextBox 37">
              <a:extLst>
                <a:ext uri="{FF2B5EF4-FFF2-40B4-BE49-F238E27FC236}">
                  <a16:creationId xmlns:a16="http://schemas.microsoft.com/office/drawing/2014/main" id="{CA3FFA17-82E7-3C03-AA2C-B3C2B13CD6B5}"/>
                </a:ext>
              </a:extLst>
            </p:cNvPr>
            <p:cNvSpPr txBox="1"/>
            <p:nvPr/>
          </p:nvSpPr>
          <p:spPr>
            <a:xfrm>
              <a:off x="2121020" y="3051031"/>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39" name="TextBox 38">
              <a:extLst>
                <a:ext uri="{FF2B5EF4-FFF2-40B4-BE49-F238E27FC236}">
                  <a16:creationId xmlns:a16="http://schemas.microsoft.com/office/drawing/2014/main" id="{7C092A01-3D78-F1E8-49A3-7B7E0C83BE0D}"/>
                </a:ext>
              </a:extLst>
            </p:cNvPr>
            <p:cNvSpPr txBox="1"/>
            <p:nvPr/>
          </p:nvSpPr>
          <p:spPr>
            <a:xfrm>
              <a:off x="2472514" y="2344108"/>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40" name="TextBox 39">
              <a:extLst>
                <a:ext uri="{FF2B5EF4-FFF2-40B4-BE49-F238E27FC236}">
                  <a16:creationId xmlns:a16="http://schemas.microsoft.com/office/drawing/2014/main" id="{46A98A90-37A6-95E4-9F11-2C421DB1C71A}"/>
                </a:ext>
              </a:extLst>
            </p:cNvPr>
            <p:cNvSpPr txBox="1"/>
            <p:nvPr/>
          </p:nvSpPr>
          <p:spPr>
            <a:xfrm>
              <a:off x="2980241" y="1851686"/>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grpSp>
      <p:sp>
        <p:nvSpPr>
          <p:cNvPr id="63" name="Right Arrow 61">
            <a:extLst>
              <a:ext uri="{FF2B5EF4-FFF2-40B4-BE49-F238E27FC236}">
                <a16:creationId xmlns:a16="http://schemas.microsoft.com/office/drawing/2014/main" id="{835C2EBD-6EEA-F7DF-B772-E1DC3D2D8E3B}"/>
              </a:ext>
            </a:extLst>
          </p:cNvPr>
          <p:cNvSpPr/>
          <p:nvPr/>
        </p:nvSpPr>
        <p:spPr>
          <a:xfrm rot="4704276">
            <a:off x="2462081" y="2796285"/>
            <a:ext cx="1093406" cy="237751"/>
          </a:xfrm>
          <a:prstGeom prst="rightArrow">
            <a:avLst/>
          </a:prstGeom>
          <a:solidFill>
            <a:schemeClr val="accent2">
              <a:lumMod val="20000"/>
              <a:lumOff val="80000"/>
            </a:schemeClr>
          </a:solidFill>
          <a:ln w="15875"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2">
            <a:extLst>
              <a:ext uri="{FF2B5EF4-FFF2-40B4-BE49-F238E27FC236}">
                <a16:creationId xmlns:a16="http://schemas.microsoft.com/office/drawing/2014/main" id="{FA817513-A6C0-72A1-23B8-0459A560B055}"/>
              </a:ext>
            </a:extLst>
          </p:cNvPr>
          <p:cNvSpPr/>
          <p:nvPr/>
        </p:nvSpPr>
        <p:spPr>
          <a:xfrm rot="674659">
            <a:off x="2930107" y="1297824"/>
            <a:ext cx="4339947" cy="243789"/>
          </a:xfrm>
          <a:prstGeom prst="rightArrow">
            <a:avLst/>
          </a:prstGeom>
          <a:solidFill>
            <a:schemeClr val="accent2">
              <a:lumMod val="20000"/>
              <a:lumOff val="80000"/>
            </a:schemeClr>
          </a:solidFill>
          <a:ln w="15875"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AA4BB016-C3AC-CF58-DE6B-60782FE689AA}"/>
              </a:ext>
            </a:extLst>
          </p:cNvPr>
          <p:cNvGrpSpPr/>
          <p:nvPr/>
        </p:nvGrpSpPr>
        <p:grpSpPr>
          <a:xfrm>
            <a:off x="6280137" y="1835977"/>
            <a:ext cx="2291246" cy="3976450"/>
            <a:chOff x="936454" y="-774844"/>
            <a:chExt cx="2291246" cy="3976450"/>
          </a:xfrm>
        </p:grpSpPr>
        <p:grpSp>
          <p:nvGrpSpPr>
            <p:cNvPr id="66" name="Group 65">
              <a:extLst>
                <a:ext uri="{FF2B5EF4-FFF2-40B4-BE49-F238E27FC236}">
                  <a16:creationId xmlns:a16="http://schemas.microsoft.com/office/drawing/2014/main" id="{D1110270-CAD0-24FC-99C7-B72ADF142925}"/>
                </a:ext>
              </a:extLst>
            </p:cNvPr>
            <p:cNvGrpSpPr/>
            <p:nvPr/>
          </p:nvGrpSpPr>
          <p:grpSpPr>
            <a:xfrm>
              <a:off x="936454" y="-774844"/>
              <a:ext cx="2291246" cy="3976450"/>
              <a:chOff x="1164462" y="-163463"/>
              <a:chExt cx="2036487" cy="3509567"/>
            </a:xfrm>
          </p:grpSpPr>
          <p:cxnSp>
            <p:nvCxnSpPr>
              <p:cNvPr id="72" name="Straight Arrow Connector 71">
                <a:extLst>
                  <a:ext uri="{FF2B5EF4-FFF2-40B4-BE49-F238E27FC236}">
                    <a16:creationId xmlns:a16="http://schemas.microsoft.com/office/drawing/2014/main" id="{99C60683-4F61-78F3-01F6-6AB18788AFB8}"/>
                  </a:ext>
                </a:extLst>
              </p:cNvPr>
              <p:cNvCxnSpPr>
                <a:stCxn id="75" idx="5"/>
                <a:endCxn id="76" idx="0"/>
              </p:cNvCxnSpPr>
              <p:nvPr/>
            </p:nvCxnSpPr>
            <p:spPr>
              <a:xfrm>
                <a:off x="2521477" y="1118033"/>
                <a:ext cx="459528" cy="71411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C07A6799-C64E-BADA-AD48-4C135F8D1C25}"/>
                  </a:ext>
                </a:extLst>
              </p:cNvPr>
              <p:cNvGrpSpPr/>
              <p:nvPr/>
            </p:nvGrpSpPr>
            <p:grpSpPr>
              <a:xfrm>
                <a:off x="1164462" y="-163463"/>
                <a:ext cx="2036487" cy="3509567"/>
                <a:chOff x="1164462" y="-163463"/>
                <a:chExt cx="2036487" cy="3509567"/>
              </a:xfrm>
            </p:grpSpPr>
            <p:grpSp>
              <p:nvGrpSpPr>
                <p:cNvPr id="74" name="Group 73">
                  <a:extLst>
                    <a:ext uri="{FF2B5EF4-FFF2-40B4-BE49-F238E27FC236}">
                      <a16:creationId xmlns:a16="http://schemas.microsoft.com/office/drawing/2014/main" id="{37E7C98D-8762-4FBC-FBA2-1773B31199D8}"/>
                    </a:ext>
                  </a:extLst>
                </p:cNvPr>
                <p:cNvGrpSpPr/>
                <p:nvPr/>
              </p:nvGrpSpPr>
              <p:grpSpPr>
                <a:xfrm>
                  <a:off x="1164462" y="-163463"/>
                  <a:ext cx="1421045" cy="3509567"/>
                  <a:chOff x="1389834" y="936181"/>
                  <a:chExt cx="1814884" cy="4357212"/>
                </a:xfrm>
              </p:grpSpPr>
              <p:cxnSp>
                <p:nvCxnSpPr>
                  <p:cNvPr id="81" name="Straight Arrow Connector 80">
                    <a:extLst>
                      <a:ext uri="{FF2B5EF4-FFF2-40B4-BE49-F238E27FC236}">
                        <a16:creationId xmlns:a16="http://schemas.microsoft.com/office/drawing/2014/main" id="{3BA6ED2A-CCE7-C1A7-6A4C-85550E9FE190}"/>
                      </a:ext>
                    </a:extLst>
                  </p:cNvPr>
                  <p:cNvCxnSpPr>
                    <a:stCxn id="85" idx="5"/>
                    <a:endCxn id="84" idx="0"/>
                  </p:cNvCxnSpPr>
                  <p:nvPr/>
                </p:nvCxnSpPr>
                <p:spPr>
                  <a:xfrm>
                    <a:off x="2455936" y="3797971"/>
                    <a:ext cx="412670" cy="1027099"/>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6BD5FA2F-FA21-836F-8669-C17B698BAAC8}"/>
                      </a:ext>
                    </a:extLst>
                  </p:cNvPr>
                  <p:cNvSpPr/>
                  <p:nvPr/>
                </p:nvSpPr>
                <p:spPr>
                  <a:xfrm>
                    <a:off x="1389834" y="4785698"/>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6207682-781E-E451-93BF-DED02756046B}"/>
                      </a:ext>
                    </a:extLst>
                  </p:cNvPr>
                  <p:cNvSpPr/>
                  <p:nvPr/>
                </p:nvSpPr>
                <p:spPr>
                  <a:xfrm>
                    <a:off x="2712161" y="936181"/>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708D8545-599E-F331-35ED-4CFE1233301F}"/>
                      </a:ext>
                    </a:extLst>
                  </p:cNvPr>
                  <p:cNvSpPr/>
                  <p:nvPr/>
                </p:nvSpPr>
                <p:spPr>
                  <a:xfrm>
                    <a:off x="2622328" y="482507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31B72232-46B1-45A6-3BE1-CC839D1961BF}"/>
                      </a:ext>
                    </a:extLst>
                  </p:cNvPr>
                  <p:cNvSpPr/>
                  <p:nvPr/>
                </p:nvSpPr>
                <p:spPr>
                  <a:xfrm>
                    <a:off x="2035513" y="3398234"/>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14F4BC7B-ED2E-E2AD-351C-6AF53CE1E65C}"/>
                      </a:ext>
                    </a:extLst>
                  </p:cNvPr>
                  <p:cNvCxnSpPr>
                    <a:stCxn id="82" idx="0"/>
                    <a:endCxn id="85" idx="3"/>
                  </p:cNvCxnSpPr>
                  <p:nvPr/>
                </p:nvCxnSpPr>
                <p:spPr>
                  <a:xfrm flipV="1">
                    <a:off x="1636112" y="3797971"/>
                    <a:ext cx="471534" cy="987727"/>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4D206D0F-9AEB-4DE7-E4AE-4AC59E095907}"/>
                      </a:ext>
                    </a:extLst>
                  </p:cNvPr>
                  <p:cNvSpPr txBox="1"/>
                  <p:nvPr/>
                </p:nvSpPr>
                <p:spPr>
                  <a:xfrm>
                    <a:off x="1453768" y="4866221"/>
                    <a:ext cx="428622" cy="404697"/>
                  </a:xfrm>
                  <a:prstGeom prst="rect">
                    <a:avLst/>
                  </a:prstGeom>
                  <a:noFill/>
                </p:spPr>
                <p:txBody>
                  <a:bodyPr wrap="square" rtlCol="0">
                    <a:spAutoFit/>
                  </a:bodyPr>
                  <a:lstStyle/>
                  <a:p>
                    <a:pPr>
                      <a:spcAft>
                        <a:spcPts val="600"/>
                      </a:spcAft>
                    </a:pPr>
                    <a:r>
                      <a:rPr lang="en-US" b="1" dirty="0"/>
                      <a:t>A</a:t>
                    </a:r>
                  </a:p>
                </p:txBody>
              </p:sp>
              <p:sp>
                <p:nvSpPr>
                  <p:cNvPr id="88" name="TextBox 87">
                    <a:extLst>
                      <a:ext uri="{FF2B5EF4-FFF2-40B4-BE49-F238E27FC236}">
                        <a16:creationId xmlns:a16="http://schemas.microsoft.com/office/drawing/2014/main" id="{D56687F2-9F6F-453D-2353-0C827C5574EC}"/>
                      </a:ext>
                    </a:extLst>
                  </p:cNvPr>
                  <p:cNvSpPr txBox="1"/>
                  <p:nvPr/>
                </p:nvSpPr>
                <p:spPr>
                  <a:xfrm>
                    <a:off x="2129600" y="3479562"/>
                    <a:ext cx="275480" cy="404697"/>
                  </a:xfrm>
                  <a:prstGeom prst="rect">
                    <a:avLst/>
                  </a:prstGeom>
                  <a:noFill/>
                </p:spPr>
                <p:txBody>
                  <a:bodyPr wrap="square" rtlCol="0">
                    <a:spAutoFit/>
                  </a:bodyPr>
                  <a:lstStyle/>
                  <a:p>
                    <a:pPr>
                      <a:spcAft>
                        <a:spcPts val="600"/>
                      </a:spcAft>
                    </a:pPr>
                    <a:r>
                      <a:rPr lang="en-US" b="1" dirty="0"/>
                      <a:t>D</a:t>
                    </a:r>
                  </a:p>
                </p:txBody>
              </p:sp>
              <p:sp>
                <p:nvSpPr>
                  <p:cNvPr id="89" name="TextBox 88">
                    <a:extLst>
                      <a:ext uri="{FF2B5EF4-FFF2-40B4-BE49-F238E27FC236}">
                        <a16:creationId xmlns:a16="http://schemas.microsoft.com/office/drawing/2014/main" id="{50D6DBFC-68EF-A24F-AB3B-B3237974BE80}"/>
                      </a:ext>
                    </a:extLst>
                  </p:cNvPr>
                  <p:cNvSpPr txBox="1"/>
                  <p:nvPr/>
                </p:nvSpPr>
                <p:spPr>
                  <a:xfrm>
                    <a:off x="2681071" y="4866221"/>
                    <a:ext cx="452411" cy="404697"/>
                  </a:xfrm>
                  <a:prstGeom prst="rect">
                    <a:avLst/>
                  </a:prstGeom>
                  <a:noFill/>
                </p:spPr>
                <p:txBody>
                  <a:bodyPr wrap="square" rtlCol="0">
                    <a:spAutoFit/>
                  </a:bodyPr>
                  <a:lstStyle/>
                  <a:p>
                    <a:pPr>
                      <a:spcAft>
                        <a:spcPts val="600"/>
                      </a:spcAft>
                    </a:pPr>
                    <a:r>
                      <a:rPr lang="en-US" b="1" dirty="0"/>
                      <a:t>C</a:t>
                    </a:r>
                  </a:p>
                </p:txBody>
              </p:sp>
              <p:sp>
                <p:nvSpPr>
                  <p:cNvPr id="90" name="TextBox 89">
                    <a:extLst>
                      <a:ext uri="{FF2B5EF4-FFF2-40B4-BE49-F238E27FC236}">
                        <a16:creationId xmlns:a16="http://schemas.microsoft.com/office/drawing/2014/main" id="{318784F8-4372-554E-5581-4E583E33EBE7}"/>
                      </a:ext>
                    </a:extLst>
                  </p:cNvPr>
                  <p:cNvSpPr txBox="1"/>
                  <p:nvPr/>
                </p:nvSpPr>
                <p:spPr>
                  <a:xfrm>
                    <a:off x="2776096" y="1011045"/>
                    <a:ext cx="428622" cy="404697"/>
                  </a:xfrm>
                  <a:prstGeom prst="rect">
                    <a:avLst/>
                  </a:prstGeom>
                  <a:noFill/>
                </p:spPr>
                <p:txBody>
                  <a:bodyPr wrap="square" rtlCol="0">
                    <a:spAutoFit/>
                  </a:bodyPr>
                  <a:lstStyle/>
                  <a:p>
                    <a:pPr>
                      <a:spcAft>
                        <a:spcPts val="600"/>
                      </a:spcAft>
                    </a:pPr>
                    <a:r>
                      <a:rPr lang="en-US" b="1" dirty="0"/>
                      <a:t>B</a:t>
                    </a:r>
                  </a:p>
                </p:txBody>
              </p:sp>
            </p:grpSp>
            <p:sp>
              <p:nvSpPr>
                <p:cNvPr id="75" name="Oval 74">
                  <a:extLst>
                    <a:ext uri="{FF2B5EF4-FFF2-40B4-BE49-F238E27FC236}">
                      <a16:creationId xmlns:a16="http://schemas.microsoft.com/office/drawing/2014/main" id="{70CF5108-7A13-D105-3B3D-692F2F4EDE7F}"/>
                    </a:ext>
                  </a:extLst>
                </p:cNvPr>
                <p:cNvSpPr/>
                <p:nvPr/>
              </p:nvSpPr>
              <p:spPr>
                <a:xfrm>
                  <a:off x="2192288" y="796062"/>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14C14E20-C028-8BDE-63DD-39A11F19232D}"/>
                    </a:ext>
                  </a:extLst>
                </p:cNvPr>
                <p:cNvSpPr/>
                <p:nvPr/>
              </p:nvSpPr>
              <p:spPr>
                <a:xfrm>
                  <a:off x="2788170" y="1832147"/>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5278260D-74C2-3C67-8546-0459FB6E0186}"/>
                    </a:ext>
                  </a:extLst>
                </p:cNvPr>
                <p:cNvSpPr txBox="1"/>
                <p:nvPr/>
              </p:nvSpPr>
              <p:spPr>
                <a:xfrm>
                  <a:off x="2248541" y="848167"/>
                  <a:ext cx="225087" cy="325968"/>
                </a:xfrm>
                <a:prstGeom prst="rect">
                  <a:avLst/>
                </a:prstGeom>
                <a:noFill/>
              </p:spPr>
              <p:txBody>
                <a:bodyPr wrap="square" rtlCol="0">
                  <a:spAutoFit/>
                </a:bodyPr>
                <a:lstStyle/>
                <a:p>
                  <a:pPr>
                    <a:spcAft>
                      <a:spcPts val="600"/>
                    </a:spcAft>
                  </a:pPr>
                  <a:r>
                    <a:rPr lang="en-US" b="1" dirty="0"/>
                    <a:t>E</a:t>
                  </a:r>
                </a:p>
              </p:txBody>
            </p:sp>
            <p:sp>
              <p:nvSpPr>
                <p:cNvPr id="78" name="TextBox 77">
                  <a:extLst>
                    <a:ext uri="{FF2B5EF4-FFF2-40B4-BE49-F238E27FC236}">
                      <a16:creationId xmlns:a16="http://schemas.microsoft.com/office/drawing/2014/main" id="{5E4C1683-8EE7-D2F7-85C4-6E5072F9BA6B}"/>
                    </a:ext>
                  </a:extLst>
                </p:cNvPr>
                <p:cNvSpPr txBox="1"/>
                <p:nvPr/>
              </p:nvSpPr>
              <p:spPr>
                <a:xfrm>
                  <a:off x="2865340" y="1910371"/>
                  <a:ext cx="335609" cy="325968"/>
                </a:xfrm>
                <a:prstGeom prst="rect">
                  <a:avLst/>
                </a:prstGeom>
                <a:noFill/>
              </p:spPr>
              <p:txBody>
                <a:bodyPr wrap="square" rtlCol="0">
                  <a:spAutoFit/>
                </a:bodyPr>
                <a:lstStyle/>
                <a:p>
                  <a:pPr>
                    <a:spcAft>
                      <a:spcPts val="600"/>
                    </a:spcAft>
                  </a:pPr>
                  <a:r>
                    <a:rPr lang="en-US" b="1" dirty="0"/>
                    <a:t>F</a:t>
                  </a:r>
                </a:p>
              </p:txBody>
            </p:sp>
            <p:cxnSp>
              <p:nvCxnSpPr>
                <p:cNvPr id="79" name="Straight Arrow Connector 78">
                  <a:extLst>
                    <a:ext uri="{FF2B5EF4-FFF2-40B4-BE49-F238E27FC236}">
                      <a16:creationId xmlns:a16="http://schemas.microsoft.com/office/drawing/2014/main" id="{D341FA40-B6D8-E589-4C9C-3AB1077CB9B2}"/>
                    </a:ext>
                  </a:extLst>
                </p:cNvPr>
                <p:cNvCxnSpPr>
                  <a:stCxn id="83" idx="4"/>
                  <a:endCxn id="75" idx="0"/>
                </p:cNvCxnSpPr>
                <p:nvPr/>
              </p:nvCxnSpPr>
              <p:spPr>
                <a:xfrm flipH="1">
                  <a:off x="2385123" y="213753"/>
                  <a:ext cx="7550" cy="582309"/>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CAA8E92-52E0-9903-2D32-B72B06C098A1}"/>
                    </a:ext>
                  </a:extLst>
                </p:cNvPr>
                <p:cNvCxnSpPr>
                  <a:stCxn id="75" idx="3"/>
                  <a:endCxn id="85" idx="0"/>
                </p:cNvCxnSpPr>
                <p:nvPr/>
              </p:nvCxnSpPr>
              <p:spPr>
                <a:xfrm flipH="1">
                  <a:off x="1862862" y="1118033"/>
                  <a:ext cx="385906" cy="70159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67" name="TextBox 66">
              <a:extLst>
                <a:ext uri="{FF2B5EF4-FFF2-40B4-BE49-F238E27FC236}">
                  <a16:creationId xmlns:a16="http://schemas.microsoft.com/office/drawing/2014/main" id="{69BAFE09-3811-BECA-8BF9-852152FB564A}"/>
                </a:ext>
              </a:extLst>
            </p:cNvPr>
            <p:cNvSpPr txBox="1"/>
            <p:nvPr/>
          </p:nvSpPr>
          <p:spPr>
            <a:xfrm>
              <a:off x="1012089" y="1979998"/>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68" name="TextBox 67">
              <a:extLst>
                <a:ext uri="{FF2B5EF4-FFF2-40B4-BE49-F238E27FC236}">
                  <a16:creationId xmlns:a16="http://schemas.microsoft.com/office/drawing/2014/main" id="{91EC496F-E4D8-DCA9-DAF1-32BD3C893BC1}"/>
                </a:ext>
              </a:extLst>
            </p:cNvPr>
            <p:cNvSpPr txBox="1"/>
            <p:nvPr/>
          </p:nvSpPr>
          <p:spPr>
            <a:xfrm>
              <a:off x="2121019" y="2123582"/>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69" name="TextBox 68">
              <a:extLst>
                <a:ext uri="{FF2B5EF4-FFF2-40B4-BE49-F238E27FC236}">
                  <a16:creationId xmlns:a16="http://schemas.microsoft.com/office/drawing/2014/main" id="{02702B75-F41E-3FA4-6A39-577BA237370E}"/>
                </a:ext>
              </a:extLst>
            </p:cNvPr>
            <p:cNvSpPr txBox="1"/>
            <p:nvPr/>
          </p:nvSpPr>
          <p:spPr>
            <a:xfrm>
              <a:off x="2721735" y="820928"/>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70" name="TextBox 69">
              <a:extLst>
                <a:ext uri="{FF2B5EF4-FFF2-40B4-BE49-F238E27FC236}">
                  <a16:creationId xmlns:a16="http://schemas.microsoft.com/office/drawing/2014/main" id="{2BCE727C-B292-C2C7-F70F-185E579A97AC}"/>
                </a:ext>
              </a:extLst>
            </p:cNvPr>
            <p:cNvSpPr txBox="1"/>
            <p:nvPr/>
          </p:nvSpPr>
          <p:spPr>
            <a:xfrm>
              <a:off x="1591903" y="822231"/>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71" name="TextBox 70">
              <a:extLst>
                <a:ext uri="{FF2B5EF4-FFF2-40B4-BE49-F238E27FC236}">
                  <a16:creationId xmlns:a16="http://schemas.microsoft.com/office/drawing/2014/main" id="{54431803-D99B-2A5B-878C-653AEA85D6DF}"/>
                </a:ext>
              </a:extLst>
            </p:cNvPr>
            <p:cNvSpPr txBox="1"/>
            <p:nvPr/>
          </p:nvSpPr>
          <p:spPr>
            <a:xfrm>
              <a:off x="1893842" y="-182634"/>
              <a:ext cx="256744" cy="369332"/>
            </a:xfrm>
            <a:prstGeom prst="rect">
              <a:avLst/>
            </a:prstGeom>
            <a:noFill/>
          </p:spPr>
          <p:txBody>
            <a:bodyPr wrap="square" rtlCol="0">
              <a:spAutoFit/>
            </a:bodyPr>
            <a:lstStyle/>
            <a:p>
              <a:pPr>
                <a:spcAft>
                  <a:spcPts val="600"/>
                </a:spcAft>
              </a:pPr>
              <a:r>
                <a:rPr lang="en-US" b="1" dirty="0">
                  <a:solidFill>
                    <a:srgbClr val="0070C0"/>
                  </a:solidFill>
                </a:rPr>
                <a:t>2</a:t>
              </a:r>
            </a:p>
          </p:txBody>
        </p:sp>
      </p:grpSp>
      <p:sp>
        <p:nvSpPr>
          <p:cNvPr id="91" name="TextBox 90">
            <a:extLst>
              <a:ext uri="{FF2B5EF4-FFF2-40B4-BE49-F238E27FC236}">
                <a16:creationId xmlns:a16="http://schemas.microsoft.com/office/drawing/2014/main" id="{4DFF835D-C9A8-9EEC-51C3-48049AAF4B62}"/>
              </a:ext>
            </a:extLst>
          </p:cNvPr>
          <p:cNvSpPr txBox="1"/>
          <p:nvPr/>
        </p:nvSpPr>
        <p:spPr>
          <a:xfrm>
            <a:off x="3794391" y="2214324"/>
            <a:ext cx="3113509" cy="1200329"/>
          </a:xfrm>
          <a:prstGeom prst="rect">
            <a:avLst/>
          </a:prstGeom>
          <a:noFill/>
        </p:spPr>
        <p:txBody>
          <a:bodyPr wrap="square" rtlCol="0">
            <a:spAutoFit/>
          </a:bodyPr>
          <a:lstStyle/>
          <a:p>
            <a:r>
              <a:rPr lang="en-US" sz="2400" b="1" i="1" dirty="0">
                <a:solidFill>
                  <a:srgbClr val="0070C0"/>
                </a:solidFill>
                <a:latin typeface="Segoe Print" panose="02000600000000000000" pitchFamily="2" charset="0"/>
              </a:rPr>
              <a:t>Grab a node, let the others “hang” down from it</a:t>
            </a:r>
          </a:p>
        </p:txBody>
      </p:sp>
    </p:spTree>
    <p:extLst>
      <p:ext uri="{BB962C8B-B14F-4D97-AF65-F5344CB8AC3E}">
        <p14:creationId xmlns:p14="http://schemas.microsoft.com/office/powerpoint/2010/main" val="195474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6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up)">
                                      <p:cBhvr>
                                        <p:cTn id="12" dur="500"/>
                                        <p:tgtEl>
                                          <p:spTgt spid="63"/>
                                        </p:tgtEl>
                                      </p:cBhvr>
                                    </p:animEffect>
                                  </p:childTnLst>
                                </p:cTn>
                              </p:par>
                            </p:childTnLst>
                          </p:cTn>
                        </p:par>
                        <p:par>
                          <p:cTn id="13" fill="hold">
                            <p:stCondLst>
                              <p:cond delay="500"/>
                            </p:stCondLst>
                            <p:childTnLst>
                              <p:par>
                                <p:cTn id="14" presetID="22" presetClass="entr" presetSubtype="1" fill="hold" nodeType="afterEffect">
                                  <p:stCondLst>
                                    <p:cond delay="10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13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left)">
                                      <p:cBhvr>
                                        <p:cTn id="21" dur="500"/>
                                        <p:tgtEl>
                                          <p:spTgt spid="64"/>
                                        </p:tgtEl>
                                      </p:cBhvr>
                                    </p:animEffect>
                                  </p:childTnLst>
                                </p:cTn>
                              </p:par>
                            </p:childTnLst>
                          </p:cTn>
                        </p:par>
                        <p:par>
                          <p:cTn id="22" fill="hold">
                            <p:stCondLst>
                              <p:cond delay="500"/>
                            </p:stCondLst>
                            <p:childTnLst>
                              <p:par>
                                <p:cTn id="23" presetID="22" presetClass="entr" presetSubtype="1" fill="hold" nodeType="afterEffect">
                                  <p:stCondLst>
                                    <p:cond delay="200"/>
                                  </p:stCondLst>
                                  <p:childTnLst>
                                    <p:set>
                                      <p:cBhvr>
                                        <p:cTn id="24" dur="1" fill="hold">
                                          <p:stCondLst>
                                            <p:cond delay="0"/>
                                          </p:stCondLst>
                                        </p:cTn>
                                        <p:tgtEl>
                                          <p:spTgt spid="65"/>
                                        </p:tgtEl>
                                        <p:attrNameLst>
                                          <p:attrName>style.visibility</p:attrName>
                                        </p:attrNameLst>
                                      </p:cBhvr>
                                      <p:to>
                                        <p:strVal val="visible"/>
                                      </p:to>
                                    </p:set>
                                    <p:animEffect transition="in" filter="wipe(up)">
                                      <p:cBhvr>
                                        <p:cTn id="25" dur="1300"/>
                                        <p:tgtEl>
                                          <p:spTgt spid="6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1"/>
                                        </p:tgtEl>
                                        <p:attrNameLst>
                                          <p:attrName>style.visibility</p:attrName>
                                        </p:attrNameLst>
                                      </p:cBhvr>
                                      <p:to>
                                        <p:strVal val="visible"/>
                                      </p:to>
                                    </p:set>
                                    <p:animEffect transition="in" filter="fade">
                                      <p:cBhvr>
                                        <p:cTn id="3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9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8A83683-D488-CF86-09E3-12499435D88E}"/>
              </a:ext>
            </a:extLst>
          </p:cNvPr>
          <p:cNvSpPr txBox="1">
            <a:spLocks/>
          </p:cNvSpPr>
          <p:nvPr/>
        </p:nvSpPr>
        <p:spPr>
          <a:xfrm>
            <a:off x="5845226" y="274638"/>
            <a:ext cx="2841574"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solidFill>
                  <a:srgbClr val="0070C0"/>
                </a:solidFill>
                <a:latin typeface="Arial" panose="020B0604020202020204" pitchFamily="34" charset="0"/>
                <a:cs typeface="Arial" panose="020B0604020202020204" pitchFamily="34" charset="0"/>
              </a:rPr>
              <a:t>Properties</a:t>
            </a:r>
            <a:endParaRPr lang="en-US" sz="4000" dirty="0">
              <a:solidFill>
                <a:srgbClr val="0070C0"/>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83DE8A53-3B7D-3215-9406-C4CEEC9A097C}"/>
              </a:ext>
            </a:extLst>
          </p:cNvPr>
          <p:cNvSpPr txBox="1">
            <a:spLocks/>
          </p:cNvSpPr>
          <p:nvPr/>
        </p:nvSpPr>
        <p:spPr>
          <a:xfrm>
            <a:off x="253423" y="526669"/>
            <a:ext cx="5388027" cy="56262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buFont typeface="Arial" panose="020B0604020202020204" pitchFamily="34" charset="0"/>
              <a:buNone/>
            </a:pPr>
            <a:r>
              <a:rPr lang="en-US" sz="2400" b="1" dirty="0">
                <a:latin typeface="Arial Narrow" panose="020B0606020202030204" pitchFamily="34" charset="0"/>
              </a:rPr>
              <a:t>Saw that a graph may have &gt;1 ST</a:t>
            </a:r>
          </a:p>
          <a:p>
            <a:pPr marL="109728" indent="0">
              <a:buFont typeface="Arial" panose="020B0604020202020204" pitchFamily="34" charset="0"/>
              <a:buNone/>
            </a:pPr>
            <a:r>
              <a:rPr lang="en-US" sz="2400" b="1" dirty="0">
                <a:solidFill>
                  <a:srgbClr val="0070C0"/>
                </a:solidFill>
                <a:latin typeface="Arial Narrow" panose="020B0606020202030204" pitchFamily="34" charset="0"/>
              </a:rPr>
              <a:t>A graph may also have &gt;1 MST</a:t>
            </a:r>
          </a:p>
        </p:txBody>
      </p:sp>
      <p:grpSp>
        <p:nvGrpSpPr>
          <p:cNvPr id="6" name="Group 5">
            <a:extLst>
              <a:ext uri="{FF2B5EF4-FFF2-40B4-BE49-F238E27FC236}">
                <a16:creationId xmlns:a16="http://schemas.microsoft.com/office/drawing/2014/main" id="{8A7B932C-7F11-1490-3308-0C50B1B594B5}"/>
              </a:ext>
            </a:extLst>
          </p:cNvPr>
          <p:cNvGrpSpPr/>
          <p:nvPr/>
        </p:nvGrpSpPr>
        <p:grpSpPr>
          <a:xfrm>
            <a:off x="468362" y="1563075"/>
            <a:ext cx="3117778" cy="2087890"/>
            <a:chOff x="735154" y="2423178"/>
            <a:chExt cx="3117778" cy="2087890"/>
          </a:xfrm>
        </p:grpSpPr>
        <p:grpSp>
          <p:nvGrpSpPr>
            <p:cNvPr id="7" name="Group 6">
              <a:extLst>
                <a:ext uri="{FF2B5EF4-FFF2-40B4-BE49-F238E27FC236}">
                  <a16:creationId xmlns:a16="http://schemas.microsoft.com/office/drawing/2014/main" id="{E326930E-2BCA-E3E4-54DE-E2BDC0C0A00B}"/>
                </a:ext>
              </a:extLst>
            </p:cNvPr>
            <p:cNvGrpSpPr/>
            <p:nvPr/>
          </p:nvGrpSpPr>
          <p:grpSpPr>
            <a:xfrm>
              <a:off x="735154" y="2423178"/>
              <a:ext cx="3117778" cy="2087890"/>
              <a:chOff x="461648" y="2272808"/>
              <a:chExt cx="3117778" cy="2087890"/>
            </a:xfrm>
          </p:grpSpPr>
          <p:grpSp>
            <p:nvGrpSpPr>
              <p:cNvPr id="9" name="Group 8">
                <a:extLst>
                  <a:ext uri="{FF2B5EF4-FFF2-40B4-BE49-F238E27FC236}">
                    <a16:creationId xmlns:a16="http://schemas.microsoft.com/office/drawing/2014/main" id="{83EA5DF4-28D3-2140-35FC-5E798C6C1754}"/>
                  </a:ext>
                </a:extLst>
              </p:cNvPr>
              <p:cNvGrpSpPr/>
              <p:nvPr/>
            </p:nvGrpSpPr>
            <p:grpSpPr>
              <a:xfrm>
                <a:off x="489012" y="2272808"/>
                <a:ext cx="3090414" cy="2087890"/>
                <a:chOff x="1037983" y="2008842"/>
                <a:chExt cx="3090414" cy="2087890"/>
              </a:xfrm>
            </p:grpSpPr>
            <p:grpSp>
              <p:nvGrpSpPr>
                <p:cNvPr id="12" name="Group 11">
                  <a:extLst>
                    <a:ext uri="{FF2B5EF4-FFF2-40B4-BE49-F238E27FC236}">
                      <a16:creationId xmlns:a16="http://schemas.microsoft.com/office/drawing/2014/main" id="{45EBD09A-3CC2-E6B5-F583-D0325A20BE79}"/>
                    </a:ext>
                  </a:extLst>
                </p:cNvPr>
                <p:cNvGrpSpPr/>
                <p:nvPr/>
              </p:nvGrpSpPr>
              <p:grpSpPr>
                <a:xfrm>
                  <a:off x="1037983" y="2008842"/>
                  <a:ext cx="3090414" cy="2087890"/>
                  <a:chOff x="967147" y="1969096"/>
                  <a:chExt cx="3090414" cy="2087890"/>
                </a:xfrm>
              </p:grpSpPr>
              <p:grpSp>
                <p:nvGrpSpPr>
                  <p:cNvPr id="14" name="Group 13">
                    <a:extLst>
                      <a:ext uri="{FF2B5EF4-FFF2-40B4-BE49-F238E27FC236}">
                        <a16:creationId xmlns:a16="http://schemas.microsoft.com/office/drawing/2014/main" id="{C6CC6FD2-0DBA-68E4-B02D-8AEB7D010EDB}"/>
                      </a:ext>
                    </a:extLst>
                  </p:cNvPr>
                  <p:cNvGrpSpPr/>
                  <p:nvPr/>
                </p:nvGrpSpPr>
                <p:grpSpPr>
                  <a:xfrm>
                    <a:off x="967147" y="1969096"/>
                    <a:ext cx="3090414" cy="2087890"/>
                    <a:chOff x="733183" y="1228814"/>
                    <a:chExt cx="3090414" cy="2087890"/>
                  </a:xfrm>
                </p:grpSpPr>
                <p:grpSp>
                  <p:nvGrpSpPr>
                    <p:cNvPr id="16" name="Group 15">
                      <a:extLst>
                        <a:ext uri="{FF2B5EF4-FFF2-40B4-BE49-F238E27FC236}">
                          <a16:creationId xmlns:a16="http://schemas.microsoft.com/office/drawing/2014/main" id="{C66EAE84-A7E6-36E4-7B22-A521CEF9C5DC}"/>
                        </a:ext>
                      </a:extLst>
                    </p:cNvPr>
                    <p:cNvGrpSpPr/>
                    <p:nvPr/>
                  </p:nvGrpSpPr>
                  <p:grpSpPr>
                    <a:xfrm>
                      <a:off x="733183" y="1359163"/>
                      <a:ext cx="2905047" cy="1868124"/>
                      <a:chOff x="983792" y="1719988"/>
                      <a:chExt cx="2582043" cy="1648785"/>
                    </a:xfrm>
                  </p:grpSpPr>
                  <p:sp>
                    <p:nvSpPr>
                      <p:cNvPr id="22" name="Oval 21">
                        <a:extLst>
                          <a:ext uri="{FF2B5EF4-FFF2-40B4-BE49-F238E27FC236}">
                            <a16:creationId xmlns:a16="http://schemas.microsoft.com/office/drawing/2014/main" id="{7DE541FD-D614-01A8-9DCE-753AC8EE61E9}"/>
                          </a:ext>
                        </a:extLst>
                      </p:cNvPr>
                      <p:cNvSpPr/>
                      <p:nvPr/>
                    </p:nvSpPr>
                    <p:spPr>
                      <a:xfrm>
                        <a:off x="3180165" y="2991559"/>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6F1E094-3D79-1E2A-AED8-D90DB49176BC}"/>
                          </a:ext>
                        </a:extLst>
                      </p:cNvPr>
                      <p:cNvSpPr/>
                      <p:nvPr/>
                    </p:nvSpPr>
                    <p:spPr>
                      <a:xfrm>
                        <a:off x="3177117" y="171998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4835BD8-2838-37A0-37AE-CB8BF5BB81F9}"/>
                          </a:ext>
                        </a:extLst>
                      </p:cNvPr>
                      <p:cNvGrpSpPr/>
                      <p:nvPr/>
                    </p:nvGrpSpPr>
                    <p:grpSpPr>
                      <a:xfrm>
                        <a:off x="983792" y="1719988"/>
                        <a:ext cx="2580457" cy="1646726"/>
                        <a:chOff x="1159091" y="3274535"/>
                        <a:chExt cx="3295621" cy="2044452"/>
                      </a:xfrm>
                    </p:grpSpPr>
                    <p:cxnSp>
                      <p:nvCxnSpPr>
                        <p:cNvPr id="29" name="Straight Arrow Connector 28">
                          <a:extLst>
                            <a:ext uri="{FF2B5EF4-FFF2-40B4-BE49-F238E27FC236}">
                              <a16:creationId xmlns:a16="http://schemas.microsoft.com/office/drawing/2014/main" id="{71A3BE64-84A2-DF41-B267-7545DBBA4E46}"/>
                            </a:ext>
                          </a:extLst>
                        </p:cNvPr>
                        <p:cNvCxnSpPr>
                          <a:stCxn id="33" idx="2"/>
                          <a:endCxn id="32" idx="6"/>
                        </p:cNvCxnSpPr>
                        <p:nvPr/>
                      </p:nvCxnSpPr>
                      <p:spPr>
                        <a:xfrm flipH="1" flipV="1">
                          <a:off x="1832363" y="4839390"/>
                          <a:ext cx="786988" cy="245437"/>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9BEA225E-A9AE-F465-F846-68D78BDAC954}"/>
                            </a:ext>
                          </a:extLst>
                        </p:cNvPr>
                        <p:cNvSpPr/>
                        <p:nvPr/>
                      </p:nvSpPr>
                      <p:spPr>
                        <a:xfrm>
                          <a:off x="1159091" y="3277089"/>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38F7C1E-D98C-27FF-E07B-7C8DCDB645D4}"/>
                            </a:ext>
                          </a:extLst>
                        </p:cNvPr>
                        <p:cNvSpPr/>
                        <p:nvPr/>
                      </p:nvSpPr>
                      <p:spPr>
                        <a:xfrm>
                          <a:off x="2612971" y="3274535"/>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3C550D5-75DC-16AF-311C-1C6048BAB92E}"/>
                            </a:ext>
                          </a:extLst>
                        </p:cNvPr>
                        <p:cNvSpPr/>
                        <p:nvPr/>
                      </p:nvSpPr>
                      <p:spPr>
                        <a:xfrm>
                          <a:off x="1339806" y="4605228"/>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F46DCBC-614C-DB15-E100-9CB44A1479DB}"/>
                            </a:ext>
                          </a:extLst>
                        </p:cNvPr>
                        <p:cNvSpPr/>
                        <p:nvPr/>
                      </p:nvSpPr>
                      <p:spPr>
                        <a:xfrm>
                          <a:off x="2619351" y="485066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207AAE24-DEFC-398F-A584-9CCA7D382CC0}"/>
                            </a:ext>
                          </a:extLst>
                        </p:cNvPr>
                        <p:cNvCxnSpPr>
                          <a:stCxn id="31" idx="4"/>
                          <a:endCxn id="33" idx="0"/>
                        </p:cNvCxnSpPr>
                        <p:nvPr/>
                      </p:nvCxnSpPr>
                      <p:spPr>
                        <a:xfrm>
                          <a:off x="2859249" y="3742858"/>
                          <a:ext cx="6381" cy="110780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652FB1C-E0F6-B497-E01B-BE245FD9CA89}"/>
                            </a:ext>
                          </a:extLst>
                        </p:cNvPr>
                        <p:cNvCxnSpPr>
                          <a:stCxn id="30" idx="4"/>
                          <a:endCxn id="32" idx="0"/>
                        </p:cNvCxnSpPr>
                        <p:nvPr/>
                      </p:nvCxnSpPr>
                      <p:spPr>
                        <a:xfrm>
                          <a:off x="1405370" y="3745412"/>
                          <a:ext cx="180715" cy="85981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0E1657F-7958-6F8F-17AB-FC5A43B1385A}"/>
                            </a:ext>
                          </a:extLst>
                        </p:cNvPr>
                        <p:cNvCxnSpPr>
                          <a:stCxn id="30" idx="6"/>
                          <a:endCxn id="31" idx="2"/>
                        </p:cNvCxnSpPr>
                        <p:nvPr/>
                      </p:nvCxnSpPr>
                      <p:spPr>
                        <a:xfrm flipV="1">
                          <a:off x="1651648" y="3508697"/>
                          <a:ext cx="961322" cy="2554"/>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10E76CE-B0BF-4978-22E5-BBE5F93807FE}"/>
                            </a:ext>
                          </a:extLst>
                        </p:cNvPr>
                        <p:cNvSpPr txBox="1"/>
                        <p:nvPr/>
                      </p:nvSpPr>
                      <p:spPr>
                        <a:xfrm>
                          <a:off x="1182470" y="3313152"/>
                          <a:ext cx="432601" cy="404697"/>
                        </a:xfrm>
                        <a:prstGeom prst="rect">
                          <a:avLst/>
                        </a:prstGeom>
                        <a:noFill/>
                      </p:spPr>
                      <p:txBody>
                        <a:bodyPr wrap="square" rtlCol="0">
                          <a:spAutoFit/>
                        </a:bodyPr>
                        <a:lstStyle/>
                        <a:p>
                          <a:pPr>
                            <a:spcAft>
                              <a:spcPts val="600"/>
                            </a:spcAft>
                          </a:pPr>
                          <a:r>
                            <a:rPr lang="en-US" b="1" dirty="0"/>
                            <a:t>A</a:t>
                          </a:r>
                        </a:p>
                      </p:txBody>
                    </p:sp>
                    <p:sp>
                      <p:nvSpPr>
                        <p:cNvPr id="38" name="TextBox 37">
                          <a:extLst>
                            <a:ext uri="{FF2B5EF4-FFF2-40B4-BE49-F238E27FC236}">
                              <a16:creationId xmlns:a16="http://schemas.microsoft.com/office/drawing/2014/main" id="{3F050567-E9C7-0A79-1221-C8E7669AA42A}"/>
                            </a:ext>
                          </a:extLst>
                        </p:cNvPr>
                        <p:cNvSpPr txBox="1"/>
                        <p:nvPr/>
                      </p:nvSpPr>
                      <p:spPr>
                        <a:xfrm>
                          <a:off x="1402142" y="4680129"/>
                          <a:ext cx="275480" cy="404697"/>
                        </a:xfrm>
                        <a:prstGeom prst="rect">
                          <a:avLst/>
                        </a:prstGeom>
                        <a:noFill/>
                      </p:spPr>
                      <p:txBody>
                        <a:bodyPr wrap="square" rtlCol="0">
                          <a:spAutoFit/>
                        </a:bodyPr>
                        <a:lstStyle/>
                        <a:p>
                          <a:pPr>
                            <a:spcAft>
                              <a:spcPts val="600"/>
                            </a:spcAft>
                          </a:pPr>
                          <a:r>
                            <a:rPr lang="en-US" b="1" dirty="0"/>
                            <a:t>D</a:t>
                          </a:r>
                        </a:p>
                      </p:txBody>
                    </p:sp>
                    <p:sp>
                      <p:nvSpPr>
                        <p:cNvPr id="39" name="TextBox 38">
                          <a:extLst>
                            <a:ext uri="{FF2B5EF4-FFF2-40B4-BE49-F238E27FC236}">
                              <a16:creationId xmlns:a16="http://schemas.microsoft.com/office/drawing/2014/main" id="{0B6F5B2F-6997-8D51-BA19-19CE304EFB31}"/>
                            </a:ext>
                          </a:extLst>
                        </p:cNvPr>
                        <p:cNvSpPr txBox="1"/>
                        <p:nvPr/>
                      </p:nvSpPr>
                      <p:spPr>
                        <a:xfrm>
                          <a:off x="4002301" y="3339148"/>
                          <a:ext cx="452411" cy="404697"/>
                        </a:xfrm>
                        <a:prstGeom prst="rect">
                          <a:avLst/>
                        </a:prstGeom>
                        <a:noFill/>
                      </p:spPr>
                      <p:txBody>
                        <a:bodyPr wrap="square" rtlCol="0">
                          <a:spAutoFit/>
                        </a:bodyPr>
                        <a:lstStyle/>
                        <a:p>
                          <a:pPr>
                            <a:spcAft>
                              <a:spcPts val="600"/>
                            </a:spcAft>
                          </a:pPr>
                          <a:r>
                            <a:rPr lang="en-US" b="1" dirty="0"/>
                            <a:t>C</a:t>
                          </a:r>
                        </a:p>
                      </p:txBody>
                    </p:sp>
                    <p:sp>
                      <p:nvSpPr>
                        <p:cNvPr id="40" name="TextBox 39">
                          <a:extLst>
                            <a:ext uri="{FF2B5EF4-FFF2-40B4-BE49-F238E27FC236}">
                              <a16:creationId xmlns:a16="http://schemas.microsoft.com/office/drawing/2014/main" id="{9CDA5AED-D51E-A90F-0FCF-A414072BE3B4}"/>
                            </a:ext>
                          </a:extLst>
                        </p:cNvPr>
                        <p:cNvSpPr txBox="1"/>
                        <p:nvPr/>
                      </p:nvSpPr>
                      <p:spPr>
                        <a:xfrm>
                          <a:off x="2694819" y="3309349"/>
                          <a:ext cx="289030" cy="404697"/>
                        </a:xfrm>
                        <a:prstGeom prst="rect">
                          <a:avLst/>
                        </a:prstGeom>
                        <a:noFill/>
                      </p:spPr>
                      <p:txBody>
                        <a:bodyPr wrap="square" rtlCol="0">
                          <a:spAutoFit/>
                        </a:bodyPr>
                        <a:lstStyle/>
                        <a:p>
                          <a:pPr>
                            <a:spcAft>
                              <a:spcPts val="600"/>
                            </a:spcAft>
                          </a:pPr>
                          <a:r>
                            <a:rPr lang="en-US" b="1" dirty="0"/>
                            <a:t>B</a:t>
                          </a:r>
                        </a:p>
                      </p:txBody>
                    </p:sp>
                  </p:grpSp>
                  <p:sp>
                    <p:nvSpPr>
                      <p:cNvPr id="25" name="TextBox 24">
                        <a:extLst>
                          <a:ext uri="{FF2B5EF4-FFF2-40B4-BE49-F238E27FC236}">
                            <a16:creationId xmlns:a16="http://schemas.microsoft.com/office/drawing/2014/main" id="{0ACACBA8-CD6A-AD83-55F3-7282D03703C0}"/>
                          </a:ext>
                        </a:extLst>
                      </p:cNvPr>
                      <p:cNvSpPr txBox="1"/>
                      <p:nvPr/>
                    </p:nvSpPr>
                    <p:spPr>
                      <a:xfrm>
                        <a:off x="2175630" y="3034372"/>
                        <a:ext cx="225087" cy="325968"/>
                      </a:xfrm>
                      <a:prstGeom prst="rect">
                        <a:avLst/>
                      </a:prstGeom>
                      <a:noFill/>
                    </p:spPr>
                    <p:txBody>
                      <a:bodyPr wrap="square" rtlCol="0">
                        <a:spAutoFit/>
                      </a:bodyPr>
                      <a:lstStyle/>
                      <a:p>
                        <a:pPr>
                          <a:spcAft>
                            <a:spcPts val="600"/>
                          </a:spcAft>
                        </a:pPr>
                        <a:r>
                          <a:rPr lang="en-US" b="1" dirty="0"/>
                          <a:t>E</a:t>
                        </a:r>
                      </a:p>
                    </p:txBody>
                  </p:sp>
                  <p:cxnSp>
                    <p:nvCxnSpPr>
                      <p:cNvPr id="26" name="Straight Arrow Connector 25">
                        <a:extLst>
                          <a:ext uri="{FF2B5EF4-FFF2-40B4-BE49-F238E27FC236}">
                            <a16:creationId xmlns:a16="http://schemas.microsoft.com/office/drawing/2014/main" id="{F6C32BEF-0DCD-3D32-9C99-DBAB540090B8}"/>
                          </a:ext>
                        </a:extLst>
                      </p:cNvPr>
                      <p:cNvCxnSpPr>
                        <a:stCxn id="33" idx="7"/>
                        <a:endCxn id="23" idx="3"/>
                      </p:cNvCxnSpPr>
                      <p:nvPr/>
                    </p:nvCxnSpPr>
                    <p:spPr>
                      <a:xfrm flipV="1">
                        <a:off x="2456359" y="2041960"/>
                        <a:ext cx="777238" cy="100278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1B77CA-4649-3372-DFCC-673760D3B4CA}"/>
                          </a:ext>
                        </a:extLst>
                      </p:cNvPr>
                      <p:cNvCxnSpPr>
                        <a:stCxn id="22" idx="2"/>
                        <a:endCxn id="33" idx="6"/>
                      </p:cNvCxnSpPr>
                      <p:nvPr/>
                    </p:nvCxnSpPr>
                    <p:spPr>
                      <a:xfrm flipH="1" flipV="1">
                        <a:off x="2512840" y="3178107"/>
                        <a:ext cx="667325" cy="2059"/>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88160D0-9CE2-4B5B-891E-0264EF18DFEF}"/>
                          </a:ext>
                        </a:extLst>
                      </p:cNvPr>
                      <p:cNvCxnSpPr>
                        <a:stCxn id="23" idx="4"/>
                        <a:endCxn id="22" idx="0"/>
                      </p:cNvCxnSpPr>
                      <p:nvPr/>
                    </p:nvCxnSpPr>
                    <p:spPr>
                      <a:xfrm>
                        <a:off x="3369952" y="2097202"/>
                        <a:ext cx="3048" cy="894357"/>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DEBBCB3-DCA3-B4C2-EB12-3D0B3BA89BDE}"/>
                        </a:ext>
                      </a:extLst>
                    </p:cNvPr>
                    <p:cNvSpPr txBox="1"/>
                    <p:nvPr/>
                  </p:nvSpPr>
                  <p:spPr>
                    <a:xfrm>
                      <a:off x="1429077" y="1228814"/>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18" name="TextBox 17">
                      <a:extLst>
                        <a:ext uri="{FF2B5EF4-FFF2-40B4-BE49-F238E27FC236}">
                          <a16:creationId xmlns:a16="http://schemas.microsoft.com/office/drawing/2014/main" id="{A6336765-A1AD-52ED-67DE-DF7799E71F07}"/>
                        </a:ext>
                      </a:extLst>
                    </p:cNvPr>
                    <p:cNvSpPr txBox="1"/>
                    <p:nvPr/>
                  </p:nvSpPr>
                  <p:spPr>
                    <a:xfrm>
                      <a:off x="1440887" y="2947372"/>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19" name="TextBox 18">
                      <a:extLst>
                        <a:ext uri="{FF2B5EF4-FFF2-40B4-BE49-F238E27FC236}">
                          <a16:creationId xmlns:a16="http://schemas.microsoft.com/office/drawing/2014/main" id="{029573A4-0AD6-3E52-258A-8F9EC466E5C5}"/>
                        </a:ext>
                      </a:extLst>
                    </p:cNvPr>
                    <p:cNvSpPr txBox="1"/>
                    <p:nvPr/>
                  </p:nvSpPr>
                  <p:spPr>
                    <a:xfrm>
                      <a:off x="3446004" y="1973158"/>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sp>
                  <p:nvSpPr>
                    <p:cNvPr id="20" name="TextBox 19">
                      <a:extLst>
                        <a:ext uri="{FF2B5EF4-FFF2-40B4-BE49-F238E27FC236}">
                          <a16:creationId xmlns:a16="http://schemas.microsoft.com/office/drawing/2014/main" id="{1AAE53AD-7951-05C9-66EF-DE753517EE4D}"/>
                        </a:ext>
                      </a:extLst>
                    </p:cNvPr>
                    <p:cNvSpPr txBox="1"/>
                    <p:nvPr/>
                  </p:nvSpPr>
                  <p:spPr>
                    <a:xfrm>
                      <a:off x="2756894" y="2684780"/>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sp>
                  <p:nvSpPr>
                    <p:cNvPr id="21" name="TextBox 20">
                      <a:extLst>
                        <a:ext uri="{FF2B5EF4-FFF2-40B4-BE49-F238E27FC236}">
                          <a16:creationId xmlns:a16="http://schemas.microsoft.com/office/drawing/2014/main" id="{5DEAC9DB-9C3F-A6CA-3513-E2D1BFE34EA5}"/>
                        </a:ext>
                      </a:extLst>
                    </p:cNvPr>
                    <p:cNvSpPr txBox="1"/>
                    <p:nvPr/>
                  </p:nvSpPr>
                  <p:spPr>
                    <a:xfrm>
                      <a:off x="2716689" y="1736696"/>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grpSp>
              <p:sp>
                <p:nvSpPr>
                  <p:cNvPr id="15" name="TextBox 14">
                    <a:extLst>
                      <a:ext uri="{FF2B5EF4-FFF2-40B4-BE49-F238E27FC236}">
                        <a16:creationId xmlns:a16="http://schemas.microsoft.com/office/drawing/2014/main" id="{D9FC575C-3BF0-9883-C5B1-CEA0D4341B75}"/>
                      </a:ext>
                    </a:extLst>
                  </p:cNvPr>
                  <p:cNvSpPr txBox="1"/>
                  <p:nvPr/>
                </p:nvSpPr>
                <p:spPr>
                  <a:xfrm>
                    <a:off x="2448601" y="2706577"/>
                    <a:ext cx="377593" cy="369332"/>
                  </a:xfrm>
                  <a:prstGeom prst="rect">
                    <a:avLst/>
                  </a:prstGeom>
                  <a:noFill/>
                </p:spPr>
                <p:txBody>
                  <a:bodyPr wrap="square" rtlCol="0">
                    <a:spAutoFit/>
                  </a:bodyPr>
                  <a:lstStyle/>
                  <a:p>
                    <a:pPr>
                      <a:spcAft>
                        <a:spcPts val="600"/>
                      </a:spcAft>
                    </a:pPr>
                    <a:r>
                      <a:rPr lang="en-US" b="1" dirty="0">
                        <a:solidFill>
                          <a:srgbClr val="0070C0"/>
                        </a:solidFill>
                      </a:rPr>
                      <a:t>5</a:t>
                    </a:r>
                  </a:p>
                </p:txBody>
              </p:sp>
            </p:grpSp>
            <p:sp>
              <p:nvSpPr>
                <p:cNvPr id="13" name="TextBox 12">
                  <a:extLst>
                    <a:ext uri="{FF2B5EF4-FFF2-40B4-BE49-F238E27FC236}">
                      <a16:creationId xmlns:a16="http://schemas.microsoft.com/office/drawing/2014/main" id="{E9D056E4-DC1A-A0D1-B323-FC5DF8ACB0AC}"/>
                    </a:ext>
                  </a:extLst>
                </p:cNvPr>
                <p:cNvSpPr txBox="1"/>
                <p:nvPr/>
              </p:nvSpPr>
              <p:spPr>
                <a:xfrm>
                  <a:off x="1694024" y="2643197"/>
                  <a:ext cx="377593" cy="369332"/>
                </a:xfrm>
                <a:prstGeom prst="rect">
                  <a:avLst/>
                </a:prstGeom>
                <a:noFill/>
              </p:spPr>
              <p:txBody>
                <a:bodyPr wrap="square" rtlCol="0">
                  <a:spAutoFit/>
                </a:bodyPr>
                <a:lstStyle/>
                <a:p>
                  <a:pPr>
                    <a:spcAft>
                      <a:spcPts val="600"/>
                    </a:spcAft>
                  </a:pPr>
                  <a:r>
                    <a:rPr lang="en-US" b="1" dirty="0">
                      <a:solidFill>
                        <a:srgbClr val="0070C0"/>
                      </a:solidFill>
                    </a:rPr>
                    <a:t>4</a:t>
                  </a:r>
                </a:p>
              </p:txBody>
            </p:sp>
          </p:grpSp>
          <p:sp>
            <p:nvSpPr>
              <p:cNvPr id="10" name="TextBox 9">
                <a:extLst>
                  <a:ext uri="{FF2B5EF4-FFF2-40B4-BE49-F238E27FC236}">
                    <a16:creationId xmlns:a16="http://schemas.microsoft.com/office/drawing/2014/main" id="{A3737CED-7E0F-CC97-3710-1913FF3F7680}"/>
                  </a:ext>
                </a:extLst>
              </p:cNvPr>
              <p:cNvSpPr txBox="1"/>
              <p:nvPr/>
            </p:nvSpPr>
            <p:spPr>
              <a:xfrm>
                <a:off x="461648" y="3124911"/>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cxnSp>
            <p:nvCxnSpPr>
              <p:cNvPr id="11" name="Straight Arrow Connector 10">
                <a:extLst>
                  <a:ext uri="{FF2B5EF4-FFF2-40B4-BE49-F238E27FC236}">
                    <a16:creationId xmlns:a16="http://schemas.microsoft.com/office/drawing/2014/main" id="{F156DF89-6A63-EF5F-4C10-E62203648174}"/>
                  </a:ext>
                </a:extLst>
              </p:cNvPr>
              <p:cNvCxnSpPr>
                <a:stCxn id="32" idx="7"/>
                <a:endCxn id="31" idx="3"/>
              </p:cNvCxnSpPr>
              <p:nvPr/>
            </p:nvCxnSpPr>
            <p:spPr>
              <a:xfrm flipV="1">
                <a:off x="1018582" y="2767963"/>
                <a:ext cx="814765" cy="91219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03D50180-8D63-5511-A171-38C4FB8E00E0}"/>
                </a:ext>
              </a:extLst>
            </p:cNvPr>
            <p:cNvSpPr txBox="1"/>
            <p:nvPr/>
          </p:nvSpPr>
          <p:spPr>
            <a:xfrm>
              <a:off x="3311090" y="4049986"/>
              <a:ext cx="253245" cy="369332"/>
            </a:xfrm>
            <a:prstGeom prst="rect">
              <a:avLst/>
            </a:prstGeom>
            <a:noFill/>
          </p:spPr>
          <p:txBody>
            <a:bodyPr wrap="square" rtlCol="0">
              <a:spAutoFit/>
            </a:bodyPr>
            <a:lstStyle/>
            <a:p>
              <a:pPr>
                <a:spcAft>
                  <a:spcPts val="600"/>
                </a:spcAft>
              </a:pPr>
              <a:r>
                <a:rPr lang="en-US" b="1" dirty="0"/>
                <a:t>F</a:t>
              </a:r>
            </a:p>
          </p:txBody>
        </p:sp>
      </p:grpSp>
      <p:sp>
        <p:nvSpPr>
          <p:cNvPr id="41" name="Right Arrow 90">
            <a:extLst>
              <a:ext uri="{FF2B5EF4-FFF2-40B4-BE49-F238E27FC236}">
                <a16:creationId xmlns:a16="http://schemas.microsoft.com/office/drawing/2014/main" id="{FE82FB44-B1DB-67B1-DBE7-0093390A8944}"/>
              </a:ext>
            </a:extLst>
          </p:cNvPr>
          <p:cNvSpPr/>
          <p:nvPr/>
        </p:nvSpPr>
        <p:spPr>
          <a:xfrm>
            <a:off x="4062423" y="2097997"/>
            <a:ext cx="605547" cy="258610"/>
          </a:xfrm>
          <a:prstGeom prst="rightArrow">
            <a:avLst/>
          </a:prstGeom>
          <a:solidFill>
            <a:schemeClr val="accent2">
              <a:lumMod val="20000"/>
              <a:lumOff val="80000"/>
            </a:schemeClr>
          </a:solidFill>
          <a:ln w="15875"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559D7D7-F6EC-F36D-7B6F-FFF8D8D5C0BB}"/>
              </a:ext>
            </a:extLst>
          </p:cNvPr>
          <p:cNvSpPr txBox="1"/>
          <p:nvPr/>
        </p:nvSpPr>
        <p:spPr>
          <a:xfrm>
            <a:off x="6643496" y="4037097"/>
            <a:ext cx="1858171" cy="369332"/>
          </a:xfrm>
          <a:prstGeom prst="rect">
            <a:avLst/>
          </a:prstGeom>
          <a:noFill/>
        </p:spPr>
        <p:txBody>
          <a:bodyPr wrap="square" rtlCol="0">
            <a:spAutoFit/>
          </a:bodyPr>
          <a:lstStyle/>
          <a:p>
            <a:r>
              <a:rPr lang="en-US" b="1" dirty="0">
                <a:solidFill>
                  <a:srgbClr val="C00000"/>
                </a:solidFill>
                <a:latin typeface="Segoe Print" panose="02000600000000000000" pitchFamily="2" charset="0"/>
              </a:rPr>
              <a:t>MST: cost 11</a:t>
            </a:r>
          </a:p>
        </p:txBody>
      </p:sp>
      <p:sp>
        <p:nvSpPr>
          <p:cNvPr id="43" name="Right Arrow 168">
            <a:extLst>
              <a:ext uri="{FF2B5EF4-FFF2-40B4-BE49-F238E27FC236}">
                <a16:creationId xmlns:a16="http://schemas.microsoft.com/office/drawing/2014/main" id="{3A2BAF4B-7F93-B80A-5C35-271A4F1B0044}"/>
              </a:ext>
            </a:extLst>
          </p:cNvPr>
          <p:cNvSpPr/>
          <p:nvPr/>
        </p:nvSpPr>
        <p:spPr>
          <a:xfrm rot="2474356">
            <a:off x="1137208" y="4168146"/>
            <a:ext cx="896835" cy="274589"/>
          </a:xfrm>
          <a:prstGeom prst="rightArrow">
            <a:avLst/>
          </a:prstGeom>
          <a:solidFill>
            <a:schemeClr val="accent2">
              <a:lumMod val="20000"/>
              <a:lumOff val="80000"/>
            </a:schemeClr>
          </a:solidFill>
          <a:ln w="15875"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1848143-FD2A-84EC-8F77-A2974779059B}"/>
              </a:ext>
            </a:extLst>
          </p:cNvPr>
          <p:cNvSpPr txBox="1"/>
          <p:nvPr/>
        </p:nvSpPr>
        <p:spPr>
          <a:xfrm>
            <a:off x="5138681" y="5299081"/>
            <a:ext cx="1858171" cy="369332"/>
          </a:xfrm>
          <a:prstGeom prst="rect">
            <a:avLst/>
          </a:prstGeom>
          <a:noFill/>
        </p:spPr>
        <p:txBody>
          <a:bodyPr wrap="square" rtlCol="0">
            <a:spAutoFit/>
          </a:bodyPr>
          <a:lstStyle/>
          <a:p>
            <a:r>
              <a:rPr lang="en-US" b="1" dirty="0">
                <a:solidFill>
                  <a:srgbClr val="C00000"/>
                </a:solidFill>
                <a:latin typeface="Segoe Print" panose="02000600000000000000" pitchFamily="2" charset="0"/>
              </a:rPr>
              <a:t>MST: cost 11</a:t>
            </a:r>
          </a:p>
        </p:txBody>
      </p:sp>
      <p:grpSp>
        <p:nvGrpSpPr>
          <p:cNvPr id="45" name="Group 44">
            <a:extLst>
              <a:ext uri="{FF2B5EF4-FFF2-40B4-BE49-F238E27FC236}">
                <a16:creationId xmlns:a16="http://schemas.microsoft.com/office/drawing/2014/main" id="{E9959B31-1CD0-FA28-9C1F-DA843A3C772D}"/>
              </a:ext>
            </a:extLst>
          </p:cNvPr>
          <p:cNvGrpSpPr/>
          <p:nvPr/>
        </p:nvGrpSpPr>
        <p:grpSpPr>
          <a:xfrm>
            <a:off x="5438721" y="1639686"/>
            <a:ext cx="3090414" cy="2024731"/>
            <a:chOff x="5368143" y="1659966"/>
            <a:chExt cx="3090414" cy="2024731"/>
          </a:xfrm>
        </p:grpSpPr>
        <p:grpSp>
          <p:nvGrpSpPr>
            <p:cNvPr id="46" name="Group 45">
              <a:extLst>
                <a:ext uri="{FF2B5EF4-FFF2-40B4-BE49-F238E27FC236}">
                  <a16:creationId xmlns:a16="http://schemas.microsoft.com/office/drawing/2014/main" id="{FB1E8D1B-8006-294A-9DB7-EB930DA1A587}"/>
                </a:ext>
              </a:extLst>
            </p:cNvPr>
            <p:cNvGrpSpPr/>
            <p:nvPr/>
          </p:nvGrpSpPr>
          <p:grpSpPr>
            <a:xfrm>
              <a:off x="5368143" y="1659966"/>
              <a:ext cx="3090414" cy="2024731"/>
              <a:chOff x="762518" y="2423178"/>
              <a:chExt cx="3090414" cy="2024731"/>
            </a:xfrm>
          </p:grpSpPr>
          <p:grpSp>
            <p:nvGrpSpPr>
              <p:cNvPr id="49" name="Group 48">
                <a:extLst>
                  <a:ext uri="{FF2B5EF4-FFF2-40B4-BE49-F238E27FC236}">
                    <a16:creationId xmlns:a16="http://schemas.microsoft.com/office/drawing/2014/main" id="{9FD52B6A-16BD-9240-3483-8E8D7E969A6D}"/>
                  </a:ext>
                </a:extLst>
              </p:cNvPr>
              <p:cNvGrpSpPr/>
              <p:nvPr/>
            </p:nvGrpSpPr>
            <p:grpSpPr>
              <a:xfrm>
                <a:off x="762518" y="2423178"/>
                <a:ext cx="3090414" cy="2024731"/>
                <a:chOff x="967147" y="1969096"/>
                <a:chExt cx="3090414" cy="2024731"/>
              </a:xfrm>
            </p:grpSpPr>
            <p:grpSp>
              <p:nvGrpSpPr>
                <p:cNvPr id="51" name="Group 50">
                  <a:extLst>
                    <a:ext uri="{FF2B5EF4-FFF2-40B4-BE49-F238E27FC236}">
                      <a16:creationId xmlns:a16="http://schemas.microsoft.com/office/drawing/2014/main" id="{9A6A61D7-A016-911B-63E1-FE1DA8E3C300}"/>
                    </a:ext>
                  </a:extLst>
                </p:cNvPr>
                <p:cNvGrpSpPr/>
                <p:nvPr/>
              </p:nvGrpSpPr>
              <p:grpSpPr>
                <a:xfrm>
                  <a:off x="967147" y="1969096"/>
                  <a:ext cx="3090414" cy="2024731"/>
                  <a:chOff x="733183" y="1228814"/>
                  <a:chExt cx="3090414" cy="2024731"/>
                </a:xfrm>
              </p:grpSpPr>
              <p:grpSp>
                <p:nvGrpSpPr>
                  <p:cNvPr id="53" name="Group 52">
                    <a:extLst>
                      <a:ext uri="{FF2B5EF4-FFF2-40B4-BE49-F238E27FC236}">
                        <a16:creationId xmlns:a16="http://schemas.microsoft.com/office/drawing/2014/main" id="{818D8730-7C69-9A25-1E8D-6D2C2674EDAF}"/>
                      </a:ext>
                    </a:extLst>
                  </p:cNvPr>
                  <p:cNvGrpSpPr/>
                  <p:nvPr/>
                </p:nvGrpSpPr>
                <p:grpSpPr>
                  <a:xfrm>
                    <a:off x="733183" y="1359163"/>
                    <a:ext cx="2905047" cy="1868124"/>
                    <a:chOff x="983792" y="1719988"/>
                    <a:chExt cx="2582043" cy="1648785"/>
                  </a:xfrm>
                </p:grpSpPr>
                <p:sp>
                  <p:nvSpPr>
                    <p:cNvPr id="57" name="Oval 56">
                      <a:extLst>
                        <a:ext uri="{FF2B5EF4-FFF2-40B4-BE49-F238E27FC236}">
                          <a16:creationId xmlns:a16="http://schemas.microsoft.com/office/drawing/2014/main" id="{6D27B197-7274-462D-4FF0-2CA1A3FF7DCA}"/>
                        </a:ext>
                      </a:extLst>
                    </p:cNvPr>
                    <p:cNvSpPr/>
                    <p:nvPr/>
                  </p:nvSpPr>
                  <p:spPr>
                    <a:xfrm>
                      <a:off x="3180165" y="2991559"/>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009672D-34C4-99C4-14E1-ED18F6963270}"/>
                        </a:ext>
                      </a:extLst>
                    </p:cNvPr>
                    <p:cNvSpPr/>
                    <p:nvPr/>
                  </p:nvSpPr>
                  <p:spPr>
                    <a:xfrm>
                      <a:off x="3177117" y="171998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BFD9B0A9-F240-66F5-ED18-A0CA07E66268}"/>
                        </a:ext>
                      </a:extLst>
                    </p:cNvPr>
                    <p:cNvGrpSpPr/>
                    <p:nvPr/>
                  </p:nvGrpSpPr>
                  <p:grpSpPr>
                    <a:xfrm>
                      <a:off x="983792" y="1719988"/>
                      <a:ext cx="2580457" cy="1646726"/>
                      <a:chOff x="1159091" y="3274535"/>
                      <a:chExt cx="3295621" cy="2044452"/>
                    </a:xfrm>
                  </p:grpSpPr>
                  <p:cxnSp>
                    <p:nvCxnSpPr>
                      <p:cNvPr id="63" name="Straight Arrow Connector 62">
                        <a:extLst>
                          <a:ext uri="{FF2B5EF4-FFF2-40B4-BE49-F238E27FC236}">
                            <a16:creationId xmlns:a16="http://schemas.microsoft.com/office/drawing/2014/main" id="{E65CEF05-795D-085F-205C-39D74786B799}"/>
                          </a:ext>
                        </a:extLst>
                      </p:cNvPr>
                      <p:cNvCxnSpPr>
                        <a:stCxn id="67" idx="2"/>
                        <a:endCxn id="66" idx="6"/>
                      </p:cNvCxnSpPr>
                      <p:nvPr/>
                    </p:nvCxnSpPr>
                    <p:spPr>
                      <a:xfrm flipH="1" flipV="1">
                        <a:off x="1905547" y="4738570"/>
                        <a:ext cx="713805" cy="346257"/>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8CB3912B-8CE2-6BE0-7138-D711DEB784D8}"/>
                          </a:ext>
                        </a:extLst>
                      </p:cNvPr>
                      <p:cNvSpPr/>
                      <p:nvPr/>
                    </p:nvSpPr>
                    <p:spPr>
                      <a:xfrm>
                        <a:off x="1159091" y="3277089"/>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A8801DD-051B-CF9A-3E50-901341B363B0}"/>
                          </a:ext>
                        </a:extLst>
                      </p:cNvPr>
                      <p:cNvSpPr/>
                      <p:nvPr/>
                    </p:nvSpPr>
                    <p:spPr>
                      <a:xfrm>
                        <a:off x="2612971" y="3274535"/>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F12DD0B-A362-6546-C082-E015D697293C}"/>
                          </a:ext>
                        </a:extLst>
                      </p:cNvPr>
                      <p:cNvSpPr/>
                      <p:nvPr/>
                    </p:nvSpPr>
                    <p:spPr>
                      <a:xfrm>
                        <a:off x="1412990" y="4504408"/>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3477740-57F3-A58A-B582-0B2EFD429480}"/>
                          </a:ext>
                        </a:extLst>
                      </p:cNvPr>
                      <p:cNvSpPr/>
                      <p:nvPr/>
                    </p:nvSpPr>
                    <p:spPr>
                      <a:xfrm>
                        <a:off x="2619351" y="485066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3520F4C3-011C-E89F-A6CF-54B011C9E311}"/>
                          </a:ext>
                        </a:extLst>
                      </p:cNvPr>
                      <p:cNvCxnSpPr>
                        <a:stCxn id="64" idx="6"/>
                        <a:endCxn id="65" idx="2"/>
                      </p:cNvCxnSpPr>
                      <p:nvPr/>
                    </p:nvCxnSpPr>
                    <p:spPr>
                      <a:xfrm flipV="1">
                        <a:off x="1651648" y="3508697"/>
                        <a:ext cx="961322" cy="2554"/>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0E1745B-0671-B98A-DE22-184A442E093A}"/>
                          </a:ext>
                        </a:extLst>
                      </p:cNvPr>
                      <p:cNvSpPr txBox="1"/>
                      <p:nvPr/>
                    </p:nvSpPr>
                    <p:spPr>
                      <a:xfrm>
                        <a:off x="1183516" y="3299656"/>
                        <a:ext cx="432601" cy="404697"/>
                      </a:xfrm>
                      <a:prstGeom prst="rect">
                        <a:avLst/>
                      </a:prstGeom>
                      <a:noFill/>
                    </p:spPr>
                    <p:txBody>
                      <a:bodyPr wrap="square" rtlCol="0">
                        <a:spAutoFit/>
                      </a:bodyPr>
                      <a:lstStyle/>
                      <a:p>
                        <a:pPr>
                          <a:spcAft>
                            <a:spcPts val="600"/>
                          </a:spcAft>
                        </a:pPr>
                        <a:r>
                          <a:rPr lang="en-US" b="1" dirty="0"/>
                          <a:t>A</a:t>
                        </a:r>
                      </a:p>
                    </p:txBody>
                  </p:sp>
                  <p:sp>
                    <p:nvSpPr>
                      <p:cNvPr id="70" name="TextBox 69">
                        <a:extLst>
                          <a:ext uri="{FF2B5EF4-FFF2-40B4-BE49-F238E27FC236}">
                            <a16:creationId xmlns:a16="http://schemas.microsoft.com/office/drawing/2014/main" id="{9AC00575-2894-E659-8EDB-A26C0F783F06}"/>
                          </a:ext>
                        </a:extLst>
                      </p:cNvPr>
                      <p:cNvSpPr txBox="1"/>
                      <p:nvPr/>
                    </p:nvSpPr>
                    <p:spPr>
                      <a:xfrm>
                        <a:off x="1460280" y="4568035"/>
                        <a:ext cx="275480" cy="404697"/>
                      </a:xfrm>
                      <a:prstGeom prst="rect">
                        <a:avLst/>
                      </a:prstGeom>
                      <a:noFill/>
                    </p:spPr>
                    <p:txBody>
                      <a:bodyPr wrap="square" rtlCol="0">
                        <a:spAutoFit/>
                      </a:bodyPr>
                      <a:lstStyle/>
                      <a:p>
                        <a:pPr>
                          <a:spcAft>
                            <a:spcPts val="600"/>
                          </a:spcAft>
                        </a:pPr>
                        <a:r>
                          <a:rPr lang="en-US" b="1" dirty="0"/>
                          <a:t>D</a:t>
                        </a:r>
                      </a:p>
                    </p:txBody>
                  </p:sp>
                  <p:sp>
                    <p:nvSpPr>
                      <p:cNvPr id="71" name="TextBox 70">
                        <a:extLst>
                          <a:ext uri="{FF2B5EF4-FFF2-40B4-BE49-F238E27FC236}">
                            <a16:creationId xmlns:a16="http://schemas.microsoft.com/office/drawing/2014/main" id="{B15A3908-F497-160A-A66B-E313771838E2}"/>
                          </a:ext>
                        </a:extLst>
                      </p:cNvPr>
                      <p:cNvSpPr txBox="1"/>
                      <p:nvPr/>
                    </p:nvSpPr>
                    <p:spPr>
                      <a:xfrm>
                        <a:off x="4002301" y="3339148"/>
                        <a:ext cx="452411" cy="404697"/>
                      </a:xfrm>
                      <a:prstGeom prst="rect">
                        <a:avLst/>
                      </a:prstGeom>
                      <a:noFill/>
                    </p:spPr>
                    <p:txBody>
                      <a:bodyPr wrap="square" rtlCol="0">
                        <a:spAutoFit/>
                      </a:bodyPr>
                      <a:lstStyle/>
                      <a:p>
                        <a:pPr>
                          <a:spcAft>
                            <a:spcPts val="600"/>
                          </a:spcAft>
                        </a:pPr>
                        <a:r>
                          <a:rPr lang="en-US" b="1" dirty="0"/>
                          <a:t>C</a:t>
                        </a:r>
                      </a:p>
                    </p:txBody>
                  </p:sp>
                  <p:sp>
                    <p:nvSpPr>
                      <p:cNvPr id="72" name="TextBox 71">
                        <a:extLst>
                          <a:ext uri="{FF2B5EF4-FFF2-40B4-BE49-F238E27FC236}">
                            <a16:creationId xmlns:a16="http://schemas.microsoft.com/office/drawing/2014/main" id="{A559AAB1-87B5-2289-B4FA-7D48F5D3ACDE}"/>
                          </a:ext>
                        </a:extLst>
                      </p:cNvPr>
                      <p:cNvSpPr txBox="1"/>
                      <p:nvPr/>
                    </p:nvSpPr>
                    <p:spPr>
                      <a:xfrm>
                        <a:off x="2694820" y="3330509"/>
                        <a:ext cx="428622" cy="404697"/>
                      </a:xfrm>
                      <a:prstGeom prst="rect">
                        <a:avLst/>
                      </a:prstGeom>
                      <a:noFill/>
                    </p:spPr>
                    <p:txBody>
                      <a:bodyPr wrap="square" rtlCol="0">
                        <a:spAutoFit/>
                      </a:bodyPr>
                      <a:lstStyle/>
                      <a:p>
                        <a:pPr>
                          <a:spcAft>
                            <a:spcPts val="600"/>
                          </a:spcAft>
                        </a:pPr>
                        <a:r>
                          <a:rPr lang="en-US" b="1" dirty="0"/>
                          <a:t>B</a:t>
                        </a:r>
                      </a:p>
                    </p:txBody>
                  </p:sp>
                </p:grpSp>
                <p:sp>
                  <p:nvSpPr>
                    <p:cNvPr id="60" name="TextBox 59">
                      <a:extLst>
                        <a:ext uri="{FF2B5EF4-FFF2-40B4-BE49-F238E27FC236}">
                          <a16:creationId xmlns:a16="http://schemas.microsoft.com/office/drawing/2014/main" id="{1D6BF358-2EE5-9D23-A9C8-C1FB9C80F733}"/>
                        </a:ext>
                      </a:extLst>
                    </p:cNvPr>
                    <p:cNvSpPr txBox="1"/>
                    <p:nvPr/>
                  </p:nvSpPr>
                  <p:spPr>
                    <a:xfrm>
                      <a:off x="2175630" y="3034372"/>
                      <a:ext cx="225087" cy="325968"/>
                    </a:xfrm>
                    <a:prstGeom prst="rect">
                      <a:avLst/>
                    </a:prstGeom>
                    <a:noFill/>
                  </p:spPr>
                  <p:txBody>
                    <a:bodyPr wrap="square" rtlCol="0">
                      <a:spAutoFit/>
                    </a:bodyPr>
                    <a:lstStyle/>
                    <a:p>
                      <a:pPr>
                        <a:spcAft>
                          <a:spcPts val="600"/>
                        </a:spcAft>
                      </a:pPr>
                      <a:r>
                        <a:rPr lang="en-US" b="1" dirty="0"/>
                        <a:t>E</a:t>
                      </a:r>
                    </a:p>
                  </p:txBody>
                </p:sp>
                <p:cxnSp>
                  <p:nvCxnSpPr>
                    <p:cNvPr id="61" name="Straight Arrow Connector 60">
                      <a:extLst>
                        <a:ext uri="{FF2B5EF4-FFF2-40B4-BE49-F238E27FC236}">
                          <a16:creationId xmlns:a16="http://schemas.microsoft.com/office/drawing/2014/main" id="{599358C1-A10E-0674-7EBE-F0BB20BB4507}"/>
                        </a:ext>
                      </a:extLst>
                    </p:cNvPr>
                    <p:cNvCxnSpPr>
                      <a:stCxn id="67" idx="7"/>
                      <a:endCxn id="58" idx="3"/>
                    </p:cNvCxnSpPr>
                    <p:nvPr/>
                  </p:nvCxnSpPr>
                  <p:spPr>
                    <a:xfrm flipV="1">
                      <a:off x="2456359" y="2041960"/>
                      <a:ext cx="777238" cy="100278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2F92B1-0C09-8F7A-4307-F07627B397EE}"/>
                        </a:ext>
                      </a:extLst>
                    </p:cNvPr>
                    <p:cNvCxnSpPr>
                      <a:stCxn id="58" idx="4"/>
                      <a:endCxn id="57" idx="0"/>
                    </p:cNvCxnSpPr>
                    <p:nvPr/>
                  </p:nvCxnSpPr>
                  <p:spPr>
                    <a:xfrm>
                      <a:off x="3369952" y="2097202"/>
                      <a:ext cx="3048" cy="894357"/>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C8F3376-2C9C-AF61-EED0-31F71EA540D1}"/>
                      </a:ext>
                    </a:extLst>
                  </p:cNvPr>
                  <p:cNvSpPr txBox="1"/>
                  <p:nvPr/>
                </p:nvSpPr>
                <p:spPr>
                  <a:xfrm>
                    <a:off x="1429077" y="1228814"/>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55" name="TextBox 54">
                    <a:extLst>
                      <a:ext uri="{FF2B5EF4-FFF2-40B4-BE49-F238E27FC236}">
                        <a16:creationId xmlns:a16="http://schemas.microsoft.com/office/drawing/2014/main" id="{3BD8FF1A-A9E0-EF1B-9792-AE73A76DB76D}"/>
                      </a:ext>
                    </a:extLst>
                  </p:cNvPr>
                  <p:cNvSpPr txBox="1"/>
                  <p:nvPr/>
                </p:nvSpPr>
                <p:spPr>
                  <a:xfrm>
                    <a:off x="1480465" y="2884213"/>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sp>
                <p:nvSpPr>
                  <p:cNvPr id="56" name="TextBox 55">
                    <a:extLst>
                      <a:ext uri="{FF2B5EF4-FFF2-40B4-BE49-F238E27FC236}">
                        <a16:creationId xmlns:a16="http://schemas.microsoft.com/office/drawing/2014/main" id="{069F16F3-987A-9F8C-A960-BB8A209938CC}"/>
                      </a:ext>
                    </a:extLst>
                  </p:cNvPr>
                  <p:cNvSpPr txBox="1"/>
                  <p:nvPr/>
                </p:nvSpPr>
                <p:spPr>
                  <a:xfrm>
                    <a:off x="3446004" y="1973158"/>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grpSp>
            <p:sp>
              <p:nvSpPr>
                <p:cNvPr id="52" name="TextBox 51">
                  <a:extLst>
                    <a:ext uri="{FF2B5EF4-FFF2-40B4-BE49-F238E27FC236}">
                      <a16:creationId xmlns:a16="http://schemas.microsoft.com/office/drawing/2014/main" id="{A11FD402-F8AC-9D88-1C33-AA65D92D12AD}"/>
                    </a:ext>
                  </a:extLst>
                </p:cNvPr>
                <p:cNvSpPr txBox="1"/>
                <p:nvPr/>
              </p:nvSpPr>
              <p:spPr>
                <a:xfrm>
                  <a:off x="2774401" y="2735497"/>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grpSp>
          <p:sp>
            <p:nvSpPr>
              <p:cNvPr id="50" name="TextBox 49">
                <a:extLst>
                  <a:ext uri="{FF2B5EF4-FFF2-40B4-BE49-F238E27FC236}">
                    <a16:creationId xmlns:a16="http://schemas.microsoft.com/office/drawing/2014/main" id="{D1ADA65E-D04F-633C-3ACF-979919E89161}"/>
                  </a:ext>
                </a:extLst>
              </p:cNvPr>
              <p:cNvSpPr txBox="1"/>
              <p:nvPr/>
            </p:nvSpPr>
            <p:spPr>
              <a:xfrm>
                <a:off x="3311090" y="4049986"/>
                <a:ext cx="253245" cy="369332"/>
              </a:xfrm>
              <a:prstGeom prst="rect">
                <a:avLst/>
              </a:prstGeom>
              <a:noFill/>
            </p:spPr>
            <p:txBody>
              <a:bodyPr wrap="square" rtlCol="0">
                <a:spAutoFit/>
              </a:bodyPr>
              <a:lstStyle/>
              <a:p>
                <a:pPr>
                  <a:spcAft>
                    <a:spcPts val="600"/>
                  </a:spcAft>
                </a:pPr>
                <a:r>
                  <a:rPr lang="en-US" b="1" dirty="0"/>
                  <a:t>F</a:t>
                </a:r>
              </a:p>
            </p:txBody>
          </p:sp>
        </p:grpSp>
        <p:cxnSp>
          <p:nvCxnSpPr>
            <p:cNvPr id="47" name="Straight Arrow Connector 46">
              <a:extLst>
                <a:ext uri="{FF2B5EF4-FFF2-40B4-BE49-F238E27FC236}">
                  <a16:creationId xmlns:a16="http://schemas.microsoft.com/office/drawing/2014/main" id="{74B06E94-C383-1DD3-9259-3D4C4CE72114}"/>
                </a:ext>
              </a:extLst>
            </p:cNvPr>
            <p:cNvCxnSpPr>
              <a:stCxn id="66" idx="0"/>
              <a:endCxn id="64" idx="4"/>
            </p:cNvCxnSpPr>
            <p:nvPr/>
          </p:nvCxnSpPr>
          <p:spPr>
            <a:xfrm flipH="1" flipV="1">
              <a:off x="5585101" y="2220043"/>
              <a:ext cx="223671" cy="692669"/>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6DB2F79-F5DB-CE24-CF8F-56A1094B1335}"/>
                </a:ext>
              </a:extLst>
            </p:cNvPr>
            <p:cNvSpPr txBox="1"/>
            <p:nvPr/>
          </p:nvSpPr>
          <p:spPr>
            <a:xfrm>
              <a:off x="5383545" y="2491993"/>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grpSp>
      <p:grpSp>
        <p:nvGrpSpPr>
          <p:cNvPr id="73" name="Group 72">
            <a:extLst>
              <a:ext uri="{FF2B5EF4-FFF2-40B4-BE49-F238E27FC236}">
                <a16:creationId xmlns:a16="http://schemas.microsoft.com/office/drawing/2014/main" id="{4790BCB0-A8C3-945F-0A4A-E9B4D223CC29}"/>
              </a:ext>
            </a:extLst>
          </p:cNvPr>
          <p:cNvGrpSpPr/>
          <p:nvPr/>
        </p:nvGrpSpPr>
        <p:grpSpPr>
          <a:xfrm>
            <a:off x="2342500" y="4370071"/>
            <a:ext cx="2908459" cy="2011590"/>
            <a:chOff x="2708233" y="4305441"/>
            <a:chExt cx="2908459" cy="2011590"/>
          </a:xfrm>
        </p:grpSpPr>
        <p:grpSp>
          <p:nvGrpSpPr>
            <p:cNvPr id="74" name="Group 73">
              <a:extLst>
                <a:ext uri="{FF2B5EF4-FFF2-40B4-BE49-F238E27FC236}">
                  <a16:creationId xmlns:a16="http://schemas.microsoft.com/office/drawing/2014/main" id="{92B9C52E-5487-982F-FE1E-CF05C892558F}"/>
                </a:ext>
              </a:extLst>
            </p:cNvPr>
            <p:cNvGrpSpPr/>
            <p:nvPr/>
          </p:nvGrpSpPr>
          <p:grpSpPr>
            <a:xfrm>
              <a:off x="2708233" y="4305441"/>
              <a:ext cx="2908459" cy="1998473"/>
              <a:chOff x="2708233" y="4305441"/>
              <a:chExt cx="2908459" cy="1998473"/>
            </a:xfrm>
          </p:grpSpPr>
          <p:grpSp>
            <p:nvGrpSpPr>
              <p:cNvPr id="76" name="Group 75">
                <a:extLst>
                  <a:ext uri="{FF2B5EF4-FFF2-40B4-BE49-F238E27FC236}">
                    <a16:creationId xmlns:a16="http://schemas.microsoft.com/office/drawing/2014/main" id="{DA54DB5F-0CAE-FD5C-04AD-2E680727409F}"/>
                  </a:ext>
                </a:extLst>
              </p:cNvPr>
              <p:cNvGrpSpPr/>
              <p:nvPr/>
            </p:nvGrpSpPr>
            <p:grpSpPr>
              <a:xfrm>
                <a:off x="2708233" y="4305441"/>
                <a:ext cx="2908459" cy="1998473"/>
                <a:chOff x="759106" y="2423178"/>
                <a:chExt cx="2908459" cy="1998473"/>
              </a:xfrm>
            </p:grpSpPr>
            <p:grpSp>
              <p:nvGrpSpPr>
                <p:cNvPr id="79" name="Group 78">
                  <a:extLst>
                    <a:ext uri="{FF2B5EF4-FFF2-40B4-BE49-F238E27FC236}">
                      <a16:creationId xmlns:a16="http://schemas.microsoft.com/office/drawing/2014/main" id="{7D4C7C95-4D14-CC17-D8BE-5DEBD51786E9}"/>
                    </a:ext>
                  </a:extLst>
                </p:cNvPr>
                <p:cNvGrpSpPr/>
                <p:nvPr/>
              </p:nvGrpSpPr>
              <p:grpSpPr>
                <a:xfrm>
                  <a:off x="759106" y="2423178"/>
                  <a:ext cx="2908459" cy="1998473"/>
                  <a:chOff x="485600" y="2272808"/>
                  <a:chExt cx="2908459" cy="1998473"/>
                </a:xfrm>
              </p:grpSpPr>
              <p:grpSp>
                <p:nvGrpSpPr>
                  <p:cNvPr id="81" name="Group 80">
                    <a:extLst>
                      <a:ext uri="{FF2B5EF4-FFF2-40B4-BE49-F238E27FC236}">
                        <a16:creationId xmlns:a16="http://schemas.microsoft.com/office/drawing/2014/main" id="{8DF0BBFF-47A5-6589-B35A-C4A30AF462A9}"/>
                      </a:ext>
                    </a:extLst>
                  </p:cNvPr>
                  <p:cNvGrpSpPr/>
                  <p:nvPr/>
                </p:nvGrpSpPr>
                <p:grpSpPr>
                  <a:xfrm>
                    <a:off x="489012" y="2272808"/>
                    <a:ext cx="2905047" cy="1998473"/>
                    <a:chOff x="967147" y="1969096"/>
                    <a:chExt cx="2905047" cy="1998473"/>
                  </a:xfrm>
                </p:grpSpPr>
                <p:grpSp>
                  <p:nvGrpSpPr>
                    <p:cNvPr id="83" name="Group 82">
                      <a:extLst>
                        <a:ext uri="{FF2B5EF4-FFF2-40B4-BE49-F238E27FC236}">
                          <a16:creationId xmlns:a16="http://schemas.microsoft.com/office/drawing/2014/main" id="{A7FBEB8A-9990-C069-893D-5863E0B603FE}"/>
                        </a:ext>
                      </a:extLst>
                    </p:cNvPr>
                    <p:cNvGrpSpPr/>
                    <p:nvPr/>
                  </p:nvGrpSpPr>
                  <p:grpSpPr>
                    <a:xfrm>
                      <a:off x="967147" y="1969096"/>
                      <a:ext cx="2905047" cy="1998473"/>
                      <a:chOff x="733183" y="1228814"/>
                      <a:chExt cx="2905047" cy="1998473"/>
                    </a:xfrm>
                  </p:grpSpPr>
                  <p:grpSp>
                    <p:nvGrpSpPr>
                      <p:cNvPr id="85" name="Group 84">
                        <a:extLst>
                          <a:ext uri="{FF2B5EF4-FFF2-40B4-BE49-F238E27FC236}">
                            <a16:creationId xmlns:a16="http://schemas.microsoft.com/office/drawing/2014/main" id="{063AA6E8-7453-CB66-8763-FBE372BFD537}"/>
                          </a:ext>
                        </a:extLst>
                      </p:cNvPr>
                      <p:cNvGrpSpPr/>
                      <p:nvPr/>
                    </p:nvGrpSpPr>
                    <p:grpSpPr>
                      <a:xfrm>
                        <a:off x="733183" y="1359163"/>
                        <a:ext cx="2905047" cy="1868124"/>
                        <a:chOff x="983792" y="1719988"/>
                        <a:chExt cx="2582043" cy="1648785"/>
                      </a:xfrm>
                    </p:grpSpPr>
                    <p:sp>
                      <p:nvSpPr>
                        <p:cNvPr id="88" name="Oval 87">
                          <a:extLst>
                            <a:ext uri="{FF2B5EF4-FFF2-40B4-BE49-F238E27FC236}">
                              <a16:creationId xmlns:a16="http://schemas.microsoft.com/office/drawing/2014/main" id="{A7DD9D74-BFCF-FF2C-2EEA-062C42CE9A34}"/>
                            </a:ext>
                          </a:extLst>
                        </p:cNvPr>
                        <p:cNvSpPr/>
                        <p:nvPr/>
                      </p:nvSpPr>
                      <p:spPr>
                        <a:xfrm>
                          <a:off x="3180165" y="2991559"/>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050B0CCE-1AF0-7A37-EB15-BDD1B39C032A}"/>
                            </a:ext>
                          </a:extLst>
                        </p:cNvPr>
                        <p:cNvSpPr/>
                        <p:nvPr/>
                      </p:nvSpPr>
                      <p:spPr>
                        <a:xfrm>
                          <a:off x="3177117" y="171998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771CE021-1424-6042-4DD4-1D4C336ECC72}"/>
                            </a:ext>
                          </a:extLst>
                        </p:cNvPr>
                        <p:cNvGrpSpPr/>
                        <p:nvPr/>
                      </p:nvGrpSpPr>
                      <p:grpSpPr>
                        <a:xfrm>
                          <a:off x="983792" y="1719988"/>
                          <a:ext cx="2580457" cy="1646726"/>
                          <a:chOff x="1159091" y="3274535"/>
                          <a:chExt cx="3295621" cy="2044452"/>
                        </a:xfrm>
                      </p:grpSpPr>
                      <p:sp>
                        <p:nvSpPr>
                          <p:cNvPr id="93" name="Oval 92">
                            <a:extLst>
                              <a:ext uri="{FF2B5EF4-FFF2-40B4-BE49-F238E27FC236}">
                                <a16:creationId xmlns:a16="http://schemas.microsoft.com/office/drawing/2014/main" id="{92E28116-D6B7-C453-FD52-5E36931F5276}"/>
                              </a:ext>
                            </a:extLst>
                          </p:cNvPr>
                          <p:cNvSpPr/>
                          <p:nvPr/>
                        </p:nvSpPr>
                        <p:spPr>
                          <a:xfrm>
                            <a:off x="1159091" y="3277089"/>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6A654AEE-5E3A-5FDC-BE22-5B449FAA7AD2}"/>
                              </a:ext>
                            </a:extLst>
                          </p:cNvPr>
                          <p:cNvSpPr/>
                          <p:nvPr/>
                        </p:nvSpPr>
                        <p:spPr>
                          <a:xfrm>
                            <a:off x="2612971" y="3274535"/>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99DD39C0-602A-1331-667E-72888403BE6E}"/>
                              </a:ext>
                            </a:extLst>
                          </p:cNvPr>
                          <p:cNvSpPr/>
                          <p:nvPr/>
                        </p:nvSpPr>
                        <p:spPr>
                          <a:xfrm>
                            <a:off x="1414129" y="4496007"/>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71CDB96-8BA9-8702-CC87-1049E0E79A0E}"/>
                              </a:ext>
                            </a:extLst>
                          </p:cNvPr>
                          <p:cNvSpPr/>
                          <p:nvPr/>
                        </p:nvSpPr>
                        <p:spPr>
                          <a:xfrm>
                            <a:off x="2619351" y="485066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BBD7FFC3-6D2E-9B14-65DE-968A05C3F7AB}"/>
                              </a:ext>
                            </a:extLst>
                          </p:cNvPr>
                          <p:cNvCxnSpPr>
                            <a:stCxn id="93" idx="4"/>
                            <a:endCxn id="95" idx="0"/>
                          </p:cNvCxnSpPr>
                          <p:nvPr/>
                        </p:nvCxnSpPr>
                        <p:spPr>
                          <a:xfrm>
                            <a:off x="1405370" y="3745412"/>
                            <a:ext cx="255038" cy="750595"/>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D6950-B32F-83D8-7BAD-E1409D881DE4}"/>
                              </a:ext>
                            </a:extLst>
                          </p:cNvPr>
                          <p:cNvCxnSpPr>
                            <a:stCxn id="93" idx="6"/>
                            <a:endCxn id="94" idx="2"/>
                          </p:cNvCxnSpPr>
                          <p:nvPr/>
                        </p:nvCxnSpPr>
                        <p:spPr>
                          <a:xfrm flipV="1">
                            <a:off x="1651648" y="3508697"/>
                            <a:ext cx="961322" cy="2554"/>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3F70422-EADC-F80D-F1A9-6A5683BF4D62}"/>
                              </a:ext>
                            </a:extLst>
                          </p:cNvPr>
                          <p:cNvSpPr txBox="1"/>
                          <p:nvPr/>
                        </p:nvSpPr>
                        <p:spPr>
                          <a:xfrm>
                            <a:off x="1182470" y="3313152"/>
                            <a:ext cx="432601" cy="404697"/>
                          </a:xfrm>
                          <a:prstGeom prst="rect">
                            <a:avLst/>
                          </a:prstGeom>
                          <a:noFill/>
                        </p:spPr>
                        <p:txBody>
                          <a:bodyPr wrap="square" rtlCol="0">
                            <a:spAutoFit/>
                          </a:bodyPr>
                          <a:lstStyle/>
                          <a:p>
                            <a:pPr>
                              <a:spcAft>
                                <a:spcPts val="600"/>
                              </a:spcAft>
                            </a:pPr>
                            <a:r>
                              <a:rPr lang="en-US" b="1" dirty="0"/>
                              <a:t>A</a:t>
                            </a:r>
                          </a:p>
                        </p:txBody>
                      </p:sp>
                      <p:sp>
                        <p:nvSpPr>
                          <p:cNvPr id="100" name="TextBox 99">
                            <a:extLst>
                              <a:ext uri="{FF2B5EF4-FFF2-40B4-BE49-F238E27FC236}">
                                <a16:creationId xmlns:a16="http://schemas.microsoft.com/office/drawing/2014/main" id="{BA376DCB-5AC1-1B23-4646-24870F2FF99B}"/>
                              </a:ext>
                            </a:extLst>
                          </p:cNvPr>
                          <p:cNvSpPr txBox="1"/>
                          <p:nvPr/>
                        </p:nvSpPr>
                        <p:spPr>
                          <a:xfrm>
                            <a:off x="1482627" y="4549584"/>
                            <a:ext cx="275480" cy="404697"/>
                          </a:xfrm>
                          <a:prstGeom prst="rect">
                            <a:avLst/>
                          </a:prstGeom>
                          <a:noFill/>
                        </p:spPr>
                        <p:txBody>
                          <a:bodyPr wrap="square" rtlCol="0">
                            <a:spAutoFit/>
                          </a:bodyPr>
                          <a:lstStyle/>
                          <a:p>
                            <a:pPr>
                              <a:spcAft>
                                <a:spcPts val="600"/>
                              </a:spcAft>
                            </a:pPr>
                            <a:r>
                              <a:rPr lang="en-US" b="1" dirty="0"/>
                              <a:t>D</a:t>
                            </a:r>
                          </a:p>
                        </p:txBody>
                      </p:sp>
                      <p:sp>
                        <p:nvSpPr>
                          <p:cNvPr id="101" name="TextBox 100">
                            <a:extLst>
                              <a:ext uri="{FF2B5EF4-FFF2-40B4-BE49-F238E27FC236}">
                                <a16:creationId xmlns:a16="http://schemas.microsoft.com/office/drawing/2014/main" id="{854E0C5D-A9EE-ED32-8F3D-9C08C5E79FC9}"/>
                              </a:ext>
                            </a:extLst>
                          </p:cNvPr>
                          <p:cNvSpPr txBox="1"/>
                          <p:nvPr/>
                        </p:nvSpPr>
                        <p:spPr>
                          <a:xfrm>
                            <a:off x="4002301" y="3339148"/>
                            <a:ext cx="452411" cy="404697"/>
                          </a:xfrm>
                          <a:prstGeom prst="rect">
                            <a:avLst/>
                          </a:prstGeom>
                          <a:noFill/>
                        </p:spPr>
                        <p:txBody>
                          <a:bodyPr wrap="square" rtlCol="0">
                            <a:spAutoFit/>
                          </a:bodyPr>
                          <a:lstStyle/>
                          <a:p>
                            <a:pPr>
                              <a:spcAft>
                                <a:spcPts val="600"/>
                              </a:spcAft>
                            </a:pPr>
                            <a:r>
                              <a:rPr lang="en-US" b="1" dirty="0"/>
                              <a:t>C</a:t>
                            </a:r>
                          </a:p>
                        </p:txBody>
                      </p:sp>
                      <p:sp>
                        <p:nvSpPr>
                          <p:cNvPr id="102" name="TextBox 101">
                            <a:extLst>
                              <a:ext uri="{FF2B5EF4-FFF2-40B4-BE49-F238E27FC236}">
                                <a16:creationId xmlns:a16="http://schemas.microsoft.com/office/drawing/2014/main" id="{4FD72F7A-5AAA-5BFF-E85F-2FB0DF964631}"/>
                              </a:ext>
                            </a:extLst>
                          </p:cNvPr>
                          <p:cNvSpPr txBox="1"/>
                          <p:nvPr/>
                        </p:nvSpPr>
                        <p:spPr>
                          <a:xfrm>
                            <a:off x="2694820" y="3330509"/>
                            <a:ext cx="428622" cy="404697"/>
                          </a:xfrm>
                          <a:prstGeom prst="rect">
                            <a:avLst/>
                          </a:prstGeom>
                          <a:noFill/>
                        </p:spPr>
                        <p:txBody>
                          <a:bodyPr wrap="square" rtlCol="0">
                            <a:spAutoFit/>
                          </a:bodyPr>
                          <a:lstStyle/>
                          <a:p>
                            <a:pPr>
                              <a:spcAft>
                                <a:spcPts val="600"/>
                              </a:spcAft>
                            </a:pPr>
                            <a:r>
                              <a:rPr lang="en-US" b="1" dirty="0"/>
                              <a:t>B</a:t>
                            </a:r>
                          </a:p>
                        </p:txBody>
                      </p:sp>
                    </p:grpSp>
                    <p:sp>
                      <p:nvSpPr>
                        <p:cNvPr id="91" name="TextBox 90">
                          <a:extLst>
                            <a:ext uri="{FF2B5EF4-FFF2-40B4-BE49-F238E27FC236}">
                              <a16:creationId xmlns:a16="http://schemas.microsoft.com/office/drawing/2014/main" id="{BC4C0185-6BDF-74F4-A208-51B12743FBD4}"/>
                            </a:ext>
                          </a:extLst>
                        </p:cNvPr>
                        <p:cNvSpPr txBox="1"/>
                        <p:nvPr/>
                      </p:nvSpPr>
                      <p:spPr>
                        <a:xfrm>
                          <a:off x="2175630" y="3034372"/>
                          <a:ext cx="225087" cy="325968"/>
                        </a:xfrm>
                        <a:prstGeom prst="rect">
                          <a:avLst/>
                        </a:prstGeom>
                        <a:noFill/>
                      </p:spPr>
                      <p:txBody>
                        <a:bodyPr wrap="square" rtlCol="0">
                          <a:spAutoFit/>
                        </a:bodyPr>
                        <a:lstStyle/>
                        <a:p>
                          <a:pPr>
                            <a:spcAft>
                              <a:spcPts val="600"/>
                            </a:spcAft>
                          </a:pPr>
                          <a:r>
                            <a:rPr lang="en-US" b="1" dirty="0"/>
                            <a:t>E</a:t>
                          </a:r>
                        </a:p>
                      </p:txBody>
                    </p:sp>
                    <p:cxnSp>
                      <p:nvCxnSpPr>
                        <p:cNvPr id="92" name="Straight Arrow Connector 91">
                          <a:extLst>
                            <a:ext uri="{FF2B5EF4-FFF2-40B4-BE49-F238E27FC236}">
                              <a16:creationId xmlns:a16="http://schemas.microsoft.com/office/drawing/2014/main" id="{690A4874-1815-D303-4044-FB5875A6B46A}"/>
                            </a:ext>
                          </a:extLst>
                        </p:cNvPr>
                        <p:cNvCxnSpPr>
                          <a:stCxn id="96" idx="7"/>
                          <a:endCxn id="89" idx="3"/>
                        </p:cNvCxnSpPr>
                        <p:nvPr/>
                      </p:nvCxnSpPr>
                      <p:spPr>
                        <a:xfrm flipV="1">
                          <a:off x="2456359" y="2041960"/>
                          <a:ext cx="777238" cy="100278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86" name="TextBox 85">
                        <a:extLst>
                          <a:ext uri="{FF2B5EF4-FFF2-40B4-BE49-F238E27FC236}">
                            <a16:creationId xmlns:a16="http://schemas.microsoft.com/office/drawing/2014/main" id="{6A07EB88-960B-BD96-B91A-0EABCF1D8266}"/>
                          </a:ext>
                        </a:extLst>
                      </p:cNvPr>
                      <p:cNvSpPr txBox="1"/>
                      <p:nvPr/>
                    </p:nvSpPr>
                    <p:spPr>
                      <a:xfrm>
                        <a:off x="1429077" y="1228814"/>
                        <a:ext cx="377593" cy="369332"/>
                      </a:xfrm>
                      <a:prstGeom prst="rect">
                        <a:avLst/>
                      </a:prstGeom>
                      <a:noFill/>
                    </p:spPr>
                    <p:txBody>
                      <a:bodyPr wrap="square" rtlCol="0">
                        <a:spAutoFit/>
                      </a:bodyPr>
                      <a:lstStyle/>
                      <a:p>
                        <a:pPr>
                          <a:spcAft>
                            <a:spcPts val="600"/>
                          </a:spcAft>
                        </a:pPr>
                        <a:r>
                          <a:rPr lang="en-US" b="1" dirty="0">
                            <a:solidFill>
                              <a:srgbClr val="0070C0"/>
                            </a:solidFill>
                          </a:rPr>
                          <a:t>1</a:t>
                        </a:r>
                      </a:p>
                    </p:txBody>
                  </p:sp>
                  <p:sp>
                    <p:nvSpPr>
                      <p:cNvPr id="87" name="TextBox 86">
                        <a:extLst>
                          <a:ext uri="{FF2B5EF4-FFF2-40B4-BE49-F238E27FC236}">
                            <a16:creationId xmlns:a16="http://schemas.microsoft.com/office/drawing/2014/main" id="{F14C168E-A0A5-3960-002F-71C8E3F00DDF}"/>
                          </a:ext>
                        </a:extLst>
                      </p:cNvPr>
                      <p:cNvSpPr txBox="1"/>
                      <p:nvPr/>
                    </p:nvSpPr>
                    <p:spPr>
                      <a:xfrm>
                        <a:off x="2773177" y="2670956"/>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grpSp>
                <p:sp>
                  <p:nvSpPr>
                    <p:cNvPr id="84" name="TextBox 83">
                      <a:extLst>
                        <a:ext uri="{FF2B5EF4-FFF2-40B4-BE49-F238E27FC236}">
                          <a16:creationId xmlns:a16="http://schemas.microsoft.com/office/drawing/2014/main" id="{F273A6B0-9E9F-0A4C-E2CA-52ECE1008075}"/>
                        </a:ext>
                      </a:extLst>
                    </p:cNvPr>
                    <p:cNvSpPr txBox="1"/>
                    <p:nvPr/>
                  </p:nvSpPr>
                  <p:spPr>
                    <a:xfrm>
                      <a:off x="2761856" y="2713440"/>
                      <a:ext cx="377593" cy="369332"/>
                    </a:xfrm>
                    <a:prstGeom prst="rect">
                      <a:avLst/>
                    </a:prstGeom>
                    <a:noFill/>
                  </p:spPr>
                  <p:txBody>
                    <a:bodyPr wrap="square" rtlCol="0">
                      <a:spAutoFit/>
                    </a:bodyPr>
                    <a:lstStyle/>
                    <a:p>
                      <a:pPr>
                        <a:spcAft>
                          <a:spcPts val="600"/>
                        </a:spcAft>
                      </a:pPr>
                      <a:r>
                        <a:rPr lang="en-US" b="1" dirty="0">
                          <a:solidFill>
                            <a:srgbClr val="0070C0"/>
                          </a:solidFill>
                        </a:rPr>
                        <a:t>3</a:t>
                      </a:r>
                    </a:p>
                  </p:txBody>
                </p:sp>
              </p:grpSp>
              <p:sp>
                <p:nvSpPr>
                  <p:cNvPr id="82" name="TextBox 81">
                    <a:extLst>
                      <a:ext uri="{FF2B5EF4-FFF2-40B4-BE49-F238E27FC236}">
                        <a16:creationId xmlns:a16="http://schemas.microsoft.com/office/drawing/2014/main" id="{E2859659-491F-2811-1939-C1211E2FC090}"/>
                      </a:ext>
                    </a:extLst>
                  </p:cNvPr>
                  <p:cNvSpPr txBox="1"/>
                  <p:nvPr/>
                </p:nvSpPr>
                <p:spPr>
                  <a:xfrm>
                    <a:off x="485600" y="3089082"/>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grpSp>
            <p:sp>
              <p:nvSpPr>
                <p:cNvPr id="80" name="TextBox 79">
                  <a:extLst>
                    <a:ext uri="{FF2B5EF4-FFF2-40B4-BE49-F238E27FC236}">
                      <a16:creationId xmlns:a16="http://schemas.microsoft.com/office/drawing/2014/main" id="{345E9DDF-9EA6-3FB4-A9D9-271A04FEAEB6}"/>
                    </a:ext>
                  </a:extLst>
                </p:cNvPr>
                <p:cNvSpPr txBox="1"/>
                <p:nvPr/>
              </p:nvSpPr>
              <p:spPr>
                <a:xfrm>
                  <a:off x="3311090" y="4049986"/>
                  <a:ext cx="253245" cy="369332"/>
                </a:xfrm>
                <a:prstGeom prst="rect">
                  <a:avLst/>
                </a:prstGeom>
                <a:noFill/>
              </p:spPr>
              <p:txBody>
                <a:bodyPr wrap="square" rtlCol="0">
                  <a:spAutoFit/>
                </a:bodyPr>
                <a:lstStyle/>
                <a:p>
                  <a:pPr>
                    <a:spcAft>
                      <a:spcPts val="600"/>
                    </a:spcAft>
                  </a:pPr>
                  <a:r>
                    <a:rPr lang="en-US" b="1" dirty="0"/>
                    <a:t>F</a:t>
                  </a:r>
                </a:p>
              </p:txBody>
            </p:sp>
          </p:grpSp>
          <p:cxnSp>
            <p:nvCxnSpPr>
              <p:cNvPr id="77" name="Straight Arrow Connector 76">
                <a:extLst>
                  <a:ext uri="{FF2B5EF4-FFF2-40B4-BE49-F238E27FC236}">
                    <a16:creationId xmlns:a16="http://schemas.microsoft.com/office/drawing/2014/main" id="{83EE3D33-5FC9-BC5E-88A1-1A88B08AB64C}"/>
                  </a:ext>
                </a:extLst>
              </p:cNvPr>
              <p:cNvCxnSpPr>
                <a:stCxn id="95" idx="6"/>
                <a:endCxn id="96" idx="2"/>
              </p:cNvCxnSpPr>
              <p:nvPr/>
            </p:nvCxnSpPr>
            <p:spPr>
              <a:xfrm>
                <a:off x="3370236" y="5764219"/>
                <a:ext cx="627819" cy="323665"/>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E05C0BE-7DD1-741A-87D8-929CFFC0D7CB}"/>
                  </a:ext>
                </a:extLst>
              </p:cNvPr>
              <p:cNvCxnSpPr>
                <a:stCxn id="96" idx="6"/>
                <a:endCxn id="88" idx="2"/>
              </p:cNvCxnSpPr>
              <p:nvPr/>
            </p:nvCxnSpPr>
            <p:spPr>
              <a:xfrm>
                <a:off x="4431971" y="6087884"/>
                <a:ext cx="750805" cy="233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D039F2A0-AA91-E52D-C9F3-1619769568AB}"/>
                </a:ext>
              </a:extLst>
            </p:cNvPr>
            <p:cNvSpPr txBox="1"/>
            <p:nvPr/>
          </p:nvSpPr>
          <p:spPr>
            <a:xfrm>
              <a:off x="3399144" y="5947699"/>
              <a:ext cx="377593" cy="369332"/>
            </a:xfrm>
            <a:prstGeom prst="rect">
              <a:avLst/>
            </a:prstGeom>
            <a:noFill/>
          </p:spPr>
          <p:txBody>
            <a:bodyPr wrap="square" rtlCol="0">
              <a:spAutoFit/>
            </a:bodyPr>
            <a:lstStyle/>
            <a:p>
              <a:pPr>
                <a:spcAft>
                  <a:spcPts val="600"/>
                </a:spcAft>
              </a:pPr>
              <a:r>
                <a:rPr lang="en-US" b="1" dirty="0">
                  <a:solidFill>
                    <a:srgbClr val="0070C0"/>
                  </a:solidFill>
                </a:rPr>
                <a:t>2</a:t>
              </a:r>
            </a:p>
          </p:txBody>
        </p:sp>
      </p:grpSp>
    </p:spTree>
    <p:extLst>
      <p:ext uri="{BB962C8B-B14F-4D97-AF65-F5344CB8AC3E}">
        <p14:creationId xmlns:p14="http://schemas.microsoft.com/office/powerpoint/2010/main" val="71771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9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left)">
                                      <p:cBhvr>
                                        <p:cTn id="33" dur="700"/>
                                        <p:tgtEl>
                                          <p:spTgt spid="43"/>
                                        </p:tgtEl>
                                      </p:cBhvr>
                                    </p:animEffect>
                                  </p:childTnLst>
                                </p:cTn>
                              </p:par>
                            </p:childTnLst>
                          </p:cTn>
                        </p:par>
                        <p:par>
                          <p:cTn id="34" fill="hold">
                            <p:stCondLst>
                              <p:cond delay="700"/>
                            </p:stCondLst>
                            <p:childTnLst>
                              <p:par>
                                <p:cTn id="35" presetID="10" presetClass="entr" presetSubtype="0"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par>
                          <p:cTn id="38" fill="hold">
                            <p:stCondLst>
                              <p:cond delay="1200"/>
                            </p:stCondLst>
                            <p:childTnLst>
                              <p:par>
                                <p:cTn id="39" presetID="22" presetClass="entr" presetSubtype="8"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left)">
                                      <p:cBhvr>
                                        <p:cTn id="41" dur="9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1" grpId="0" animBg="1"/>
      <p:bldP spid="42" grpId="0"/>
      <p:bldP spid="43" grpId="0" animBg="1"/>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5797-F303-E308-3628-6B52A316D1BA}"/>
              </a:ext>
            </a:extLst>
          </p:cNvPr>
          <p:cNvSpPr>
            <a:spLocks noGrp="1"/>
          </p:cNvSpPr>
          <p:nvPr>
            <p:ph type="title"/>
          </p:nvPr>
        </p:nvSpPr>
        <p:spPr/>
        <p:txBody>
          <a:bodyPr/>
          <a:lstStyle/>
          <a:p>
            <a:r>
              <a:rPr lang="en-US" dirty="0"/>
              <a:t>More properties</a:t>
            </a:r>
          </a:p>
        </p:txBody>
      </p:sp>
      <p:sp>
        <p:nvSpPr>
          <p:cNvPr id="3" name="Content Placeholder 2">
            <a:extLst>
              <a:ext uri="{FF2B5EF4-FFF2-40B4-BE49-F238E27FC236}">
                <a16:creationId xmlns:a16="http://schemas.microsoft.com/office/drawing/2014/main" id="{7660C153-6057-4023-599E-36E209295154}"/>
              </a:ext>
            </a:extLst>
          </p:cNvPr>
          <p:cNvSpPr>
            <a:spLocks noGrp="1"/>
          </p:cNvSpPr>
          <p:nvPr>
            <p:ph idx="1"/>
          </p:nvPr>
        </p:nvSpPr>
        <p:spPr/>
        <p:txBody>
          <a:bodyPr>
            <a:normAutofit lnSpcReduction="10000"/>
          </a:bodyPr>
          <a:lstStyle/>
          <a:p>
            <a:r>
              <a:rPr lang="en-US" dirty="0"/>
              <a:t>In a weighted undirected graph G = (V, E)</a:t>
            </a:r>
          </a:p>
          <a:p>
            <a:r>
              <a:rPr lang="en-US" dirty="0"/>
              <a:t>If all edge weights are equal (say cost c)</a:t>
            </a:r>
          </a:p>
          <a:p>
            <a:pPr lvl="1"/>
            <a:r>
              <a:rPr lang="en-US" dirty="0"/>
              <a:t>Every ST is also an MST</a:t>
            </a:r>
          </a:p>
          <a:p>
            <a:pPr lvl="2"/>
            <a:r>
              <a:rPr lang="en-US" dirty="0"/>
              <a:t>Because all ST have |V| - 1 edges, with c(|V| - 1) cost</a:t>
            </a:r>
          </a:p>
          <a:p>
            <a:r>
              <a:rPr lang="en-US" dirty="0"/>
              <a:t>If each edge has a unique weight</a:t>
            </a:r>
          </a:p>
          <a:p>
            <a:pPr lvl="1"/>
            <a:r>
              <a:rPr lang="en-US" dirty="0"/>
              <a:t>There is exactly 1 MST</a:t>
            </a:r>
          </a:p>
          <a:p>
            <a:pPr lvl="1"/>
            <a:r>
              <a:rPr lang="en-US" dirty="0"/>
              <a:t>Informal proof by Kruskal’s algorithm, we’ll see that Kruskal’s algorithm for MST builds MST based on relative order of edge weights. Duplicate weights can result in different MST’s, but all distinct =&gt; only that one MST can be created</a:t>
            </a:r>
          </a:p>
          <a:p>
            <a:pPr lvl="1"/>
            <a:r>
              <a:rPr lang="en-US" dirty="0">
                <a:hlinkClick r:id="rId2"/>
              </a:rPr>
              <a:t>More formal proof</a:t>
            </a:r>
            <a:endParaRPr lang="en-US" dirty="0"/>
          </a:p>
        </p:txBody>
      </p:sp>
    </p:spTree>
    <p:extLst>
      <p:ext uri="{BB962C8B-B14F-4D97-AF65-F5344CB8AC3E}">
        <p14:creationId xmlns:p14="http://schemas.microsoft.com/office/powerpoint/2010/main" val="2878220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6667-3EBB-DDD1-6B01-EBAF04717B47}"/>
              </a:ext>
            </a:extLst>
          </p:cNvPr>
          <p:cNvSpPr>
            <a:spLocks noGrp="1"/>
          </p:cNvSpPr>
          <p:nvPr>
            <p:ph type="title"/>
          </p:nvPr>
        </p:nvSpPr>
        <p:spPr/>
        <p:txBody>
          <a:bodyPr/>
          <a:lstStyle/>
          <a:p>
            <a:r>
              <a:rPr lang="en-US" dirty="0"/>
              <a:t>Kruskal’s algorithm for MST</a:t>
            </a:r>
          </a:p>
        </p:txBody>
      </p:sp>
      <p:sp>
        <p:nvSpPr>
          <p:cNvPr id="3" name="Content Placeholder 2">
            <a:extLst>
              <a:ext uri="{FF2B5EF4-FFF2-40B4-BE49-F238E27FC236}">
                <a16:creationId xmlns:a16="http://schemas.microsoft.com/office/drawing/2014/main" id="{446A8D12-A82F-CAE2-CB2F-80924F275DDE}"/>
              </a:ext>
            </a:extLst>
          </p:cNvPr>
          <p:cNvSpPr>
            <a:spLocks noGrp="1"/>
          </p:cNvSpPr>
          <p:nvPr>
            <p:ph idx="1"/>
          </p:nvPr>
        </p:nvSpPr>
        <p:spPr/>
        <p:txBody>
          <a:bodyPr>
            <a:normAutofit lnSpcReduction="10000"/>
          </a:bodyPr>
          <a:lstStyle/>
          <a:p>
            <a:r>
              <a:rPr lang="en-US" dirty="0"/>
              <a:t>Greedy algorithm</a:t>
            </a:r>
          </a:p>
          <a:p>
            <a:pPr lvl="1"/>
            <a:r>
              <a:rPr lang="en-US" dirty="0"/>
              <a:t>Pick locally optimal solution at each step without considering the entire “global” picture</a:t>
            </a:r>
          </a:p>
          <a:p>
            <a:r>
              <a:rPr lang="en-US" dirty="0"/>
              <a:t>Build forest, merge the trees into one</a:t>
            </a:r>
          </a:p>
          <a:p>
            <a:pPr marL="514350" indent="-514350">
              <a:buFont typeface="+mj-lt"/>
              <a:buAutoNum type="arabicPeriod"/>
            </a:pPr>
            <a:r>
              <a:rPr lang="en-US" dirty="0"/>
              <a:t>Start with all nodes, no edges (initial forest)</a:t>
            </a:r>
          </a:p>
          <a:p>
            <a:pPr marL="514350" indent="-514350">
              <a:buFont typeface="+mj-lt"/>
              <a:buAutoNum type="arabicPeriod"/>
            </a:pPr>
            <a:r>
              <a:rPr lang="en-US" dirty="0"/>
              <a:t>Select edges in order of smallest weight up</a:t>
            </a:r>
          </a:p>
          <a:p>
            <a:pPr marL="514350" indent="-514350">
              <a:buFont typeface="+mj-lt"/>
              <a:buAutoNum type="arabicPeriod"/>
            </a:pPr>
            <a:r>
              <a:rPr lang="en-US" dirty="0"/>
              <a:t>Stop when all vertices have been included (have connected graph)</a:t>
            </a:r>
          </a:p>
          <a:p>
            <a:pPr marL="514350" indent="-514350">
              <a:buFont typeface="+mj-lt"/>
              <a:buAutoNum type="arabicPeriod"/>
            </a:pPr>
            <a:r>
              <a:rPr lang="en-US" dirty="0"/>
              <a:t>Reject an edge if it creates cycle</a:t>
            </a:r>
          </a:p>
          <a:p>
            <a:pPr lvl="1"/>
            <a:r>
              <a:rPr lang="en-US" dirty="0"/>
              <a:t>Could be costly</a:t>
            </a:r>
          </a:p>
        </p:txBody>
      </p:sp>
    </p:spTree>
    <p:extLst>
      <p:ext uri="{BB962C8B-B14F-4D97-AF65-F5344CB8AC3E}">
        <p14:creationId xmlns:p14="http://schemas.microsoft.com/office/powerpoint/2010/main" val="208185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1086" y="274638"/>
            <a:ext cx="2795714" cy="1143000"/>
          </a:xfrm>
        </p:spPr>
        <p:txBody>
          <a:bodyPr>
            <a:normAutofit/>
          </a:bodyPr>
          <a:lstStyle/>
          <a:p>
            <a:pPr algn="r"/>
            <a:r>
              <a:rPr lang="en-US" sz="4000" dirty="0">
                <a:solidFill>
                  <a:srgbClr val="0070C0"/>
                </a:solidFill>
                <a:latin typeface="Arial" panose="020B0604020202020204" pitchFamily="34" charset="0"/>
                <a:cs typeface="Arial" panose="020B0604020202020204" pitchFamily="34" charset="0"/>
              </a:rPr>
              <a:t>Example</a:t>
            </a:r>
          </a:p>
        </p:txBody>
      </p:sp>
      <p:sp>
        <p:nvSpPr>
          <p:cNvPr id="2" name="Content Placeholder 1"/>
          <p:cNvSpPr>
            <a:spLocks noGrp="1"/>
          </p:cNvSpPr>
          <p:nvPr>
            <p:ph idx="1"/>
          </p:nvPr>
        </p:nvSpPr>
        <p:spPr>
          <a:xfrm>
            <a:off x="228600" y="274638"/>
            <a:ext cx="8458200" cy="5732653"/>
          </a:xfrm>
        </p:spPr>
        <p:txBody>
          <a:bodyPr>
            <a:normAutofit/>
          </a:bodyPr>
          <a:lstStyle/>
          <a:p>
            <a:pPr marL="109728" indent="0">
              <a:spcBef>
                <a:spcPts val="0"/>
              </a:spcBef>
              <a:buNone/>
            </a:pPr>
            <a:r>
              <a:rPr lang="en-US" sz="2400" b="1" dirty="0"/>
              <a:t>Small examples easy </a:t>
            </a:r>
          </a:p>
          <a:p>
            <a:pPr marL="109728" indent="0">
              <a:spcBef>
                <a:spcPts val="0"/>
              </a:spcBef>
              <a:buNone/>
            </a:pPr>
            <a:r>
              <a:rPr lang="en-US" sz="2400" b="1" dirty="0"/>
              <a:t>by inspection</a:t>
            </a:r>
          </a:p>
          <a:p>
            <a:pPr marL="109728" indent="0">
              <a:buNone/>
            </a:pPr>
            <a:endParaRPr lang="en-US" sz="2400" b="1" dirty="0"/>
          </a:p>
        </p:txBody>
      </p:sp>
      <p:grpSp>
        <p:nvGrpSpPr>
          <p:cNvPr id="49" name="Group 48"/>
          <p:cNvGrpSpPr/>
          <p:nvPr/>
        </p:nvGrpSpPr>
        <p:grpSpPr>
          <a:xfrm>
            <a:off x="152400" y="1219200"/>
            <a:ext cx="3728216" cy="3005521"/>
            <a:chOff x="152400" y="1219200"/>
            <a:chExt cx="3728216" cy="3005521"/>
          </a:xfrm>
        </p:grpSpPr>
        <p:sp>
          <p:nvSpPr>
            <p:cNvPr id="48" name="Rounded Rectangle 47"/>
            <p:cNvSpPr/>
            <p:nvPr/>
          </p:nvSpPr>
          <p:spPr>
            <a:xfrm>
              <a:off x="152400" y="1219200"/>
              <a:ext cx="3728216" cy="3005521"/>
            </a:xfrm>
            <a:prstGeom prst="roundRect">
              <a:avLst/>
            </a:prstGeom>
            <a:solidFill>
              <a:schemeClr val="accent2">
                <a:lumMod val="20000"/>
                <a:lumOff val="80000"/>
                <a:alpha val="28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55375" y="1384776"/>
              <a:ext cx="3300175" cy="2674540"/>
              <a:chOff x="538764" y="2075473"/>
              <a:chExt cx="3300175" cy="2674540"/>
            </a:xfrm>
          </p:grpSpPr>
          <p:sp>
            <p:nvSpPr>
              <p:cNvPr id="42" name="TextBox 41"/>
              <p:cNvSpPr txBox="1"/>
              <p:nvPr/>
            </p:nvSpPr>
            <p:spPr>
              <a:xfrm>
                <a:off x="2826860" y="3145091"/>
                <a:ext cx="377593" cy="338554"/>
              </a:xfrm>
              <a:prstGeom prst="rect">
                <a:avLst/>
              </a:prstGeom>
              <a:noFill/>
            </p:spPr>
            <p:txBody>
              <a:bodyPr wrap="square" rtlCol="0">
                <a:spAutoFit/>
              </a:bodyPr>
              <a:lstStyle/>
              <a:p>
                <a:pPr>
                  <a:spcAft>
                    <a:spcPts val="600"/>
                  </a:spcAft>
                </a:pPr>
                <a:r>
                  <a:rPr lang="en-US" sz="1600" b="1" dirty="0">
                    <a:solidFill>
                      <a:srgbClr val="0070C0"/>
                    </a:solidFill>
                  </a:rPr>
                  <a:t>7</a:t>
                </a:r>
              </a:p>
            </p:txBody>
          </p:sp>
          <p:sp>
            <p:nvSpPr>
              <p:cNvPr id="43" name="TextBox 42"/>
              <p:cNvSpPr txBox="1"/>
              <p:nvPr/>
            </p:nvSpPr>
            <p:spPr>
              <a:xfrm>
                <a:off x="2559879" y="3682329"/>
                <a:ext cx="377593" cy="338554"/>
              </a:xfrm>
              <a:prstGeom prst="rect">
                <a:avLst/>
              </a:prstGeom>
              <a:noFill/>
            </p:spPr>
            <p:txBody>
              <a:bodyPr wrap="square" rtlCol="0">
                <a:spAutoFit/>
              </a:bodyPr>
              <a:lstStyle/>
              <a:p>
                <a:pPr>
                  <a:spcAft>
                    <a:spcPts val="600"/>
                  </a:spcAft>
                </a:pPr>
                <a:r>
                  <a:rPr lang="en-US" sz="1600" b="1" dirty="0">
                    <a:solidFill>
                      <a:srgbClr val="0070C0"/>
                    </a:solidFill>
                  </a:rPr>
                  <a:t>4</a:t>
                </a:r>
              </a:p>
            </p:txBody>
          </p:sp>
          <p:grpSp>
            <p:nvGrpSpPr>
              <p:cNvPr id="46" name="Group 45"/>
              <p:cNvGrpSpPr/>
              <p:nvPr/>
            </p:nvGrpSpPr>
            <p:grpSpPr>
              <a:xfrm>
                <a:off x="538764" y="2075473"/>
                <a:ext cx="3300175" cy="2674540"/>
                <a:chOff x="538764" y="2075473"/>
                <a:chExt cx="3300175" cy="2674540"/>
              </a:xfrm>
            </p:grpSpPr>
            <p:grpSp>
              <p:nvGrpSpPr>
                <p:cNvPr id="4" name="Group 3"/>
                <p:cNvGrpSpPr/>
                <p:nvPr/>
              </p:nvGrpSpPr>
              <p:grpSpPr>
                <a:xfrm>
                  <a:off x="538764" y="2075473"/>
                  <a:ext cx="3300175" cy="2674540"/>
                  <a:chOff x="304800" y="1258991"/>
                  <a:chExt cx="3300175" cy="2674540"/>
                </a:xfrm>
              </p:grpSpPr>
              <p:grpSp>
                <p:nvGrpSpPr>
                  <p:cNvPr id="5" name="Group 4"/>
                  <p:cNvGrpSpPr/>
                  <p:nvPr/>
                </p:nvGrpSpPr>
                <p:grpSpPr>
                  <a:xfrm>
                    <a:off x="304800" y="1417638"/>
                    <a:ext cx="3233057" cy="2370591"/>
                    <a:chOff x="603039" y="1771595"/>
                    <a:chExt cx="2873582" cy="2092255"/>
                  </a:xfrm>
                </p:grpSpPr>
                <p:cxnSp>
                  <p:nvCxnSpPr>
                    <p:cNvPr id="13" name="Straight Arrow Connector 12"/>
                    <p:cNvCxnSpPr>
                      <a:stCxn id="33" idx="3"/>
                      <a:endCxn id="17" idx="7"/>
                    </p:cNvCxnSpPr>
                    <p:nvPr/>
                  </p:nvCxnSpPr>
                  <p:spPr>
                    <a:xfrm flipH="1">
                      <a:off x="1626748" y="3025262"/>
                      <a:ext cx="329271" cy="51661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603039" y="1771595"/>
                      <a:ext cx="2873582" cy="2092255"/>
                      <a:chOff x="603039" y="1771595"/>
                      <a:chExt cx="2873582" cy="2092255"/>
                    </a:xfrm>
                  </p:grpSpPr>
                  <p:grpSp>
                    <p:nvGrpSpPr>
                      <p:cNvPr id="15" name="Group 14"/>
                      <p:cNvGrpSpPr/>
                      <p:nvPr/>
                    </p:nvGrpSpPr>
                    <p:grpSpPr>
                      <a:xfrm>
                        <a:off x="603039" y="1771595"/>
                        <a:ext cx="2342240" cy="1311870"/>
                        <a:chOff x="672813" y="3338604"/>
                        <a:chExt cx="2991383" cy="1628719"/>
                      </a:xfrm>
                    </p:grpSpPr>
                    <p:cxnSp>
                      <p:nvCxnSpPr>
                        <p:cNvPr id="28" name="Straight Arrow Connector 27"/>
                        <p:cNvCxnSpPr>
                          <a:stCxn id="33" idx="2"/>
                          <a:endCxn id="31" idx="6"/>
                        </p:cNvCxnSpPr>
                        <p:nvPr/>
                      </p:nvCxnSpPr>
                      <p:spPr>
                        <a:xfrm flipH="1">
                          <a:off x="1165370" y="4729487"/>
                          <a:ext cx="1163263" cy="3675"/>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9" idx="3"/>
                          <a:endCxn id="31" idx="7"/>
                        </p:cNvCxnSpPr>
                        <p:nvPr/>
                      </p:nvCxnSpPr>
                      <p:spPr>
                        <a:xfrm flipH="1">
                          <a:off x="1093237" y="3747575"/>
                          <a:ext cx="498546" cy="82001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3"/>
                          <a:endCxn id="33" idx="7"/>
                        </p:cNvCxnSpPr>
                        <p:nvPr/>
                      </p:nvCxnSpPr>
                      <p:spPr>
                        <a:xfrm flipH="1">
                          <a:off x="2749057" y="3738343"/>
                          <a:ext cx="460693" cy="82556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5"/>
                          <a:endCxn id="33"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9" idx="6"/>
                          <a:endCxn id="30" idx="2"/>
                        </p:cNvCxnSpPr>
                        <p:nvPr/>
                      </p:nvCxnSpPr>
                      <p:spPr>
                        <a:xfrm flipV="1">
                          <a:off x="2012207" y="3572765"/>
                          <a:ext cx="1125410" cy="923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609482" y="3435304"/>
                          <a:ext cx="428622" cy="322825"/>
                        </a:xfrm>
                        <a:prstGeom prst="rect">
                          <a:avLst/>
                        </a:prstGeom>
                        <a:noFill/>
                      </p:spPr>
                      <p:txBody>
                        <a:bodyPr wrap="square" rtlCol="0">
                          <a:spAutoFit/>
                        </a:bodyPr>
                        <a:lstStyle/>
                        <a:p>
                          <a:pPr>
                            <a:spcAft>
                              <a:spcPts val="600"/>
                            </a:spcAft>
                          </a:pPr>
                          <a:r>
                            <a:rPr lang="en-US" b="1" dirty="0"/>
                            <a:t>1</a:t>
                          </a:r>
                        </a:p>
                      </p:txBody>
                    </p:sp>
                    <p:sp>
                      <p:nvSpPr>
                        <p:cNvPr id="38" name="TextBox 37"/>
                        <p:cNvSpPr txBox="1"/>
                        <p:nvPr/>
                      </p:nvSpPr>
                      <p:spPr>
                        <a:xfrm>
                          <a:off x="2420150" y="4580089"/>
                          <a:ext cx="275480" cy="322825"/>
                        </a:xfrm>
                        <a:prstGeom prst="rect">
                          <a:avLst/>
                        </a:prstGeom>
                        <a:noFill/>
                      </p:spPr>
                      <p:txBody>
                        <a:bodyPr wrap="square" rtlCol="0">
                          <a:spAutoFit/>
                        </a:bodyPr>
                        <a:lstStyle/>
                        <a:p>
                          <a:pPr>
                            <a:spcAft>
                              <a:spcPts val="600"/>
                            </a:spcAft>
                          </a:pPr>
                          <a:r>
                            <a:rPr lang="en-US" b="1" dirty="0"/>
                            <a:t>4</a:t>
                          </a:r>
                        </a:p>
                      </p:txBody>
                    </p:sp>
                    <p:sp>
                      <p:nvSpPr>
                        <p:cNvPr id="39" name="TextBox 38"/>
                        <p:cNvSpPr txBox="1"/>
                        <p:nvPr/>
                      </p:nvSpPr>
                      <p:spPr>
                        <a:xfrm>
                          <a:off x="774002" y="4580089"/>
                          <a:ext cx="452412" cy="322825"/>
                        </a:xfrm>
                        <a:prstGeom prst="rect">
                          <a:avLst/>
                        </a:prstGeom>
                        <a:noFill/>
                      </p:spPr>
                      <p:txBody>
                        <a:bodyPr wrap="square" rtlCol="0">
                          <a:spAutoFit/>
                        </a:bodyPr>
                        <a:lstStyle/>
                        <a:p>
                          <a:pPr>
                            <a:spcAft>
                              <a:spcPts val="600"/>
                            </a:spcAft>
                          </a:pPr>
                          <a:r>
                            <a:rPr lang="en-US" b="1" dirty="0"/>
                            <a:t>3</a:t>
                          </a:r>
                        </a:p>
                      </p:txBody>
                    </p:sp>
                    <p:sp>
                      <p:nvSpPr>
                        <p:cNvPr id="40" name="TextBox 39"/>
                        <p:cNvSpPr txBox="1"/>
                        <p:nvPr/>
                      </p:nvSpPr>
                      <p:spPr>
                        <a:xfrm>
                          <a:off x="3235574" y="3424750"/>
                          <a:ext cx="428622" cy="322825"/>
                        </a:xfrm>
                        <a:prstGeom prst="rect">
                          <a:avLst/>
                        </a:prstGeom>
                        <a:noFill/>
                      </p:spPr>
                      <p:txBody>
                        <a:bodyPr wrap="square" rtlCol="0">
                          <a:spAutoFit/>
                        </a:bodyPr>
                        <a:lstStyle/>
                        <a:p>
                          <a:pPr>
                            <a:spcAft>
                              <a:spcPts val="600"/>
                            </a:spcAft>
                          </a:pPr>
                          <a:r>
                            <a:rPr lang="en-US" b="1" dirty="0"/>
                            <a:t>2</a:t>
                          </a:r>
                        </a:p>
                      </p:txBody>
                    </p:sp>
                  </p:grpSp>
                  <p:sp>
                    <p:nvSpPr>
                      <p:cNvPr id="16" name="Oval 15"/>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166452" y="2800943"/>
                        <a:ext cx="225087" cy="260023"/>
                      </a:xfrm>
                      <a:prstGeom prst="rect">
                        <a:avLst/>
                      </a:prstGeom>
                      <a:noFill/>
                    </p:spPr>
                    <p:txBody>
                      <a:bodyPr wrap="square" rtlCol="0">
                        <a:spAutoFit/>
                      </a:bodyPr>
                      <a:lstStyle/>
                      <a:p>
                        <a:pPr>
                          <a:spcAft>
                            <a:spcPts val="600"/>
                          </a:spcAft>
                        </a:pPr>
                        <a:r>
                          <a:rPr lang="en-US" b="1" dirty="0"/>
                          <a:t>5</a:t>
                        </a:r>
                      </a:p>
                    </p:txBody>
                  </p:sp>
                  <p:sp>
                    <p:nvSpPr>
                      <p:cNvPr id="20" name="TextBox 19"/>
                      <p:cNvSpPr txBox="1"/>
                      <p:nvPr/>
                    </p:nvSpPr>
                    <p:spPr>
                      <a:xfrm>
                        <a:off x="1369515" y="3553060"/>
                        <a:ext cx="335609" cy="260023"/>
                      </a:xfrm>
                      <a:prstGeom prst="rect">
                        <a:avLst/>
                      </a:prstGeom>
                      <a:noFill/>
                    </p:spPr>
                    <p:txBody>
                      <a:bodyPr wrap="square" rtlCol="0">
                        <a:spAutoFit/>
                      </a:bodyPr>
                      <a:lstStyle/>
                      <a:p>
                        <a:pPr>
                          <a:spcAft>
                            <a:spcPts val="600"/>
                          </a:spcAft>
                        </a:pPr>
                        <a:r>
                          <a:rPr lang="en-US" b="1" dirty="0"/>
                          <a:t>6</a:t>
                        </a:r>
                      </a:p>
                    </p:txBody>
                  </p:sp>
                  <p:sp>
                    <p:nvSpPr>
                      <p:cNvPr id="21" name="TextBox 20"/>
                      <p:cNvSpPr txBox="1"/>
                      <p:nvPr/>
                    </p:nvSpPr>
                    <p:spPr>
                      <a:xfrm>
                        <a:off x="2649232" y="3570810"/>
                        <a:ext cx="302049" cy="260023"/>
                      </a:xfrm>
                      <a:prstGeom prst="rect">
                        <a:avLst/>
                      </a:prstGeom>
                      <a:noFill/>
                    </p:spPr>
                    <p:txBody>
                      <a:bodyPr wrap="square" rtlCol="0">
                        <a:spAutoFit/>
                      </a:bodyPr>
                      <a:lstStyle/>
                      <a:p>
                        <a:pPr>
                          <a:spcAft>
                            <a:spcPts val="600"/>
                          </a:spcAft>
                        </a:pPr>
                        <a:r>
                          <a:rPr lang="en-US" b="1" dirty="0"/>
                          <a:t>7</a:t>
                        </a:r>
                      </a:p>
                    </p:txBody>
                  </p:sp>
                  <p:cxnSp>
                    <p:nvCxnSpPr>
                      <p:cNvPr id="22" name="Straight Arrow Connector 21"/>
                      <p:cNvCxnSpPr>
                        <a:stCxn id="30" idx="5"/>
                        <a:endCxn id="16" idx="0"/>
                      </p:cNvCxnSpPr>
                      <p:nvPr/>
                    </p:nvCxnSpPr>
                    <p:spPr>
                      <a:xfrm>
                        <a:off x="2862160" y="2093568"/>
                        <a:ext cx="421626" cy="61940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33" idx="6"/>
                      </p:cNvCxnSpPr>
                      <p:nvPr/>
                    </p:nvCxnSpPr>
                    <p:spPr>
                      <a:xfrm flipH="1" flipV="1">
                        <a:off x="2285209" y="2891897"/>
                        <a:ext cx="805742" cy="967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1" idx="5"/>
                        <a:endCxn id="17" idx="1"/>
                      </p:cNvCxnSpPr>
                      <p:nvPr/>
                    </p:nvCxnSpPr>
                    <p:spPr>
                      <a:xfrm>
                        <a:off x="932229" y="3028223"/>
                        <a:ext cx="421809" cy="513654"/>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3" idx="5"/>
                        <a:endCxn id="18" idx="1"/>
                      </p:cNvCxnSpPr>
                      <p:nvPr/>
                    </p:nvCxnSpPr>
                    <p:spPr>
                      <a:xfrm>
                        <a:off x="2228729" y="3025262"/>
                        <a:ext cx="412390" cy="51661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4"/>
                        <a:endCxn id="18" idx="7"/>
                      </p:cNvCxnSpPr>
                      <p:nvPr/>
                    </p:nvCxnSpPr>
                    <p:spPr>
                      <a:xfrm flipH="1">
                        <a:off x="2913829" y="3090182"/>
                        <a:ext cx="369957" cy="45169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2"/>
                        <a:endCxn id="17" idx="6"/>
                      </p:cNvCxnSpPr>
                      <p:nvPr/>
                    </p:nvCxnSpPr>
                    <p:spPr>
                      <a:xfrm flipH="1">
                        <a:off x="1683228" y="3675243"/>
                        <a:ext cx="901411"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6" name="TextBox 5"/>
                  <p:cNvSpPr txBox="1"/>
                  <p:nvPr/>
                </p:nvSpPr>
                <p:spPr>
                  <a:xfrm>
                    <a:off x="2041837" y="1869169"/>
                    <a:ext cx="377593" cy="338554"/>
                  </a:xfrm>
                  <a:prstGeom prst="rect">
                    <a:avLst/>
                  </a:prstGeom>
                  <a:noFill/>
                </p:spPr>
                <p:txBody>
                  <a:bodyPr wrap="square" rtlCol="0">
                    <a:spAutoFit/>
                  </a:bodyPr>
                  <a:lstStyle/>
                  <a:p>
                    <a:pPr>
                      <a:spcAft>
                        <a:spcPts val="600"/>
                      </a:spcAft>
                    </a:pPr>
                    <a:r>
                      <a:rPr lang="en-US" sz="1600" b="1" dirty="0">
                        <a:solidFill>
                          <a:srgbClr val="0070C0"/>
                        </a:solidFill>
                      </a:rPr>
                      <a:t>3</a:t>
                    </a:r>
                  </a:p>
                </p:txBody>
              </p:sp>
              <p:sp>
                <p:nvSpPr>
                  <p:cNvPr id="7" name="TextBox 6"/>
                  <p:cNvSpPr txBox="1"/>
                  <p:nvPr/>
                </p:nvSpPr>
                <p:spPr>
                  <a:xfrm>
                    <a:off x="1769850" y="1258991"/>
                    <a:ext cx="377593" cy="338554"/>
                  </a:xfrm>
                  <a:prstGeom prst="rect">
                    <a:avLst/>
                  </a:prstGeom>
                  <a:noFill/>
                </p:spPr>
                <p:txBody>
                  <a:bodyPr wrap="square" rtlCol="0">
                    <a:spAutoFit/>
                  </a:bodyPr>
                  <a:lstStyle/>
                  <a:p>
                    <a:pPr>
                      <a:spcAft>
                        <a:spcPts val="600"/>
                      </a:spcAft>
                    </a:pPr>
                    <a:r>
                      <a:rPr lang="en-US" sz="1600" b="1" dirty="0">
                        <a:solidFill>
                          <a:srgbClr val="0070C0"/>
                        </a:solidFill>
                      </a:rPr>
                      <a:t>2</a:t>
                    </a:r>
                  </a:p>
                </p:txBody>
              </p:sp>
              <p:sp>
                <p:nvSpPr>
                  <p:cNvPr id="8" name="TextBox 7"/>
                  <p:cNvSpPr txBox="1"/>
                  <p:nvPr/>
                </p:nvSpPr>
                <p:spPr>
                  <a:xfrm>
                    <a:off x="505417" y="1849519"/>
                    <a:ext cx="377593" cy="338554"/>
                  </a:xfrm>
                  <a:prstGeom prst="rect">
                    <a:avLst/>
                  </a:prstGeom>
                  <a:noFill/>
                </p:spPr>
                <p:txBody>
                  <a:bodyPr wrap="square" rtlCol="0">
                    <a:spAutoFit/>
                  </a:bodyPr>
                  <a:lstStyle/>
                  <a:p>
                    <a:pPr>
                      <a:spcAft>
                        <a:spcPts val="600"/>
                      </a:spcAft>
                    </a:pPr>
                    <a:r>
                      <a:rPr lang="en-US" sz="1600" b="1" dirty="0">
                        <a:solidFill>
                          <a:srgbClr val="0070C0"/>
                        </a:solidFill>
                      </a:rPr>
                      <a:t>4</a:t>
                    </a:r>
                  </a:p>
                </p:txBody>
              </p:sp>
              <p:sp>
                <p:nvSpPr>
                  <p:cNvPr id="9" name="TextBox 8"/>
                  <p:cNvSpPr txBox="1"/>
                  <p:nvPr/>
                </p:nvSpPr>
                <p:spPr>
                  <a:xfrm>
                    <a:off x="572608" y="3084531"/>
                    <a:ext cx="377593" cy="338554"/>
                  </a:xfrm>
                  <a:prstGeom prst="rect">
                    <a:avLst/>
                  </a:prstGeom>
                  <a:noFill/>
                </p:spPr>
                <p:txBody>
                  <a:bodyPr wrap="square" rtlCol="0">
                    <a:spAutoFit/>
                  </a:bodyPr>
                  <a:lstStyle/>
                  <a:p>
                    <a:pPr>
                      <a:spcAft>
                        <a:spcPts val="600"/>
                      </a:spcAft>
                    </a:pPr>
                    <a:r>
                      <a:rPr lang="en-US" sz="1600" b="1" dirty="0">
                        <a:solidFill>
                          <a:srgbClr val="0070C0"/>
                        </a:solidFill>
                      </a:rPr>
                      <a:t>5</a:t>
                    </a:r>
                  </a:p>
                </p:txBody>
              </p:sp>
              <p:sp>
                <p:nvSpPr>
                  <p:cNvPr id="10" name="TextBox 9"/>
                  <p:cNvSpPr txBox="1"/>
                  <p:nvPr/>
                </p:nvSpPr>
                <p:spPr>
                  <a:xfrm>
                    <a:off x="1862780" y="3594977"/>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sp>
                <p:nvSpPr>
                  <p:cNvPr id="11" name="TextBox 10"/>
                  <p:cNvSpPr txBox="1"/>
                  <p:nvPr/>
                </p:nvSpPr>
                <p:spPr>
                  <a:xfrm>
                    <a:off x="3160264" y="3094674"/>
                    <a:ext cx="377593" cy="338554"/>
                  </a:xfrm>
                  <a:prstGeom prst="rect">
                    <a:avLst/>
                  </a:prstGeom>
                  <a:noFill/>
                </p:spPr>
                <p:txBody>
                  <a:bodyPr wrap="square" rtlCol="0">
                    <a:spAutoFit/>
                  </a:bodyPr>
                  <a:lstStyle/>
                  <a:p>
                    <a:pPr>
                      <a:spcAft>
                        <a:spcPts val="600"/>
                      </a:spcAft>
                    </a:pPr>
                    <a:r>
                      <a:rPr lang="en-US" sz="1600" b="1" dirty="0">
                        <a:solidFill>
                          <a:srgbClr val="0070C0"/>
                        </a:solidFill>
                      </a:rPr>
                      <a:t>6</a:t>
                    </a:r>
                  </a:p>
                </p:txBody>
              </p:sp>
              <p:sp>
                <p:nvSpPr>
                  <p:cNvPr id="12" name="TextBox 11"/>
                  <p:cNvSpPr txBox="1"/>
                  <p:nvPr/>
                </p:nvSpPr>
                <p:spPr>
                  <a:xfrm>
                    <a:off x="3036628" y="1800502"/>
                    <a:ext cx="568347" cy="307777"/>
                  </a:xfrm>
                  <a:prstGeom prst="rect">
                    <a:avLst/>
                  </a:prstGeom>
                  <a:noFill/>
                </p:spPr>
                <p:txBody>
                  <a:bodyPr wrap="square" rtlCol="0">
                    <a:spAutoFit/>
                  </a:bodyPr>
                  <a:lstStyle/>
                  <a:p>
                    <a:pPr>
                      <a:spcAft>
                        <a:spcPts val="600"/>
                      </a:spcAft>
                    </a:pPr>
                    <a:r>
                      <a:rPr lang="en-US" sz="1400" b="1" dirty="0">
                        <a:solidFill>
                          <a:srgbClr val="0070C0"/>
                        </a:solidFill>
                      </a:rPr>
                      <a:t>10</a:t>
                    </a:r>
                  </a:p>
                </p:txBody>
              </p:sp>
            </p:grpSp>
            <p:sp>
              <p:nvSpPr>
                <p:cNvPr id="41" name="TextBox 40"/>
                <p:cNvSpPr txBox="1"/>
                <p:nvPr/>
              </p:nvSpPr>
              <p:spPr>
                <a:xfrm>
                  <a:off x="1561361" y="3690255"/>
                  <a:ext cx="377593" cy="338554"/>
                </a:xfrm>
                <a:prstGeom prst="rect">
                  <a:avLst/>
                </a:prstGeom>
                <a:noFill/>
              </p:spPr>
              <p:txBody>
                <a:bodyPr wrap="square" rtlCol="0">
                  <a:spAutoFit/>
                </a:bodyPr>
                <a:lstStyle/>
                <a:p>
                  <a:pPr>
                    <a:spcAft>
                      <a:spcPts val="600"/>
                    </a:spcAft>
                  </a:pPr>
                  <a:r>
                    <a:rPr lang="en-US" sz="1600" b="1" dirty="0">
                      <a:solidFill>
                        <a:srgbClr val="0070C0"/>
                      </a:solidFill>
                    </a:rPr>
                    <a:t>8</a:t>
                  </a:r>
                </a:p>
              </p:txBody>
            </p:sp>
            <p:sp>
              <p:nvSpPr>
                <p:cNvPr id="44" name="TextBox 43"/>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sp>
              <p:nvSpPr>
                <p:cNvPr id="45" name="TextBox 44"/>
                <p:cNvSpPr txBox="1"/>
                <p:nvPr/>
              </p:nvSpPr>
              <p:spPr>
                <a:xfrm>
                  <a:off x="1206192" y="3196109"/>
                  <a:ext cx="377593"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grpSp>
      </p:grpSp>
      <p:grpSp>
        <p:nvGrpSpPr>
          <p:cNvPr id="51" name="Group 50"/>
          <p:cNvGrpSpPr/>
          <p:nvPr/>
        </p:nvGrpSpPr>
        <p:grpSpPr>
          <a:xfrm>
            <a:off x="5229061" y="1694646"/>
            <a:ext cx="2667000" cy="2005670"/>
            <a:chOff x="538764" y="2234120"/>
            <a:chExt cx="3233057" cy="2370591"/>
          </a:xfrm>
        </p:grpSpPr>
        <p:grpSp>
          <p:nvGrpSpPr>
            <p:cNvPr id="65" name="Group 64"/>
            <p:cNvGrpSpPr/>
            <p:nvPr/>
          </p:nvGrpSpPr>
          <p:grpSpPr>
            <a:xfrm>
              <a:off x="538764" y="2234120"/>
              <a:ext cx="3233057" cy="2370591"/>
              <a:chOff x="603039" y="1771595"/>
              <a:chExt cx="2873582" cy="2092255"/>
            </a:xfrm>
          </p:grpSpPr>
          <p:grpSp>
            <p:nvGrpSpPr>
              <p:cNvPr id="66" name="Group 65"/>
              <p:cNvGrpSpPr/>
              <p:nvPr/>
            </p:nvGrpSpPr>
            <p:grpSpPr>
              <a:xfrm>
                <a:off x="603039" y="1771595"/>
                <a:ext cx="2315601" cy="1311870"/>
                <a:chOff x="672813" y="3338604"/>
                <a:chExt cx="2957361" cy="1628719"/>
              </a:xfrm>
            </p:grpSpPr>
            <p:sp>
              <p:nvSpPr>
                <p:cNvPr id="80" name="Oval 79"/>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stCxn id="80" idx="5"/>
                  <a:endCxn id="84"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577689" y="3378248"/>
                  <a:ext cx="428622" cy="322825"/>
                </a:xfrm>
                <a:prstGeom prst="rect">
                  <a:avLst/>
                </a:prstGeom>
                <a:noFill/>
              </p:spPr>
              <p:txBody>
                <a:bodyPr wrap="square" rtlCol="0">
                  <a:spAutoFit/>
                </a:bodyPr>
                <a:lstStyle/>
                <a:p>
                  <a:pPr>
                    <a:spcAft>
                      <a:spcPts val="600"/>
                    </a:spcAft>
                  </a:pPr>
                  <a:r>
                    <a:rPr lang="en-US" b="1" dirty="0"/>
                    <a:t>1</a:t>
                  </a:r>
                </a:p>
              </p:txBody>
            </p:sp>
            <p:sp>
              <p:nvSpPr>
                <p:cNvPr id="89" name="TextBox 88"/>
                <p:cNvSpPr txBox="1"/>
                <p:nvPr/>
              </p:nvSpPr>
              <p:spPr>
                <a:xfrm>
                  <a:off x="2370065" y="4522592"/>
                  <a:ext cx="275480" cy="322825"/>
                </a:xfrm>
                <a:prstGeom prst="rect">
                  <a:avLst/>
                </a:prstGeom>
                <a:noFill/>
              </p:spPr>
              <p:txBody>
                <a:bodyPr wrap="square" rtlCol="0">
                  <a:spAutoFit/>
                </a:bodyPr>
                <a:lstStyle/>
                <a:p>
                  <a:pPr>
                    <a:spcAft>
                      <a:spcPts val="600"/>
                    </a:spcAft>
                  </a:pPr>
                  <a:r>
                    <a:rPr lang="en-US" b="1" dirty="0"/>
                    <a:t>4</a:t>
                  </a:r>
                </a:p>
              </p:txBody>
            </p:sp>
            <p:sp>
              <p:nvSpPr>
                <p:cNvPr id="90" name="TextBox 89"/>
                <p:cNvSpPr txBox="1"/>
                <p:nvPr/>
              </p:nvSpPr>
              <p:spPr>
                <a:xfrm>
                  <a:off x="730410" y="4522592"/>
                  <a:ext cx="452413" cy="322825"/>
                </a:xfrm>
                <a:prstGeom prst="rect">
                  <a:avLst/>
                </a:prstGeom>
                <a:noFill/>
              </p:spPr>
              <p:txBody>
                <a:bodyPr wrap="square" rtlCol="0">
                  <a:spAutoFit/>
                </a:bodyPr>
                <a:lstStyle/>
                <a:p>
                  <a:pPr>
                    <a:spcAft>
                      <a:spcPts val="600"/>
                    </a:spcAft>
                  </a:pPr>
                  <a:r>
                    <a:rPr lang="en-US" b="1" dirty="0"/>
                    <a:t>3</a:t>
                  </a:r>
                </a:p>
              </p:txBody>
            </p:sp>
            <p:sp>
              <p:nvSpPr>
                <p:cNvPr id="91" name="TextBox 90"/>
                <p:cNvSpPr txBox="1"/>
                <p:nvPr/>
              </p:nvSpPr>
              <p:spPr>
                <a:xfrm>
                  <a:off x="3169585" y="3354134"/>
                  <a:ext cx="428622" cy="322825"/>
                </a:xfrm>
                <a:prstGeom prst="rect">
                  <a:avLst/>
                </a:prstGeom>
                <a:noFill/>
              </p:spPr>
              <p:txBody>
                <a:bodyPr wrap="square" rtlCol="0">
                  <a:spAutoFit/>
                </a:bodyPr>
                <a:lstStyle/>
                <a:p>
                  <a:pPr>
                    <a:spcAft>
                      <a:spcPts val="600"/>
                    </a:spcAft>
                  </a:pPr>
                  <a:r>
                    <a:rPr lang="en-US" b="1" dirty="0"/>
                    <a:t>2</a:t>
                  </a:r>
                </a:p>
              </p:txBody>
            </p:sp>
          </p:grpSp>
          <p:sp>
            <p:nvSpPr>
              <p:cNvPr id="67" name="Oval 66"/>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131763" y="2758532"/>
                <a:ext cx="225086" cy="260023"/>
              </a:xfrm>
              <a:prstGeom prst="rect">
                <a:avLst/>
              </a:prstGeom>
              <a:noFill/>
            </p:spPr>
            <p:txBody>
              <a:bodyPr wrap="square" rtlCol="0">
                <a:spAutoFit/>
              </a:bodyPr>
              <a:lstStyle/>
              <a:p>
                <a:pPr>
                  <a:spcAft>
                    <a:spcPts val="600"/>
                  </a:spcAft>
                </a:pPr>
                <a:r>
                  <a:rPr lang="en-US" b="1" dirty="0"/>
                  <a:t>5</a:t>
                </a:r>
              </a:p>
            </p:txBody>
          </p:sp>
          <p:sp>
            <p:nvSpPr>
              <p:cNvPr id="71" name="TextBox 70"/>
              <p:cNvSpPr txBox="1"/>
              <p:nvPr/>
            </p:nvSpPr>
            <p:spPr>
              <a:xfrm>
                <a:off x="1331830" y="3527681"/>
                <a:ext cx="335609" cy="260023"/>
              </a:xfrm>
              <a:prstGeom prst="rect">
                <a:avLst/>
              </a:prstGeom>
              <a:noFill/>
            </p:spPr>
            <p:txBody>
              <a:bodyPr wrap="square" rtlCol="0">
                <a:spAutoFit/>
              </a:bodyPr>
              <a:lstStyle/>
              <a:p>
                <a:pPr>
                  <a:spcAft>
                    <a:spcPts val="600"/>
                  </a:spcAft>
                </a:pPr>
                <a:r>
                  <a:rPr lang="en-US" b="1" dirty="0"/>
                  <a:t>6</a:t>
                </a:r>
              </a:p>
            </p:txBody>
          </p:sp>
          <p:sp>
            <p:nvSpPr>
              <p:cNvPr id="72" name="TextBox 71"/>
              <p:cNvSpPr txBox="1"/>
              <p:nvPr/>
            </p:nvSpPr>
            <p:spPr>
              <a:xfrm>
                <a:off x="2623485" y="3545231"/>
                <a:ext cx="302049" cy="260023"/>
              </a:xfrm>
              <a:prstGeom prst="rect">
                <a:avLst/>
              </a:prstGeom>
              <a:noFill/>
            </p:spPr>
            <p:txBody>
              <a:bodyPr wrap="square" rtlCol="0">
                <a:spAutoFit/>
              </a:bodyPr>
              <a:lstStyle/>
              <a:p>
                <a:pPr>
                  <a:spcAft>
                    <a:spcPts val="600"/>
                  </a:spcAft>
                </a:pPr>
                <a:r>
                  <a:rPr lang="en-US" b="1" dirty="0"/>
                  <a:t>7</a:t>
                </a:r>
              </a:p>
            </p:txBody>
          </p:sp>
        </p:grpSp>
        <p:sp>
          <p:nvSpPr>
            <p:cNvPr id="54" name="TextBox 53"/>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sp>
        <p:nvSpPr>
          <p:cNvPr id="92" name="Right Arrow 91"/>
          <p:cNvSpPr/>
          <p:nvPr/>
        </p:nvSpPr>
        <p:spPr>
          <a:xfrm>
            <a:off x="4076143" y="1887895"/>
            <a:ext cx="762000" cy="297385"/>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Arrow 92"/>
          <p:cNvSpPr/>
          <p:nvPr/>
        </p:nvSpPr>
        <p:spPr>
          <a:xfrm rot="8200125">
            <a:off x="6175773" y="4385225"/>
            <a:ext cx="658728" cy="297385"/>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3163355" y="4460736"/>
            <a:ext cx="2910207" cy="2109281"/>
            <a:chOff x="2659101" y="4549588"/>
            <a:chExt cx="2910207" cy="2109281"/>
          </a:xfrm>
        </p:grpSpPr>
        <p:grpSp>
          <p:nvGrpSpPr>
            <p:cNvPr id="94" name="Group 93"/>
            <p:cNvGrpSpPr/>
            <p:nvPr/>
          </p:nvGrpSpPr>
          <p:grpSpPr>
            <a:xfrm>
              <a:off x="2659101" y="4549588"/>
              <a:ext cx="2910207" cy="2109281"/>
              <a:chOff x="538764" y="2234120"/>
              <a:chExt cx="3233057" cy="2379773"/>
            </a:xfrm>
          </p:grpSpPr>
          <p:grpSp>
            <p:nvGrpSpPr>
              <p:cNvPr id="95" name="Group 94"/>
              <p:cNvGrpSpPr/>
              <p:nvPr/>
            </p:nvGrpSpPr>
            <p:grpSpPr>
              <a:xfrm>
                <a:off x="538764" y="2234120"/>
                <a:ext cx="3233057" cy="2379773"/>
                <a:chOff x="603039" y="1771595"/>
                <a:chExt cx="2873582" cy="2100359"/>
              </a:xfrm>
            </p:grpSpPr>
            <p:grpSp>
              <p:nvGrpSpPr>
                <p:cNvPr id="97" name="Group 96"/>
                <p:cNvGrpSpPr/>
                <p:nvPr/>
              </p:nvGrpSpPr>
              <p:grpSpPr>
                <a:xfrm>
                  <a:off x="603039" y="1771595"/>
                  <a:ext cx="2315601" cy="1311870"/>
                  <a:chOff x="672813" y="3338604"/>
                  <a:chExt cx="2957361" cy="1628719"/>
                </a:xfrm>
              </p:grpSpPr>
              <p:sp>
                <p:nvSpPr>
                  <p:cNvPr id="104" name="Oval 103"/>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stCxn id="104" idx="5"/>
                    <a:endCxn id="107"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552302" y="3406636"/>
                    <a:ext cx="428622" cy="322825"/>
                  </a:xfrm>
                  <a:prstGeom prst="rect">
                    <a:avLst/>
                  </a:prstGeom>
                  <a:noFill/>
                </p:spPr>
                <p:txBody>
                  <a:bodyPr wrap="square" rtlCol="0">
                    <a:spAutoFit/>
                  </a:bodyPr>
                  <a:lstStyle/>
                  <a:p>
                    <a:pPr>
                      <a:spcAft>
                        <a:spcPts val="600"/>
                      </a:spcAft>
                    </a:pPr>
                    <a:r>
                      <a:rPr lang="en-US" b="1" dirty="0"/>
                      <a:t>1</a:t>
                    </a:r>
                  </a:p>
                </p:txBody>
              </p:sp>
              <p:sp>
                <p:nvSpPr>
                  <p:cNvPr id="110" name="TextBox 109"/>
                  <p:cNvSpPr txBox="1"/>
                  <p:nvPr/>
                </p:nvSpPr>
                <p:spPr>
                  <a:xfrm>
                    <a:off x="2370064" y="4546865"/>
                    <a:ext cx="275480" cy="322825"/>
                  </a:xfrm>
                  <a:prstGeom prst="rect">
                    <a:avLst/>
                  </a:prstGeom>
                  <a:noFill/>
                </p:spPr>
                <p:txBody>
                  <a:bodyPr wrap="square" rtlCol="0">
                    <a:spAutoFit/>
                  </a:bodyPr>
                  <a:lstStyle/>
                  <a:p>
                    <a:pPr>
                      <a:spcAft>
                        <a:spcPts val="600"/>
                      </a:spcAft>
                    </a:pPr>
                    <a:r>
                      <a:rPr lang="en-US" b="1" dirty="0"/>
                      <a:t>4</a:t>
                    </a:r>
                  </a:p>
                </p:txBody>
              </p:sp>
              <p:sp>
                <p:nvSpPr>
                  <p:cNvPr id="111" name="TextBox 110"/>
                  <p:cNvSpPr txBox="1"/>
                  <p:nvPr/>
                </p:nvSpPr>
                <p:spPr>
                  <a:xfrm>
                    <a:off x="728951" y="4559123"/>
                    <a:ext cx="452413" cy="322825"/>
                  </a:xfrm>
                  <a:prstGeom prst="rect">
                    <a:avLst/>
                  </a:prstGeom>
                  <a:noFill/>
                </p:spPr>
                <p:txBody>
                  <a:bodyPr wrap="square" rtlCol="0">
                    <a:spAutoFit/>
                  </a:bodyPr>
                  <a:lstStyle/>
                  <a:p>
                    <a:pPr>
                      <a:spcAft>
                        <a:spcPts val="600"/>
                      </a:spcAft>
                    </a:pPr>
                    <a:r>
                      <a:rPr lang="en-US" b="1" dirty="0"/>
                      <a:t>3</a:t>
                    </a:r>
                  </a:p>
                </p:txBody>
              </p:sp>
              <p:sp>
                <p:nvSpPr>
                  <p:cNvPr id="112" name="TextBox 111"/>
                  <p:cNvSpPr txBox="1"/>
                  <p:nvPr/>
                </p:nvSpPr>
                <p:spPr>
                  <a:xfrm>
                    <a:off x="3201552" y="3379783"/>
                    <a:ext cx="428622" cy="322825"/>
                  </a:xfrm>
                  <a:prstGeom prst="rect">
                    <a:avLst/>
                  </a:prstGeom>
                  <a:noFill/>
                </p:spPr>
                <p:txBody>
                  <a:bodyPr wrap="square" rtlCol="0">
                    <a:spAutoFit/>
                  </a:bodyPr>
                  <a:lstStyle/>
                  <a:p>
                    <a:pPr>
                      <a:spcAft>
                        <a:spcPts val="600"/>
                      </a:spcAft>
                    </a:pPr>
                    <a:r>
                      <a:rPr lang="en-US" b="1" dirty="0"/>
                      <a:t>2</a:t>
                    </a:r>
                  </a:p>
                </p:txBody>
              </p:sp>
            </p:grpSp>
            <p:sp>
              <p:nvSpPr>
                <p:cNvPr id="98" name="Oval 97"/>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148463" y="2754676"/>
                  <a:ext cx="225087" cy="260023"/>
                </a:xfrm>
                <a:prstGeom prst="rect">
                  <a:avLst/>
                </a:prstGeom>
                <a:noFill/>
              </p:spPr>
              <p:txBody>
                <a:bodyPr wrap="square" rtlCol="0">
                  <a:spAutoFit/>
                </a:bodyPr>
                <a:lstStyle/>
                <a:p>
                  <a:pPr>
                    <a:spcAft>
                      <a:spcPts val="600"/>
                    </a:spcAft>
                  </a:pPr>
                  <a:r>
                    <a:rPr lang="en-US" b="1" dirty="0"/>
                    <a:t>5</a:t>
                  </a:r>
                </a:p>
              </p:txBody>
            </p:sp>
            <p:sp>
              <p:nvSpPr>
                <p:cNvPr id="102" name="TextBox 101"/>
                <p:cNvSpPr txBox="1"/>
                <p:nvPr/>
              </p:nvSpPr>
              <p:spPr>
                <a:xfrm>
                  <a:off x="1325933" y="3504184"/>
                  <a:ext cx="336146" cy="367770"/>
                </a:xfrm>
                <a:prstGeom prst="rect">
                  <a:avLst/>
                </a:prstGeom>
                <a:noFill/>
              </p:spPr>
              <p:txBody>
                <a:bodyPr wrap="square" rtlCol="0">
                  <a:spAutoFit/>
                </a:bodyPr>
                <a:lstStyle/>
                <a:p>
                  <a:pPr>
                    <a:spcAft>
                      <a:spcPts val="600"/>
                    </a:spcAft>
                  </a:pPr>
                  <a:r>
                    <a:rPr lang="en-US" b="1" dirty="0"/>
                    <a:t>6</a:t>
                  </a:r>
                </a:p>
              </p:txBody>
            </p:sp>
            <p:sp>
              <p:nvSpPr>
                <p:cNvPr id="103" name="TextBox 102"/>
                <p:cNvSpPr txBox="1"/>
                <p:nvPr/>
              </p:nvSpPr>
              <p:spPr>
                <a:xfrm>
                  <a:off x="2623135" y="3545231"/>
                  <a:ext cx="302049" cy="260023"/>
                </a:xfrm>
                <a:prstGeom prst="rect">
                  <a:avLst/>
                </a:prstGeom>
                <a:noFill/>
              </p:spPr>
              <p:txBody>
                <a:bodyPr wrap="square" rtlCol="0">
                  <a:spAutoFit/>
                </a:bodyPr>
                <a:lstStyle/>
                <a:p>
                  <a:pPr>
                    <a:spcAft>
                      <a:spcPts val="600"/>
                    </a:spcAft>
                  </a:pPr>
                  <a:r>
                    <a:rPr lang="en-US" b="1" dirty="0"/>
                    <a:t>7</a:t>
                  </a:r>
                </a:p>
              </p:txBody>
            </p:sp>
          </p:grpSp>
          <p:sp>
            <p:nvSpPr>
              <p:cNvPr id="96" name="TextBox 95"/>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13" name="Straight Arrow Connector 112"/>
            <p:cNvCxnSpPr>
              <a:stCxn id="99" idx="6"/>
              <a:endCxn id="100" idx="2"/>
            </p:cNvCxnSpPr>
            <p:nvPr/>
          </p:nvCxnSpPr>
          <p:spPr>
            <a:xfrm>
              <a:off x="3753058" y="6461323"/>
              <a:ext cx="912899"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050650" y="6111398"/>
              <a:ext cx="339887" cy="300073"/>
            </a:xfrm>
            <a:prstGeom prst="rect">
              <a:avLst/>
            </a:prstGeom>
            <a:noFill/>
          </p:spPr>
          <p:txBody>
            <a:bodyPr wrap="square" rtlCol="0">
              <a:spAutoFit/>
            </a:bodyPr>
            <a:lstStyle/>
            <a:p>
              <a:pPr>
                <a:spcAft>
                  <a:spcPts val="600"/>
                </a:spcAft>
              </a:pPr>
              <a:r>
                <a:rPr lang="en-US" sz="1600" b="1" dirty="0">
                  <a:solidFill>
                    <a:srgbClr val="0070C0"/>
                  </a:solidFill>
                </a:rPr>
                <a:t>1</a:t>
              </a:r>
            </a:p>
          </p:txBody>
        </p:sp>
      </p:grpSp>
    </p:spTree>
    <p:extLst>
      <p:ext uri="{BB962C8B-B14F-4D97-AF65-F5344CB8AC3E}">
        <p14:creationId xmlns:p14="http://schemas.microsoft.com/office/powerpoint/2010/main" val="272341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left)">
                                      <p:cBhvr>
                                        <p:cTn id="20" dur="500"/>
                                        <p:tgtEl>
                                          <p:spTgt spid="9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up)">
                                      <p:cBhvr>
                                        <p:cTn id="29" dur="500"/>
                                        <p:tgtEl>
                                          <p:spTgt spid="93"/>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fade">
                                      <p:cBhvr>
                                        <p:cTn id="33"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2" grpId="0" animBg="1"/>
      <p:bldP spid="9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1086" y="274638"/>
            <a:ext cx="2795714" cy="1143000"/>
          </a:xfrm>
        </p:spPr>
        <p:txBody>
          <a:bodyPr>
            <a:normAutofit/>
          </a:bodyPr>
          <a:lstStyle/>
          <a:p>
            <a:pPr algn="r"/>
            <a:r>
              <a:rPr lang="en-US" sz="4000" dirty="0">
                <a:solidFill>
                  <a:srgbClr val="0070C0"/>
                </a:solidFill>
                <a:latin typeface="Arial" panose="020B0604020202020204" pitchFamily="34" charset="0"/>
                <a:cs typeface="Arial" panose="020B0604020202020204" pitchFamily="34" charset="0"/>
              </a:rPr>
              <a:t>Example</a:t>
            </a:r>
          </a:p>
        </p:txBody>
      </p:sp>
      <p:grpSp>
        <p:nvGrpSpPr>
          <p:cNvPr id="48" name="Group 47"/>
          <p:cNvGrpSpPr/>
          <p:nvPr/>
        </p:nvGrpSpPr>
        <p:grpSpPr>
          <a:xfrm>
            <a:off x="152400" y="76200"/>
            <a:ext cx="3025246" cy="2514600"/>
            <a:chOff x="152400" y="76200"/>
            <a:chExt cx="3025246" cy="2514600"/>
          </a:xfrm>
        </p:grpSpPr>
        <p:sp>
          <p:nvSpPr>
            <p:cNvPr id="2" name="Rounded Rectangle 1"/>
            <p:cNvSpPr/>
            <p:nvPr/>
          </p:nvSpPr>
          <p:spPr>
            <a:xfrm>
              <a:off x="152400" y="76200"/>
              <a:ext cx="3025246" cy="2514600"/>
            </a:xfrm>
            <a:prstGeom prst="roundRect">
              <a:avLst/>
            </a:prstGeom>
            <a:solidFill>
              <a:schemeClr val="accent2">
                <a:lumMod val="20000"/>
                <a:lumOff val="80000"/>
                <a:alpha val="49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236663" y="204964"/>
              <a:ext cx="2697841" cy="2168242"/>
              <a:chOff x="538764" y="2075473"/>
              <a:chExt cx="3300175" cy="2674540"/>
            </a:xfrm>
          </p:grpSpPr>
          <p:sp>
            <p:nvSpPr>
              <p:cNvPr id="42" name="TextBox 41"/>
              <p:cNvSpPr txBox="1"/>
              <p:nvPr/>
            </p:nvSpPr>
            <p:spPr>
              <a:xfrm>
                <a:off x="2826860" y="3145091"/>
                <a:ext cx="377593" cy="338554"/>
              </a:xfrm>
              <a:prstGeom prst="rect">
                <a:avLst/>
              </a:prstGeom>
              <a:noFill/>
            </p:spPr>
            <p:txBody>
              <a:bodyPr wrap="square" rtlCol="0">
                <a:spAutoFit/>
              </a:bodyPr>
              <a:lstStyle/>
              <a:p>
                <a:pPr>
                  <a:spcAft>
                    <a:spcPts val="600"/>
                  </a:spcAft>
                </a:pPr>
                <a:r>
                  <a:rPr lang="en-US" sz="1600" b="1" dirty="0">
                    <a:solidFill>
                      <a:srgbClr val="0070C0"/>
                    </a:solidFill>
                  </a:rPr>
                  <a:t>7</a:t>
                </a:r>
              </a:p>
            </p:txBody>
          </p:sp>
          <p:sp>
            <p:nvSpPr>
              <p:cNvPr id="43" name="TextBox 42"/>
              <p:cNvSpPr txBox="1"/>
              <p:nvPr/>
            </p:nvSpPr>
            <p:spPr>
              <a:xfrm>
                <a:off x="2559879" y="3682329"/>
                <a:ext cx="377593" cy="338554"/>
              </a:xfrm>
              <a:prstGeom prst="rect">
                <a:avLst/>
              </a:prstGeom>
              <a:noFill/>
            </p:spPr>
            <p:txBody>
              <a:bodyPr wrap="square" rtlCol="0">
                <a:spAutoFit/>
              </a:bodyPr>
              <a:lstStyle/>
              <a:p>
                <a:pPr>
                  <a:spcAft>
                    <a:spcPts val="600"/>
                  </a:spcAft>
                </a:pPr>
                <a:r>
                  <a:rPr lang="en-US" sz="1600" b="1" dirty="0">
                    <a:solidFill>
                      <a:srgbClr val="0070C0"/>
                    </a:solidFill>
                  </a:rPr>
                  <a:t>4</a:t>
                </a:r>
              </a:p>
            </p:txBody>
          </p:sp>
          <p:grpSp>
            <p:nvGrpSpPr>
              <p:cNvPr id="46" name="Group 45"/>
              <p:cNvGrpSpPr/>
              <p:nvPr/>
            </p:nvGrpSpPr>
            <p:grpSpPr>
              <a:xfrm>
                <a:off x="538764" y="2075473"/>
                <a:ext cx="3300175" cy="2674540"/>
                <a:chOff x="538764" y="2075473"/>
                <a:chExt cx="3300175" cy="2674540"/>
              </a:xfrm>
            </p:grpSpPr>
            <p:grpSp>
              <p:nvGrpSpPr>
                <p:cNvPr id="4" name="Group 3"/>
                <p:cNvGrpSpPr/>
                <p:nvPr/>
              </p:nvGrpSpPr>
              <p:grpSpPr>
                <a:xfrm>
                  <a:off x="538764" y="2075473"/>
                  <a:ext cx="3300175" cy="2674540"/>
                  <a:chOff x="304800" y="1258991"/>
                  <a:chExt cx="3300175" cy="2674540"/>
                </a:xfrm>
              </p:grpSpPr>
              <p:grpSp>
                <p:nvGrpSpPr>
                  <p:cNvPr id="5" name="Group 4"/>
                  <p:cNvGrpSpPr/>
                  <p:nvPr/>
                </p:nvGrpSpPr>
                <p:grpSpPr>
                  <a:xfrm>
                    <a:off x="304800" y="1417638"/>
                    <a:ext cx="3233057" cy="2370591"/>
                    <a:chOff x="603039" y="1771595"/>
                    <a:chExt cx="2873582" cy="2092255"/>
                  </a:xfrm>
                </p:grpSpPr>
                <p:cxnSp>
                  <p:nvCxnSpPr>
                    <p:cNvPr id="13" name="Straight Arrow Connector 12"/>
                    <p:cNvCxnSpPr>
                      <a:stCxn id="33" idx="3"/>
                      <a:endCxn id="17" idx="7"/>
                    </p:cNvCxnSpPr>
                    <p:nvPr/>
                  </p:nvCxnSpPr>
                  <p:spPr>
                    <a:xfrm flipH="1">
                      <a:off x="1626748" y="3025262"/>
                      <a:ext cx="329271" cy="51661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603039" y="1771595"/>
                      <a:ext cx="2873582" cy="2092255"/>
                      <a:chOff x="603039" y="1771595"/>
                      <a:chExt cx="2873582" cy="2092255"/>
                    </a:xfrm>
                  </p:grpSpPr>
                  <p:grpSp>
                    <p:nvGrpSpPr>
                      <p:cNvPr id="15" name="Group 14"/>
                      <p:cNvGrpSpPr/>
                      <p:nvPr/>
                    </p:nvGrpSpPr>
                    <p:grpSpPr>
                      <a:xfrm>
                        <a:off x="603039" y="1771595"/>
                        <a:ext cx="2315601" cy="1311870"/>
                        <a:chOff x="672813" y="3338604"/>
                        <a:chExt cx="2957361" cy="1628719"/>
                      </a:xfrm>
                    </p:grpSpPr>
                    <p:cxnSp>
                      <p:nvCxnSpPr>
                        <p:cNvPr id="28" name="Straight Arrow Connector 27"/>
                        <p:cNvCxnSpPr>
                          <a:stCxn id="33" idx="2"/>
                          <a:endCxn id="31" idx="6"/>
                        </p:cNvCxnSpPr>
                        <p:nvPr/>
                      </p:nvCxnSpPr>
                      <p:spPr>
                        <a:xfrm flipH="1">
                          <a:off x="1165370" y="4729487"/>
                          <a:ext cx="1163263" cy="3675"/>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9" idx="3"/>
                          <a:endCxn id="31" idx="7"/>
                        </p:cNvCxnSpPr>
                        <p:nvPr/>
                      </p:nvCxnSpPr>
                      <p:spPr>
                        <a:xfrm flipH="1">
                          <a:off x="1093237" y="3747575"/>
                          <a:ext cx="498546" cy="82001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3"/>
                          <a:endCxn id="33" idx="7"/>
                        </p:cNvCxnSpPr>
                        <p:nvPr/>
                      </p:nvCxnSpPr>
                      <p:spPr>
                        <a:xfrm flipH="1">
                          <a:off x="2749057" y="3738343"/>
                          <a:ext cx="460693" cy="82556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5"/>
                          <a:endCxn id="33"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9" idx="6"/>
                          <a:endCxn id="30" idx="2"/>
                        </p:cNvCxnSpPr>
                        <p:nvPr/>
                      </p:nvCxnSpPr>
                      <p:spPr>
                        <a:xfrm flipV="1">
                          <a:off x="2012207" y="3572765"/>
                          <a:ext cx="1125410" cy="923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6652" y="3396079"/>
                          <a:ext cx="428622" cy="322825"/>
                        </a:xfrm>
                        <a:prstGeom prst="rect">
                          <a:avLst/>
                        </a:prstGeom>
                        <a:noFill/>
                      </p:spPr>
                      <p:txBody>
                        <a:bodyPr wrap="square" rtlCol="0">
                          <a:spAutoFit/>
                        </a:bodyPr>
                        <a:lstStyle/>
                        <a:p>
                          <a:pPr>
                            <a:spcAft>
                              <a:spcPts val="600"/>
                            </a:spcAft>
                          </a:pPr>
                          <a:r>
                            <a:rPr lang="en-US" b="1" dirty="0"/>
                            <a:t>1</a:t>
                          </a:r>
                        </a:p>
                      </p:txBody>
                    </p:sp>
                    <p:sp>
                      <p:nvSpPr>
                        <p:cNvPr id="38" name="TextBox 37"/>
                        <p:cNvSpPr txBox="1"/>
                        <p:nvPr/>
                      </p:nvSpPr>
                      <p:spPr>
                        <a:xfrm>
                          <a:off x="2368777" y="4530063"/>
                          <a:ext cx="275479" cy="322825"/>
                        </a:xfrm>
                        <a:prstGeom prst="rect">
                          <a:avLst/>
                        </a:prstGeom>
                        <a:noFill/>
                      </p:spPr>
                      <p:txBody>
                        <a:bodyPr wrap="square" rtlCol="0">
                          <a:spAutoFit/>
                        </a:bodyPr>
                        <a:lstStyle/>
                        <a:p>
                          <a:pPr>
                            <a:spcAft>
                              <a:spcPts val="600"/>
                            </a:spcAft>
                          </a:pPr>
                          <a:r>
                            <a:rPr lang="en-US" b="1" dirty="0"/>
                            <a:t>4</a:t>
                          </a:r>
                        </a:p>
                      </p:txBody>
                    </p:sp>
                    <p:sp>
                      <p:nvSpPr>
                        <p:cNvPr id="39" name="TextBox 38"/>
                        <p:cNvSpPr txBox="1"/>
                        <p:nvPr/>
                      </p:nvSpPr>
                      <p:spPr>
                        <a:xfrm>
                          <a:off x="721806" y="4539539"/>
                          <a:ext cx="452412" cy="322825"/>
                        </a:xfrm>
                        <a:prstGeom prst="rect">
                          <a:avLst/>
                        </a:prstGeom>
                        <a:noFill/>
                      </p:spPr>
                      <p:txBody>
                        <a:bodyPr wrap="square" rtlCol="0">
                          <a:spAutoFit/>
                        </a:bodyPr>
                        <a:lstStyle/>
                        <a:p>
                          <a:pPr>
                            <a:spcAft>
                              <a:spcPts val="600"/>
                            </a:spcAft>
                          </a:pPr>
                          <a:r>
                            <a:rPr lang="en-US" b="1" dirty="0"/>
                            <a:t>3</a:t>
                          </a:r>
                        </a:p>
                      </p:txBody>
                    </p:sp>
                    <p:sp>
                      <p:nvSpPr>
                        <p:cNvPr id="40" name="TextBox 39"/>
                        <p:cNvSpPr txBox="1"/>
                        <p:nvPr/>
                      </p:nvSpPr>
                      <p:spPr>
                        <a:xfrm>
                          <a:off x="3195408" y="3374325"/>
                          <a:ext cx="428622" cy="322825"/>
                        </a:xfrm>
                        <a:prstGeom prst="rect">
                          <a:avLst/>
                        </a:prstGeom>
                        <a:noFill/>
                      </p:spPr>
                      <p:txBody>
                        <a:bodyPr wrap="square" rtlCol="0">
                          <a:spAutoFit/>
                        </a:bodyPr>
                        <a:lstStyle/>
                        <a:p>
                          <a:pPr>
                            <a:spcAft>
                              <a:spcPts val="600"/>
                            </a:spcAft>
                          </a:pPr>
                          <a:r>
                            <a:rPr lang="en-US" b="1" dirty="0"/>
                            <a:t>2</a:t>
                          </a:r>
                        </a:p>
                      </p:txBody>
                    </p:sp>
                  </p:grpSp>
                  <p:sp>
                    <p:nvSpPr>
                      <p:cNvPr id="16" name="Oval 15"/>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116961" y="2739566"/>
                        <a:ext cx="225087" cy="260023"/>
                      </a:xfrm>
                      <a:prstGeom prst="rect">
                        <a:avLst/>
                      </a:prstGeom>
                      <a:noFill/>
                    </p:spPr>
                    <p:txBody>
                      <a:bodyPr wrap="square" rtlCol="0">
                        <a:spAutoFit/>
                      </a:bodyPr>
                      <a:lstStyle/>
                      <a:p>
                        <a:pPr>
                          <a:spcAft>
                            <a:spcPts val="600"/>
                          </a:spcAft>
                        </a:pPr>
                        <a:r>
                          <a:rPr lang="en-US" b="1" dirty="0"/>
                          <a:t>5</a:t>
                        </a:r>
                      </a:p>
                    </p:txBody>
                  </p:sp>
                  <p:sp>
                    <p:nvSpPr>
                      <p:cNvPr id="20" name="TextBox 19"/>
                      <p:cNvSpPr txBox="1"/>
                      <p:nvPr/>
                    </p:nvSpPr>
                    <p:spPr>
                      <a:xfrm>
                        <a:off x="1308529" y="3522030"/>
                        <a:ext cx="335609" cy="260023"/>
                      </a:xfrm>
                      <a:prstGeom prst="rect">
                        <a:avLst/>
                      </a:prstGeom>
                      <a:noFill/>
                    </p:spPr>
                    <p:txBody>
                      <a:bodyPr wrap="square" rtlCol="0">
                        <a:spAutoFit/>
                      </a:bodyPr>
                      <a:lstStyle/>
                      <a:p>
                        <a:pPr>
                          <a:spcAft>
                            <a:spcPts val="600"/>
                          </a:spcAft>
                        </a:pPr>
                        <a:r>
                          <a:rPr lang="en-US" b="1" dirty="0"/>
                          <a:t>6</a:t>
                        </a:r>
                      </a:p>
                    </p:txBody>
                  </p:sp>
                  <p:sp>
                    <p:nvSpPr>
                      <p:cNvPr id="21" name="TextBox 20"/>
                      <p:cNvSpPr txBox="1"/>
                      <p:nvPr/>
                    </p:nvSpPr>
                    <p:spPr>
                      <a:xfrm>
                        <a:off x="2617911" y="3530462"/>
                        <a:ext cx="302049" cy="260023"/>
                      </a:xfrm>
                      <a:prstGeom prst="rect">
                        <a:avLst/>
                      </a:prstGeom>
                      <a:noFill/>
                    </p:spPr>
                    <p:txBody>
                      <a:bodyPr wrap="square" rtlCol="0">
                        <a:spAutoFit/>
                      </a:bodyPr>
                      <a:lstStyle/>
                      <a:p>
                        <a:pPr>
                          <a:spcAft>
                            <a:spcPts val="600"/>
                          </a:spcAft>
                        </a:pPr>
                        <a:r>
                          <a:rPr lang="en-US" b="1" dirty="0"/>
                          <a:t>7</a:t>
                        </a:r>
                      </a:p>
                    </p:txBody>
                  </p:sp>
                  <p:cxnSp>
                    <p:nvCxnSpPr>
                      <p:cNvPr id="22" name="Straight Arrow Connector 21"/>
                      <p:cNvCxnSpPr>
                        <a:stCxn id="30" idx="5"/>
                        <a:endCxn id="16" idx="0"/>
                      </p:cNvCxnSpPr>
                      <p:nvPr/>
                    </p:nvCxnSpPr>
                    <p:spPr>
                      <a:xfrm>
                        <a:off x="2862160" y="2093568"/>
                        <a:ext cx="421626" cy="61940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33" idx="6"/>
                      </p:cNvCxnSpPr>
                      <p:nvPr/>
                    </p:nvCxnSpPr>
                    <p:spPr>
                      <a:xfrm flipH="1" flipV="1">
                        <a:off x="2285209" y="2891897"/>
                        <a:ext cx="805742" cy="967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1" idx="5"/>
                        <a:endCxn id="17" idx="1"/>
                      </p:cNvCxnSpPr>
                      <p:nvPr/>
                    </p:nvCxnSpPr>
                    <p:spPr>
                      <a:xfrm>
                        <a:off x="932229" y="3028223"/>
                        <a:ext cx="421809" cy="513654"/>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3" idx="5"/>
                        <a:endCxn id="18" idx="1"/>
                      </p:cNvCxnSpPr>
                      <p:nvPr/>
                    </p:nvCxnSpPr>
                    <p:spPr>
                      <a:xfrm>
                        <a:off x="2228729" y="3025262"/>
                        <a:ext cx="412390" cy="51661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4"/>
                        <a:endCxn id="18" idx="7"/>
                      </p:cNvCxnSpPr>
                      <p:nvPr/>
                    </p:nvCxnSpPr>
                    <p:spPr>
                      <a:xfrm flipH="1">
                        <a:off x="2913829" y="3090182"/>
                        <a:ext cx="369957" cy="45169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2"/>
                        <a:endCxn id="17" idx="6"/>
                      </p:cNvCxnSpPr>
                      <p:nvPr/>
                    </p:nvCxnSpPr>
                    <p:spPr>
                      <a:xfrm flipH="1">
                        <a:off x="1683228" y="3675243"/>
                        <a:ext cx="901411"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6" name="TextBox 5"/>
                  <p:cNvSpPr txBox="1"/>
                  <p:nvPr/>
                </p:nvSpPr>
                <p:spPr>
                  <a:xfrm>
                    <a:off x="2041837" y="1869169"/>
                    <a:ext cx="377593" cy="338554"/>
                  </a:xfrm>
                  <a:prstGeom prst="rect">
                    <a:avLst/>
                  </a:prstGeom>
                  <a:noFill/>
                </p:spPr>
                <p:txBody>
                  <a:bodyPr wrap="square" rtlCol="0">
                    <a:spAutoFit/>
                  </a:bodyPr>
                  <a:lstStyle/>
                  <a:p>
                    <a:pPr>
                      <a:spcAft>
                        <a:spcPts val="600"/>
                      </a:spcAft>
                    </a:pPr>
                    <a:r>
                      <a:rPr lang="en-US" sz="1600" b="1" dirty="0">
                        <a:solidFill>
                          <a:srgbClr val="0070C0"/>
                        </a:solidFill>
                      </a:rPr>
                      <a:t>3</a:t>
                    </a:r>
                  </a:p>
                </p:txBody>
              </p:sp>
              <p:sp>
                <p:nvSpPr>
                  <p:cNvPr id="7" name="TextBox 6"/>
                  <p:cNvSpPr txBox="1"/>
                  <p:nvPr/>
                </p:nvSpPr>
                <p:spPr>
                  <a:xfrm>
                    <a:off x="1769850" y="1258991"/>
                    <a:ext cx="377593" cy="338554"/>
                  </a:xfrm>
                  <a:prstGeom prst="rect">
                    <a:avLst/>
                  </a:prstGeom>
                  <a:noFill/>
                </p:spPr>
                <p:txBody>
                  <a:bodyPr wrap="square" rtlCol="0">
                    <a:spAutoFit/>
                  </a:bodyPr>
                  <a:lstStyle/>
                  <a:p>
                    <a:pPr>
                      <a:spcAft>
                        <a:spcPts val="600"/>
                      </a:spcAft>
                    </a:pPr>
                    <a:r>
                      <a:rPr lang="en-US" sz="1600" b="1" dirty="0">
                        <a:solidFill>
                          <a:srgbClr val="0070C0"/>
                        </a:solidFill>
                      </a:rPr>
                      <a:t>2</a:t>
                    </a:r>
                  </a:p>
                </p:txBody>
              </p:sp>
              <p:sp>
                <p:nvSpPr>
                  <p:cNvPr id="8" name="TextBox 7"/>
                  <p:cNvSpPr txBox="1"/>
                  <p:nvPr/>
                </p:nvSpPr>
                <p:spPr>
                  <a:xfrm>
                    <a:off x="505417" y="1849519"/>
                    <a:ext cx="377593" cy="338554"/>
                  </a:xfrm>
                  <a:prstGeom prst="rect">
                    <a:avLst/>
                  </a:prstGeom>
                  <a:noFill/>
                </p:spPr>
                <p:txBody>
                  <a:bodyPr wrap="square" rtlCol="0">
                    <a:spAutoFit/>
                  </a:bodyPr>
                  <a:lstStyle/>
                  <a:p>
                    <a:pPr>
                      <a:spcAft>
                        <a:spcPts val="600"/>
                      </a:spcAft>
                    </a:pPr>
                    <a:r>
                      <a:rPr lang="en-US" sz="1600" b="1" dirty="0">
                        <a:solidFill>
                          <a:srgbClr val="0070C0"/>
                        </a:solidFill>
                      </a:rPr>
                      <a:t>4</a:t>
                    </a:r>
                  </a:p>
                </p:txBody>
              </p:sp>
              <p:sp>
                <p:nvSpPr>
                  <p:cNvPr id="9" name="TextBox 8"/>
                  <p:cNvSpPr txBox="1"/>
                  <p:nvPr/>
                </p:nvSpPr>
                <p:spPr>
                  <a:xfrm>
                    <a:off x="572608" y="3084531"/>
                    <a:ext cx="377593" cy="338554"/>
                  </a:xfrm>
                  <a:prstGeom prst="rect">
                    <a:avLst/>
                  </a:prstGeom>
                  <a:noFill/>
                </p:spPr>
                <p:txBody>
                  <a:bodyPr wrap="square" rtlCol="0">
                    <a:spAutoFit/>
                  </a:bodyPr>
                  <a:lstStyle/>
                  <a:p>
                    <a:pPr>
                      <a:spcAft>
                        <a:spcPts val="600"/>
                      </a:spcAft>
                    </a:pPr>
                    <a:r>
                      <a:rPr lang="en-US" sz="1600" b="1" dirty="0">
                        <a:solidFill>
                          <a:srgbClr val="0070C0"/>
                        </a:solidFill>
                      </a:rPr>
                      <a:t>5</a:t>
                    </a:r>
                  </a:p>
                </p:txBody>
              </p:sp>
              <p:sp>
                <p:nvSpPr>
                  <p:cNvPr id="10" name="TextBox 9"/>
                  <p:cNvSpPr txBox="1"/>
                  <p:nvPr/>
                </p:nvSpPr>
                <p:spPr>
                  <a:xfrm>
                    <a:off x="1862780" y="3594977"/>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sp>
                <p:nvSpPr>
                  <p:cNvPr id="11" name="TextBox 10"/>
                  <p:cNvSpPr txBox="1"/>
                  <p:nvPr/>
                </p:nvSpPr>
                <p:spPr>
                  <a:xfrm>
                    <a:off x="3160264" y="3094674"/>
                    <a:ext cx="377593" cy="338554"/>
                  </a:xfrm>
                  <a:prstGeom prst="rect">
                    <a:avLst/>
                  </a:prstGeom>
                  <a:noFill/>
                </p:spPr>
                <p:txBody>
                  <a:bodyPr wrap="square" rtlCol="0">
                    <a:spAutoFit/>
                  </a:bodyPr>
                  <a:lstStyle/>
                  <a:p>
                    <a:pPr>
                      <a:spcAft>
                        <a:spcPts val="600"/>
                      </a:spcAft>
                    </a:pPr>
                    <a:r>
                      <a:rPr lang="en-US" sz="1600" b="1" dirty="0">
                        <a:solidFill>
                          <a:srgbClr val="0070C0"/>
                        </a:solidFill>
                      </a:rPr>
                      <a:t>6</a:t>
                    </a:r>
                  </a:p>
                </p:txBody>
              </p:sp>
              <p:sp>
                <p:nvSpPr>
                  <p:cNvPr id="12" name="TextBox 11"/>
                  <p:cNvSpPr txBox="1"/>
                  <p:nvPr/>
                </p:nvSpPr>
                <p:spPr>
                  <a:xfrm>
                    <a:off x="3036628" y="1800502"/>
                    <a:ext cx="568347" cy="307777"/>
                  </a:xfrm>
                  <a:prstGeom prst="rect">
                    <a:avLst/>
                  </a:prstGeom>
                  <a:noFill/>
                </p:spPr>
                <p:txBody>
                  <a:bodyPr wrap="square" rtlCol="0">
                    <a:spAutoFit/>
                  </a:bodyPr>
                  <a:lstStyle/>
                  <a:p>
                    <a:pPr>
                      <a:spcAft>
                        <a:spcPts val="600"/>
                      </a:spcAft>
                    </a:pPr>
                    <a:r>
                      <a:rPr lang="en-US" sz="1400" b="1" dirty="0">
                        <a:solidFill>
                          <a:srgbClr val="0070C0"/>
                        </a:solidFill>
                      </a:rPr>
                      <a:t>10</a:t>
                    </a:r>
                  </a:p>
                </p:txBody>
              </p:sp>
            </p:grpSp>
            <p:sp>
              <p:nvSpPr>
                <p:cNvPr id="41" name="TextBox 40"/>
                <p:cNvSpPr txBox="1"/>
                <p:nvPr/>
              </p:nvSpPr>
              <p:spPr>
                <a:xfrm>
                  <a:off x="1561361" y="3690255"/>
                  <a:ext cx="377593" cy="338554"/>
                </a:xfrm>
                <a:prstGeom prst="rect">
                  <a:avLst/>
                </a:prstGeom>
                <a:noFill/>
              </p:spPr>
              <p:txBody>
                <a:bodyPr wrap="square" rtlCol="0">
                  <a:spAutoFit/>
                </a:bodyPr>
                <a:lstStyle/>
                <a:p>
                  <a:pPr>
                    <a:spcAft>
                      <a:spcPts val="600"/>
                    </a:spcAft>
                  </a:pPr>
                  <a:r>
                    <a:rPr lang="en-US" sz="1600" b="1" dirty="0">
                      <a:solidFill>
                        <a:srgbClr val="0070C0"/>
                      </a:solidFill>
                    </a:rPr>
                    <a:t>8</a:t>
                  </a:r>
                </a:p>
              </p:txBody>
            </p:sp>
            <p:sp>
              <p:nvSpPr>
                <p:cNvPr id="44" name="TextBox 43"/>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sp>
              <p:nvSpPr>
                <p:cNvPr id="45" name="TextBox 44"/>
                <p:cNvSpPr txBox="1"/>
                <p:nvPr/>
              </p:nvSpPr>
              <p:spPr>
                <a:xfrm>
                  <a:off x="1206192" y="3196109"/>
                  <a:ext cx="377593"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grpSp>
      </p:grpSp>
      <p:sp>
        <p:nvSpPr>
          <p:cNvPr id="92" name="Right Arrow 91"/>
          <p:cNvSpPr/>
          <p:nvPr/>
        </p:nvSpPr>
        <p:spPr>
          <a:xfrm>
            <a:off x="4158727" y="3864069"/>
            <a:ext cx="831954" cy="184850"/>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Arrow 92"/>
          <p:cNvSpPr/>
          <p:nvPr/>
        </p:nvSpPr>
        <p:spPr>
          <a:xfrm rot="8398471">
            <a:off x="3240161" y="2698965"/>
            <a:ext cx="905008" cy="183248"/>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3666382" y="454779"/>
            <a:ext cx="2286979" cy="1781194"/>
            <a:chOff x="2656899" y="4549177"/>
            <a:chExt cx="2912409" cy="2107748"/>
          </a:xfrm>
        </p:grpSpPr>
        <p:grpSp>
          <p:nvGrpSpPr>
            <p:cNvPr id="94" name="Group 93"/>
            <p:cNvGrpSpPr/>
            <p:nvPr/>
          </p:nvGrpSpPr>
          <p:grpSpPr>
            <a:xfrm>
              <a:off x="2656899" y="4549177"/>
              <a:ext cx="2912409" cy="2107748"/>
              <a:chOff x="536318" y="2233656"/>
              <a:chExt cx="3235503" cy="2378044"/>
            </a:xfrm>
          </p:grpSpPr>
          <p:grpSp>
            <p:nvGrpSpPr>
              <p:cNvPr id="95" name="Group 94"/>
              <p:cNvGrpSpPr/>
              <p:nvPr/>
            </p:nvGrpSpPr>
            <p:grpSpPr>
              <a:xfrm>
                <a:off x="536318" y="2233656"/>
                <a:ext cx="3235503" cy="2378044"/>
                <a:chOff x="600865" y="1771185"/>
                <a:chExt cx="2875756" cy="2098833"/>
              </a:xfrm>
            </p:grpSpPr>
            <p:grpSp>
              <p:nvGrpSpPr>
                <p:cNvPr id="97" name="Group 96"/>
                <p:cNvGrpSpPr/>
                <p:nvPr/>
              </p:nvGrpSpPr>
              <p:grpSpPr>
                <a:xfrm>
                  <a:off x="600865" y="1771185"/>
                  <a:ext cx="2317775" cy="1312280"/>
                  <a:chOff x="670036" y="3338095"/>
                  <a:chExt cx="2960138" cy="1629228"/>
                </a:xfrm>
              </p:grpSpPr>
              <p:sp>
                <p:nvSpPr>
                  <p:cNvPr id="104" name="Oval 103"/>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stCxn id="104" idx="5"/>
                    <a:endCxn id="107"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529716" y="3338095"/>
                    <a:ext cx="428622" cy="322825"/>
                  </a:xfrm>
                  <a:prstGeom prst="rect">
                    <a:avLst/>
                  </a:prstGeom>
                  <a:noFill/>
                </p:spPr>
                <p:txBody>
                  <a:bodyPr wrap="square" rtlCol="0">
                    <a:spAutoFit/>
                  </a:bodyPr>
                  <a:lstStyle/>
                  <a:p>
                    <a:pPr>
                      <a:spcAft>
                        <a:spcPts val="600"/>
                      </a:spcAft>
                    </a:pPr>
                    <a:r>
                      <a:rPr lang="en-US" b="1" dirty="0"/>
                      <a:t>1</a:t>
                    </a:r>
                  </a:p>
                </p:txBody>
              </p:sp>
              <p:sp>
                <p:nvSpPr>
                  <p:cNvPr id="110" name="TextBox 109"/>
                  <p:cNvSpPr txBox="1"/>
                  <p:nvPr/>
                </p:nvSpPr>
                <p:spPr>
                  <a:xfrm>
                    <a:off x="2325873" y="4506413"/>
                    <a:ext cx="275480" cy="322825"/>
                  </a:xfrm>
                  <a:prstGeom prst="rect">
                    <a:avLst/>
                  </a:prstGeom>
                  <a:noFill/>
                </p:spPr>
                <p:txBody>
                  <a:bodyPr wrap="square" rtlCol="0">
                    <a:spAutoFit/>
                  </a:bodyPr>
                  <a:lstStyle/>
                  <a:p>
                    <a:pPr>
                      <a:spcAft>
                        <a:spcPts val="600"/>
                      </a:spcAft>
                    </a:pPr>
                    <a:r>
                      <a:rPr lang="en-US" b="1" dirty="0"/>
                      <a:t>4</a:t>
                    </a:r>
                  </a:p>
                </p:txBody>
              </p:sp>
              <p:sp>
                <p:nvSpPr>
                  <p:cNvPr id="111" name="TextBox 110"/>
                  <p:cNvSpPr txBox="1"/>
                  <p:nvPr/>
                </p:nvSpPr>
                <p:spPr>
                  <a:xfrm>
                    <a:off x="670036" y="4506411"/>
                    <a:ext cx="452414" cy="322825"/>
                  </a:xfrm>
                  <a:prstGeom prst="rect">
                    <a:avLst/>
                  </a:prstGeom>
                  <a:noFill/>
                </p:spPr>
                <p:txBody>
                  <a:bodyPr wrap="square" rtlCol="0">
                    <a:spAutoFit/>
                  </a:bodyPr>
                  <a:lstStyle/>
                  <a:p>
                    <a:pPr>
                      <a:spcAft>
                        <a:spcPts val="600"/>
                      </a:spcAft>
                    </a:pPr>
                    <a:r>
                      <a:rPr lang="en-US" b="1" dirty="0"/>
                      <a:t>3</a:t>
                    </a:r>
                  </a:p>
                </p:txBody>
              </p:sp>
              <p:sp>
                <p:nvSpPr>
                  <p:cNvPr id="112" name="TextBox 111"/>
                  <p:cNvSpPr txBox="1"/>
                  <p:nvPr/>
                </p:nvSpPr>
                <p:spPr>
                  <a:xfrm>
                    <a:off x="3137616" y="3352610"/>
                    <a:ext cx="428622" cy="322825"/>
                  </a:xfrm>
                  <a:prstGeom prst="rect">
                    <a:avLst/>
                  </a:prstGeom>
                  <a:noFill/>
                </p:spPr>
                <p:txBody>
                  <a:bodyPr wrap="square" rtlCol="0">
                    <a:spAutoFit/>
                  </a:bodyPr>
                  <a:lstStyle/>
                  <a:p>
                    <a:pPr>
                      <a:spcAft>
                        <a:spcPts val="600"/>
                      </a:spcAft>
                    </a:pPr>
                    <a:r>
                      <a:rPr lang="en-US" b="1" dirty="0"/>
                      <a:t>2</a:t>
                    </a:r>
                  </a:p>
                </p:txBody>
              </p:sp>
            </p:grpSp>
            <p:sp>
              <p:nvSpPr>
                <p:cNvPr id="98" name="Oval 97"/>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102524" y="2716025"/>
                  <a:ext cx="225087" cy="260023"/>
                </a:xfrm>
                <a:prstGeom prst="rect">
                  <a:avLst/>
                </a:prstGeom>
                <a:noFill/>
              </p:spPr>
              <p:txBody>
                <a:bodyPr wrap="square" rtlCol="0">
                  <a:spAutoFit/>
                </a:bodyPr>
                <a:lstStyle/>
                <a:p>
                  <a:pPr>
                    <a:spcAft>
                      <a:spcPts val="600"/>
                    </a:spcAft>
                  </a:pPr>
                  <a:r>
                    <a:rPr lang="en-US" b="1" dirty="0"/>
                    <a:t>5</a:t>
                  </a:r>
                </a:p>
              </p:txBody>
            </p:sp>
            <p:sp>
              <p:nvSpPr>
                <p:cNvPr id="102" name="TextBox 101"/>
                <p:cNvSpPr txBox="1"/>
                <p:nvPr/>
              </p:nvSpPr>
              <p:spPr>
                <a:xfrm>
                  <a:off x="1290870" y="3502248"/>
                  <a:ext cx="336146" cy="367770"/>
                </a:xfrm>
                <a:prstGeom prst="rect">
                  <a:avLst/>
                </a:prstGeom>
                <a:noFill/>
              </p:spPr>
              <p:txBody>
                <a:bodyPr wrap="square" rtlCol="0">
                  <a:spAutoFit/>
                </a:bodyPr>
                <a:lstStyle/>
                <a:p>
                  <a:pPr>
                    <a:spcAft>
                      <a:spcPts val="600"/>
                    </a:spcAft>
                  </a:pPr>
                  <a:r>
                    <a:rPr lang="en-US" b="1" dirty="0"/>
                    <a:t>6</a:t>
                  </a:r>
                </a:p>
              </p:txBody>
            </p:sp>
            <p:sp>
              <p:nvSpPr>
                <p:cNvPr id="103" name="TextBox 102"/>
                <p:cNvSpPr txBox="1"/>
                <p:nvPr/>
              </p:nvSpPr>
              <p:spPr>
                <a:xfrm>
                  <a:off x="2584638" y="3486757"/>
                  <a:ext cx="302049" cy="260023"/>
                </a:xfrm>
                <a:prstGeom prst="rect">
                  <a:avLst/>
                </a:prstGeom>
                <a:noFill/>
              </p:spPr>
              <p:txBody>
                <a:bodyPr wrap="square" rtlCol="0">
                  <a:spAutoFit/>
                </a:bodyPr>
                <a:lstStyle/>
                <a:p>
                  <a:pPr>
                    <a:spcAft>
                      <a:spcPts val="600"/>
                    </a:spcAft>
                  </a:pPr>
                  <a:r>
                    <a:rPr lang="en-US" b="1" dirty="0"/>
                    <a:t>7</a:t>
                  </a:r>
                </a:p>
              </p:txBody>
            </p:sp>
          </p:grpSp>
          <p:sp>
            <p:nvSpPr>
              <p:cNvPr id="96" name="TextBox 95"/>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13" name="Straight Arrow Connector 112"/>
            <p:cNvCxnSpPr>
              <a:stCxn id="99" idx="6"/>
              <a:endCxn id="100" idx="2"/>
            </p:cNvCxnSpPr>
            <p:nvPr/>
          </p:nvCxnSpPr>
          <p:spPr>
            <a:xfrm>
              <a:off x="3753058" y="6461323"/>
              <a:ext cx="912899"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050650" y="6111398"/>
              <a:ext cx="339887" cy="300073"/>
            </a:xfrm>
            <a:prstGeom prst="rect">
              <a:avLst/>
            </a:prstGeom>
            <a:noFill/>
          </p:spPr>
          <p:txBody>
            <a:bodyPr wrap="square" rtlCol="0">
              <a:spAutoFit/>
            </a:bodyPr>
            <a:lstStyle/>
            <a:p>
              <a:pPr>
                <a:spcAft>
                  <a:spcPts val="600"/>
                </a:spcAft>
              </a:pPr>
              <a:r>
                <a:rPr lang="en-US" sz="1600" b="1" dirty="0">
                  <a:solidFill>
                    <a:srgbClr val="0070C0"/>
                  </a:solidFill>
                </a:rPr>
                <a:t>1</a:t>
              </a:r>
            </a:p>
          </p:txBody>
        </p:sp>
      </p:grpSp>
      <p:grpSp>
        <p:nvGrpSpPr>
          <p:cNvPr id="53" name="Group 52"/>
          <p:cNvGrpSpPr/>
          <p:nvPr/>
        </p:nvGrpSpPr>
        <p:grpSpPr>
          <a:xfrm>
            <a:off x="667453" y="3388786"/>
            <a:ext cx="3114497" cy="2315633"/>
            <a:chOff x="821849" y="2703662"/>
            <a:chExt cx="2286979" cy="1781194"/>
          </a:xfrm>
        </p:grpSpPr>
        <p:grpSp>
          <p:nvGrpSpPr>
            <p:cNvPr id="114" name="Group 113"/>
            <p:cNvGrpSpPr/>
            <p:nvPr/>
          </p:nvGrpSpPr>
          <p:grpSpPr>
            <a:xfrm>
              <a:off x="821849" y="2703662"/>
              <a:ext cx="2286979" cy="1781194"/>
              <a:chOff x="2656899" y="4549177"/>
              <a:chExt cx="2912409" cy="2107748"/>
            </a:xfrm>
          </p:grpSpPr>
          <p:grpSp>
            <p:nvGrpSpPr>
              <p:cNvPr id="115" name="Group 114"/>
              <p:cNvGrpSpPr/>
              <p:nvPr/>
            </p:nvGrpSpPr>
            <p:grpSpPr>
              <a:xfrm>
                <a:off x="2656899" y="4549177"/>
                <a:ext cx="2912409" cy="2107748"/>
                <a:chOff x="536318" y="2233656"/>
                <a:chExt cx="3235503" cy="2378044"/>
              </a:xfrm>
            </p:grpSpPr>
            <p:grpSp>
              <p:nvGrpSpPr>
                <p:cNvPr id="120" name="Group 119"/>
                <p:cNvGrpSpPr/>
                <p:nvPr/>
              </p:nvGrpSpPr>
              <p:grpSpPr>
                <a:xfrm>
                  <a:off x="536318" y="2233656"/>
                  <a:ext cx="3235503" cy="2378044"/>
                  <a:chOff x="600865" y="1771185"/>
                  <a:chExt cx="2875756" cy="2098833"/>
                </a:xfrm>
              </p:grpSpPr>
              <p:grpSp>
                <p:nvGrpSpPr>
                  <p:cNvPr id="122" name="Group 121"/>
                  <p:cNvGrpSpPr/>
                  <p:nvPr/>
                </p:nvGrpSpPr>
                <p:grpSpPr>
                  <a:xfrm>
                    <a:off x="600865" y="1771185"/>
                    <a:ext cx="2317775" cy="1312280"/>
                    <a:chOff x="670036" y="3338095"/>
                    <a:chExt cx="2960138" cy="1629228"/>
                  </a:xfrm>
                </p:grpSpPr>
                <p:sp>
                  <p:nvSpPr>
                    <p:cNvPr id="129" name="Oval 128"/>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Arrow Connector 132"/>
                    <p:cNvCxnSpPr>
                      <a:stCxn id="129" idx="5"/>
                      <a:endCxn id="132"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529716" y="3338095"/>
                      <a:ext cx="428622" cy="322825"/>
                    </a:xfrm>
                    <a:prstGeom prst="rect">
                      <a:avLst/>
                    </a:prstGeom>
                    <a:noFill/>
                  </p:spPr>
                  <p:txBody>
                    <a:bodyPr wrap="square" rtlCol="0">
                      <a:spAutoFit/>
                    </a:bodyPr>
                    <a:lstStyle/>
                    <a:p>
                      <a:pPr>
                        <a:spcAft>
                          <a:spcPts val="600"/>
                        </a:spcAft>
                      </a:pPr>
                      <a:r>
                        <a:rPr lang="en-US" b="1" dirty="0"/>
                        <a:t>1</a:t>
                      </a:r>
                    </a:p>
                  </p:txBody>
                </p:sp>
                <p:sp>
                  <p:nvSpPr>
                    <p:cNvPr id="135" name="TextBox 134"/>
                    <p:cNvSpPr txBox="1"/>
                    <p:nvPr/>
                  </p:nvSpPr>
                  <p:spPr>
                    <a:xfrm>
                      <a:off x="2325873" y="4506413"/>
                      <a:ext cx="275480" cy="322825"/>
                    </a:xfrm>
                    <a:prstGeom prst="rect">
                      <a:avLst/>
                    </a:prstGeom>
                    <a:noFill/>
                  </p:spPr>
                  <p:txBody>
                    <a:bodyPr wrap="square" rtlCol="0">
                      <a:spAutoFit/>
                    </a:bodyPr>
                    <a:lstStyle/>
                    <a:p>
                      <a:pPr>
                        <a:spcAft>
                          <a:spcPts val="600"/>
                        </a:spcAft>
                      </a:pPr>
                      <a:r>
                        <a:rPr lang="en-US" b="1" dirty="0"/>
                        <a:t>4</a:t>
                      </a:r>
                    </a:p>
                  </p:txBody>
                </p:sp>
                <p:sp>
                  <p:nvSpPr>
                    <p:cNvPr id="136" name="TextBox 135"/>
                    <p:cNvSpPr txBox="1"/>
                    <p:nvPr/>
                  </p:nvSpPr>
                  <p:spPr>
                    <a:xfrm>
                      <a:off x="670036" y="4506411"/>
                      <a:ext cx="452414" cy="322825"/>
                    </a:xfrm>
                    <a:prstGeom prst="rect">
                      <a:avLst/>
                    </a:prstGeom>
                    <a:noFill/>
                  </p:spPr>
                  <p:txBody>
                    <a:bodyPr wrap="square" rtlCol="0">
                      <a:spAutoFit/>
                    </a:bodyPr>
                    <a:lstStyle/>
                    <a:p>
                      <a:pPr>
                        <a:spcAft>
                          <a:spcPts val="600"/>
                        </a:spcAft>
                      </a:pPr>
                      <a:r>
                        <a:rPr lang="en-US" b="1" dirty="0"/>
                        <a:t>3</a:t>
                      </a:r>
                    </a:p>
                  </p:txBody>
                </p:sp>
                <p:sp>
                  <p:nvSpPr>
                    <p:cNvPr id="137" name="TextBox 136"/>
                    <p:cNvSpPr txBox="1"/>
                    <p:nvPr/>
                  </p:nvSpPr>
                  <p:spPr>
                    <a:xfrm>
                      <a:off x="3137616" y="3352610"/>
                      <a:ext cx="428622" cy="322825"/>
                    </a:xfrm>
                    <a:prstGeom prst="rect">
                      <a:avLst/>
                    </a:prstGeom>
                    <a:noFill/>
                  </p:spPr>
                  <p:txBody>
                    <a:bodyPr wrap="square" rtlCol="0">
                      <a:spAutoFit/>
                    </a:bodyPr>
                    <a:lstStyle/>
                    <a:p>
                      <a:pPr>
                        <a:spcAft>
                          <a:spcPts val="600"/>
                        </a:spcAft>
                      </a:pPr>
                      <a:r>
                        <a:rPr lang="en-US" b="1" dirty="0"/>
                        <a:t>2</a:t>
                      </a:r>
                    </a:p>
                  </p:txBody>
                </p:sp>
              </p:grpSp>
              <p:sp>
                <p:nvSpPr>
                  <p:cNvPr id="123" name="Oval 122"/>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3102524" y="2716025"/>
                    <a:ext cx="225087" cy="260023"/>
                  </a:xfrm>
                  <a:prstGeom prst="rect">
                    <a:avLst/>
                  </a:prstGeom>
                  <a:noFill/>
                </p:spPr>
                <p:txBody>
                  <a:bodyPr wrap="square" rtlCol="0">
                    <a:spAutoFit/>
                  </a:bodyPr>
                  <a:lstStyle/>
                  <a:p>
                    <a:pPr>
                      <a:spcAft>
                        <a:spcPts val="600"/>
                      </a:spcAft>
                    </a:pPr>
                    <a:r>
                      <a:rPr lang="en-US" b="1" dirty="0"/>
                      <a:t>5</a:t>
                    </a:r>
                  </a:p>
                </p:txBody>
              </p:sp>
              <p:sp>
                <p:nvSpPr>
                  <p:cNvPr id="127" name="TextBox 126"/>
                  <p:cNvSpPr txBox="1"/>
                  <p:nvPr/>
                </p:nvSpPr>
                <p:spPr>
                  <a:xfrm>
                    <a:off x="1290870" y="3502248"/>
                    <a:ext cx="336146" cy="367770"/>
                  </a:xfrm>
                  <a:prstGeom prst="rect">
                    <a:avLst/>
                  </a:prstGeom>
                  <a:noFill/>
                </p:spPr>
                <p:txBody>
                  <a:bodyPr wrap="square" rtlCol="0">
                    <a:spAutoFit/>
                  </a:bodyPr>
                  <a:lstStyle/>
                  <a:p>
                    <a:pPr>
                      <a:spcAft>
                        <a:spcPts val="600"/>
                      </a:spcAft>
                    </a:pPr>
                    <a:r>
                      <a:rPr lang="en-US" b="1" dirty="0"/>
                      <a:t>6</a:t>
                    </a:r>
                  </a:p>
                </p:txBody>
              </p:sp>
              <p:sp>
                <p:nvSpPr>
                  <p:cNvPr id="128" name="TextBox 127"/>
                  <p:cNvSpPr txBox="1"/>
                  <p:nvPr/>
                </p:nvSpPr>
                <p:spPr>
                  <a:xfrm>
                    <a:off x="2584638" y="3486757"/>
                    <a:ext cx="302049" cy="260023"/>
                  </a:xfrm>
                  <a:prstGeom prst="rect">
                    <a:avLst/>
                  </a:prstGeom>
                  <a:noFill/>
                </p:spPr>
                <p:txBody>
                  <a:bodyPr wrap="square" rtlCol="0">
                    <a:spAutoFit/>
                  </a:bodyPr>
                  <a:lstStyle/>
                  <a:p>
                    <a:pPr>
                      <a:spcAft>
                        <a:spcPts val="600"/>
                      </a:spcAft>
                    </a:pPr>
                    <a:r>
                      <a:rPr lang="en-US" b="1" dirty="0"/>
                      <a:t>7</a:t>
                    </a:r>
                  </a:p>
                </p:txBody>
              </p:sp>
            </p:grpSp>
            <p:sp>
              <p:nvSpPr>
                <p:cNvPr id="121" name="TextBox 120"/>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18" name="Straight Arrow Connector 117"/>
              <p:cNvCxnSpPr>
                <a:stCxn id="124" idx="6"/>
                <a:endCxn id="125" idx="2"/>
              </p:cNvCxnSpPr>
              <p:nvPr/>
            </p:nvCxnSpPr>
            <p:spPr>
              <a:xfrm>
                <a:off x="3753058" y="6461323"/>
                <a:ext cx="912899"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050650" y="6111398"/>
                <a:ext cx="339887" cy="300073"/>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60" name="Straight Arrow Connector 159"/>
            <p:cNvCxnSpPr>
              <a:stCxn id="129" idx="6"/>
              <a:endCxn id="130" idx="2"/>
            </p:cNvCxnSpPr>
            <p:nvPr/>
          </p:nvCxnSpPr>
          <p:spPr>
            <a:xfrm flipV="1">
              <a:off x="1657601" y="2864074"/>
              <a:ext cx="700777" cy="631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920067" y="2893270"/>
              <a:ext cx="308676" cy="274465"/>
            </a:xfrm>
            <a:prstGeom prst="rect">
              <a:avLst/>
            </a:prstGeom>
            <a:noFill/>
          </p:spPr>
          <p:txBody>
            <a:bodyPr wrap="square" rtlCol="0">
              <a:spAutoFit/>
            </a:bodyPr>
            <a:lstStyle/>
            <a:p>
              <a:pPr>
                <a:spcAft>
                  <a:spcPts val="600"/>
                </a:spcAft>
              </a:pPr>
              <a:r>
                <a:rPr lang="en-US" sz="1600" b="1" dirty="0">
                  <a:solidFill>
                    <a:srgbClr val="0070C0"/>
                  </a:solidFill>
                </a:rPr>
                <a:t>2</a:t>
              </a:r>
            </a:p>
          </p:txBody>
        </p:sp>
      </p:grpSp>
      <p:grpSp>
        <p:nvGrpSpPr>
          <p:cNvPr id="57" name="Group 56"/>
          <p:cNvGrpSpPr/>
          <p:nvPr/>
        </p:nvGrpSpPr>
        <p:grpSpPr>
          <a:xfrm>
            <a:off x="5313332" y="3355223"/>
            <a:ext cx="3169432" cy="2416553"/>
            <a:chOff x="3818253" y="2595471"/>
            <a:chExt cx="2286979" cy="1781194"/>
          </a:xfrm>
        </p:grpSpPr>
        <p:grpSp>
          <p:nvGrpSpPr>
            <p:cNvPr id="184" name="Group 183"/>
            <p:cNvGrpSpPr/>
            <p:nvPr/>
          </p:nvGrpSpPr>
          <p:grpSpPr>
            <a:xfrm>
              <a:off x="3818253" y="2595471"/>
              <a:ext cx="2286979" cy="1781194"/>
              <a:chOff x="821849" y="2703662"/>
              <a:chExt cx="2286979" cy="1781194"/>
            </a:xfrm>
          </p:grpSpPr>
          <p:grpSp>
            <p:nvGrpSpPr>
              <p:cNvPr id="185" name="Group 184"/>
              <p:cNvGrpSpPr/>
              <p:nvPr/>
            </p:nvGrpSpPr>
            <p:grpSpPr>
              <a:xfrm>
                <a:off x="821849" y="2703662"/>
                <a:ext cx="2286979" cy="1781194"/>
                <a:chOff x="2656899" y="4549177"/>
                <a:chExt cx="2912409" cy="2107748"/>
              </a:xfrm>
            </p:grpSpPr>
            <p:grpSp>
              <p:nvGrpSpPr>
                <p:cNvPr id="188" name="Group 187"/>
                <p:cNvGrpSpPr/>
                <p:nvPr/>
              </p:nvGrpSpPr>
              <p:grpSpPr>
                <a:xfrm>
                  <a:off x="2656899" y="4549177"/>
                  <a:ext cx="2912409" cy="2107748"/>
                  <a:chOff x="536318" y="2233656"/>
                  <a:chExt cx="3235503" cy="2378044"/>
                </a:xfrm>
              </p:grpSpPr>
              <p:grpSp>
                <p:nvGrpSpPr>
                  <p:cNvPr id="191" name="Group 190"/>
                  <p:cNvGrpSpPr/>
                  <p:nvPr/>
                </p:nvGrpSpPr>
                <p:grpSpPr>
                  <a:xfrm>
                    <a:off x="536318" y="2233656"/>
                    <a:ext cx="3235503" cy="2378044"/>
                    <a:chOff x="600865" y="1771185"/>
                    <a:chExt cx="2875756" cy="2098833"/>
                  </a:xfrm>
                </p:grpSpPr>
                <p:grpSp>
                  <p:nvGrpSpPr>
                    <p:cNvPr id="193" name="Group 192"/>
                    <p:cNvGrpSpPr/>
                    <p:nvPr/>
                  </p:nvGrpSpPr>
                  <p:grpSpPr>
                    <a:xfrm>
                      <a:off x="600865" y="1771185"/>
                      <a:ext cx="2317775" cy="1312280"/>
                      <a:chOff x="670036" y="3338095"/>
                      <a:chExt cx="2960138" cy="1629228"/>
                    </a:xfrm>
                  </p:grpSpPr>
                  <p:sp>
                    <p:nvSpPr>
                      <p:cNvPr id="200" name="Oval 199"/>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Arrow Connector 203"/>
                      <p:cNvCxnSpPr>
                        <a:stCxn id="200" idx="5"/>
                        <a:endCxn id="203"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1529716" y="3338095"/>
                        <a:ext cx="428622" cy="322825"/>
                      </a:xfrm>
                      <a:prstGeom prst="rect">
                        <a:avLst/>
                      </a:prstGeom>
                      <a:noFill/>
                    </p:spPr>
                    <p:txBody>
                      <a:bodyPr wrap="square" rtlCol="0">
                        <a:spAutoFit/>
                      </a:bodyPr>
                      <a:lstStyle/>
                      <a:p>
                        <a:pPr>
                          <a:spcAft>
                            <a:spcPts val="600"/>
                          </a:spcAft>
                        </a:pPr>
                        <a:r>
                          <a:rPr lang="en-US" b="1" dirty="0"/>
                          <a:t>1</a:t>
                        </a:r>
                      </a:p>
                    </p:txBody>
                  </p:sp>
                  <p:sp>
                    <p:nvSpPr>
                      <p:cNvPr id="206" name="TextBox 205"/>
                      <p:cNvSpPr txBox="1"/>
                      <p:nvPr/>
                    </p:nvSpPr>
                    <p:spPr>
                      <a:xfrm>
                        <a:off x="2325873" y="4506413"/>
                        <a:ext cx="275480" cy="322825"/>
                      </a:xfrm>
                      <a:prstGeom prst="rect">
                        <a:avLst/>
                      </a:prstGeom>
                      <a:noFill/>
                    </p:spPr>
                    <p:txBody>
                      <a:bodyPr wrap="square" rtlCol="0">
                        <a:spAutoFit/>
                      </a:bodyPr>
                      <a:lstStyle/>
                      <a:p>
                        <a:pPr>
                          <a:spcAft>
                            <a:spcPts val="600"/>
                          </a:spcAft>
                        </a:pPr>
                        <a:r>
                          <a:rPr lang="en-US" b="1" dirty="0"/>
                          <a:t>4</a:t>
                        </a:r>
                      </a:p>
                    </p:txBody>
                  </p:sp>
                  <p:sp>
                    <p:nvSpPr>
                      <p:cNvPr id="207" name="TextBox 206"/>
                      <p:cNvSpPr txBox="1"/>
                      <p:nvPr/>
                    </p:nvSpPr>
                    <p:spPr>
                      <a:xfrm>
                        <a:off x="670036" y="4506411"/>
                        <a:ext cx="452414" cy="322825"/>
                      </a:xfrm>
                      <a:prstGeom prst="rect">
                        <a:avLst/>
                      </a:prstGeom>
                      <a:noFill/>
                    </p:spPr>
                    <p:txBody>
                      <a:bodyPr wrap="square" rtlCol="0">
                        <a:spAutoFit/>
                      </a:bodyPr>
                      <a:lstStyle/>
                      <a:p>
                        <a:pPr>
                          <a:spcAft>
                            <a:spcPts val="600"/>
                          </a:spcAft>
                        </a:pPr>
                        <a:r>
                          <a:rPr lang="en-US" b="1" dirty="0"/>
                          <a:t>3</a:t>
                        </a:r>
                      </a:p>
                    </p:txBody>
                  </p:sp>
                  <p:sp>
                    <p:nvSpPr>
                      <p:cNvPr id="208" name="TextBox 207"/>
                      <p:cNvSpPr txBox="1"/>
                      <p:nvPr/>
                    </p:nvSpPr>
                    <p:spPr>
                      <a:xfrm>
                        <a:off x="3137616" y="3352610"/>
                        <a:ext cx="428622" cy="322825"/>
                      </a:xfrm>
                      <a:prstGeom prst="rect">
                        <a:avLst/>
                      </a:prstGeom>
                      <a:noFill/>
                    </p:spPr>
                    <p:txBody>
                      <a:bodyPr wrap="square" rtlCol="0">
                        <a:spAutoFit/>
                      </a:bodyPr>
                      <a:lstStyle/>
                      <a:p>
                        <a:pPr>
                          <a:spcAft>
                            <a:spcPts val="600"/>
                          </a:spcAft>
                        </a:pPr>
                        <a:r>
                          <a:rPr lang="en-US" b="1" dirty="0"/>
                          <a:t>2</a:t>
                        </a:r>
                      </a:p>
                    </p:txBody>
                  </p:sp>
                </p:grpSp>
                <p:sp>
                  <p:nvSpPr>
                    <p:cNvPr id="194" name="Oval 193"/>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102524" y="2716025"/>
                      <a:ext cx="225087" cy="260023"/>
                    </a:xfrm>
                    <a:prstGeom prst="rect">
                      <a:avLst/>
                    </a:prstGeom>
                    <a:noFill/>
                  </p:spPr>
                  <p:txBody>
                    <a:bodyPr wrap="square" rtlCol="0">
                      <a:spAutoFit/>
                    </a:bodyPr>
                    <a:lstStyle/>
                    <a:p>
                      <a:pPr>
                        <a:spcAft>
                          <a:spcPts val="600"/>
                        </a:spcAft>
                      </a:pPr>
                      <a:r>
                        <a:rPr lang="en-US" b="1" dirty="0"/>
                        <a:t>5</a:t>
                      </a:r>
                    </a:p>
                  </p:txBody>
                </p:sp>
                <p:sp>
                  <p:nvSpPr>
                    <p:cNvPr id="198" name="TextBox 197"/>
                    <p:cNvSpPr txBox="1"/>
                    <p:nvPr/>
                  </p:nvSpPr>
                  <p:spPr>
                    <a:xfrm>
                      <a:off x="1290870" y="3502248"/>
                      <a:ext cx="336146" cy="367770"/>
                    </a:xfrm>
                    <a:prstGeom prst="rect">
                      <a:avLst/>
                    </a:prstGeom>
                    <a:noFill/>
                  </p:spPr>
                  <p:txBody>
                    <a:bodyPr wrap="square" rtlCol="0">
                      <a:spAutoFit/>
                    </a:bodyPr>
                    <a:lstStyle/>
                    <a:p>
                      <a:pPr>
                        <a:spcAft>
                          <a:spcPts val="600"/>
                        </a:spcAft>
                      </a:pPr>
                      <a:r>
                        <a:rPr lang="en-US" b="1" dirty="0"/>
                        <a:t>6</a:t>
                      </a:r>
                    </a:p>
                  </p:txBody>
                </p:sp>
                <p:sp>
                  <p:nvSpPr>
                    <p:cNvPr id="199" name="TextBox 198"/>
                    <p:cNvSpPr txBox="1"/>
                    <p:nvPr/>
                  </p:nvSpPr>
                  <p:spPr>
                    <a:xfrm>
                      <a:off x="2584638" y="3486757"/>
                      <a:ext cx="302049" cy="260023"/>
                    </a:xfrm>
                    <a:prstGeom prst="rect">
                      <a:avLst/>
                    </a:prstGeom>
                    <a:noFill/>
                  </p:spPr>
                  <p:txBody>
                    <a:bodyPr wrap="square" rtlCol="0">
                      <a:spAutoFit/>
                    </a:bodyPr>
                    <a:lstStyle/>
                    <a:p>
                      <a:pPr>
                        <a:spcAft>
                          <a:spcPts val="600"/>
                        </a:spcAft>
                      </a:pPr>
                      <a:r>
                        <a:rPr lang="en-US" b="1" dirty="0"/>
                        <a:t>7</a:t>
                      </a:r>
                    </a:p>
                  </p:txBody>
                </p:sp>
              </p:grpSp>
              <p:sp>
                <p:nvSpPr>
                  <p:cNvPr id="192" name="TextBox 191"/>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89" name="Straight Arrow Connector 188"/>
                <p:cNvCxnSpPr>
                  <a:stCxn id="195" idx="6"/>
                  <a:endCxn id="196" idx="2"/>
                </p:cNvCxnSpPr>
                <p:nvPr/>
              </p:nvCxnSpPr>
              <p:spPr>
                <a:xfrm>
                  <a:off x="3753058" y="6461323"/>
                  <a:ext cx="912899"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4050650" y="6111398"/>
                  <a:ext cx="339887" cy="300073"/>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86" name="Straight Arrow Connector 185"/>
              <p:cNvCxnSpPr>
                <a:stCxn id="200" idx="6"/>
                <a:endCxn id="201" idx="2"/>
              </p:cNvCxnSpPr>
              <p:nvPr/>
            </p:nvCxnSpPr>
            <p:spPr>
              <a:xfrm flipV="1">
                <a:off x="1657601" y="2864074"/>
                <a:ext cx="700777" cy="631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1920067" y="2893270"/>
                <a:ext cx="308676" cy="274465"/>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209" name="Straight Arrow Connector 208"/>
            <p:cNvCxnSpPr>
              <a:stCxn id="202" idx="6"/>
              <a:endCxn id="203" idx="2"/>
            </p:cNvCxnSpPr>
            <p:nvPr/>
          </p:nvCxnSpPr>
          <p:spPr>
            <a:xfrm flipV="1">
              <a:off x="4126691" y="3546575"/>
              <a:ext cx="724348" cy="251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4285219" y="3562336"/>
              <a:ext cx="308676" cy="274465"/>
            </a:xfrm>
            <a:prstGeom prst="rect">
              <a:avLst/>
            </a:prstGeom>
            <a:noFill/>
          </p:spPr>
          <p:txBody>
            <a:bodyPr wrap="square" rtlCol="0">
              <a:spAutoFit/>
            </a:bodyPr>
            <a:lstStyle/>
            <a:p>
              <a:pPr>
                <a:spcAft>
                  <a:spcPts val="600"/>
                </a:spcAft>
              </a:pPr>
              <a:r>
                <a:rPr lang="en-US" sz="1600" b="1" dirty="0">
                  <a:solidFill>
                    <a:srgbClr val="0070C0"/>
                  </a:solidFill>
                </a:rPr>
                <a:t>2</a:t>
              </a:r>
            </a:p>
          </p:txBody>
        </p:sp>
      </p:grpSp>
    </p:spTree>
    <p:extLst>
      <p:ext uri="{BB962C8B-B14F-4D97-AF65-F5344CB8AC3E}">
        <p14:creationId xmlns:p14="http://schemas.microsoft.com/office/powerpoint/2010/main" val="121104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up)">
                                      <p:cBhvr>
                                        <p:cTn id="12" dur="500"/>
                                        <p:tgtEl>
                                          <p:spTgt spid="9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wipe(left)">
                                      <p:cBhvr>
                                        <p:cTn id="21" dur="500"/>
                                        <p:tgtEl>
                                          <p:spTgt spid="92"/>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1086" y="274638"/>
            <a:ext cx="2795714" cy="1143000"/>
          </a:xfrm>
        </p:spPr>
        <p:txBody>
          <a:bodyPr>
            <a:normAutofit/>
          </a:bodyPr>
          <a:lstStyle/>
          <a:p>
            <a:pPr algn="r"/>
            <a:r>
              <a:rPr lang="en-US" sz="4000" dirty="0">
                <a:solidFill>
                  <a:srgbClr val="0070C0"/>
                </a:solidFill>
                <a:latin typeface="Arial" panose="020B0604020202020204" pitchFamily="34" charset="0"/>
                <a:cs typeface="Arial" panose="020B0604020202020204" pitchFamily="34" charset="0"/>
              </a:rPr>
              <a:t>Example</a:t>
            </a:r>
          </a:p>
        </p:txBody>
      </p:sp>
      <p:sp>
        <p:nvSpPr>
          <p:cNvPr id="93" name="Right Arrow 92"/>
          <p:cNvSpPr/>
          <p:nvPr/>
        </p:nvSpPr>
        <p:spPr>
          <a:xfrm rot="8304622">
            <a:off x="3042079" y="2671103"/>
            <a:ext cx="905008" cy="183248"/>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3554337" y="443907"/>
            <a:ext cx="2286979" cy="1781194"/>
            <a:chOff x="3818253" y="2595471"/>
            <a:chExt cx="2286979" cy="1781194"/>
          </a:xfrm>
        </p:grpSpPr>
        <p:grpSp>
          <p:nvGrpSpPr>
            <p:cNvPr id="184" name="Group 183"/>
            <p:cNvGrpSpPr/>
            <p:nvPr/>
          </p:nvGrpSpPr>
          <p:grpSpPr>
            <a:xfrm>
              <a:off x="3818253" y="2595471"/>
              <a:ext cx="2286979" cy="1781194"/>
              <a:chOff x="821849" y="2703662"/>
              <a:chExt cx="2286979" cy="1781194"/>
            </a:xfrm>
          </p:grpSpPr>
          <p:grpSp>
            <p:nvGrpSpPr>
              <p:cNvPr id="185" name="Group 184"/>
              <p:cNvGrpSpPr/>
              <p:nvPr/>
            </p:nvGrpSpPr>
            <p:grpSpPr>
              <a:xfrm>
                <a:off x="821849" y="2703662"/>
                <a:ext cx="2286979" cy="1781194"/>
                <a:chOff x="2656899" y="4549177"/>
                <a:chExt cx="2912409" cy="2107748"/>
              </a:xfrm>
            </p:grpSpPr>
            <p:grpSp>
              <p:nvGrpSpPr>
                <p:cNvPr id="188" name="Group 187"/>
                <p:cNvGrpSpPr/>
                <p:nvPr/>
              </p:nvGrpSpPr>
              <p:grpSpPr>
                <a:xfrm>
                  <a:off x="2656899" y="4549177"/>
                  <a:ext cx="2912409" cy="2107748"/>
                  <a:chOff x="536318" y="2233656"/>
                  <a:chExt cx="3235503" cy="2378044"/>
                </a:xfrm>
              </p:grpSpPr>
              <p:grpSp>
                <p:nvGrpSpPr>
                  <p:cNvPr id="191" name="Group 190"/>
                  <p:cNvGrpSpPr/>
                  <p:nvPr/>
                </p:nvGrpSpPr>
                <p:grpSpPr>
                  <a:xfrm>
                    <a:off x="536318" y="2233656"/>
                    <a:ext cx="3235503" cy="2378044"/>
                    <a:chOff x="600865" y="1771185"/>
                    <a:chExt cx="2875756" cy="2098833"/>
                  </a:xfrm>
                </p:grpSpPr>
                <p:grpSp>
                  <p:nvGrpSpPr>
                    <p:cNvPr id="193" name="Group 192"/>
                    <p:cNvGrpSpPr/>
                    <p:nvPr/>
                  </p:nvGrpSpPr>
                  <p:grpSpPr>
                    <a:xfrm>
                      <a:off x="600865" y="1771185"/>
                      <a:ext cx="2317775" cy="1312280"/>
                      <a:chOff x="670036" y="3338095"/>
                      <a:chExt cx="2960138" cy="1629228"/>
                    </a:xfrm>
                  </p:grpSpPr>
                  <p:sp>
                    <p:nvSpPr>
                      <p:cNvPr id="200" name="Oval 199"/>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Arrow Connector 203"/>
                      <p:cNvCxnSpPr>
                        <a:stCxn id="200" idx="5"/>
                        <a:endCxn id="203"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1529716" y="3338095"/>
                        <a:ext cx="428622" cy="322825"/>
                      </a:xfrm>
                      <a:prstGeom prst="rect">
                        <a:avLst/>
                      </a:prstGeom>
                      <a:noFill/>
                    </p:spPr>
                    <p:txBody>
                      <a:bodyPr wrap="square" rtlCol="0">
                        <a:spAutoFit/>
                      </a:bodyPr>
                      <a:lstStyle/>
                      <a:p>
                        <a:pPr>
                          <a:spcAft>
                            <a:spcPts val="600"/>
                          </a:spcAft>
                        </a:pPr>
                        <a:r>
                          <a:rPr lang="en-US" b="1" dirty="0"/>
                          <a:t>1</a:t>
                        </a:r>
                      </a:p>
                    </p:txBody>
                  </p:sp>
                  <p:sp>
                    <p:nvSpPr>
                      <p:cNvPr id="206" name="TextBox 205"/>
                      <p:cNvSpPr txBox="1"/>
                      <p:nvPr/>
                    </p:nvSpPr>
                    <p:spPr>
                      <a:xfrm>
                        <a:off x="2325873" y="4506413"/>
                        <a:ext cx="275480" cy="322825"/>
                      </a:xfrm>
                      <a:prstGeom prst="rect">
                        <a:avLst/>
                      </a:prstGeom>
                      <a:noFill/>
                    </p:spPr>
                    <p:txBody>
                      <a:bodyPr wrap="square" rtlCol="0">
                        <a:spAutoFit/>
                      </a:bodyPr>
                      <a:lstStyle/>
                      <a:p>
                        <a:pPr>
                          <a:spcAft>
                            <a:spcPts val="600"/>
                          </a:spcAft>
                        </a:pPr>
                        <a:r>
                          <a:rPr lang="en-US" b="1" dirty="0"/>
                          <a:t>4</a:t>
                        </a:r>
                      </a:p>
                    </p:txBody>
                  </p:sp>
                  <p:sp>
                    <p:nvSpPr>
                      <p:cNvPr id="207" name="TextBox 206"/>
                      <p:cNvSpPr txBox="1"/>
                      <p:nvPr/>
                    </p:nvSpPr>
                    <p:spPr>
                      <a:xfrm>
                        <a:off x="670036" y="4506411"/>
                        <a:ext cx="452414" cy="322825"/>
                      </a:xfrm>
                      <a:prstGeom prst="rect">
                        <a:avLst/>
                      </a:prstGeom>
                      <a:noFill/>
                    </p:spPr>
                    <p:txBody>
                      <a:bodyPr wrap="square" rtlCol="0">
                        <a:spAutoFit/>
                      </a:bodyPr>
                      <a:lstStyle/>
                      <a:p>
                        <a:pPr>
                          <a:spcAft>
                            <a:spcPts val="600"/>
                          </a:spcAft>
                        </a:pPr>
                        <a:r>
                          <a:rPr lang="en-US" b="1" dirty="0"/>
                          <a:t>3</a:t>
                        </a:r>
                      </a:p>
                    </p:txBody>
                  </p:sp>
                  <p:sp>
                    <p:nvSpPr>
                      <p:cNvPr id="208" name="TextBox 207"/>
                      <p:cNvSpPr txBox="1"/>
                      <p:nvPr/>
                    </p:nvSpPr>
                    <p:spPr>
                      <a:xfrm>
                        <a:off x="3137616" y="3352610"/>
                        <a:ext cx="428622" cy="322825"/>
                      </a:xfrm>
                      <a:prstGeom prst="rect">
                        <a:avLst/>
                      </a:prstGeom>
                      <a:noFill/>
                    </p:spPr>
                    <p:txBody>
                      <a:bodyPr wrap="square" rtlCol="0">
                        <a:spAutoFit/>
                      </a:bodyPr>
                      <a:lstStyle/>
                      <a:p>
                        <a:pPr>
                          <a:spcAft>
                            <a:spcPts val="600"/>
                          </a:spcAft>
                        </a:pPr>
                        <a:r>
                          <a:rPr lang="en-US" b="1" dirty="0"/>
                          <a:t>2</a:t>
                        </a:r>
                      </a:p>
                    </p:txBody>
                  </p:sp>
                </p:grpSp>
                <p:sp>
                  <p:nvSpPr>
                    <p:cNvPr id="194" name="Oval 193"/>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102524" y="2716025"/>
                      <a:ext cx="225087" cy="260023"/>
                    </a:xfrm>
                    <a:prstGeom prst="rect">
                      <a:avLst/>
                    </a:prstGeom>
                    <a:noFill/>
                  </p:spPr>
                  <p:txBody>
                    <a:bodyPr wrap="square" rtlCol="0">
                      <a:spAutoFit/>
                    </a:bodyPr>
                    <a:lstStyle/>
                    <a:p>
                      <a:pPr>
                        <a:spcAft>
                          <a:spcPts val="600"/>
                        </a:spcAft>
                      </a:pPr>
                      <a:r>
                        <a:rPr lang="en-US" b="1" dirty="0"/>
                        <a:t>5</a:t>
                      </a:r>
                    </a:p>
                  </p:txBody>
                </p:sp>
                <p:sp>
                  <p:nvSpPr>
                    <p:cNvPr id="198" name="TextBox 197"/>
                    <p:cNvSpPr txBox="1"/>
                    <p:nvPr/>
                  </p:nvSpPr>
                  <p:spPr>
                    <a:xfrm>
                      <a:off x="1290870" y="3502248"/>
                      <a:ext cx="336146" cy="367770"/>
                    </a:xfrm>
                    <a:prstGeom prst="rect">
                      <a:avLst/>
                    </a:prstGeom>
                    <a:noFill/>
                  </p:spPr>
                  <p:txBody>
                    <a:bodyPr wrap="square" rtlCol="0">
                      <a:spAutoFit/>
                    </a:bodyPr>
                    <a:lstStyle/>
                    <a:p>
                      <a:pPr>
                        <a:spcAft>
                          <a:spcPts val="600"/>
                        </a:spcAft>
                      </a:pPr>
                      <a:r>
                        <a:rPr lang="en-US" b="1" dirty="0"/>
                        <a:t>6</a:t>
                      </a:r>
                    </a:p>
                  </p:txBody>
                </p:sp>
                <p:sp>
                  <p:nvSpPr>
                    <p:cNvPr id="199" name="TextBox 198"/>
                    <p:cNvSpPr txBox="1"/>
                    <p:nvPr/>
                  </p:nvSpPr>
                  <p:spPr>
                    <a:xfrm>
                      <a:off x="2584638" y="3486757"/>
                      <a:ext cx="302049" cy="260023"/>
                    </a:xfrm>
                    <a:prstGeom prst="rect">
                      <a:avLst/>
                    </a:prstGeom>
                    <a:noFill/>
                  </p:spPr>
                  <p:txBody>
                    <a:bodyPr wrap="square" rtlCol="0">
                      <a:spAutoFit/>
                    </a:bodyPr>
                    <a:lstStyle/>
                    <a:p>
                      <a:pPr>
                        <a:spcAft>
                          <a:spcPts val="600"/>
                        </a:spcAft>
                      </a:pPr>
                      <a:r>
                        <a:rPr lang="en-US" b="1" dirty="0"/>
                        <a:t>7</a:t>
                      </a:r>
                    </a:p>
                  </p:txBody>
                </p:sp>
              </p:grpSp>
              <p:sp>
                <p:nvSpPr>
                  <p:cNvPr id="192" name="TextBox 191"/>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89" name="Straight Arrow Connector 188"/>
                <p:cNvCxnSpPr>
                  <a:stCxn id="195" idx="6"/>
                  <a:endCxn id="196" idx="2"/>
                </p:cNvCxnSpPr>
                <p:nvPr/>
              </p:nvCxnSpPr>
              <p:spPr>
                <a:xfrm>
                  <a:off x="3753058" y="6461323"/>
                  <a:ext cx="912899"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4050650" y="6111398"/>
                  <a:ext cx="339887" cy="300073"/>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86" name="Straight Arrow Connector 185"/>
              <p:cNvCxnSpPr>
                <a:stCxn id="200" idx="6"/>
                <a:endCxn id="201" idx="2"/>
              </p:cNvCxnSpPr>
              <p:nvPr/>
            </p:nvCxnSpPr>
            <p:spPr>
              <a:xfrm flipV="1">
                <a:off x="1657601" y="2864074"/>
                <a:ext cx="700777" cy="631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1920067" y="2893270"/>
                <a:ext cx="308676" cy="274465"/>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209" name="Straight Arrow Connector 208"/>
            <p:cNvCxnSpPr>
              <a:stCxn id="202" idx="6"/>
              <a:endCxn id="203" idx="2"/>
            </p:cNvCxnSpPr>
            <p:nvPr/>
          </p:nvCxnSpPr>
          <p:spPr>
            <a:xfrm flipV="1">
              <a:off x="4126691" y="3546575"/>
              <a:ext cx="724348" cy="251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4285219" y="3562336"/>
              <a:ext cx="308676" cy="274465"/>
            </a:xfrm>
            <a:prstGeom prst="rect">
              <a:avLst/>
            </a:prstGeom>
            <a:noFill/>
          </p:spPr>
          <p:txBody>
            <a:bodyPr wrap="square" rtlCol="0">
              <a:spAutoFit/>
            </a:bodyPr>
            <a:lstStyle/>
            <a:p>
              <a:pPr>
                <a:spcAft>
                  <a:spcPts val="600"/>
                </a:spcAft>
              </a:pPr>
              <a:r>
                <a:rPr lang="en-US" sz="1600" b="1" dirty="0">
                  <a:solidFill>
                    <a:srgbClr val="0070C0"/>
                  </a:solidFill>
                </a:rPr>
                <a:t>2</a:t>
              </a:r>
            </a:p>
          </p:txBody>
        </p:sp>
      </p:grpSp>
      <p:sp>
        <p:nvSpPr>
          <p:cNvPr id="211" name="Right Arrow 210"/>
          <p:cNvSpPr/>
          <p:nvPr/>
        </p:nvSpPr>
        <p:spPr>
          <a:xfrm rot="19863694">
            <a:off x="3898495" y="4544817"/>
            <a:ext cx="598612" cy="222362"/>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5" name="Group 244"/>
          <p:cNvGrpSpPr/>
          <p:nvPr/>
        </p:nvGrpSpPr>
        <p:grpSpPr>
          <a:xfrm>
            <a:off x="222269" y="2809961"/>
            <a:ext cx="880175" cy="567190"/>
            <a:chOff x="6271048" y="2138983"/>
            <a:chExt cx="880175" cy="567190"/>
          </a:xfrm>
        </p:grpSpPr>
        <p:sp>
          <p:nvSpPr>
            <p:cNvPr id="63" name="Cloud Callout 62"/>
            <p:cNvSpPr/>
            <p:nvPr/>
          </p:nvSpPr>
          <p:spPr>
            <a:xfrm>
              <a:off x="6271048" y="2138983"/>
              <a:ext cx="880175" cy="567190"/>
            </a:xfrm>
            <a:prstGeom prst="cloudCallout">
              <a:avLst>
                <a:gd name="adj1" fmla="val 17361"/>
                <a:gd name="adj2" fmla="val 129677"/>
              </a:avLst>
            </a:prstGeom>
            <a:solidFill>
              <a:schemeClr val="accent2">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p:cNvSpPr txBox="1"/>
            <p:nvPr/>
          </p:nvSpPr>
          <p:spPr>
            <a:xfrm>
              <a:off x="6382519" y="2267545"/>
              <a:ext cx="723250" cy="307777"/>
            </a:xfrm>
            <a:prstGeom prst="rect">
              <a:avLst/>
            </a:prstGeom>
            <a:noFill/>
          </p:spPr>
          <p:txBody>
            <a:bodyPr wrap="square" rtlCol="0">
              <a:spAutoFit/>
            </a:bodyPr>
            <a:lstStyle/>
            <a:p>
              <a:r>
                <a:rPr lang="en-US" sz="1400" b="1" i="1" dirty="0">
                  <a:solidFill>
                    <a:schemeClr val="accent2">
                      <a:lumMod val="50000"/>
                    </a:schemeClr>
                  </a:solidFill>
                </a:rPr>
                <a:t>reject</a:t>
              </a:r>
            </a:p>
          </p:txBody>
        </p:sp>
      </p:grpSp>
      <p:grpSp>
        <p:nvGrpSpPr>
          <p:cNvPr id="246" name="Group 245"/>
          <p:cNvGrpSpPr/>
          <p:nvPr/>
        </p:nvGrpSpPr>
        <p:grpSpPr>
          <a:xfrm>
            <a:off x="2923106" y="3519988"/>
            <a:ext cx="880175" cy="567190"/>
            <a:chOff x="6324853" y="2208852"/>
            <a:chExt cx="880175" cy="567190"/>
          </a:xfrm>
        </p:grpSpPr>
        <p:sp>
          <p:nvSpPr>
            <p:cNvPr id="247" name="Cloud Callout 246"/>
            <p:cNvSpPr/>
            <p:nvPr/>
          </p:nvSpPr>
          <p:spPr>
            <a:xfrm>
              <a:off x="6324853" y="2208852"/>
              <a:ext cx="880175" cy="567190"/>
            </a:xfrm>
            <a:prstGeom prst="cloudCallout">
              <a:avLst>
                <a:gd name="adj1" fmla="val -86568"/>
                <a:gd name="adj2" fmla="val 56239"/>
              </a:avLst>
            </a:prstGeom>
            <a:solidFill>
              <a:schemeClr val="accent2">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p:cNvSpPr txBox="1"/>
            <p:nvPr/>
          </p:nvSpPr>
          <p:spPr>
            <a:xfrm>
              <a:off x="6385067" y="2342124"/>
              <a:ext cx="723250" cy="307777"/>
            </a:xfrm>
            <a:prstGeom prst="rect">
              <a:avLst/>
            </a:prstGeom>
            <a:noFill/>
          </p:spPr>
          <p:txBody>
            <a:bodyPr wrap="square" rtlCol="0">
              <a:spAutoFit/>
            </a:bodyPr>
            <a:lstStyle/>
            <a:p>
              <a:r>
                <a:rPr lang="en-US" sz="1400" b="1" i="1" dirty="0">
                  <a:solidFill>
                    <a:schemeClr val="accent2">
                      <a:lumMod val="50000"/>
                    </a:schemeClr>
                  </a:solidFill>
                </a:rPr>
                <a:t>reject</a:t>
              </a:r>
            </a:p>
          </p:txBody>
        </p:sp>
      </p:grpSp>
      <p:grpSp>
        <p:nvGrpSpPr>
          <p:cNvPr id="212" name="Group 211"/>
          <p:cNvGrpSpPr/>
          <p:nvPr/>
        </p:nvGrpSpPr>
        <p:grpSpPr>
          <a:xfrm>
            <a:off x="298751" y="3292028"/>
            <a:ext cx="3195832" cy="2477088"/>
            <a:chOff x="3819982" y="2595820"/>
            <a:chExt cx="2285250" cy="1807870"/>
          </a:xfrm>
        </p:grpSpPr>
        <p:grpSp>
          <p:nvGrpSpPr>
            <p:cNvPr id="213" name="Group 212"/>
            <p:cNvGrpSpPr/>
            <p:nvPr/>
          </p:nvGrpSpPr>
          <p:grpSpPr>
            <a:xfrm>
              <a:off x="3819982" y="2595820"/>
              <a:ext cx="2285250" cy="1807870"/>
              <a:chOff x="823578" y="2704011"/>
              <a:chExt cx="2285250" cy="1807870"/>
            </a:xfrm>
          </p:grpSpPr>
          <p:grpSp>
            <p:nvGrpSpPr>
              <p:cNvPr id="216" name="Group 215"/>
              <p:cNvGrpSpPr/>
              <p:nvPr/>
            </p:nvGrpSpPr>
            <p:grpSpPr>
              <a:xfrm>
                <a:off x="823578" y="2704011"/>
                <a:ext cx="2285250" cy="1807870"/>
                <a:chOff x="2659101" y="4549588"/>
                <a:chExt cx="2910207" cy="2139314"/>
              </a:xfrm>
            </p:grpSpPr>
            <p:grpSp>
              <p:nvGrpSpPr>
                <p:cNvPr id="219" name="Group 218"/>
                <p:cNvGrpSpPr/>
                <p:nvPr/>
              </p:nvGrpSpPr>
              <p:grpSpPr>
                <a:xfrm>
                  <a:off x="2659101" y="4549588"/>
                  <a:ext cx="2910207" cy="2139314"/>
                  <a:chOff x="538764" y="2234120"/>
                  <a:chExt cx="3233057" cy="2413658"/>
                </a:xfrm>
              </p:grpSpPr>
              <p:grpSp>
                <p:nvGrpSpPr>
                  <p:cNvPr id="222" name="Group 221"/>
                  <p:cNvGrpSpPr/>
                  <p:nvPr/>
                </p:nvGrpSpPr>
                <p:grpSpPr>
                  <a:xfrm>
                    <a:off x="538764" y="2234120"/>
                    <a:ext cx="3233057" cy="2413658"/>
                    <a:chOff x="603039" y="1771595"/>
                    <a:chExt cx="2873582" cy="2130266"/>
                  </a:xfrm>
                </p:grpSpPr>
                <p:grpSp>
                  <p:nvGrpSpPr>
                    <p:cNvPr id="224" name="Group 223"/>
                    <p:cNvGrpSpPr/>
                    <p:nvPr/>
                  </p:nvGrpSpPr>
                  <p:grpSpPr>
                    <a:xfrm>
                      <a:off x="603039" y="1771595"/>
                      <a:ext cx="2317086" cy="1311870"/>
                      <a:chOff x="672813" y="3338604"/>
                      <a:chExt cx="2959257" cy="1628719"/>
                    </a:xfrm>
                  </p:grpSpPr>
                  <p:sp>
                    <p:nvSpPr>
                      <p:cNvPr id="231" name="Oval 230"/>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5" name="Straight Arrow Connector 234"/>
                      <p:cNvCxnSpPr>
                        <a:stCxn id="231" idx="5"/>
                        <a:endCxn id="234"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584476" y="3398494"/>
                        <a:ext cx="428622" cy="322826"/>
                      </a:xfrm>
                      <a:prstGeom prst="rect">
                        <a:avLst/>
                      </a:prstGeom>
                      <a:noFill/>
                    </p:spPr>
                    <p:txBody>
                      <a:bodyPr wrap="square" rtlCol="0">
                        <a:spAutoFit/>
                      </a:bodyPr>
                      <a:lstStyle/>
                      <a:p>
                        <a:pPr>
                          <a:spcAft>
                            <a:spcPts val="600"/>
                          </a:spcAft>
                        </a:pPr>
                        <a:r>
                          <a:rPr lang="en-US" b="1" dirty="0"/>
                          <a:t>1</a:t>
                        </a:r>
                      </a:p>
                    </p:txBody>
                  </p:sp>
                  <p:sp>
                    <p:nvSpPr>
                      <p:cNvPr id="237" name="TextBox 236"/>
                      <p:cNvSpPr txBox="1"/>
                      <p:nvPr/>
                    </p:nvSpPr>
                    <p:spPr>
                      <a:xfrm>
                        <a:off x="2381620" y="4557817"/>
                        <a:ext cx="275480" cy="322826"/>
                      </a:xfrm>
                      <a:prstGeom prst="rect">
                        <a:avLst/>
                      </a:prstGeom>
                      <a:noFill/>
                    </p:spPr>
                    <p:txBody>
                      <a:bodyPr wrap="square" rtlCol="0">
                        <a:spAutoFit/>
                      </a:bodyPr>
                      <a:lstStyle/>
                      <a:p>
                        <a:pPr>
                          <a:spcAft>
                            <a:spcPts val="600"/>
                          </a:spcAft>
                        </a:pPr>
                        <a:r>
                          <a:rPr lang="en-US" b="1" dirty="0"/>
                          <a:t>4</a:t>
                        </a:r>
                      </a:p>
                    </p:txBody>
                  </p:sp>
                  <p:sp>
                    <p:nvSpPr>
                      <p:cNvPr id="238" name="TextBox 237"/>
                      <p:cNvSpPr txBox="1"/>
                      <p:nvPr/>
                    </p:nvSpPr>
                    <p:spPr>
                      <a:xfrm>
                        <a:off x="721266" y="4557815"/>
                        <a:ext cx="452414" cy="322826"/>
                      </a:xfrm>
                      <a:prstGeom prst="rect">
                        <a:avLst/>
                      </a:prstGeom>
                      <a:noFill/>
                    </p:spPr>
                    <p:txBody>
                      <a:bodyPr wrap="square" rtlCol="0">
                        <a:spAutoFit/>
                      </a:bodyPr>
                      <a:lstStyle/>
                      <a:p>
                        <a:pPr>
                          <a:spcAft>
                            <a:spcPts val="600"/>
                          </a:spcAft>
                        </a:pPr>
                        <a:r>
                          <a:rPr lang="en-US" b="1" dirty="0"/>
                          <a:t>3</a:t>
                        </a:r>
                      </a:p>
                    </p:txBody>
                  </p:sp>
                  <p:sp>
                    <p:nvSpPr>
                      <p:cNvPr id="239" name="TextBox 238"/>
                      <p:cNvSpPr txBox="1"/>
                      <p:nvPr/>
                    </p:nvSpPr>
                    <p:spPr>
                      <a:xfrm>
                        <a:off x="3203448" y="3401276"/>
                        <a:ext cx="428622" cy="322825"/>
                      </a:xfrm>
                      <a:prstGeom prst="rect">
                        <a:avLst/>
                      </a:prstGeom>
                      <a:noFill/>
                    </p:spPr>
                    <p:txBody>
                      <a:bodyPr wrap="square" rtlCol="0">
                        <a:spAutoFit/>
                      </a:bodyPr>
                      <a:lstStyle/>
                      <a:p>
                        <a:pPr>
                          <a:spcAft>
                            <a:spcPts val="600"/>
                          </a:spcAft>
                        </a:pPr>
                        <a:r>
                          <a:rPr lang="en-US" b="1" dirty="0"/>
                          <a:t>2</a:t>
                        </a:r>
                      </a:p>
                    </p:txBody>
                  </p:sp>
                </p:grpSp>
                <p:sp>
                  <p:nvSpPr>
                    <p:cNvPr id="225" name="Oval 224"/>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3153454" y="2769556"/>
                      <a:ext cx="225087" cy="260023"/>
                    </a:xfrm>
                    <a:prstGeom prst="rect">
                      <a:avLst/>
                    </a:prstGeom>
                    <a:noFill/>
                  </p:spPr>
                  <p:txBody>
                    <a:bodyPr wrap="square" rtlCol="0">
                      <a:spAutoFit/>
                    </a:bodyPr>
                    <a:lstStyle/>
                    <a:p>
                      <a:pPr>
                        <a:spcAft>
                          <a:spcPts val="600"/>
                        </a:spcAft>
                      </a:pPr>
                      <a:r>
                        <a:rPr lang="en-US" b="1" dirty="0"/>
                        <a:t>5</a:t>
                      </a:r>
                    </a:p>
                  </p:txBody>
                </p:sp>
                <p:sp>
                  <p:nvSpPr>
                    <p:cNvPr id="229" name="TextBox 228"/>
                    <p:cNvSpPr txBox="1"/>
                    <p:nvPr/>
                  </p:nvSpPr>
                  <p:spPr>
                    <a:xfrm>
                      <a:off x="1325692" y="3534091"/>
                      <a:ext cx="336146" cy="367770"/>
                    </a:xfrm>
                    <a:prstGeom prst="rect">
                      <a:avLst/>
                    </a:prstGeom>
                    <a:noFill/>
                  </p:spPr>
                  <p:txBody>
                    <a:bodyPr wrap="square" rtlCol="0">
                      <a:spAutoFit/>
                    </a:bodyPr>
                    <a:lstStyle/>
                    <a:p>
                      <a:pPr>
                        <a:spcAft>
                          <a:spcPts val="600"/>
                        </a:spcAft>
                      </a:pPr>
                      <a:r>
                        <a:rPr lang="en-US" b="1" dirty="0"/>
                        <a:t>6</a:t>
                      </a:r>
                    </a:p>
                  </p:txBody>
                </p:sp>
                <p:sp>
                  <p:nvSpPr>
                    <p:cNvPr id="230" name="TextBox 229"/>
                    <p:cNvSpPr txBox="1"/>
                    <p:nvPr/>
                  </p:nvSpPr>
                  <p:spPr>
                    <a:xfrm>
                      <a:off x="2639922" y="3541875"/>
                      <a:ext cx="302049" cy="260023"/>
                    </a:xfrm>
                    <a:prstGeom prst="rect">
                      <a:avLst/>
                    </a:prstGeom>
                    <a:noFill/>
                  </p:spPr>
                  <p:txBody>
                    <a:bodyPr wrap="square" rtlCol="0">
                      <a:spAutoFit/>
                    </a:bodyPr>
                    <a:lstStyle/>
                    <a:p>
                      <a:pPr>
                        <a:spcAft>
                          <a:spcPts val="600"/>
                        </a:spcAft>
                      </a:pPr>
                      <a:r>
                        <a:rPr lang="en-US" b="1" dirty="0"/>
                        <a:t>7</a:t>
                      </a:r>
                    </a:p>
                  </p:txBody>
                </p:sp>
              </p:grpSp>
              <p:sp>
                <p:nvSpPr>
                  <p:cNvPr id="223" name="TextBox 222"/>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220" name="Straight Arrow Connector 219"/>
                <p:cNvCxnSpPr>
                  <a:stCxn id="226" idx="6"/>
                  <a:endCxn id="227" idx="2"/>
                </p:cNvCxnSpPr>
                <p:nvPr/>
              </p:nvCxnSpPr>
              <p:spPr>
                <a:xfrm>
                  <a:off x="3753058" y="6461323"/>
                  <a:ext cx="912899"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4050650" y="6111398"/>
                  <a:ext cx="339887" cy="300073"/>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217" name="Straight Arrow Connector 216"/>
              <p:cNvCxnSpPr>
                <a:stCxn id="231" idx="6"/>
                <a:endCxn id="232" idx="2"/>
              </p:cNvCxnSpPr>
              <p:nvPr/>
            </p:nvCxnSpPr>
            <p:spPr>
              <a:xfrm flipV="1">
                <a:off x="1657601" y="2864074"/>
                <a:ext cx="700777" cy="631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1920067" y="2893270"/>
                <a:ext cx="308676" cy="274465"/>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214" name="Straight Arrow Connector 213"/>
            <p:cNvCxnSpPr>
              <a:stCxn id="233" idx="6"/>
              <a:endCxn id="234" idx="2"/>
            </p:cNvCxnSpPr>
            <p:nvPr/>
          </p:nvCxnSpPr>
          <p:spPr>
            <a:xfrm flipV="1">
              <a:off x="4126691" y="3546575"/>
              <a:ext cx="724348" cy="251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4285219" y="3562336"/>
              <a:ext cx="308676" cy="274465"/>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240" name="Straight Arrow Connector 239"/>
          <p:cNvCxnSpPr>
            <a:stCxn id="234" idx="7"/>
            <a:endCxn id="232" idx="3"/>
          </p:cNvCxnSpPr>
          <p:nvPr/>
        </p:nvCxnSpPr>
        <p:spPr>
          <a:xfrm flipV="1">
            <a:off x="2106751" y="3666421"/>
            <a:ext cx="401171" cy="773225"/>
          </a:xfrm>
          <a:prstGeom prst="straightConnector1">
            <a:avLst/>
          </a:prstGeom>
          <a:ln w="4445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41" name="TextBox 240"/>
          <p:cNvSpPr txBox="1"/>
          <p:nvPr/>
        </p:nvSpPr>
        <p:spPr>
          <a:xfrm>
            <a:off x="2277485" y="4054742"/>
            <a:ext cx="298563" cy="307777"/>
          </a:xfrm>
          <a:prstGeom prst="rect">
            <a:avLst/>
          </a:prstGeom>
          <a:noFill/>
        </p:spPr>
        <p:txBody>
          <a:bodyPr wrap="square" rtlCol="0">
            <a:spAutoFit/>
          </a:bodyPr>
          <a:lstStyle/>
          <a:p>
            <a:pPr>
              <a:spcAft>
                <a:spcPts val="600"/>
              </a:spcAft>
            </a:pPr>
            <a:r>
              <a:rPr lang="en-US" sz="1400" b="1" dirty="0">
                <a:solidFill>
                  <a:schemeClr val="accent3">
                    <a:lumMod val="75000"/>
                  </a:schemeClr>
                </a:solidFill>
              </a:rPr>
              <a:t>3</a:t>
            </a:r>
          </a:p>
        </p:txBody>
      </p:sp>
      <p:cxnSp>
        <p:nvCxnSpPr>
          <p:cNvPr id="242" name="Straight Arrow Connector 241"/>
          <p:cNvCxnSpPr/>
          <p:nvPr/>
        </p:nvCxnSpPr>
        <p:spPr>
          <a:xfrm flipV="1">
            <a:off x="654206" y="3630831"/>
            <a:ext cx="401171" cy="773225"/>
          </a:xfrm>
          <a:prstGeom prst="straightConnector1">
            <a:avLst/>
          </a:prstGeom>
          <a:ln w="4445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486861" y="3824936"/>
            <a:ext cx="305999" cy="307777"/>
          </a:xfrm>
          <a:prstGeom prst="rect">
            <a:avLst/>
          </a:prstGeom>
          <a:noFill/>
        </p:spPr>
        <p:txBody>
          <a:bodyPr wrap="square" rtlCol="0">
            <a:spAutoFit/>
          </a:bodyPr>
          <a:lstStyle/>
          <a:p>
            <a:pPr>
              <a:spcAft>
                <a:spcPts val="600"/>
              </a:spcAft>
            </a:pPr>
            <a:r>
              <a:rPr lang="en-US" sz="1400" b="1" dirty="0">
                <a:solidFill>
                  <a:schemeClr val="accent3">
                    <a:lumMod val="75000"/>
                  </a:schemeClr>
                </a:solidFill>
              </a:rPr>
              <a:t>4</a:t>
            </a:r>
          </a:p>
        </p:txBody>
      </p:sp>
      <p:cxnSp>
        <p:nvCxnSpPr>
          <p:cNvPr id="249" name="Straight Arrow Connector 248"/>
          <p:cNvCxnSpPr>
            <a:stCxn id="234" idx="5"/>
            <a:endCxn id="227" idx="1"/>
          </p:cNvCxnSpPr>
          <p:nvPr/>
        </p:nvCxnSpPr>
        <p:spPr>
          <a:xfrm>
            <a:off x="2106751" y="4749800"/>
            <a:ext cx="458635" cy="60072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2326150" y="4709985"/>
            <a:ext cx="390770" cy="338554"/>
          </a:xfrm>
          <a:prstGeom prst="rect">
            <a:avLst/>
          </a:prstGeom>
          <a:noFill/>
        </p:spPr>
        <p:txBody>
          <a:bodyPr wrap="square" rtlCol="0">
            <a:spAutoFit/>
          </a:bodyPr>
          <a:lstStyle/>
          <a:p>
            <a:pPr>
              <a:spcAft>
                <a:spcPts val="600"/>
              </a:spcAft>
            </a:pPr>
            <a:r>
              <a:rPr lang="en-US" sz="1600" b="1" dirty="0">
                <a:solidFill>
                  <a:srgbClr val="0070C0"/>
                </a:solidFill>
              </a:rPr>
              <a:t>4</a:t>
            </a:r>
          </a:p>
        </p:txBody>
      </p:sp>
      <p:grpSp>
        <p:nvGrpSpPr>
          <p:cNvPr id="251" name="Group 250"/>
          <p:cNvGrpSpPr/>
          <p:nvPr/>
        </p:nvGrpSpPr>
        <p:grpSpPr>
          <a:xfrm>
            <a:off x="4322573" y="5239895"/>
            <a:ext cx="880175" cy="567190"/>
            <a:chOff x="6324853" y="2208852"/>
            <a:chExt cx="880175" cy="567190"/>
          </a:xfrm>
        </p:grpSpPr>
        <p:sp>
          <p:nvSpPr>
            <p:cNvPr id="252" name="Cloud Callout 251"/>
            <p:cNvSpPr/>
            <p:nvPr/>
          </p:nvSpPr>
          <p:spPr>
            <a:xfrm>
              <a:off x="6324853" y="2208852"/>
              <a:ext cx="880175" cy="567190"/>
            </a:xfrm>
            <a:prstGeom prst="cloudCallout">
              <a:avLst>
                <a:gd name="adj1" fmla="val 50183"/>
                <a:gd name="adj2" fmla="val -103331"/>
              </a:avLst>
            </a:prstGeom>
            <a:solidFill>
              <a:schemeClr val="accent2">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6385067" y="2342124"/>
              <a:ext cx="723250" cy="307777"/>
            </a:xfrm>
            <a:prstGeom prst="rect">
              <a:avLst/>
            </a:prstGeom>
            <a:noFill/>
          </p:spPr>
          <p:txBody>
            <a:bodyPr wrap="square" rtlCol="0">
              <a:spAutoFit/>
            </a:bodyPr>
            <a:lstStyle/>
            <a:p>
              <a:r>
                <a:rPr lang="en-US" sz="1400" b="1" i="1" dirty="0">
                  <a:solidFill>
                    <a:schemeClr val="accent2">
                      <a:lumMod val="50000"/>
                    </a:schemeClr>
                  </a:solidFill>
                </a:rPr>
                <a:t>reject</a:t>
              </a:r>
            </a:p>
          </p:txBody>
        </p:sp>
      </p:grpSp>
      <p:sp>
        <p:nvSpPr>
          <p:cNvPr id="48" name="TextBox 47"/>
          <p:cNvSpPr txBox="1"/>
          <p:nvPr/>
        </p:nvSpPr>
        <p:spPr>
          <a:xfrm>
            <a:off x="5662908" y="5652879"/>
            <a:ext cx="2984034" cy="923330"/>
          </a:xfrm>
          <a:prstGeom prst="rect">
            <a:avLst/>
          </a:prstGeom>
          <a:noFill/>
        </p:spPr>
        <p:txBody>
          <a:bodyPr wrap="square" rtlCol="0">
            <a:spAutoFit/>
          </a:bodyPr>
          <a:lstStyle/>
          <a:p>
            <a:pPr algn="r"/>
            <a:r>
              <a:rPr lang="en-US" b="1" i="1" dirty="0">
                <a:solidFill>
                  <a:srgbClr val="0070C0"/>
                </a:solidFill>
              </a:rPr>
              <a:t>Now connected (|V|-1=6 edges), so </a:t>
            </a:r>
            <a:r>
              <a:rPr lang="en-US" b="1" i="1" dirty="0">
                <a:solidFill>
                  <a:srgbClr val="C00000"/>
                </a:solidFill>
              </a:rPr>
              <a:t>done</a:t>
            </a:r>
          </a:p>
          <a:p>
            <a:pPr algn="r"/>
            <a:r>
              <a:rPr lang="en-US" b="1" i="1" dirty="0">
                <a:solidFill>
                  <a:srgbClr val="0070C0"/>
                </a:solidFill>
              </a:rPr>
              <a:t>MST cost is 16 </a:t>
            </a:r>
          </a:p>
        </p:txBody>
      </p:sp>
      <p:grpSp>
        <p:nvGrpSpPr>
          <p:cNvPr id="256" name="Group 255"/>
          <p:cNvGrpSpPr/>
          <p:nvPr/>
        </p:nvGrpSpPr>
        <p:grpSpPr>
          <a:xfrm>
            <a:off x="4806893" y="2899542"/>
            <a:ext cx="3321648" cy="2444893"/>
            <a:chOff x="6343666" y="2683411"/>
            <a:chExt cx="2285250" cy="1775612"/>
          </a:xfrm>
        </p:grpSpPr>
        <p:grpSp>
          <p:nvGrpSpPr>
            <p:cNvPr id="257" name="Group 256"/>
            <p:cNvGrpSpPr/>
            <p:nvPr/>
          </p:nvGrpSpPr>
          <p:grpSpPr>
            <a:xfrm>
              <a:off x="6343666" y="2683411"/>
              <a:ext cx="2285250" cy="1775612"/>
              <a:chOff x="3819982" y="2595820"/>
              <a:chExt cx="2285250" cy="1775612"/>
            </a:xfrm>
          </p:grpSpPr>
          <p:grpSp>
            <p:nvGrpSpPr>
              <p:cNvPr id="264" name="Group 263"/>
              <p:cNvGrpSpPr/>
              <p:nvPr/>
            </p:nvGrpSpPr>
            <p:grpSpPr>
              <a:xfrm>
                <a:off x="3819982" y="2595820"/>
                <a:ext cx="2285250" cy="1775612"/>
                <a:chOff x="823578" y="2704011"/>
                <a:chExt cx="2285250" cy="1775612"/>
              </a:xfrm>
            </p:grpSpPr>
            <p:grpSp>
              <p:nvGrpSpPr>
                <p:cNvPr id="267" name="Group 266"/>
                <p:cNvGrpSpPr/>
                <p:nvPr/>
              </p:nvGrpSpPr>
              <p:grpSpPr>
                <a:xfrm>
                  <a:off x="823578" y="2704011"/>
                  <a:ext cx="2285250" cy="1775612"/>
                  <a:chOff x="2659101" y="4549588"/>
                  <a:chExt cx="2910207" cy="2101142"/>
                </a:xfrm>
              </p:grpSpPr>
              <p:grpSp>
                <p:nvGrpSpPr>
                  <p:cNvPr id="270" name="Group 269"/>
                  <p:cNvGrpSpPr/>
                  <p:nvPr/>
                </p:nvGrpSpPr>
                <p:grpSpPr>
                  <a:xfrm>
                    <a:off x="2659101" y="4549588"/>
                    <a:ext cx="2910207" cy="2101142"/>
                    <a:chOff x="538764" y="2234120"/>
                    <a:chExt cx="3233057" cy="2370590"/>
                  </a:xfrm>
                </p:grpSpPr>
                <p:grpSp>
                  <p:nvGrpSpPr>
                    <p:cNvPr id="273" name="Group 272"/>
                    <p:cNvGrpSpPr/>
                    <p:nvPr/>
                  </p:nvGrpSpPr>
                  <p:grpSpPr>
                    <a:xfrm>
                      <a:off x="538764" y="2234120"/>
                      <a:ext cx="3233057" cy="2370590"/>
                      <a:chOff x="603039" y="1771595"/>
                      <a:chExt cx="2873582" cy="2092255"/>
                    </a:xfrm>
                  </p:grpSpPr>
                  <p:grpSp>
                    <p:nvGrpSpPr>
                      <p:cNvPr id="275" name="Group 274"/>
                      <p:cNvGrpSpPr/>
                      <p:nvPr/>
                    </p:nvGrpSpPr>
                    <p:grpSpPr>
                      <a:xfrm>
                        <a:off x="603039" y="1771595"/>
                        <a:ext cx="2325751" cy="1311870"/>
                        <a:chOff x="672813" y="3338604"/>
                        <a:chExt cx="2970324" cy="1628719"/>
                      </a:xfrm>
                    </p:grpSpPr>
                    <p:sp>
                      <p:nvSpPr>
                        <p:cNvPr id="282" name="Oval 281"/>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6" name="Straight Arrow Connector 285"/>
                        <p:cNvCxnSpPr>
                          <a:stCxn id="282" idx="5"/>
                          <a:endCxn id="285"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87" name="TextBox 286"/>
                        <p:cNvSpPr txBox="1"/>
                        <p:nvPr/>
                      </p:nvSpPr>
                      <p:spPr>
                        <a:xfrm>
                          <a:off x="1589710" y="3396622"/>
                          <a:ext cx="428622" cy="322825"/>
                        </a:xfrm>
                        <a:prstGeom prst="rect">
                          <a:avLst/>
                        </a:prstGeom>
                        <a:noFill/>
                      </p:spPr>
                      <p:txBody>
                        <a:bodyPr wrap="square" rtlCol="0">
                          <a:spAutoFit/>
                        </a:bodyPr>
                        <a:lstStyle/>
                        <a:p>
                          <a:pPr>
                            <a:spcAft>
                              <a:spcPts val="600"/>
                            </a:spcAft>
                          </a:pPr>
                          <a:r>
                            <a:rPr lang="en-US" b="1" dirty="0"/>
                            <a:t>1</a:t>
                          </a:r>
                        </a:p>
                      </p:txBody>
                    </p:sp>
                    <p:sp>
                      <p:nvSpPr>
                        <p:cNvPr id="288" name="TextBox 287"/>
                        <p:cNvSpPr txBox="1"/>
                        <p:nvPr/>
                      </p:nvSpPr>
                      <p:spPr>
                        <a:xfrm>
                          <a:off x="2379615" y="4564339"/>
                          <a:ext cx="275480" cy="322825"/>
                        </a:xfrm>
                        <a:prstGeom prst="rect">
                          <a:avLst/>
                        </a:prstGeom>
                        <a:noFill/>
                      </p:spPr>
                      <p:txBody>
                        <a:bodyPr wrap="square" rtlCol="0">
                          <a:spAutoFit/>
                        </a:bodyPr>
                        <a:lstStyle/>
                        <a:p>
                          <a:pPr>
                            <a:spcAft>
                              <a:spcPts val="600"/>
                            </a:spcAft>
                          </a:pPr>
                          <a:r>
                            <a:rPr lang="en-US" b="1" dirty="0"/>
                            <a:t>4</a:t>
                          </a:r>
                        </a:p>
                      </p:txBody>
                    </p:sp>
                    <p:sp>
                      <p:nvSpPr>
                        <p:cNvPr id="289" name="TextBox 288"/>
                        <p:cNvSpPr txBox="1"/>
                        <p:nvPr/>
                      </p:nvSpPr>
                      <p:spPr>
                        <a:xfrm>
                          <a:off x="729429" y="4564767"/>
                          <a:ext cx="452414" cy="322825"/>
                        </a:xfrm>
                        <a:prstGeom prst="rect">
                          <a:avLst/>
                        </a:prstGeom>
                        <a:noFill/>
                      </p:spPr>
                      <p:txBody>
                        <a:bodyPr wrap="square" rtlCol="0">
                          <a:spAutoFit/>
                        </a:bodyPr>
                        <a:lstStyle/>
                        <a:p>
                          <a:pPr>
                            <a:spcAft>
                              <a:spcPts val="600"/>
                            </a:spcAft>
                          </a:pPr>
                          <a:r>
                            <a:rPr lang="en-US" b="1" dirty="0"/>
                            <a:t>3</a:t>
                          </a:r>
                        </a:p>
                      </p:txBody>
                    </p:sp>
                    <p:sp>
                      <p:nvSpPr>
                        <p:cNvPr id="290" name="TextBox 289"/>
                        <p:cNvSpPr txBox="1"/>
                        <p:nvPr/>
                      </p:nvSpPr>
                      <p:spPr>
                        <a:xfrm>
                          <a:off x="3214515" y="3389319"/>
                          <a:ext cx="428622" cy="322825"/>
                        </a:xfrm>
                        <a:prstGeom prst="rect">
                          <a:avLst/>
                        </a:prstGeom>
                        <a:noFill/>
                      </p:spPr>
                      <p:txBody>
                        <a:bodyPr wrap="square" rtlCol="0">
                          <a:spAutoFit/>
                        </a:bodyPr>
                        <a:lstStyle/>
                        <a:p>
                          <a:pPr>
                            <a:spcAft>
                              <a:spcPts val="600"/>
                            </a:spcAft>
                          </a:pPr>
                          <a:r>
                            <a:rPr lang="en-US" b="1" dirty="0"/>
                            <a:t>2</a:t>
                          </a:r>
                        </a:p>
                      </p:txBody>
                    </p:sp>
                  </p:grpSp>
                  <p:sp>
                    <p:nvSpPr>
                      <p:cNvPr id="276" name="Oval 275"/>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TextBox 278"/>
                      <p:cNvSpPr txBox="1"/>
                      <p:nvPr/>
                    </p:nvSpPr>
                    <p:spPr>
                      <a:xfrm>
                        <a:off x="3152082" y="2765240"/>
                        <a:ext cx="225087" cy="260023"/>
                      </a:xfrm>
                      <a:prstGeom prst="rect">
                        <a:avLst/>
                      </a:prstGeom>
                      <a:noFill/>
                    </p:spPr>
                    <p:txBody>
                      <a:bodyPr wrap="square" rtlCol="0">
                        <a:spAutoFit/>
                      </a:bodyPr>
                      <a:lstStyle/>
                      <a:p>
                        <a:pPr>
                          <a:spcAft>
                            <a:spcPts val="600"/>
                          </a:spcAft>
                        </a:pPr>
                        <a:r>
                          <a:rPr lang="en-US" b="1" dirty="0"/>
                          <a:t>5</a:t>
                        </a:r>
                      </a:p>
                    </p:txBody>
                  </p:sp>
                  <p:sp>
                    <p:nvSpPr>
                      <p:cNvPr id="280" name="TextBox 279"/>
                      <p:cNvSpPr txBox="1"/>
                      <p:nvPr/>
                    </p:nvSpPr>
                    <p:spPr>
                      <a:xfrm>
                        <a:off x="1368371" y="3541875"/>
                        <a:ext cx="277654" cy="316062"/>
                      </a:xfrm>
                      <a:prstGeom prst="rect">
                        <a:avLst/>
                      </a:prstGeom>
                      <a:noFill/>
                    </p:spPr>
                    <p:txBody>
                      <a:bodyPr wrap="square" rtlCol="0">
                        <a:spAutoFit/>
                      </a:bodyPr>
                      <a:lstStyle/>
                      <a:p>
                        <a:pPr>
                          <a:spcAft>
                            <a:spcPts val="600"/>
                          </a:spcAft>
                        </a:pPr>
                        <a:r>
                          <a:rPr lang="en-US" b="1" dirty="0"/>
                          <a:t>6</a:t>
                        </a:r>
                      </a:p>
                    </p:txBody>
                  </p:sp>
                  <p:sp>
                    <p:nvSpPr>
                      <p:cNvPr id="281" name="TextBox 280"/>
                      <p:cNvSpPr txBox="1"/>
                      <p:nvPr/>
                    </p:nvSpPr>
                    <p:spPr>
                      <a:xfrm>
                        <a:off x="2634339" y="3545231"/>
                        <a:ext cx="302049" cy="260023"/>
                      </a:xfrm>
                      <a:prstGeom prst="rect">
                        <a:avLst/>
                      </a:prstGeom>
                      <a:noFill/>
                    </p:spPr>
                    <p:txBody>
                      <a:bodyPr wrap="square" rtlCol="0">
                        <a:spAutoFit/>
                      </a:bodyPr>
                      <a:lstStyle/>
                      <a:p>
                        <a:pPr>
                          <a:spcAft>
                            <a:spcPts val="600"/>
                          </a:spcAft>
                        </a:pPr>
                        <a:r>
                          <a:rPr lang="en-US" b="1" dirty="0"/>
                          <a:t>7</a:t>
                        </a:r>
                      </a:p>
                    </p:txBody>
                  </p:sp>
                </p:grpSp>
                <p:sp>
                  <p:nvSpPr>
                    <p:cNvPr id="274" name="TextBox 273"/>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271" name="Straight Arrow Connector 270"/>
                  <p:cNvCxnSpPr>
                    <a:stCxn id="277" idx="6"/>
                    <a:endCxn id="278" idx="2"/>
                  </p:cNvCxnSpPr>
                  <p:nvPr/>
                </p:nvCxnSpPr>
                <p:spPr>
                  <a:xfrm>
                    <a:off x="3753058" y="6461323"/>
                    <a:ext cx="912899"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72" name="TextBox 271"/>
                  <p:cNvSpPr txBox="1"/>
                  <p:nvPr/>
                </p:nvSpPr>
                <p:spPr>
                  <a:xfrm>
                    <a:off x="4050650" y="6111398"/>
                    <a:ext cx="339887" cy="300073"/>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268" name="Straight Arrow Connector 267"/>
                <p:cNvCxnSpPr>
                  <a:stCxn id="282" idx="6"/>
                  <a:endCxn id="283" idx="2"/>
                </p:cNvCxnSpPr>
                <p:nvPr/>
              </p:nvCxnSpPr>
              <p:spPr>
                <a:xfrm flipV="1">
                  <a:off x="1657601" y="2864074"/>
                  <a:ext cx="700777" cy="631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69" name="TextBox 268"/>
                <p:cNvSpPr txBox="1"/>
                <p:nvPr/>
              </p:nvSpPr>
              <p:spPr>
                <a:xfrm>
                  <a:off x="1920067" y="2893270"/>
                  <a:ext cx="308676" cy="274465"/>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265" name="Straight Arrow Connector 264"/>
              <p:cNvCxnSpPr>
                <a:stCxn id="284" idx="6"/>
                <a:endCxn id="285" idx="2"/>
              </p:cNvCxnSpPr>
              <p:nvPr/>
            </p:nvCxnSpPr>
            <p:spPr>
              <a:xfrm flipV="1">
                <a:off x="4126691" y="3546575"/>
                <a:ext cx="724348" cy="2511"/>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a:off x="4285219" y="3562336"/>
                <a:ext cx="308676" cy="274465"/>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260" name="Straight Arrow Connector 259"/>
            <p:cNvCxnSpPr>
              <a:stCxn id="284" idx="5"/>
              <a:endCxn id="277" idx="1"/>
            </p:cNvCxnSpPr>
            <p:nvPr/>
          </p:nvCxnSpPr>
          <p:spPr>
            <a:xfrm>
              <a:off x="6605458" y="3749860"/>
              <a:ext cx="335449" cy="435918"/>
            </a:xfrm>
            <a:prstGeom prst="straightConnector1">
              <a:avLst/>
            </a:prstGeom>
            <a:ln w="4445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a:off x="6623670" y="3990453"/>
              <a:ext cx="239282" cy="223524"/>
            </a:xfrm>
            <a:prstGeom prst="rect">
              <a:avLst/>
            </a:prstGeom>
            <a:noFill/>
          </p:spPr>
          <p:txBody>
            <a:bodyPr wrap="square" rtlCol="0">
              <a:spAutoFit/>
            </a:bodyPr>
            <a:lstStyle/>
            <a:p>
              <a:pPr>
                <a:spcAft>
                  <a:spcPts val="600"/>
                </a:spcAft>
              </a:pPr>
              <a:r>
                <a:rPr lang="en-US" sz="1400" b="1" dirty="0">
                  <a:solidFill>
                    <a:schemeClr val="accent3">
                      <a:lumMod val="75000"/>
                    </a:schemeClr>
                  </a:solidFill>
                </a:rPr>
                <a:t>5</a:t>
              </a:r>
            </a:p>
          </p:txBody>
        </p:sp>
        <p:cxnSp>
          <p:nvCxnSpPr>
            <p:cNvPr id="262" name="Straight Arrow Connector 261"/>
            <p:cNvCxnSpPr>
              <a:stCxn id="285" idx="5"/>
              <a:endCxn id="278" idx="1"/>
            </p:cNvCxnSpPr>
            <p:nvPr/>
          </p:nvCxnSpPr>
          <p:spPr>
            <a:xfrm>
              <a:off x="7636516" y="3747347"/>
              <a:ext cx="327957" cy="438429"/>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63" name="TextBox 262"/>
            <p:cNvSpPr txBox="1"/>
            <p:nvPr/>
          </p:nvSpPr>
          <p:spPr>
            <a:xfrm>
              <a:off x="7759737" y="3705275"/>
              <a:ext cx="308676" cy="338554"/>
            </a:xfrm>
            <a:prstGeom prst="rect">
              <a:avLst/>
            </a:prstGeom>
            <a:noFill/>
          </p:spPr>
          <p:txBody>
            <a:bodyPr wrap="square" rtlCol="0">
              <a:spAutoFit/>
            </a:bodyPr>
            <a:lstStyle/>
            <a:p>
              <a:pPr>
                <a:spcAft>
                  <a:spcPts val="600"/>
                </a:spcAft>
              </a:pPr>
              <a:r>
                <a:rPr lang="en-US" sz="1600" b="1" dirty="0">
                  <a:solidFill>
                    <a:srgbClr val="0070C0"/>
                  </a:solidFill>
                </a:rPr>
                <a:t>4</a:t>
              </a:r>
            </a:p>
          </p:txBody>
        </p:sp>
      </p:grpSp>
      <p:cxnSp>
        <p:nvCxnSpPr>
          <p:cNvPr id="292" name="Straight Arrow Connector 291"/>
          <p:cNvCxnSpPr>
            <a:stCxn id="276" idx="3"/>
            <a:endCxn id="278" idx="7"/>
          </p:cNvCxnSpPr>
          <p:nvPr/>
        </p:nvCxnSpPr>
        <p:spPr>
          <a:xfrm flipH="1">
            <a:off x="7477995" y="4375817"/>
            <a:ext cx="270027" cy="592379"/>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93" name="TextBox 292"/>
          <p:cNvSpPr txBox="1"/>
          <p:nvPr/>
        </p:nvSpPr>
        <p:spPr>
          <a:xfrm>
            <a:off x="7639857" y="4533669"/>
            <a:ext cx="308676" cy="274465"/>
          </a:xfrm>
          <a:prstGeom prst="rect">
            <a:avLst/>
          </a:prstGeom>
          <a:noFill/>
        </p:spPr>
        <p:txBody>
          <a:bodyPr wrap="square" rtlCol="0">
            <a:spAutoFit/>
          </a:bodyPr>
          <a:lstStyle/>
          <a:p>
            <a:pPr>
              <a:spcAft>
                <a:spcPts val="600"/>
              </a:spcAft>
            </a:pPr>
            <a:r>
              <a:rPr lang="en-US" sz="1600" b="1" dirty="0">
                <a:solidFill>
                  <a:srgbClr val="0070C0"/>
                </a:solidFill>
              </a:rPr>
              <a:t>6</a:t>
            </a:r>
          </a:p>
        </p:txBody>
      </p:sp>
      <p:grpSp>
        <p:nvGrpSpPr>
          <p:cNvPr id="156" name="Group 155"/>
          <p:cNvGrpSpPr/>
          <p:nvPr/>
        </p:nvGrpSpPr>
        <p:grpSpPr>
          <a:xfrm>
            <a:off x="54906" y="65774"/>
            <a:ext cx="3025246" cy="2514600"/>
            <a:chOff x="152400" y="76200"/>
            <a:chExt cx="3025246" cy="2514600"/>
          </a:xfrm>
        </p:grpSpPr>
        <p:sp>
          <p:nvSpPr>
            <p:cNvPr id="157" name="Rounded Rectangle 156"/>
            <p:cNvSpPr/>
            <p:nvPr/>
          </p:nvSpPr>
          <p:spPr>
            <a:xfrm>
              <a:off x="152400" y="76200"/>
              <a:ext cx="3025246" cy="2514600"/>
            </a:xfrm>
            <a:prstGeom prst="roundRect">
              <a:avLst/>
            </a:prstGeom>
            <a:solidFill>
              <a:schemeClr val="accent2">
                <a:lumMod val="20000"/>
                <a:lumOff val="80000"/>
                <a:alpha val="49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8" name="Group 157"/>
            <p:cNvGrpSpPr/>
            <p:nvPr/>
          </p:nvGrpSpPr>
          <p:grpSpPr>
            <a:xfrm>
              <a:off x="236663" y="204964"/>
              <a:ext cx="2697841" cy="2168242"/>
              <a:chOff x="538764" y="2075473"/>
              <a:chExt cx="3300175" cy="2674540"/>
            </a:xfrm>
          </p:grpSpPr>
          <p:sp>
            <p:nvSpPr>
              <p:cNvPr id="159" name="TextBox 158"/>
              <p:cNvSpPr txBox="1"/>
              <p:nvPr/>
            </p:nvSpPr>
            <p:spPr>
              <a:xfrm>
                <a:off x="2826860" y="3145091"/>
                <a:ext cx="377593" cy="338554"/>
              </a:xfrm>
              <a:prstGeom prst="rect">
                <a:avLst/>
              </a:prstGeom>
              <a:noFill/>
            </p:spPr>
            <p:txBody>
              <a:bodyPr wrap="square" rtlCol="0">
                <a:spAutoFit/>
              </a:bodyPr>
              <a:lstStyle/>
              <a:p>
                <a:pPr>
                  <a:spcAft>
                    <a:spcPts val="600"/>
                  </a:spcAft>
                </a:pPr>
                <a:r>
                  <a:rPr lang="en-US" sz="1600" b="1" dirty="0">
                    <a:solidFill>
                      <a:srgbClr val="0070C0"/>
                    </a:solidFill>
                  </a:rPr>
                  <a:t>7</a:t>
                </a:r>
              </a:p>
            </p:txBody>
          </p:sp>
          <p:sp>
            <p:nvSpPr>
              <p:cNvPr id="160" name="TextBox 159"/>
              <p:cNvSpPr txBox="1"/>
              <p:nvPr/>
            </p:nvSpPr>
            <p:spPr>
              <a:xfrm>
                <a:off x="2559879" y="3682329"/>
                <a:ext cx="377593" cy="338554"/>
              </a:xfrm>
              <a:prstGeom prst="rect">
                <a:avLst/>
              </a:prstGeom>
              <a:noFill/>
            </p:spPr>
            <p:txBody>
              <a:bodyPr wrap="square" rtlCol="0">
                <a:spAutoFit/>
              </a:bodyPr>
              <a:lstStyle/>
              <a:p>
                <a:pPr>
                  <a:spcAft>
                    <a:spcPts val="600"/>
                  </a:spcAft>
                </a:pPr>
                <a:r>
                  <a:rPr lang="en-US" sz="1600" b="1" dirty="0">
                    <a:solidFill>
                      <a:srgbClr val="0070C0"/>
                    </a:solidFill>
                  </a:rPr>
                  <a:t>4</a:t>
                </a:r>
              </a:p>
            </p:txBody>
          </p:sp>
          <p:grpSp>
            <p:nvGrpSpPr>
              <p:cNvPr id="161" name="Group 160"/>
              <p:cNvGrpSpPr/>
              <p:nvPr/>
            </p:nvGrpSpPr>
            <p:grpSpPr>
              <a:xfrm>
                <a:off x="538764" y="2075473"/>
                <a:ext cx="3300175" cy="2674540"/>
                <a:chOff x="538764" y="2075473"/>
                <a:chExt cx="3300175" cy="2674540"/>
              </a:xfrm>
            </p:grpSpPr>
            <p:grpSp>
              <p:nvGrpSpPr>
                <p:cNvPr id="162" name="Group 161"/>
                <p:cNvGrpSpPr/>
                <p:nvPr/>
              </p:nvGrpSpPr>
              <p:grpSpPr>
                <a:xfrm>
                  <a:off x="538764" y="2075473"/>
                  <a:ext cx="3300175" cy="2674540"/>
                  <a:chOff x="304800" y="1258991"/>
                  <a:chExt cx="3300175" cy="2674540"/>
                </a:xfrm>
              </p:grpSpPr>
              <p:grpSp>
                <p:nvGrpSpPr>
                  <p:cNvPr id="166" name="Group 165"/>
                  <p:cNvGrpSpPr/>
                  <p:nvPr/>
                </p:nvGrpSpPr>
                <p:grpSpPr>
                  <a:xfrm>
                    <a:off x="304800" y="1417638"/>
                    <a:ext cx="3233057" cy="2370591"/>
                    <a:chOff x="603039" y="1771595"/>
                    <a:chExt cx="2873582" cy="2092255"/>
                  </a:xfrm>
                </p:grpSpPr>
                <p:cxnSp>
                  <p:nvCxnSpPr>
                    <p:cNvPr id="174" name="Straight Arrow Connector 173"/>
                    <p:cNvCxnSpPr>
                      <a:stCxn id="299" idx="3"/>
                      <a:endCxn id="178" idx="7"/>
                    </p:cNvCxnSpPr>
                    <p:nvPr/>
                  </p:nvCxnSpPr>
                  <p:spPr>
                    <a:xfrm flipH="1">
                      <a:off x="1626748" y="3025262"/>
                      <a:ext cx="329271" cy="51661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603039" y="1771595"/>
                      <a:ext cx="2873582" cy="2092255"/>
                      <a:chOff x="603039" y="1771595"/>
                      <a:chExt cx="2873582" cy="2092255"/>
                    </a:xfrm>
                  </p:grpSpPr>
                  <p:grpSp>
                    <p:nvGrpSpPr>
                      <p:cNvPr id="176" name="Group 175"/>
                      <p:cNvGrpSpPr/>
                      <p:nvPr/>
                    </p:nvGrpSpPr>
                    <p:grpSpPr>
                      <a:xfrm>
                        <a:off x="603039" y="1771595"/>
                        <a:ext cx="2315601" cy="1311870"/>
                        <a:chOff x="672813" y="3338604"/>
                        <a:chExt cx="2957361" cy="1628719"/>
                      </a:xfrm>
                    </p:grpSpPr>
                    <p:cxnSp>
                      <p:nvCxnSpPr>
                        <p:cNvPr id="294" name="Straight Arrow Connector 293"/>
                        <p:cNvCxnSpPr>
                          <a:stCxn id="299" idx="2"/>
                          <a:endCxn id="297" idx="6"/>
                        </p:cNvCxnSpPr>
                        <p:nvPr/>
                      </p:nvCxnSpPr>
                      <p:spPr>
                        <a:xfrm flipH="1">
                          <a:off x="1165370" y="4729487"/>
                          <a:ext cx="1163263" cy="3675"/>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95" name="Oval 294"/>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Arrow Connector 297"/>
                        <p:cNvCxnSpPr>
                          <a:stCxn id="295" idx="3"/>
                          <a:endCxn id="297" idx="7"/>
                        </p:cNvCxnSpPr>
                        <p:nvPr/>
                      </p:nvCxnSpPr>
                      <p:spPr>
                        <a:xfrm flipH="1">
                          <a:off x="1093237" y="3747575"/>
                          <a:ext cx="498546" cy="82001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99" name="Oval 298"/>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0" name="Straight Arrow Connector 299"/>
                        <p:cNvCxnSpPr>
                          <a:stCxn id="296" idx="3"/>
                          <a:endCxn id="299" idx="7"/>
                        </p:cNvCxnSpPr>
                        <p:nvPr/>
                      </p:nvCxnSpPr>
                      <p:spPr>
                        <a:xfrm flipH="1">
                          <a:off x="2749057" y="3738343"/>
                          <a:ext cx="460693" cy="82556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stCxn id="295" idx="5"/>
                          <a:endCxn id="299"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a:stCxn id="295" idx="6"/>
                          <a:endCxn id="296" idx="2"/>
                        </p:cNvCxnSpPr>
                        <p:nvPr/>
                      </p:nvCxnSpPr>
                      <p:spPr>
                        <a:xfrm flipV="1">
                          <a:off x="2012207" y="3572765"/>
                          <a:ext cx="1125410" cy="923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03" name="TextBox 302"/>
                        <p:cNvSpPr txBox="1"/>
                        <p:nvPr/>
                      </p:nvSpPr>
                      <p:spPr>
                        <a:xfrm>
                          <a:off x="1556652" y="3396079"/>
                          <a:ext cx="428622" cy="322825"/>
                        </a:xfrm>
                        <a:prstGeom prst="rect">
                          <a:avLst/>
                        </a:prstGeom>
                        <a:noFill/>
                      </p:spPr>
                      <p:txBody>
                        <a:bodyPr wrap="square" rtlCol="0">
                          <a:spAutoFit/>
                        </a:bodyPr>
                        <a:lstStyle/>
                        <a:p>
                          <a:pPr>
                            <a:spcAft>
                              <a:spcPts val="600"/>
                            </a:spcAft>
                          </a:pPr>
                          <a:r>
                            <a:rPr lang="en-US" b="1" dirty="0"/>
                            <a:t>1</a:t>
                          </a:r>
                        </a:p>
                      </p:txBody>
                    </p:sp>
                    <p:sp>
                      <p:nvSpPr>
                        <p:cNvPr id="304" name="TextBox 303"/>
                        <p:cNvSpPr txBox="1"/>
                        <p:nvPr/>
                      </p:nvSpPr>
                      <p:spPr>
                        <a:xfrm>
                          <a:off x="2368777" y="4530063"/>
                          <a:ext cx="275479" cy="322825"/>
                        </a:xfrm>
                        <a:prstGeom prst="rect">
                          <a:avLst/>
                        </a:prstGeom>
                        <a:noFill/>
                      </p:spPr>
                      <p:txBody>
                        <a:bodyPr wrap="square" rtlCol="0">
                          <a:spAutoFit/>
                        </a:bodyPr>
                        <a:lstStyle/>
                        <a:p>
                          <a:pPr>
                            <a:spcAft>
                              <a:spcPts val="600"/>
                            </a:spcAft>
                          </a:pPr>
                          <a:r>
                            <a:rPr lang="en-US" b="1" dirty="0"/>
                            <a:t>4</a:t>
                          </a:r>
                        </a:p>
                      </p:txBody>
                    </p:sp>
                    <p:sp>
                      <p:nvSpPr>
                        <p:cNvPr id="305" name="TextBox 304"/>
                        <p:cNvSpPr txBox="1"/>
                        <p:nvPr/>
                      </p:nvSpPr>
                      <p:spPr>
                        <a:xfrm>
                          <a:off x="721806" y="4539539"/>
                          <a:ext cx="452412" cy="322825"/>
                        </a:xfrm>
                        <a:prstGeom prst="rect">
                          <a:avLst/>
                        </a:prstGeom>
                        <a:noFill/>
                      </p:spPr>
                      <p:txBody>
                        <a:bodyPr wrap="square" rtlCol="0">
                          <a:spAutoFit/>
                        </a:bodyPr>
                        <a:lstStyle/>
                        <a:p>
                          <a:pPr>
                            <a:spcAft>
                              <a:spcPts val="600"/>
                            </a:spcAft>
                          </a:pPr>
                          <a:r>
                            <a:rPr lang="en-US" b="1" dirty="0"/>
                            <a:t>3</a:t>
                          </a:r>
                        </a:p>
                      </p:txBody>
                    </p:sp>
                    <p:sp>
                      <p:nvSpPr>
                        <p:cNvPr id="306" name="TextBox 305"/>
                        <p:cNvSpPr txBox="1"/>
                        <p:nvPr/>
                      </p:nvSpPr>
                      <p:spPr>
                        <a:xfrm>
                          <a:off x="3195408" y="3374325"/>
                          <a:ext cx="428622" cy="322825"/>
                        </a:xfrm>
                        <a:prstGeom prst="rect">
                          <a:avLst/>
                        </a:prstGeom>
                        <a:noFill/>
                      </p:spPr>
                      <p:txBody>
                        <a:bodyPr wrap="square" rtlCol="0">
                          <a:spAutoFit/>
                        </a:bodyPr>
                        <a:lstStyle/>
                        <a:p>
                          <a:pPr>
                            <a:spcAft>
                              <a:spcPts val="600"/>
                            </a:spcAft>
                          </a:pPr>
                          <a:r>
                            <a:rPr lang="en-US" b="1" dirty="0"/>
                            <a:t>2</a:t>
                          </a:r>
                        </a:p>
                      </p:txBody>
                    </p:sp>
                  </p:grpSp>
                  <p:sp>
                    <p:nvSpPr>
                      <p:cNvPr id="177" name="Oval 176"/>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3116961" y="2739566"/>
                        <a:ext cx="225087" cy="260023"/>
                      </a:xfrm>
                      <a:prstGeom prst="rect">
                        <a:avLst/>
                      </a:prstGeom>
                      <a:noFill/>
                    </p:spPr>
                    <p:txBody>
                      <a:bodyPr wrap="square" rtlCol="0">
                        <a:spAutoFit/>
                      </a:bodyPr>
                      <a:lstStyle/>
                      <a:p>
                        <a:pPr>
                          <a:spcAft>
                            <a:spcPts val="600"/>
                          </a:spcAft>
                        </a:pPr>
                        <a:r>
                          <a:rPr lang="en-US" b="1" dirty="0"/>
                          <a:t>5</a:t>
                        </a:r>
                      </a:p>
                    </p:txBody>
                  </p:sp>
                  <p:sp>
                    <p:nvSpPr>
                      <p:cNvPr id="181" name="TextBox 180"/>
                      <p:cNvSpPr txBox="1"/>
                      <p:nvPr/>
                    </p:nvSpPr>
                    <p:spPr>
                      <a:xfrm>
                        <a:off x="1308529" y="3522030"/>
                        <a:ext cx="335609" cy="260023"/>
                      </a:xfrm>
                      <a:prstGeom prst="rect">
                        <a:avLst/>
                      </a:prstGeom>
                      <a:noFill/>
                    </p:spPr>
                    <p:txBody>
                      <a:bodyPr wrap="square" rtlCol="0">
                        <a:spAutoFit/>
                      </a:bodyPr>
                      <a:lstStyle/>
                      <a:p>
                        <a:pPr>
                          <a:spcAft>
                            <a:spcPts val="600"/>
                          </a:spcAft>
                        </a:pPr>
                        <a:r>
                          <a:rPr lang="en-US" b="1" dirty="0"/>
                          <a:t>6</a:t>
                        </a:r>
                      </a:p>
                    </p:txBody>
                  </p:sp>
                  <p:sp>
                    <p:nvSpPr>
                      <p:cNvPr id="182" name="TextBox 181"/>
                      <p:cNvSpPr txBox="1"/>
                      <p:nvPr/>
                    </p:nvSpPr>
                    <p:spPr>
                      <a:xfrm>
                        <a:off x="2617911" y="3530462"/>
                        <a:ext cx="302049" cy="260023"/>
                      </a:xfrm>
                      <a:prstGeom prst="rect">
                        <a:avLst/>
                      </a:prstGeom>
                      <a:noFill/>
                    </p:spPr>
                    <p:txBody>
                      <a:bodyPr wrap="square" rtlCol="0">
                        <a:spAutoFit/>
                      </a:bodyPr>
                      <a:lstStyle/>
                      <a:p>
                        <a:pPr>
                          <a:spcAft>
                            <a:spcPts val="600"/>
                          </a:spcAft>
                        </a:pPr>
                        <a:r>
                          <a:rPr lang="en-US" b="1" dirty="0"/>
                          <a:t>7</a:t>
                        </a:r>
                      </a:p>
                    </p:txBody>
                  </p:sp>
                  <p:cxnSp>
                    <p:nvCxnSpPr>
                      <p:cNvPr id="183" name="Straight Arrow Connector 182"/>
                      <p:cNvCxnSpPr>
                        <a:stCxn id="296" idx="5"/>
                        <a:endCxn id="177" idx="0"/>
                      </p:cNvCxnSpPr>
                      <p:nvPr/>
                    </p:nvCxnSpPr>
                    <p:spPr>
                      <a:xfrm>
                        <a:off x="2862160" y="2093568"/>
                        <a:ext cx="421626" cy="61940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177" idx="2"/>
                        <a:endCxn id="299" idx="6"/>
                      </p:cNvCxnSpPr>
                      <p:nvPr/>
                    </p:nvCxnSpPr>
                    <p:spPr>
                      <a:xfrm flipH="1" flipV="1">
                        <a:off x="2285209" y="2891897"/>
                        <a:ext cx="805742" cy="967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97" idx="5"/>
                        <a:endCxn id="178" idx="1"/>
                      </p:cNvCxnSpPr>
                      <p:nvPr/>
                    </p:nvCxnSpPr>
                    <p:spPr>
                      <a:xfrm>
                        <a:off x="932229" y="3028223"/>
                        <a:ext cx="421809" cy="513654"/>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99" idx="5"/>
                        <a:endCxn id="179" idx="1"/>
                      </p:cNvCxnSpPr>
                      <p:nvPr/>
                    </p:nvCxnSpPr>
                    <p:spPr>
                      <a:xfrm>
                        <a:off x="2228729" y="3025262"/>
                        <a:ext cx="412390" cy="51661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177" idx="4"/>
                        <a:endCxn id="179" idx="7"/>
                      </p:cNvCxnSpPr>
                      <p:nvPr/>
                    </p:nvCxnSpPr>
                    <p:spPr>
                      <a:xfrm flipH="1">
                        <a:off x="2913829" y="3090182"/>
                        <a:ext cx="369957" cy="45169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a:stCxn id="179" idx="2"/>
                        <a:endCxn id="178" idx="6"/>
                      </p:cNvCxnSpPr>
                      <p:nvPr/>
                    </p:nvCxnSpPr>
                    <p:spPr>
                      <a:xfrm flipH="1">
                        <a:off x="1683228" y="3675243"/>
                        <a:ext cx="901411"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167" name="TextBox 166"/>
                  <p:cNvSpPr txBox="1"/>
                  <p:nvPr/>
                </p:nvSpPr>
                <p:spPr>
                  <a:xfrm>
                    <a:off x="2041837" y="1869169"/>
                    <a:ext cx="377593" cy="338554"/>
                  </a:xfrm>
                  <a:prstGeom prst="rect">
                    <a:avLst/>
                  </a:prstGeom>
                  <a:noFill/>
                </p:spPr>
                <p:txBody>
                  <a:bodyPr wrap="square" rtlCol="0">
                    <a:spAutoFit/>
                  </a:bodyPr>
                  <a:lstStyle/>
                  <a:p>
                    <a:pPr>
                      <a:spcAft>
                        <a:spcPts val="600"/>
                      </a:spcAft>
                    </a:pPr>
                    <a:r>
                      <a:rPr lang="en-US" sz="1600" b="1" dirty="0">
                        <a:solidFill>
                          <a:srgbClr val="0070C0"/>
                        </a:solidFill>
                      </a:rPr>
                      <a:t>3</a:t>
                    </a:r>
                  </a:p>
                </p:txBody>
              </p:sp>
              <p:sp>
                <p:nvSpPr>
                  <p:cNvPr id="168" name="TextBox 167"/>
                  <p:cNvSpPr txBox="1"/>
                  <p:nvPr/>
                </p:nvSpPr>
                <p:spPr>
                  <a:xfrm>
                    <a:off x="1769850" y="1258991"/>
                    <a:ext cx="377593" cy="338554"/>
                  </a:xfrm>
                  <a:prstGeom prst="rect">
                    <a:avLst/>
                  </a:prstGeom>
                  <a:noFill/>
                </p:spPr>
                <p:txBody>
                  <a:bodyPr wrap="square" rtlCol="0">
                    <a:spAutoFit/>
                  </a:bodyPr>
                  <a:lstStyle/>
                  <a:p>
                    <a:pPr>
                      <a:spcAft>
                        <a:spcPts val="600"/>
                      </a:spcAft>
                    </a:pPr>
                    <a:r>
                      <a:rPr lang="en-US" sz="1600" b="1" dirty="0">
                        <a:solidFill>
                          <a:srgbClr val="0070C0"/>
                        </a:solidFill>
                      </a:rPr>
                      <a:t>2</a:t>
                    </a:r>
                  </a:p>
                </p:txBody>
              </p:sp>
              <p:sp>
                <p:nvSpPr>
                  <p:cNvPr id="169" name="TextBox 168"/>
                  <p:cNvSpPr txBox="1"/>
                  <p:nvPr/>
                </p:nvSpPr>
                <p:spPr>
                  <a:xfrm>
                    <a:off x="505417" y="1849519"/>
                    <a:ext cx="377593" cy="338554"/>
                  </a:xfrm>
                  <a:prstGeom prst="rect">
                    <a:avLst/>
                  </a:prstGeom>
                  <a:noFill/>
                </p:spPr>
                <p:txBody>
                  <a:bodyPr wrap="square" rtlCol="0">
                    <a:spAutoFit/>
                  </a:bodyPr>
                  <a:lstStyle/>
                  <a:p>
                    <a:pPr>
                      <a:spcAft>
                        <a:spcPts val="600"/>
                      </a:spcAft>
                    </a:pPr>
                    <a:r>
                      <a:rPr lang="en-US" sz="1600" b="1" dirty="0">
                        <a:solidFill>
                          <a:srgbClr val="0070C0"/>
                        </a:solidFill>
                      </a:rPr>
                      <a:t>4</a:t>
                    </a:r>
                  </a:p>
                </p:txBody>
              </p:sp>
              <p:sp>
                <p:nvSpPr>
                  <p:cNvPr id="170" name="TextBox 169"/>
                  <p:cNvSpPr txBox="1"/>
                  <p:nvPr/>
                </p:nvSpPr>
                <p:spPr>
                  <a:xfrm>
                    <a:off x="572608" y="3084531"/>
                    <a:ext cx="377593" cy="338554"/>
                  </a:xfrm>
                  <a:prstGeom prst="rect">
                    <a:avLst/>
                  </a:prstGeom>
                  <a:noFill/>
                </p:spPr>
                <p:txBody>
                  <a:bodyPr wrap="square" rtlCol="0">
                    <a:spAutoFit/>
                  </a:bodyPr>
                  <a:lstStyle/>
                  <a:p>
                    <a:pPr>
                      <a:spcAft>
                        <a:spcPts val="600"/>
                      </a:spcAft>
                    </a:pPr>
                    <a:r>
                      <a:rPr lang="en-US" sz="1600" b="1" dirty="0">
                        <a:solidFill>
                          <a:srgbClr val="0070C0"/>
                        </a:solidFill>
                      </a:rPr>
                      <a:t>5</a:t>
                    </a:r>
                  </a:p>
                </p:txBody>
              </p:sp>
              <p:sp>
                <p:nvSpPr>
                  <p:cNvPr id="171" name="TextBox 170"/>
                  <p:cNvSpPr txBox="1"/>
                  <p:nvPr/>
                </p:nvSpPr>
                <p:spPr>
                  <a:xfrm>
                    <a:off x="1862780" y="3594977"/>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sp>
                <p:nvSpPr>
                  <p:cNvPr id="172" name="TextBox 171"/>
                  <p:cNvSpPr txBox="1"/>
                  <p:nvPr/>
                </p:nvSpPr>
                <p:spPr>
                  <a:xfrm>
                    <a:off x="3160264" y="3094674"/>
                    <a:ext cx="377593" cy="338554"/>
                  </a:xfrm>
                  <a:prstGeom prst="rect">
                    <a:avLst/>
                  </a:prstGeom>
                  <a:noFill/>
                </p:spPr>
                <p:txBody>
                  <a:bodyPr wrap="square" rtlCol="0">
                    <a:spAutoFit/>
                  </a:bodyPr>
                  <a:lstStyle/>
                  <a:p>
                    <a:pPr>
                      <a:spcAft>
                        <a:spcPts val="600"/>
                      </a:spcAft>
                    </a:pPr>
                    <a:r>
                      <a:rPr lang="en-US" sz="1600" b="1" dirty="0">
                        <a:solidFill>
                          <a:srgbClr val="0070C0"/>
                        </a:solidFill>
                      </a:rPr>
                      <a:t>6</a:t>
                    </a:r>
                  </a:p>
                </p:txBody>
              </p:sp>
              <p:sp>
                <p:nvSpPr>
                  <p:cNvPr id="173" name="TextBox 172"/>
                  <p:cNvSpPr txBox="1"/>
                  <p:nvPr/>
                </p:nvSpPr>
                <p:spPr>
                  <a:xfrm>
                    <a:off x="3036628" y="1800502"/>
                    <a:ext cx="568347" cy="307777"/>
                  </a:xfrm>
                  <a:prstGeom prst="rect">
                    <a:avLst/>
                  </a:prstGeom>
                  <a:noFill/>
                </p:spPr>
                <p:txBody>
                  <a:bodyPr wrap="square" rtlCol="0">
                    <a:spAutoFit/>
                  </a:bodyPr>
                  <a:lstStyle/>
                  <a:p>
                    <a:pPr>
                      <a:spcAft>
                        <a:spcPts val="600"/>
                      </a:spcAft>
                    </a:pPr>
                    <a:r>
                      <a:rPr lang="en-US" sz="1400" b="1" dirty="0">
                        <a:solidFill>
                          <a:srgbClr val="0070C0"/>
                        </a:solidFill>
                      </a:rPr>
                      <a:t>10</a:t>
                    </a:r>
                  </a:p>
                </p:txBody>
              </p:sp>
            </p:grpSp>
            <p:sp>
              <p:nvSpPr>
                <p:cNvPr id="163" name="TextBox 162"/>
                <p:cNvSpPr txBox="1"/>
                <p:nvPr/>
              </p:nvSpPr>
              <p:spPr>
                <a:xfrm>
                  <a:off x="1561361" y="3690255"/>
                  <a:ext cx="377593" cy="338554"/>
                </a:xfrm>
                <a:prstGeom prst="rect">
                  <a:avLst/>
                </a:prstGeom>
                <a:noFill/>
              </p:spPr>
              <p:txBody>
                <a:bodyPr wrap="square" rtlCol="0">
                  <a:spAutoFit/>
                </a:bodyPr>
                <a:lstStyle/>
                <a:p>
                  <a:pPr>
                    <a:spcAft>
                      <a:spcPts val="600"/>
                    </a:spcAft>
                  </a:pPr>
                  <a:r>
                    <a:rPr lang="en-US" sz="1600" b="1" dirty="0">
                      <a:solidFill>
                        <a:srgbClr val="0070C0"/>
                      </a:solidFill>
                    </a:rPr>
                    <a:t>8</a:t>
                  </a:r>
                </a:p>
              </p:txBody>
            </p:sp>
            <p:sp>
              <p:nvSpPr>
                <p:cNvPr id="164" name="TextBox 163"/>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sp>
              <p:nvSpPr>
                <p:cNvPr id="165" name="TextBox 164"/>
                <p:cNvSpPr txBox="1"/>
                <p:nvPr/>
              </p:nvSpPr>
              <p:spPr>
                <a:xfrm>
                  <a:off x="1206192" y="3196109"/>
                  <a:ext cx="377593"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grpSp>
      </p:grpSp>
    </p:spTree>
    <p:extLst>
      <p:ext uri="{BB962C8B-B14F-4D97-AF65-F5344CB8AC3E}">
        <p14:creationId xmlns:p14="http://schemas.microsoft.com/office/powerpoint/2010/main" val="277906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up)">
                                      <p:cBhvr>
                                        <p:cTn id="12" dur="500"/>
                                        <p:tgtEl>
                                          <p:spTgt spid="9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12"/>
                                        </p:tgtEl>
                                        <p:attrNameLst>
                                          <p:attrName>style.visibility</p:attrName>
                                        </p:attrNameLst>
                                      </p:cBhvr>
                                      <p:to>
                                        <p:strVal val="visible"/>
                                      </p:to>
                                    </p:set>
                                    <p:animEffect transition="in" filter="fade">
                                      <p:cBhvr>
                                        <p:cTn id="16" dur="500"/>
                                        <p:tgtEl>
                                          <p:spTgt spid="21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40"/>
                                        </p:tgtEl>
                                        <p:attrNameLst>
                                          <p:attrName>style.visibility</p:attrName>
                                        </p:attrNameLst>
                                      </p:cBhvr>
                                      <p:to>
                                        <p:strVal val="visible"/>
                                      </p:to>
                                    </p:set>
                                    <p:animEffect transition="in" filter="fade">
                                      <p:cBhvr>
                                        <p:cTn id="20" dur="500"/>
                                        <p:tgtEl>
                                          <p:spTgt spid="24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41"/>
                                        </p:tgtEl>
                                        <p:attrNameLst>
                                          <p:attrName>style.visibility</p:attrName>
                                        </p:attrNameLst>
                                      </p:cBhvr>
                                      <p:to>
                                        <p:strVal val="visible"/>
                                      </p:to>
                                    </p:set>
                                    <p:animEffect transition="in" filter="fade">
                                      <p:cBhvr>
                                        <p:cTn id="24" dur="500"/>
                                        <p:tgtEl>
                                          <p:spTgt spid="2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6"/>
                                        </p:tgtEl>
                                        <p:attrNameLst>
                                          <p:attrName>style.visibility</p:attrName>
                                        </p:attrNameLst>
                                      </p:cBhvr>
                                      <p:to>
                                        <p:strVal val="visible"/>
                                      </p:to>
                                    </p:set>
                                    <p:animEffect transition="in" filter="fade">
                                      <p:cBhvr>
                                        <p:cTn id="29" dur="500"/>
                                        <p:tgtEl>
                                          <p:spTgt spid="24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42"/>
                                        </p:tgtEl>
                                        <p:attrNameLst>
                                          <p:attrName>style.visibility</p:attrName>
                                        </p:attrNameLst>
                                      </p:cBhvr>
                                      <p:to>
                                        <p:strVal val="visible"/>
                                      </p:to>
                                    </p:set>
                                    <p:animEffect transition="in" filter="fade">
                                      <p:cBhvr>
                                        <p:cTn id="34" dur="500"/>
                                        <p:tgtEl>
                                          <p:spTgt spid="242"/>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43"/>
                                        </p:tgtEl>
                                        <p:attrNameLst>
                                          <p:attrName>style.visibility</p:attrName>
                                        </p:attrNameLst>
                                      </p:cBhvr>
                                      <p:to>
                                        <p:strVal val="visible"/>
                                      </p:to>
                                    </p:set>
                                    <p:animEffect transition="in" filter="fade">
                                      <p:cBhvr>
                                        <p:cTn id="38" dur="500"/>
                                        <p:tgtEl>
                                          <p:spTgt spid="2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5"/>
                                        </p:tgtEl>
                                        <p:attrNameLst>
                                          <p:attrName>style.visibility</p:attrName>
                                        </p:attrNameLst>
                                      </p:cBhvr>
                                      <p:to>
                                        <p:strVal val="visible"/>
                                      </p:to>
                                    </p:set>
                                    <p:animEffect transition="in" filter="fade">
                                      <p:cBhvr>
                                        <p:cTn id="43" dur="500"/>
                                        <p:tgtEl>
                                          <p:spTgt spid="24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9"/>
                                        </p:tgtEl>
                                        <p:attrNameLst>
                                          <p:attrName>style.visibility</p:attrName>
                                        </p:attrNameLst>
                                      </p:cBhvr>
                                      <p:to>
                                        <p:strVal val="visible"/>
                                      </p:to>
                                    </p:set>
                                    <p:animEffect transition="in" filter="fade">
                                      <p:cBhvr>
                                        <p:cTn id="48" dur="500"/>
                                        <p:tgtEl>
                                          <p:spTgt spid="249"/>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254"/>
                                        </p:tgtEl>
                                        <p:attrNameLst>
                                          <p:attrName>style.visibility</p:attrName>
                                        </p:attrNameLst>
                                      </p:cBhvr>
                                      <p:to>
                                        <p:strVal val="visible"/>
                                      </p:to>
                                    </p:set>
                                    <p:animEffect transition="in" filter="fade">
                                      <p:cBhvr>
                                        <p:cTn id="52" dur="500"/>
                                        <p:tgtEl>
                                          <p:spTgt spid="25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1"/>
                                        </p:tgtEl>
                                        <p:attrNameLst>
                                          <p:attrName>style.visibility</p:attrName>
                                        </p:attrNameLst>
                                      </p:cBhvr>
                                      <p:to>
                                        <p:strVal val="visible"/>
                                      </p:to>
                                    </p:set>
                                    <p:animEffect transition="in" filter="wipe(left)">
                                      <p:cBhvr>
                                        <p:cTn id="57" dur="500"/>
                                        <p:tgtEl>
                                          <p:spTgt spid="211"/>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256"/>
                                        </p:tgtEl>
                                        <p:attrNameLst>
                                          <p:attrName>style.visibility</p:attrName>
                                        </p:attrNameLst>
                                      </p:cBhvr>
                                      <p:to>
                                        <p:strVal val="visible"/>
                                      </p:to>
                                    </p:set>
                                    <p:animEffect transition="in" filter="fade">
                                      <p:cBhvr>
                                        <p:cTn id="61" dur="500"/>
                                        <p:tgtEl>
                                          <p:spTgt spid="25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51"/>
                                        </p:tgtEl>
                                        <p:attrNameLst>
                                          <p:attrName>style.visibility</p:attrName>
                                        </p:attrNameLst>
                                      </p:cBhvr>
                                      <p:to>
                                        <p:strVal val="visible"/>
                                      </p:to>
                                    </p:set>
                                    <p:animEffect transition="in" filter="fade">
                                      <p:cBhvr>
                                        <p:cTn id="66" dur="500"/>
                                        <p:tgtEl>
                                          <p:spTgt spid="25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92"/>
                                        </p:tgtEl>
                                        <p:attrNameLst>
                                          <p:attrName>style.visibility</p:attrName>
                                        </p:attrNameLst>
                                      </p:cBhvr>
                                      <p:to>
                                        <p:strVal val="visible"/>
                                      </p:to>
                                    </p:set>
                                    <p:animEffect transition="in" filter="fade">
                                      <p:cBhvr>
                                        <p:cTn id="71" dur="500"/>
                                        <p:tgtEl>
                                          <p:spTgt spid="292"/>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93"/>
                                        </p:tgtEl>
                                        <p:attrNameLst>
                                          <p:attrName>style.visibility</p:attrName>
                                        </p:attrNameLst>
                                      </p:cBhvr>
                                      <p:to>
                                        <p:strVal val="visible"/>
                                      </p:to>
                                    </p:set>
                                    <p:animEffect transition="in" filter="fade">
                                      <p:cBhvr>
                                        <p:cTn id="75" dur="500"/>
                                        <p:tgtEl>
                                          <p:spTgt spid="29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left)">
                                      <p:cBhvr>
                                        <p:cTn id="8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211" grpId="0" animBg="1"/>
      <p:bldP spid="241" grpId="0"/>
      <p:bldP spid="243" grpId="0"/>
      <p:bldP spid="254" grpId="0"/>
      <p:bldP spid="48" grpId="0"/>
      <p:bldP spid="2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E6E0-E55C-21C8-0372-2F45B3CC0A57}"/>
              </a:ext>
            </a:extLst>
          </p:cNvPr>
          <p:cNvSpPr>
            <a:spLocks noGrp="1"/>
          </p:cNvSpPr>
          <p:nvPr>
            <p:ph type="title"/>
          </p:nvPr>
        </p:nvSpPr>
        <p:spPr/>
        <p:txBody>
          <a:bodyPr/>
          <a:lstStyle/>
          <a:p>
            <a:r>
              <a:rPr lang="en-US" dirty="0"/>
              <a:t>How to accomplish smallest edge weights first? (PEW)</a:t>
            </a:r>
          </a:p>
        </p:txBody>
      </p:sp>
      <p:sp>
        <p:nvSpPr>
          <p:cNvPr id="3" name="Content Placeholder 2">
            <a:extLst>
              <a:ext uri="{FF2B5EF4-FFF2-40B4-BE49-F238E27FC236}">
                <a16:creationId xmlns:a16="http://schemas.microsoft.com/office/drawing/2014/main" id="{999A87A2-35C0-E4B8-23B7-EC50B20B1B87}"/>
              </a:ext>
            </a:extLst>
          </p:cNvPr>
          <p:cNvSpPr>
            <a:spLocks noGrp="1"/>
          </p:cNvSpPr>
          <p:nvPr>
            <p:ph idx="1"/>
          </p:nvPr>
        </p:nvSpPr>
        <p:spPr/>
        <p:txBody>
          <a:bodyPr/>
          <a:lstStyle/>
          <a:p>
            <a:r>
              <a:rPr lang="en-US" dirty="0"/>
              <a:t>O(|E| log |E|) to sort (in array) and O(1) to get next</a:t>
            </a:r>
          </a:p>
          <a:p>
            <a:pPr lvl="1"/>
            <a:r>
              <a:rPr lang="en-US" dirty="0"/>
              <a:t>To get next, just advance the index, no need to remove</a:t>
            </a:r>
          </a:p>
          <a:p>
            <a:r>
              <a:rPr lang="en-US" dirty="0"/>
              <a:t>Or use priority queue (min-heap) with edge-weight as priority</a:t>
            </a:r>
          </a:p>
          <a:p>
            <a:pPr lvl="1"/>
            <a:r>
              <a:rPr lang="en-US" dirty="0"/>
              <a:t>O(|E|) to build (efficient)</a:t>
            </a:r>
          </a:p>
          <a:p>
            <a:pPr lvl="1"/>
            <a:r>
              <a:rPr lang="en-US" dirty="0"/>
              <a:t>O(log |E|) to get next</a:t>
            </a:r>
          </a:p>
          <a:p>
            <a:pPr lvl="2"/>
            <a:r>
              <a:rPr lang="en-US" dirty="0"/>
              <a:t>But we don’t usually do this |E| times</a:t>
            </a:r>
          </a:p>
        </p:txBody>
      </p:sp>
    </p:spTree>
    <p:extLst>
      <p:ext uri="{BB962C8B-B14F-4D97-AF65-F5344CB8AC3E}">
        <p14:creationId xmlns:p14="http://schemas.microsoft.com/office/powerpoint/2010/main" val="161529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17B7-2870-BB99-30D2-AAE217480E14}"/>
              </a:ext>
            </a:extLst>
          </p:cNvPr>
          <p:cNvSpPr>
            <a:spLocks noGrp="1"/>
          </p:cNvSpPr>
          <p:nvPr>
            <p:ph type="title"/>
          </p:nvPr>
        </p:nvSpPr>
        <p:spPr/>
        <p:txBody>
          <a:bodyPr/>
          <a:lstStyle/>
          <a:p>
            <a:r>
              <a:rPr lang="en-US" dirty="0"/>
              <a:t>How to accomplish cycle detection?</a:t>
            </a:r>
          </a:p>
        </p:txBody>
      </p:sp>
      <p:sp>
        <p:nvSpPr>
          <p:cNvPr id="3" name="Content Placeholder 2">
            <a:extLst>
              <a:ext uri="{FF2B5EF4-FFF2-40B4-BE49-F238E27FC236}">
                <a16:creationId xmlns:a16="http://schemas.microsoft.com/office/drawing/2014/main" id="{9F80CB23-F9FB-F5A3-D2FF-65951A0C2418}"/>
              </a:ext>
            </a:extLst>
          </p:cNvPr>
          <p:cNvSpPr>
            <a:spLocks noGrp="1"/>
          </p:cNvSpPr>
          <p:nvPr>
            <p:ph idx="1"/>
          </p:nvPr>
        </p:nvSpPr>
        <p:spPr/>
        <p:txBody>
          <a:bodyPr/>
          <a:lstStyle/>
          <a:p>
            <a:r>
              <a:rPr lang="en-US" dirty="0"/>
              <a:t>Disjoint set structure</a:t>
            </a:r>
          </a:p>
        </p:txBody>
      </p:sp>
    </p:spTree>
    <p:extLst>
      <p:ext uri="{BB962C8B-B14F-4D97-AF65-F5344CB8AC3E}">
        <p14:creationId xmlns:p14="http://schemas.microsoft.com/office/powerpoint/2010/main" val="76848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6652-7C93-D3F0-82CA-A4B3D58D93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347FC06-4A72-6D40-C302-6B855B45C6BA}"/>
              </a:ext>
            </a:extLst>
          </p:cNvPr>
          <p:cNvSpPr>
            <a:spLocks noGrp="1"/>
          </p:cNvSpPr>
          <p:nvPr>
            <p:ph idx="1"/>
          </p:nvPr>
        </p:nvSpPr>
        <p:spPr/>
        <p:txBody>
          <a:bodyPr/>
          <a:lstStyle/>
          <a:p>
            <a:r>
              <a:rPr lang="en-US" dirty="0"/>
              <a:t>Topo sort warmup</a:t>
            </a:r>
          </a:p>
          <a:p>
            <a:r>
              <a:rPr lang="en-US" dirty="0"/>
              <a:t>Finish yesterday’s slides</a:t>
            </a:r>
          </a:p>
          <a:p>
            <a:r>
              <a:rPr lang="en-US" dirty="0"/>
              <a:t>Move on to these</a:t>
            </a:r>
          </a:p>
        </p:txBody>
      </p:sp>
    </p:spTree>
    <p:extLst>
      <p:ext uri="{BB962C8B-B14F-4D97-AF65-F5344CB8AC3E}">
        <p14:creationId xmlns:p14="http://schemas.microsoft.com/office/powerpoint/2010/main" val="2106198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8E5C-B732-5596-E74A-7BF128DEE302}"/>
              </a:ext>
            </a:extLst>
          </p:cNvPr>
          <p:cNvSpPr>
            <a:spLocks noGrp="1"/>
          </p:cNvSpPr>
          <p:nvPr>
            <p:ph type="title"/>
          </p:nvPr>
        </p:nvSpPr>
        <p:spPr/>
        <p:txBody>
          <a:bodyPr/>
          <a:lstStyle/>
          <a:p>
            <a:r>
              <a:rPr lang="en-US" dirty="0"/>
              <a:t>Prim’s algorithm for MST</a:t>
            </a:r>
          </a:p>
        </p:txBody>
      </p:sp>
      <p:sp>
        <p:nvSpPr>
          <p:cNvPr id="3" name="Content Placeholder 2">
            <a:extLst>
              <a:ext uri="{FF2B5EF4-FFF2-40B4-BE49-F238E27FC236}">
                <a16:creationId xmlns:a16="http://schemas.microsoft.com/office/drawing/2014/main" id="{3092C7C5-FF3F-57B3-3D5D-8297AA48CE7A}"/>
              </a:ext>
            </a:extLst>
          </p:cNvPr>
          <p:cNvSpPr>
            <a:spLocks noGrp="1"/>
          </p:cNvSpPr>
          <p:nvPr>
            <p:ph idx="1"/>
          </p:nvPr>
        </p:nvSpPr>
        <p:spPr/>
        <p:txBody>
          <a:bodyPr>
            <a:normAutofit/>
          </a:bodyPr>
          <a:lstStyle/>
          <a:p>
            <a:r>
              <a:rPr lang="en-US" dirty="0"/>
              <a:t>Another greedy algorithm</a:t>
            </a:r>
          </a:p>
          <a:p>
            <a:pPr marL="514350" indent="-514350">
              <a:buFont typeface="+mj-lt"/>
              <a:buAutoNum type="arabicPeriod"/>
            </a:pPr>
            <a:r>
              <a:rPr lang="en-US" dirty="0"/>
              <a:t>Start with empty tree T</a:t>
            </a:r>
          </a:p>
          <a:p>
            <a:pPr marL="514350" indent="-514350">
              <a:buFont typeface="+mj-lt"/>
              <a:buAutoNum type="arabicPeriod"/>
            </a:pPr>
            <a:r>
              <a:rPr lang="en-US" dirty="0"/>
              <a:t>Pick any node n, add to T</a:t>
            </a:r>
          </a:p>
          <a:p>
            <a:pPr marL="514350" indent="-514350">
              <a:buFont typeface="+mj-lt"/>
              <a:buAutoNum type="arabicPeriod"/>
            </a:pPr>
            <a:r>
              <a:rPr lang="en-US" dirty="0"/>
              <a:t>Examine edges (n, k) and add the one with lowest weight</a:t>
            </a:r>
          </a:p>
          <a:p>
            <a:pPr marL="514350" indent="-514350">
              <a:buFont typeface="+mj-lt"/>
              <a:buAutoNum type="arabicPeriod"/>
            </a:pPr>
            <a:r>
              <a:rPr lang="en-US" dirty="0"/>
              <a:t>Now add min weight edge (u, v) where u is in the tree, but v is not (reject cycles)</a:t>
            </a:r>
          </a:p>
          <a:p>
            <a:pPr marL="514350" indent="-514350">
              <a:buFont typeface="+mj-lt"/>
              <a:buAutoNum type="arabicPeriod"/>
            </a:pPr>
            <a:r>
              <a:rPr lang="en-US" dirty="0"/>
              <a:t>Repeat until all vertices are included</a:t>
            </a:r>
          </a:p>
        </p:txBody>
      </p:sp>
    </p:spTree>
    <p:extLst>
      <p:ext uri="{BB962C8B-B14F-4D97-AF65-F5344CB8AC3E}">
        <p14:creationId xmlns:p14="http://schemas.microsoft.com/office/powerpoint/2010/main" val="211657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1086" y="274638"/>
            <a:ext cx="2795714" cy="1143000"/>
          </a:xfrm>
        </p:spPr>
        <p:txBody>
          <a:bodyPr>
            <a:normAutofit/>
          </a:bodyPr>
          <a:lstStyle/>
          <a:p>
            <a:pPr algn="r"/>
            <a:r>
              <a:rPr lang="en-US" sz="4000" dirty="0">
                <a:solidFill>
                  <a:srgbClr val="0070C0"/>
                </a:solidFill>
                <a:latin typeface="Arial" panose="020B0604020202020204" pitchFamily="34" charset="0"/>
                <a:cs typeface="Arial" panose="020B0604020202020204" pitchFamily="34" charset="0"/>
              </a:rPr>
              <a:t>Example</a:t>
            </a:r>
          </a:p>
        </p:txBody>
      </p:sp>
      <p:grpSp>
        <p:nvGrpSpPr>
          <p:cNvPr id="51" name="Group 50"/>
          <p:cNvGrpSpPr/>
          <p:nvPr/>
        </p:nvGrpSpPr>
        <p:grpSpPr>
          <a:xfrm>
            <a:off x="6885318" y="1500552"/>
            <a:ext cx="945837" cy="1247613"/>
            <a:chOff x="1284781" y="2242545"/>
            <a:chExt cx="1146586" cy="1474610"/>
          </a:xfrm>
        </p:grpSpPr>
        <p:grpSp>
          <p:nvGrpSpPr>
            <p:cNvPr id="66" name="Group 65"/>
            <p:cNvGrpSpPr/>
            <p:nvPr/>
          </p:nvGrpSpPr>
          <p:grpSpPr>
            <a:xfrm>
              <a:off x="1284781" y="2242545"/>
              <a:ext cx="1146586" cy="1474610"/>
              <a:chOff x="1519650" y="3347836"/>
              <a:chExt cx="1301540" cy="1615811"/>
            </a:xfrm>
          </p:grpSpPr>
          <p:sp>
            <p:nvSpPr>
              <p:cNvPr id="80" name="Oval 79"/>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stCxn id="80" idx="5"/>
                <a:endCxn id="84"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577689" y="3378248"/>
                <a:ext cx="428622" cy="322825"/>
              </a:xfrm>
              <a:prstGeom prst="rect">
                <a:avLst/>
              </a:prstGeom>
              <a:noFill/>
            </p:spPr>
            <p:txBody>
              <a:bodyPr wrap="square" rtlCol="0">
                <a:spAutoFit/>
              </a:bodyPr>
              <a:lstStyle/>
              <a:p>
                <a:pPr>
                  <a:spcAft>
                    <a:spcPts val="600"/>
                  </a:spcAft>
                </a:pPr>
                <a:r>
                  <a:rPr lang="en-US" b="1" dirty="0"/>
                  <a:t>1</a:t>
                </a:r>
              </a:p>
            </p:txBody>
          </p:sp>
          <p:sp>
            <p:nvSpPr>
              <p:cNvPr id="89" name="TextBox 88"/>
              <p:cNvSpPr txBox="1"/>
              <p:nvPr/>
            </p:nvSpPr>
            <p:spPr>
              <a:xfrm>
                <a:off x="2370065" y="4522592"/>
                <a:ext cx="275480" cy="322825"/>
              </a:xfrm>
              <a:prstGeom prst="rect">
                <a:avLst/>
              </a:prstGeom>
              <a:noFill/>
            </p:spPr>
            <p:txBody>
              <a:bodyPr wrap="square" rtlCol="0">
                <a:spAutoFit/>
              </a:bodyPr>
              <a:lstStyle/>
              <a:p>
                <a:pPr>
                  <a:spcAft>
                    <a:spcPts val="600"/>
                  </a:spcAft>
                </a:pPr>
                <a:r>
                  <a:rPr lang="en-US" b="1" dirty="0"/>
                  <a:t>4</a:t>
                </a:r>
              </a:p>
            </p:txBody>
          </p:sp>
        </p:grpSp>
        <p:sp>
          <p:nvSpPr>
            <p:cNvPr id="54" name="TextBox 53"/>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sp>
        <p:nvSpPr>
          <p:cNvPr id="92" name="Right Arrow 91"/>
          <p:cNvSpPr/>
          <p:nvPr/>
        </p:nvSpPr>
        <p:spPr>
          <a:xfrm>
            <a:off x="3954248" y="1423565"/>
            <a:ext cx="508260" cy="242213"/>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Arrow 92"/>
          <p:cNvSpPr/>
          <p:nvPr/>
        </p:nvSpPr>
        <p:spPr>
          <a:xfrm flipV="1">
            <a:off x="1991081" y="4604830"/>
            <a:ext cx="489999" cy="255067"/>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353976" y="3753858"/>
            <a:ext cx="1673593" cy="1458721"/>
            <a:chOff x="1058776" y="3808669"/>
            <a:chExt cx="1673593" cy="1458721"/>
          </a:xfrm>
        </p:grpSpPr>
        <p:grpSp>
          <p:nvGrpSpPr>
            <p:cNvPr id="94" name="Group 93"/>
            <p:cNvGrpSpPr/>
            <p:nvPr/>
          </p:nvGrpSpPr>
          <p:grpSpPr>
            <a:xfrm>
              <a:off x="1058776" y="3952921"/>
              <a:ext cx="1673593" cy="1314469"/>
              <a:chOff x="1284782" y="2234120"/>
              <a:chExt cx="1859256" cy="1483035"/>
            </a:xfrm>
          </p:grpSpPr>
          <p:grpSp>
            <p:nvGrpSpPr>
              <p:cNvPr id="97" name="Group 96"/>
              <p:cNvGrpSpPr/>
              <p:nvPr/>
            </p:nvGrpSpPr>
            <p:grpSpPr>
              <a:xfrm>
                <a:off x="1284782" y="2234120"/>
                <a:ext cx="1859256" cy="1483035"/>
                <a:chOff x="1519650" y="3338604"/>
                <a:chExt cx="2110524" cy="1625043"/>
              </a:xfrm>
            </p:grpSpPr>
            <p:sp>
              <p:nvSpPr>
                <p:cNvPr id="104" name="Oval 103"/>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stCxn id="104" idx="5"/>
                  <a:endCxn id="107"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552302" y="3406636"/>
                  <a:ext cx="428622" cy="322825"/>
                </a:xfrm>
                <a:prstGeom prst="rect">
                  <a:avLst/>
                </a:prstGeom>
                <a:noFill/>
              </p:spPr>
              <p:txBody>
                <a:bodyPr wrap="square" rtlCol="0">
                  <a:spAutoFit/>
                </a:bodyPr>
                <a:lstStyle/>
                <a:p>
                  <a:pPr>
                    <a:spcAft>
                      <a:spcPts val="600"/>
                    </a:spcAft>
                  </a:pPr>
                  <a:r>
                    <a:rPr lang="en-US" b="1" dirty="0"/>
                    <a:t>1</a:t>
                  </a:r>
                </a:p>
              </p:txBody>
            </p:sp>
            <p:sp>
              <p:nvSpPr>
                <p:cNvPr id="110" name="TextBox 109"/>
                <p:cNvSpPr txBox="1"/>
                <p:nvPr/>
              </p:nvSpPr>
              <p:spPr>
                <a:xfrm>
                  <a:off x="2370064" y="4546865"/>
                  <a:ext cx="275480" cy="322825"/>
                </a:xfrm>
                <a:prstGeom prst="rect">
                  <a:avLst/>
                </a:prstGeom>
                <a:noFill/>
              </p:spPr>
              <p:txBody>
                <a:bodyPr wrap="square" rtlCol="0">
                  <a:spAutoFit/>
                </a:bodyPr>
                <a:lstStyle/>
                <a:p>
                  <a:pPr>
                    <a:spcAft>
                      <a:spcPts val="600"/>
                    </a:spcAft>
                  </a:pPr>
                  <a:r>
                    <a:rPr lang="en-US" b="1" dirty="0"/>
                    <a:t>4</a:t>
                  </a:r>
                </a:p>
              </p:txBody>
            </p:sp>
            <p:sp>
              <p:nvSpPr>
                <p:cNvPr id="112" name="TextBox 111"/>
                <p:cNvSpPr txBox="1"/>
                <p:nvPr/>
              </p:nvSpPr>
              <p:spPr>
                <a:xfrm>
                  <a:off x="3201552" y="3379783"/>
                  <a:ext cx="428622" cy="322825"/>
                </a:xfrm>
                <a:prstGeom prst="rect">
                  <a:avLst/>
                </a:prstGeom>
                <a:noFill/>
              </p:spPr>
              <p:txBody>
                <a:bodyPr wrap="square" rtlCol="0">
                  <a:spAutoFit/>
                </a:bodyPr>
                <a:lstStyle/>
                <a:p>
                  <a:pPr>
                    <a:spcAft>
                      <a:spcPts val="600"/>
                    </a:spcAft>
                  </a:pPr>
                  <a:r>
                    <a:rPr lang="en-US" b="1" dirty="0"/>
                    <a:t>2</a:t>
                  </a:r>
                </a:p>
              </p:txBody>
            </p:sp>
          </p:grpSp>
          <p:sp>
            <p:nvSpPr>
              <p:cNvPr id="96" name="TextBox 95"/>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13" name="Straight Arrow Connector 112"/>
            <p:cNvCxnSpPr>
              <a:stCxn id="104" idx="6"/>
              <a:endCxn id="105" idx="2"/>
            </p:cNvCxnSpPr>
            <p:nvPr/>
          </p:nvCxnSpPr>
          <p:spPr>
            <a:xfrm flipV="1">
              <a:off x="1449360" y="4142330"/>
              <a:ext cx="892423" cy="746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789329" y="3808669"/>
              <a:ext cx="339887"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grpSp>
        <p:nvGrpSpPr>
          <p:cNvPr id="83" name="Group 82"/>
          <p:cNvGrpSpPr/>
          <p:nvPr/>
        </p:nvGrpSpPr>
        <p:grpSpPr>
          <a:xfrm>
            <a:off x="5007683" y="1365053"/>
            <a:ext cx="357944" cy="380716"/>
            <a:chOff x="4999444" y="1394594"/>
            <a:chExt cx="357944" cy="380716"/>
          </a:xfrm>
        </p:grpSpPr>
        <p:sp>
          <p:nvSpPr>
            <p:cNvPr id="115" name="Oval 114"/>
            <p:cNvSpPr/>
            <p:nvPr/>
          </p:nvSpPr>
          <p:spPr>
            <a:xfrm>
              <a:off x="4999444" y="1394594"/>
              <a:ext cx="357944" cy="36160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5018128" y="1405978"/>
              <a:ext cx="311482" cy="369332"/>
            </a:xfrm>
            <a:prstGeom prst="rect">
              <a:avLst/>
            </a:prstGeom>
            <a:noFill/>
          </p:spPr>
          <p:txBody>
            <a:bodyPr wrap="square" rtlCol="0">
              <a:spAutoFit/>
            </a:bodyPr>
            <a:lstStyle/>
            <a:p>
              <a:pPr>
                <a:spcAft>
                  <a:spcPts val="600"/>
                </a:spcAft>
              </a:pPr>
              <a:r>
                <a:rPr lang="en-US" b="1" dirty="0"/>
                <a:t>1</a:t>
              </a:r>
            </a:p>
          </p:txBody>
        </p:sp>
      </p:grpSp>
      <p:grpSp>
        <p:nvGrpSpPr>
          <p:cNvPr id="61" name="Group 60"/>
          <p:cNvGrpSpPr/>
          <p:nvPr/>
        </p:nvGrpSpPr>
        <p:grpSpPr>
          <a:xfrm>
            <a:off x="2380542" y="4323913"/>
            <a:ext cx="2345114" cy="1453411"/>
            <a:chOff x="3377756" y="3554277"/>
            <a:chExt cx="2345114" cy="1453411"/>
          </a:xfrm>
        </p:grpSpPr>
        <p:grpSp>
          <p:nvGrpSpPr>
            <p:cNvPr id="60" name="Group 59"/>
            <p:cNvGrpSpPr/>
            <p:nvPr/>
          </p:nvGrpSpPr>
          <p:grpSpPr>
            <a:xfrm>
              <a:off x="3377756" y="3690245"/>
              <a:ext cx="2345114" cy="1317443"/>
              <a:chOff x="3377756" y="3690245"/>
              <a:chExt cx="2345114" cy="1317443"/>
            </a:xfrm>
          </p:grpSpPr>
          <p:grpSp>
            <p:nvGrpSpPr>
              <p:cNvPr id="120" name="Group 119"/>
              <p:cNvGrpSpPr/>
              <p:nvPr/>
            </p:nvGrpSpPr>
            <p:grpSpPr>
              <a:xfrm>
                <a:off x="3377756" y="3690245"/>
                <a:ext cx="2345114" cy="1317443"/>
                <a:chOff x="538764" y="2234119"/>
                <a:chExt cx="2605274" cy="1486390"/>
              </a:xfrm>
            </p:grpSpPr>
            <p:grpSp>
              <p:nvGrpSpPr>
                <p:cNvPr id="125" name="Group 124"/>
                <p:cNvGrpSpPr/>
                <p:nvPr/>
              </p:nvGrpSpPr>
              <p:grpSpPr>
                <a:xfrm>
                  <a:off x="538764" y="2234119"/>
                  <a:ext cx="2605274" cy="1486390"/>
                  <a:chOff x="672813" y="3338604"/>
                  <a:chExt cx="2957361" cy="1628719"/>
                </a:xfrm>
              </p:grpSpPr>
              <p:sp>
                <p:nvSpPr>
                  <p:cNvPr id="132" name="Oval 131"/>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Arrow Connector 135"/>
                  <p:cNvCxnSpPr>
                    <a:stCxn id="132" idx="5"/>
                    <a:endCxn id="135"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552302" y="3406636"/>
                    <a:ext cx="428622" cy="322825"/>
                  </a:xfrm>
                  <a:prstGeom prst="rect">
                    <a:avLst/>
                  </a:prstGeom>
                  <a:noFill/>
                </p:spPr>
                <p:txBody>
                  <a:bodyPr wrap="square" rtlCol="0">
                    <a:spAutoFit/>
                  </a:bodyPr>
                  <a:lstStyle/>
                  <a:p>
                    <a:pPr>
                      <a:spcAft>
                        <a:spcPts val="600"/>
                      </a:spcAft>
                    </a:pPr>
                    <a:r>
                      <a:rPr lang="en-US" b="1" dirty="0"/>
                      <a:t>1</a:t>
                    </a:r>
                  </a:p>
                </p:txBody>
              </p:sp>
              <p:sp>
                <p:nvSpPr>
                  <p:cNvPr id="138" name="TextBox 137"/>
                  <p:cNvSpPr txBox="1"/>
                  <p:nvPr/>
                </p:nvSpPr>
                <p:spPr>
                  <a:xfrm>
                    <a:off x="2370064" y="4546865"/>
                    <a:ext cx="275480" cy="322825"/>
                  </a:xfrm>
                  <a:prstGeom prst="rect">
                    <a:avLst/>
                  </a:prstGeom>
                  <a:noFill/>
                </p:spPr>
                <p:txBody>
                  <a:bodyPr wrap="square" rtlCol="0">
                    <a:spAutoFit/>
                  </a:bodyPr>
                  <a:lstStyle/>
                  <a:p>
                    <a:pPr>
                      <a:spcAft>
                        <a:spcPts val="600"/>
                      </a:spcAft>
                    </a:pPr>
                    <a:r>
                      <a:rPr lang="en-US" b="1" dirty="0"/>
                      <a:t>4</a:t>
                    </a:r>
                  </a:p>
                </p:txBody>
              </p:sp>
              <p:sp>
                <p:nvSpPr>
                  <p:cNvPr id="139" name="TextBox 138"/>
                  <p:cNvSpPr txBox="1"/>
                  <p:nvPr/>
                </p:nvSpPr>
                <p:spPr>
                  <a:xfrm>
                    <a:off x="728951" y="4559123"/>
                    <a:ext cx="452413" cy="322825"/>
                  </a:xfrm>
                  <a:prstGeom prst="rect">
                    <a:avLst/>
                  </a:prstGeom>
                  <a:noFill/>
                </p:spPr>
                <p:txBody>
                  <a:bodyPr wrap="square" rtlCol="0">
                    <a:spAutoFit/>
                  </a:bodyPr>
                  <a:lstStyle/>
                  <a:p>
                    <a:pPr>
                      <a:spcAft>
                        <a:spcPts val="600"/>
                      </a:spcAft>
                    </a:pPr>
                    <a:r>
                      <a:rPr lang="en-US" b="1" dirty="0"/>
                      <a:t>3</a:t>
                    </a:r>
                  </a:p>
                </p:txBody>
              </p:sp>
              <p:sp>
                <p:nvSpPr>
                  <p:cNvPr id="140" name="TextBox 139"/>
                  <p:cNvSpPr txBox="1"/>
                  <p:nvPr/>
                </p:nvSpPr>
                <p:spPr>
                  <a:xfrm>
                    <a:off x="3201552" y="3379783"/>
                    <a:ext cx="428622" cy="322825"/>
                  </a:xfrm>
                  <a:prstGeom prst="rect">
                    <a:avLst/>
                  </a:prstGeom>
                  <a:noFill/>
                </p:spPr>
                <p:txBody>
                  <a:bodyPr wrap="square" rtlCol="0">
                    <a:spAutoFit/>
                  </a:bodyPr>
                  <a:lstStyle/>
                  <a:p>
                    <a:pPr>
                      <a:spcAft>
                        <a:spcPts val="600"/>
                      </a:spcAft>
                    </a:pPr>
                    <a:r>
                      <a:rPr lang="en-US" b="1" dirty="0"/>
                      <a:t>2</a:t>
                    </a:r>
                  </a:p>
                </p:txBody>
              </p:sp>
            </p:grpSp>
            <p:sp>
              <p:nvSpPr>
                <p:cNvPr id="124" name="TextBox 123"/>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21" name="Straight Arrow Connector 120"/>
              <p:cNvCxnSpPr>
                <a:stCxn id="134" idx="6"/>
                <a:endCxn id="135" idx="2"/>
              </p:cNvCxnSpPr>
              <p:nvPr/>
            </p:nvCxnSpPr>
            <p:spPr>
              <a:xfrm flipV="1">
                <a:off x="3768341" y="4815307"/>
                <a:ext cx="922439" cy="297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3944466" y="4518565"/>
                <a:ext cx="339887"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178" name="Straight Arrow Connector 177"/>
            <p:cNvCxnSpPr>
              <a:stCxn id="132" idx="6"/>
              <a:endCxn id="133" idx="2"/>
            </p:cNvCxnSpPr>
            <p:nvPr/>
          </p:nvCxnSpPr>
          <p:spPr>
            <a:xfrm flipV="1">
              <a:off x="4439862" y="3879654"/>
              <a:ext cx="892423" cy="746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4750943" y="3554277"/>
              <a:ext cx="339887"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199" name="Straight Arrow Connector 198"/>
          <p:cNvCxnSpPr>
            <a:stCxn id="192" idx="5"/>
            <a:endCxn id="198" idx="1"/>
          </p:cNvCxnSpPr>
          <p:nvPr/>
        </p:nvCxnSpPr>
        <p:spPr>
          <a:xfrm>
            <a:off x="7050117" y="4882524"/>
            <a:ext cx="403047" cy="588189"/>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7395964" y="5415237"/>
            <a:ext cx="390586" cy="378816"/>
            <a:chOff x="7395964" y="5415237"/>
            <a:chExt cx="390586" cy="378816"/>
          </a:xfrm>
        </p:grpSpPr>
        <p:sp>
          <p:nvSpPr>
            <p:cNvPr id="198" name="Oval 197"/>
            <p:cNvSpPr/>
            <p:nvPr/>
          </p:nvSpPr>
          <p:spPr>
            <a:xfrm>
              <a:off x="7395964" y="5415237"/>
              <a:ext cx="390586" cy="378816"/>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7443741" y="5464166"/>
              <a:ext cx="305899" cy="261128"/>
            </a:xfrm>
            <a:prstGeom prst="rect">
              <a:avLst/>
            </a:prstGeom>
            <a:noFill/>
          </p:spPr>
          <p:txBody>
            <a:bodyPr wrap="square" rtlCol="0">
              <a:spAutoFit/>
            </a:bodyPr>
            <a:lstStyle/>
            <a:p>
              <a:pPr>
                <a:spcAft>
                  <a:spcPts val="600"/>
                </a:spcAft>
              </a:pPr>
              <a:r>
                <a:rPr lang="en-US" b="1" dirty="0"/>
                <a:t>7</a:t>
              </a:r>
            </a:p>
          </p:txBody>
        </p:sp>
      </p:grpSp>
      <p:sp>
        <p:nvSpPr>
          <p:cNvPr id="201" name="TextBox 200"/>
          <p:cNvSpPr txBox="1"/>
          <p:nvPr/>
        </p:nvSpPr>
        <p:spPr>
          <a:xfrm>
            <a:off x="6974775" y="5116936"/>
            <a:ext cx="339887" cy="338554"/>
          </a:xfrm>
          <a:prstGeom prst="rect">
            <a:avLst/>
          </a:prstGeom>
          <a:noFill/>
        </p:spPr>
        <p:txBody>
          <a:bodyPr wrap="square" rtlCol="0">
            <a:spAutoFit/>
          </a:bodyPr>
          <a:lstStyle/>
          <a:p>
            <a:pPr>
              <a:spcAft>
                <a:spcPts val="600"/>
              </a:spcAft>
            </a:pPr>
            <a:r>
              <a:rPr lang="en-US" sz="1600" b="1" dirty="0">
                <a:solidFill>
                  <a:srgbClr val="0070C0"/>
                </a:solidFill>
              </a:rPr>
              <a:t>4</a:t>
            </a:r>
          </a:p>
        </p:txBody>
      </p:sp>
      <p:grpSp>
        <p:nvGrpSpPr>
          <p:cNvPr id="203" name="Group 202"/>
          <p:cNvGrpSpPr/>
          <p:nvPr/>
        </p:nvGrpSpPr>
        <p:grpSpPr>
          <a:xfrm>
            <a:off x="7793076" y="3924131"/>
            <a:ext cx="880175" cy="567190"/>
            <a:chOff x="6324853" y="2208852"/>
            <a:chExt cx="880175" cy="567190"/>
          </a:xfrm>
        </p:grpSpPr>
        <p:sp>
          <p:nvSpPr>
            <p:cNvPr id="204" name="Cloud Callout 203"/>
            <p:cNvSpPr/>
            <p:nvPr/>
          </p:nvSpPr>
          <p:spPr>
            <a:xfrm>
              <a:off x="6324853" y="2208852"/>
              <a:ext cx="880175" cy="567190"/>
            </a:xfrm>
            <a:prstGeom prst="cloudCallout">
              <a:avLst>
                <a:gd name="adj1" fmla="val -80450"/>
                <a:gd name="adj2" fmla="val 24111"/>
              </a:avLst>
            </a:prstGeom>
            <a:solidFill>
              <a:schemeClr val="accent2">
                <a:lumMod val="20000"/>
                <a:lumOff val="80000"/>
              </a:schemeClr>
            </a:solid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p:cNvSpPr txBox="1"/>
            <p:nvPr/>
          </p:nvSpPr>
          <p:spPr>
            <a:xfrm>
              <a:off x="6385067" y="2342124"/>
              <a:ext cx="723250" cy="307777"/>
            </a:xfrm>
            <a:prstGeom prst="rect">
              <a:avLst/>
            </a:prstGeom>
            <a:noFill/>
          </p:spPr>
          <p:txBody>
            <a:bodyPr wrap="square" rtlCol="0">
              <a:spAutoFit/>
            </a:bodyPr>
            <a:lstStyle/>
            <a:p>
              <a:r>
                <a:rPr lang="en-US" sz="1400" b="1" i="1" dirty="0">
                  <a:solidFill>
                    <a:schemeClr val="accent2">
                      <a:lumMod val="50000"/>
                    </a:schemeClr>
                  </a:solidFill>
                </a:rPr>
                <a:t>reject</a:t>
              </a:r>
            </a:p>
          </p:txBody>
        </p:sp>
      </p:grpSp>
      <p:grpSp>
        <p:nvGrpSpPr>
          <p:cNvPr id="78" name="Group 77"/>
          <p:cNvGrpSpPr/>
          <p:nvPr/>
        </p:nvGrpSpPr>
        <p:grpSpPr>
          <a:xfrm>
            <a:off x="5403708" y="3487562"/>
            <a:ext cx="2345114" cy="1453411"/>
            <a:chOff x="5545558" y="3838141"/>
            <a:chExt cx="2345114" cy="1453411"/>
          </a:xfrm>
        </p:grpSpPr>
        <p:grpSp>
          <p:nvGrpSpPr>
            <p:cNvPr id="180" name="Group 179"/>
            <p:cNvGrpSpPr/>
            <p:nvPr/>
          </p:nvGrpSpPr>
          <p:grpSpPr>
            <a:xfrm>
              <a:off x="5545558" y="3838141"/>
              <a:ext cx="2345114" cy="1453411"/>
              <a:chOff x="3377756" y="3554277"/>
              <a:chExt cx="2345114" cy="1453411"/>
            </a:xfrm>
          </p:grpSpPr>
          <p:grpSp>
            <p:nvGrpSpPr>
              <p:cNvPr id="181" name="Group 180"/>
              <p:cNvGrpSpPr/>
              <p:nvPr/>
            </p:nvGrpSpPr>
            <p:grpSpPr>
              <a:xfrm>
                <a:off x="3377756" y="3690245"/>
                <a:ext cx="2345114" cy="1317443"/>
                <a:chOff x="3377756" y="3690245"/>
                <a:chExt cx="2345114" cy="1317443"/>
              </a:xfrm>
            </p:grpSpPr>
            <p:grpSp>
              <p:nvGrpSpPr>
                <p:cNvPr id="184" name="Group 183"/>
                <p:cNvGrpSpPr/>
                <p:nvPr/>
              </p:nvGrpSpPr>
              <p:grpSpPr>
                <a:xfrm>
                  <a:off x="3377756" y="3690245"/>
                  <a:ext cx="2345114" cy="1317443"/>
                  <a:chOff x="538764" y="2234119"/>
                  <a:chExt cx="2605274" cy="1486390"/>
                </a:xfrm>
              </p:grpSpPr>
              <p:grpSp>
                <p:nvGrpSpPr>
                  <p:cNvPr id="187" name="Group 186"/>
                  <p:cNvGrpSpPr/>
                  <p:nvPr/>
                </p:nvGrpSpPr>
                <p:grpSpPr>
                  <a:xfrm>
                    <a:off x="538764" y="2234119"/>
                    <a:ext cx="2605274" cy="1486390"/>
                    <a:chOff x="672813" y="3338604"/>
                    <a:chExt cx="2957361" cy="1628719"/>
                  </a:xfrm>
                </p:grpSpPr>
                <p:sp>
                  <p:nvSpPr>
                    <p:cNvPr id="189" name="Oval 188"/>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Arrow Connector 192"/>
                    <p:cNvCxnSpPr>
                      <a:stCxn id="189" idx="5"/>
                      <a:endCxn id="192"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1552302" y="3406636"/>
                      <a:ext cx="428622" cy="322825"/>
                    </a:xfrm>
                    <a:prstGeom prst="rect">
                      <a:avLst/>
                    </a:prstGeom>
                    <a:noFill/>
                  </p:spPr>
                  <p:txBody>
                    <a:bodyPr wrap="square" rtlCol="0">
                      <a:spAutoFit/>
                    </a:bodyPr>
                    <a:lstStyle/>
                    <a:p>
                      <a:pPr>
                        <a:spcAft>
                          <a:spcPts val="600"/>
                        </a:spcAft>
                      </a:pPr>
                      <a:r>
                        <a:rPr lang="en-US" b="1" dirty="0"/>
                        <a:t>1</a:t>
                      </a:r>
                    </a:p>
                  </p:txBody>
                </p:sp>
                <p:sp>
                  <p:nvSpPr>
                    <p:cNvPr id="195" name="TextBox 194"/>
                    <p:cNvSpPr txBox="1"/>
                    <p:nvPr/>
                  </p:nvSpPr>
                  <p:spPr>
                    <a:xfrm>
                      <a:off x="2370064" y="4546865"/>
                      <a:ext cx="275480" cy="322825"/>
                    </a:xfrm>
                    <a:prstGeom prst="rect">
                      <a:avLst/>
                    </a:prstGeom>
                    <a:noFill/>
                  </p:spPr>
                  <p:txBody>
                    <a:bodyPr wrap="square" rtlCol="0">
                      <a:spAutoFit/>
                    </a:bodyPr>
                    <a:lstStyle/>
                    <a:p>
                      <a:pPr>
                        <a:spcAft>
                          <a:spcPts val="600"/>
                        </a:spcAft>
                      </a:pPr>
                      <a:r>
                        <a:rPr lang="en-US" b="1" dirty="0"/>
                        <a:t>4</a:t>
                      </a:r>
                    </a:p>
                  </p:txBody>
                </p:sp>
                <p:sp>
                  <p:nvSpPr>
                    <p:cNvPr id="196" name="TextBox 195"/>
                    <p:cNvSpPr txBox="1"/>
                    <p:nvPr/>
                  </p:nvSpPr>
                  <p:spPr>
                    <a:xfrm>
                      <a:off x="728951" y="4559123"/>
                      <a:ext cx="452413" cy="322825"/>
                    </a:xfrm>
                    <a:prstGeom prst="rect">
                      <a:avLst/>
                    </a:prstGeom>
                    <a:noFill/>
                  </p:spPr>
                  <p:txBody>
                    <a:bodyPr wrap="square" rtlCol="0">
                      <a:spAutoFit/>
                    </a:bodyPr>
                    <a:lstStyle/>
                    <a:p>
                      <a:pPr>
                        <a:spcAft>
                          <a:spcPts val="600"/>
                        </a:spcAft>
                      </a:pPr>
                      <a:r>
                        <a:rPr lang="en-US" b="1" dirty="0"/>
                        <a:t>3</a:t>
                      </a:r>
                    </a:p>
                  </p:txBody>
                </p:sp>
                <p:sp>
                  <p:nvSpPr>
                    <p:cNvPr id="197" name="TextBox 196"/>
                    <p:cNvSpPr txBox="1"/>
                    <p:nvPr/>
                  </p:nvSpPr>
                  <p:spPr>
                    <a:xfrm>
                      <a:off x="3201552" y="3379783"/>
                      <a:ext cx="428622" cy="322825"/>
                    </a:xfrm>
                    <a:prstGeom prst="rect">
                      <a:avLst/>
                    </a:prstGeom>
                    <a:noFill/>
                  </p:spPr>
                  <p:txBody>
                    <a:bodyPr wrap="square" rtlCol="0">
                      <a:spAutoFit/>
                    </a:bodyPr>
                    <a:lstStyle/>
                    <a:p>
                      <a:pPr>
                        <a:spcAft>
                          <a:spcPts val="600"/>
                        </a:spcAft>
                      </a:pPr>
                      <a:r>
                        <a:rPr lang="en-US" b="1" dirty="0"/>
                        <a:t>2</a:t>
                      </a:r>
                    </a:p>
                  </p:txBody>
                </p:sp>
              </p:grpSp>
              <p:sp>
                <p:nvSpPr>
                  <p:cNvPr id="188" name="TextBox 187"/>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85" name="Straight Arrow Connector 184"/>
                <p:cNvCxnSpPr>
                  <a:stCxn id="191" idx="6"/>
                  <a:endCxn id="192" idx="2"/>
                </p:cNvCxnSpPr>
                <p:nvPr/>
              </p:nvCxnSpPr>
              <p:spPr>
                <a:xfrm flipV="1">
                  <a:off x="3768341" y="4815307"/>
                  <a:ext cx="922439" cy="297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944466" y="4518565"/>
                  <a:ext cx="339887"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182" name="Straight Arrow Connector 181"/>
              <p:cNvCxnSpPr>
                <a:stCxn id="189" idx="6"/>
                <a:endCxn id="190" idx="2"/>
              </p:cNvCxnSpPr>
              <p:nvPr/>
            </p:nvCxnSpPr>
            <p:spPr>
              <a:xfrm flipV="1">
                <a:off x="4439862" y="3879654"/>
                <a:ext cx="892423" cy="746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4750943" y="3554277"/>
                <a:ext cx="339887"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202" name="Straight Arrow Connector 201"/>
            <p:cNvCxnSpPr>
              <a:stCxn id="190" idx="3"/>
              <a:endCxn id="192" idx="7"/>
            </p:cNvCxnSpPr>
            <p:nvPr/>
          </p:nvCxnSpPr>
          <p:spPr>
            <a:xfrm flipH="1">
              <a:off x="7191967" y="4297450"/>
              <a:ext cx="365320" cy="667788"/>
            </a:xfrm>
            <a:prstGeom prst="straightConnector1">
              <a:avLst/>
            </a:prstGeom>
            <a:ln w="44450" cmpd="sng">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7353584" y="4635229"/>
              <a:ext cx="339887" cy="338554"/>
            </a:xfrm>
            <a:prstGeom prst="rect">
              <a:avLst/>
            </a:prstGeom>
            <a:noFill/>
          </p:spPr>
          <p:txBody>
            <a:bodyPr wrap="square" rtlCol="0">
              <a:spAutoFit/>
            </a:bodyPr>
            <a:lstStyle/>
            <a:p>
              <a:pPr>
                <a:spcAft>
                  <a:spcPts val="600"/>
                </a:spcAft>
              </a:pPr>
              <a:r>
                <a:rPr lang="en-US" sz="1600" b="1" dirty="0">
                  <a:solidFill>
                    <a:schemeClr val="accent4">
                      <a:lumMod val="60000"/>
                      <a:lumOff val="40000"/>
                    </a:schemeClr>
                  </a:solidFill>
                </a:rPr>
                <a:t>3</a:t>
              </a:r>
            </a:p>
          </p:txBody>
        </p:sp>
      </p:grpSp>
      <p:sp>
        <p:nvSpPr>
          <p:cNvPr id="207" name="Right Arrow 206"/>
          <p:cNvSpPr/>
          <p:nvPr/>
        </p:nvSpPr>
        <p:spPr>
          <a:xfrm flipV="1">
            <a:off x="4988749" y="5440253"/>
            <a:ext cx="489999" cy="255067"/>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ight Arrow 207"/>
          <p:cNvSpPr/>
          <p:nvPr/>
        </p:nvSpPr>
        <p:spPr>
          <a:xfrm>
            <a:off x="5813814" y="1649764"/>
            <a:ext cx="508260" cy="242213"/>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244607" y="248653"/>
            <a:ext cx="3025246" cy="2514600"/>
            <a:chOff x="152400" y="76200"/>
            <a:chExt cx="3025246" cy="2514600"/>
          </a:xfrm>
        </p:grpSpPr>
        <p:sp>
          <p:nvSpPr>
            <p:cNvPr id="126" name="Rounded Rectangle 125"/>
            <p:cNvSpPr/>
            <p:nvPr/>
          </p:nvSpPr>
          <p:spPr>
            <a:xfrm>
              <a:off x="152400" y="76200"/>
              <a:ext cx="3025246" cy="2514600"/>
            </a:xfrm>
            <a:prstGeom prst="roundRect">
              <a:avLst/>
            </a:prstGeom>
            <a:solidFill>
              <a:schemeClr val="accent2">
                <a:lumMod val="20000"/>
                <a:lumOff val="80000"/>
                <a:alpha val="49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236663" y="204964"/>
              <a:ext cx="2697841" cy="2168242"/>
              <a:chOff x="538764" y="2075473"/>
              <a:chExt cx="3300175" cy="2674540"/>
            </a:xfrm>
          </p:grpSpPr>
          <p:sp>
            <p:nvSpPr>
              <p:cNvPr id="128" name="TextBox 127"/>
              <p:cNvSpPr txBox="1"/>
              <p:nvPr/>
            </p:nvSpPr>
            <p:spPr>
              <a:xfrm>
                <a:off x="2826860" y="3145091"/>
                <a:ext cx="377593" cy="338554"/>
              </a:xfrm>
              <a:prstGeom prst="rect">
                <a:avLst/>
              </a:prstGeom>
              <a:noFill/>
            </p:spPr>
            <p:txBody>
              <a:bodyPr wrap="square" rtlCol="0">
                <a:spAutoFit/>
              </a:bodyPr>
              <a:lstStyle/>
              <a:p>
                <a:pPr>
                  <a:spcAft>
                    <a:spcPts val="600"/>
                  </a:spcAft>
                </a:pPr>
                <a:r>
                  <a:rPr lang="en-US" sz="1600" b="1" dirty="0">
                    <a:solidFill>
                      <a:srgbClr val="0070C0"/>
                    </a:solidFill>
                  </a:rPr>
                  <a:t>7</a:t>
                </a:r>
              </a:p>
            </p:txBody>
          </p:sp>
          <p:sp>
            <p:nvSpPr>
              <p:cNvPr id="129" name="TextBox 128"/>
              <p:cNvSpPr txBox="1"/>
              <p:nvPr/>
            </p:nvSpPr>
            <p:spPr>
              <a:xfrm>
                <a:off x="2559879" y="3682329"/>
                <a:ext cx="377593" cy="338554"/>
              </a:xfrm>
              <a:prstGeom prst="rect">
                <a:avLst/>
              </a:prstGeom>
              <a:noFill/>
            </p:spPr>
            <p:txBody>
              <a:bodyPr wrap="square" rtlCol="0">
                <a:spAutoFit/>
              </a:bodyPr>
              <a:lstStyle/>
              <a:p>
                <a:pPr>
                  <a:spcAft>
                    <a:spcPts val="600"/>
                  </a:spcAft>
                </a:pPr>
                <a:r>
                  <a:rPr lang="en-US" sz="1600" b="1" dirty="0">
                    <a:solidFill>
                      <a:srgbClr val="0070C0"/>
                    </a:solidFill>
                  </a:rPr>
                  <a:t>4</a:t>
                </a:r>
              </a:p>
            </p:txBody>
          </p:sp>
          <p:grpSp>
            <p:nvGrpSpPr>
              <p:cNvPr id="130" name="Group 129"/>
              <p:cNvGrpSpPr/>
              <p:nvPr/>
            </p:nvGrpSpPr>
            <p:grpSpPr>
              <a:xfrm>
                <a:off x="538764" y="2075473"/>
                <a:ext cx="3300175" cy="2674540"/>
                <a:chOff x="538764" y="2075473"/>
                <a:chExt cx="3300175" cy="2674540"/>
              </a:xfrm>
            </p:grpSpPr>
            <p:grpSp>
              <p:nvGrpSpPr>
                <p:cNvPr id="131" name="Group 130"/>
                <p:cNvGrpSpPr/>
                <p:nvPr/>
              </p:nvGrpSpPr>
              <p:grpSpPr>
                <a:xfrm>
                  <a:off x="538764" y="2075473"/>
                  <a:ext cx="3300175" cy="2674540"/>
                  <a:chOff x="304800" y="1258991"/>
                  <a:chExt cx="3300175" cy="2674540"/>
                </a:xfrm>
              </p:grpSpPr>
              <p:grpSp>
                <p:nvGrpSpPr>
                  <p:cNvPr id="144" name="Group 143"/>
                  <p:cNvGrpSpPr/>
                  <p:nvPr/>
                </p:nvGrpSpPr>
                <p:grpSpPr>
                  <a:xfrm>
                    <a:off x="304800" y="1417638"/>
                    <a:ext cx="3233057" cy="2370591"/>
                    <a:chOff x="603039" y="1771595"/>
                    <a:chExt cx="2873582" cy="2092255"/>
                  </a:xfrm>
                </p:grpSpPr>
                <p:cxnSp>
                  <p:nvCxnSpPr>
                    <p:cNvPr id="152" name="Straight Arrow Connector 151"/>
                    <p:cNvCxnSpPr>
                      <a:stCxn id="172" idx="3"/>
                      <a:endCxn id="156" idx="7"/>
                    </p:cNvCxnSpPr>
                    <p:nvPr/>
                  </p:nvCxnSpPr>
                  <p:spPr>
                    <a:xfrm flipH="1">
                      <a:off x="1626748" y="3025262"/>
                      <a:ext cx="329271" cy="51661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53" name="Group 152"/>
                    <p:cNvGrpSpPr/>
                    <p:nvPr/>
                  </p:nvGrpSpPr>
                  <p:grpSpPr>
                    <a:xfrm>
                      <a:off x="603039" y="1771595"/>
                      <a:ext cx="2873582" cy="2092255"/>
                      <a:chOff x="603039" y="1771595"/>
                      <a:chExt cx="2873582" cy="2092255"/>
                    </a:xfrm>
                  </p:grpSpPr>
                  <p:grpSp>
                    <p:nvGrpSpPr>
                      <p:cNvPr id="154" name="Group 153"/>
                      <p:cNvGrpSpPr/>
                      <p:nvPr/>
                    </p:nvGrpSpPr>
                    <p:grpSpPr>
                      <a:xfrm>
                        <a:off x="603039" y="1771595"/>
                        <a:ext cx="2315601" cy="1311870"/>
                        <a:chOff x="672813" y="3338604"/>
                        <a:chExt cx="2957361" cy="1628719"/>
                      </a:xfrm>
                    </p:grpSpPr>
                    <p:cxnSp>
                      <p:nvCxnSpPr>
                        <p:cNvPr id="167" name="Straight Arrow Connector 166"/>
                        <p:cNvCxnSpPr>
                          <a:stCxn id="172" idx="2"/>
                          <a:endCxn id="170" idx="6"/>
                        </p:cNvCxnSpPr>
                        <p:nvPr/>
                      </p:nvCxnSpPr>
                      <p:spPr>
                        <a:xfrm flipH="1">
                          <a:off x="1165370" y="4729487"/>
                          <a:ext cx="1163263" cy="3675"/>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a:stCxn id="168" idx="3"/>
                          <a:endCxn id="170" idx="7"/>
                        </p:cNvCxnSpPr>
                        <p:nvPr/>
                      </p:nvCxnSpPr>
                      <p:spPr>
                        <a:xfrm flipH="1">
                          <a:off x="1093237" y="3747575"/>
                          <a:ext cx="498546" cy="82001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Arrow Connector 172"/>
                        <p:cNvCxnSpPr>
                          <a:stCxn id="169" idx="3"/>
                          <a:endCxn id="172" idx="7"/>
                        </p:cNvCxnSpPr>
                        <p:nvPr/>
                      </p:nvCxnSpPr>
                      <p:spPr>
                        <a:xfrm flipH="1">
                          <a:off x="2749057" y="3738343"/>
                          <a:ext cx="460693" cy="82556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68" idx="5"/>
                          <a:endCxn id="172"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68" idx="6"/>
                          <a:endCxn id="169" idx="2"/>
                        </p:cNvCxnSpPr>
                        <p:nvPr/>
                      </p:nvCxnSpPr>
                      <p:spPr>
                        <a:xfrm flipV="1">
                          <a:off x="2012207" y="3572765"/>
                          <a:ext cx="1125410" cy="923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1556652" y="3396079"/>
                          <a:ext cx="428622" cy="322825"/>
                        </a:xfrm>
                        <a:prstGeom prst="rect">
                          <a:avLst/>
                        </a:prstGeom>
                        <a:noFill/>
                      </p:spPr>
                      <p:txBody>
                        <a:bodyPr wrap="square" rtlCol="0">
                          <a:spAutoFit/>
                        </a:bodyPr>
                        <a:lstStyle/>
                        <a:p>
                          <a:pPr>
                            <a:spcAft>
                              <a:spcPts val="600"/>
                            </a:spcAft>
                          </a:pPr>
                          <a:r>
                            <a:rPr lang="en-US" b="1" dirty="0"/>
                            <a:t>1</a:t>
                          </a:r>
                        </a:p>
                      </p:txBody>
                    </p:sp>
                    <p:sp>
                      <p:nvSpPr>
                        <p:cNvPr id="177" name="TextBox 176"/>
                        <p:cNvSpPr txBox="1"/>
                        <p:nvPr/>
                      </p:nvSpPr>
                      <p:spPr>
                        <a:xfrm>
                          <a:off x="2368777" y="4530063"/>
                          <a:ext cx="275479" cy="322825"/>
                        </a:xfrm>
                        <a:prstGeom prst="rect">
                          <a:avLst/>
                        </a:prstGeom>
                        <a:noFill/>
                      </p:spPr>
                      <p:txBody>
                        <a:bodyPr wrap="square" rtlCol="0">
                          <a:spAutoFit/>
                        </a:bodyPr>
                        <a:lstStyle/>
                        <a:p>
                          <a:pPr>
                            <a:spcAft>
                              <a:spcPts val="600"/>
                            </a:spcAft>
                          </a:pPr>
                          <a:r>
                            <a:rPr lang="en-US" b="1" dirty="0"/>
                            <a:t>4</a:t>
                          </a:r>
                        </a:p>
                      </p:txBody>
                    </p:sp>
                    <p:sp>
                      <p:nvSpPr>
                        <p:cNvPr id="209" name="TextBox 208"/>
                        <p:cNvSpPr txBox="1"/>
                        <p:nvPr/>
                      </p:nvSpPr>
                      <p:spPr>
                        <a:xfrm>
                          <a:off x="721806" y="4539539"/>
                          <a:ext cx="452412" cy="322825"/>
                        </a:xfrm>
                        <a:prstGeom prst="rect">
                          <a:avLst/>
                        </a:prstGeom>
                        <a:noFill/>
                      </p:spPr>
                      <p:txBody>
                        <a:bodyPr wrap="square" rtlCol="0">
                          <a:spAutoFit/>
                        </a:bodyPr>
                        <a:lstStyle/>
                        <a:p>
                          <a:pPr>
                            <a:spcAft>
                              <a:spcPts val="600"/>
                            </a:spcAft>
                          </a:pPr>
                          <a:r>
                            <a:rPr lang="en-US" b="1" dirty="0"/>
                            <a:t>3</a:t>
                          </a:r>
                        </a:p>
                      </p:txBody>
                    </p:sp>
                    <p:sp>
                      <p:nvSpPr>
                        <p:cNvPr id="210" name="TextBox 209"/>
                        <p:cNvSpPr txBox="1"/>
                        <p:nvPr/>
                      </p:nvSpPr>
                      <p:spPr>
                        <a:xfrm>
                          <a:off x="3195408" y="3374325"/>
                          <a:ext cx="428622" cy="322825"/>
                        </a:xfrm>
                        <a:prstGeom prst="rect">
                          <a:avLst/>
                        </a:prstGeom>
                        <a:noFill/>
                      </p:spPr>
                      <p:txBody>
                        <a:bodyPr wrap="square" rtlCol="0">
                          <a:spAutoFit/>
                        </a:bodyPr>
                        <a:lstStyle/>
                        <a:p>
                          <a:pPr>
                            <a:spcAft>
                              <a:spcPts val="600"/>
                            </a:spcAft>
                          </a:pPr>
                          <a:r>
                            <a:rPr lang="en-US" b="1" dirty="0"/>
                            <a:t>2</a:t>
                          </a:r>
                        </a:p>
                      </p:txBody>
                    </p:sp>
                  </p:grpSp>
                  <p:sp>
                    <p:nvSpPr>
                      <p:cNvPr id="155" name="Oval 154"/>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3116961" y="2739566"/>
                        <a:ext cx="225087" cy="260023"/>
                      </a:xfrm>
                      <a:prstGeom prst="rect">
                        <a:avLst/>
                      </a:prstGeom>
                      <a:noFill/>
                    </p:spPr>
                    <p:txBody>
                      <a:bodyPr wrap="square" rtlCol="0">
                        <a:spAutoFit/>
                      </a:bodyPr>
                      <a:lstStyle/>
                      <a:p>
                        <a:pPr>
                          <a:spcAft>
                            <a:spcPts val="600"/>
                          </a:spcAft>
                        </a:pPr>
                        <a:r>
                          <a:rPr lang="en-US" b="1" dirty="0"/>
                          <a:t>5</a:t>
                        </a:r>
                      </a:p>
                    </p:txBody>
                  </p:sp>
                  <p:sp>
                    <p:nvSpPr>
                      <p:cNvPr id="159" name="TextBox 158"/>
                      <p:cNvSpPr txBox="1"/>
                      <p:nvPr/>
                    </p:nvSpPr>
                    <p:spPr>
                      <a:xfrm>
                        <a:off x="1308529" y="3522030"/>
                        <a:ext cx="335609" cy="260023"/>
                      </a:xfrm>
                      <a:prstGeom prst="rect">
                        <a:avLst/>
                      </a:prstGeom>
                      <a:noFill/>
                    </p:spPr>
                    <p:txBody>
                      <a:bodyPr wrap="square" rtlCol="0">
                        <a:spAutoFit/>
                      </a:bodyPr>
                      <a:lstStyle/>
                      <a:p>
                        <a:pPr>
                          <a:spcAft>
                            <a:spcPts val="600"/>
                          </a:spcAft>
                        </a:pPr>
                        <a:r>
                          <a:rPr lang="en-US" b="1" dirty="0"/>
                          <a:t>6</a:t>
                        </a:r>
                      </a:p>
                    </p:txBody>
                  </p:sp>
                  <p:sp>
                    <p:nvSpPr>
                      <p:cNvPr id="160" name="TextBox 159"/>
                      <p:cNvSpPr txBox="1"/>
                      <p:nvPr/>
                    </p:nvSpPr>
                    <p:spPr>
                      <a:xfrm>
                        <a:off x="2617911" y="3530462"/>
                        <a:ext cx="302049" cy="260023"/>
                      </a:xfrm>
                      <a:prstGeom prst="rect">
                        <a:avLst/>
                      </a:prstGeom>
                      <a:noFill/>
                    </p:spPr>
                    <p:txBody>
                      <a:bodyPr wrap="square" rtlCol="0">
                        <a:spAutoFit/>
                      </a:bodyPr>
                      <a:lstStyle/>
                      <a:p>
                        <a:pPr>
                          <a:spcAft>
                            <a:spcPts val="600"/>
                          </a:spcAft>
                        </a:pPr>
                        <a:r>
                          <a:rPr lang="en-US" b="1" dirty="0"/>
                          <a:t>7</a:t>
                        </a:r>
                      </a:p>
                    </p:txBody>
                  </p:sp>
                  <p:cxnSp>
                    <p:nvCxnSpPr>
                      <p:cNvPr id="161" name="Straight Arrow Connector 160"/>
                      <p:cNvCxnSpPr>
                        <a:stCxn id="169" idx="5"/>
                        <a:endCxn id="155" idx="0"/>
                      </p:cNvCxnSpPr>
                      <p:nvPr/>
                    </p:nvCxnSpPr>
                    <p:spPr>
                      <a:xfrm>
                        <a:off x="2862160" y="2093568"/>
                        <a:ext cx="421626" cy="61940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5" idx="2"/>
                        <a:endCxn id="172" idx="6"/>
                      </p:cNvCxnSpPr>
                      <p:nvPr/>
                    </p:nvCxnSpPr>
                    <p:spPr>
                      <a:xfrm flipH="1" flipV="1">
                        <a:off x="2285209" y="2891897"/>
                        <a:ext cx="805742" cy="967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70" idx="5"/>
                        <a:endCxn id="156" idx="1"/>
                      </p:cNvCxnSpPr>
                      <p:nvPr/>
                    </p:nvCxnSpPr>
                    <p:spPr>
                      <a:xfrm>
                        <a:off x="932229" y="3028223"/>
                        <a:ext cx="421809" cy="513654"/>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72" idx="5"/>
                        <a:endCxn id="157" idx="1"/>
                      </p:cNvCxnSpPr>
                      <p:nvPr/>
                    </p:nvCxnSpPr>
                    <p:spPr>
                      <a:xfrm>
                        <a:off x="2228729" y="3025262"/>
                        <a:ext cx="412390" cy="51661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55" idx="4"/>
                        <a:endCxn id="157" idx="7"/>
                      </p:cNvCxnSpPr>
                      <p:nvPr/>
                    </p:nvCxnSpPr>
                    <p:spPr>
                      <a:xfrm flipH="1">
                        <a:off x="2913829" y="3090182"/>
                        <a:ext cx="369957" cy="45169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57" idx="2"/>
                        <a:endCxn id="156" idx="6"/>
                      </p:cNvCxnSpPr>
                      <p:nvPr/>
                    </p:nvCxnSpPr>
                    <p:spPr>
                      <a:xfrm flipH="1">
                        <a:off x="1683228" y="3675243"/>
                        <a:ext cx="901411"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145" name="TextBox 144"/>
                  <p:cNvSpPr txBox="1"/>
                  <p:nvPr/>
                </p:nvSpPr>
                <p:spPr>
                  <a:xfrm>
                    <a:off x="2041837" y="1869169"/>
                    <a:ext cx="377593" cy="338554"/>
                  </a:xfrm>
                  <a:prstGeom prst="rect">
                    <a:avLst/>
                  </a:prstGeom>
                  <a:noFill/>
                </p:spPr>
                <p:txBody>
                  <a:bodyPr wrap="square" rtlCol="0">
                    <a:spAutoFit/>
                  </a:bodyPr>
                  <a:lstStyle/>
                  <a:p>
                    <a:pPr>
                      <a:spcAft>
                        <a:spcPts val="600"/>
                      </a:spcAft>
                    </a:pPr>
                    <a:r>
                      <a:rPr lang="en-US" sz="1600" b="1" dirty="0">
                        <a:solidFill>
                          <a:srgbClr val="0070C0"/>
                        </a:solidFill>
                      </a:rPr>
                      <a:t>3</a:t>
                    </a:r>
                  </a:p>
                </p:txBody>
              </p:sp>
              <p:sp>
                <p:nvSpPr>
                  <p:cNvPr id="146" name="TextBox 145"/>
                  <p:cNvSpPr txBox="1"/>
                  <p:nvPr/>
                </p:nvSpPr>
                <p:spPr>
                  <a:xfrm>
                    <a:off x="1769850" y="1258991"/>
                    <a:ext cx="377593" cy="338554"/>
                  </a:xfrm>
                  <a:prstGeom prst="rect">
                    <a:avLst/>
                  </a:prstGeom>
                  <a:noFill/>
                </p:spPr>
                <p:txBody>
                  <a:bodyPr wrap="square" rtlCol="0">
                    <a:spAutoFit/>
                  </a:bodyPr>
                  <a:lstStyle/>
                  <a:p>
                    <a:pPr>
                      <a:spcAft>
                        <a:spcPts val="600"/>
                      </a:spcAft>
                    </a:pPr>
                    <a:r>
                      <a:rPr lang="en-US" sz="1600" b="1" dirty="0">
                        <a:solidFill>
                          <a:srgbClr val="0070C0"/>
                        </a:solidFill>
                      </a:rPr>
                      <a:t>2</a:t>
                    </a:r>
                  </a:p>
                </p:txBody>
              </p:sp>
              <p:sp>
                <p:nvSpPr>
                  <p:cNvPr id="147" name="TextBox 146"/>
                  <p:cNvSpPr txBox="1"/>
                  <p:nvPr/>
                </p:nvSpPr>
                <p:spPr>
                  <a:xfrm>
                    <a:off x="505417" y="1849519"/>
                    <a:ext cx="377593" cy="338554"/>
                  </a:xfrm>
                  <a:prstGeom prst="rect">
                    <a:avLst/>
                  </a:prstGeom>
                  <a:noFill/>
                </p:spPr>
                <p:txBody>
                  <a:bodyPr wrap="square" rtlCol="0">
                    <a:spAutoFit/>
                  </a:bodyPr>
                  <a:lstStyle/>
                  <a:p>
                    <a:pPr>
                      <a:spcAft>
                        <a:spcPts val="600"/>
                      </a:spcAft>
                    </a:pPr>
                    <a:r>
                      <a:rPr lang="en-US" sz="1600" b="1" dirty="0">
                        <a:solidFill>
                          <a:srgbClr val="0070C0"/>
                        </a:solidFill>
                      </a:rPr>
                      <a:t>4</a:t>
                    </a:r>
                  </a:p>
                </p:txBody>
              </p:sp>
              <p:sp>
                <p:nvSpPr>
                  <p:cNvPr id="148" name="TextBox 147"/>
                  <p:cNvSpPr txBox="1"/>
                  <p:nvPr/>
                </p:nvSpPr>
                <p:spPr>
                  <a:xfrm>
                    <a:off x="572608" y="3084531"/>
                    <a:ext cx="377593" cy="338554"/>
                  </a:xfrm>
                  <a:prstGeom prst="rect">
                    <a:avLst/>
                  </a:prstGeom>
                  <a:noFill/>
                </p:spPr>
                <p:txBody>
                  <a:bodyPr wrap="square" rtlCol="0">
                    <a:spAutoFit/>
                  </a:bodyPr>
                  <a:lstStyle/>
                  <a:p>
                    <a:pPr>
                      <a:spcAft>
                        <a:spcPts val="600"/>
                      </a:spcAft>
                    </a:pPr>
                    <a:r>
                      <a:rPr lang="en-US" sz="1600" b="1" dirty="0">
                        <a:solidFill>
                          <a:srgbClr val="0070C0"/>
                        </a:solidFill>
                      </a:rPr>
                      <a:t>5</a:t>
                    </a:r>
                  </a:p>
                </p:txBody>
              </p:sp>
              <p:sp>
                <p:nvSpPr>
                  <p:cNvPr id="149" name="TextBox 148"/>
                  <p:cNvSpPr txBox="1"/>
                  <p:nvPr/>
                </p:nvSpPr>
                <p:spPr>
                  <a:xfrm>
                    <a:off x="1862780" y="3594977"/>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sp>
                <p:nvSpPr>
                  <p:cNvPr id="150" name="TextBox 149"/>
                  <p:cNvSpPr txBox="1"/>
                  <p:nvPr/>
                </p:nvSpPr>
                <p:spPr>
                  <a:xfrm>
                    <a:off x="3160264" y="3094674"/>
                    <a:ext cx="377593" cy="338554"/>
                  </a:xfrm>
                  <a:prstGeom prst="rect">
                    <a:avLst/>
                  </a:prstGeom>
                  <a:noFill/>
                </p:spPr>
                <p:txBody>
                  <a:bodyPr wrap="square" rtlCol="0">
                    <a:spAutoFit/>
                  </a:bodyPr>
                  <a:lstStyle/>
                  <a:p>
                    <a:pPr>
                      <a:spcAft>
                        <a:spcPts val="600"/>
                      </a:spcAft>
                    </a:pPr>
                    <a:r>
                      <a:rPr lang="en-US" sz="1600" b="1" dirty="0">
                        <a:solidFill>
                          <a:srgbClr val="0070C0"/>
                        </a:solidFill>
                      </a:rPr>
                      <a:t>6</a:t>
                    </a:r>
                  </a:p>
                </p:txBody>
              </p:sp>
              <p:sp>
                <p:nvSpPr>
                  <p:cNvPr id="151" name="TextBox 150"/>
                  <p:cNvSpPr txBox="1"/>
                  <p:nvPr/>
                </p:nvSpPr>
                <p:spPr>
                  <a:xfrm>
                    <a:off x="3036628" y="1800502"/>
                    <a:ext cx="568347" cy="307777"/>
                  </a:xfrm>
                  <a:prstGeom prst="rect">
                    <a:avLst/>
                  </a:prstGeom>
                  <a:noFill/>
                </p:spPr>
                <p:txBody>
                  <a:bodyPr wrap="square" rtlCol="0">
                    <a:spAutoFit/>
                  </a:bodyPr>
                  <a:lstStyle/>
                  <a:p>
                    <a:pPr>
                      <a:spcAft>
                        <a:spcPts val="600"/>
                      </a:spcAft>
                    </a:pPr>
                    <a:r>
                      <a:rPr lang="en-US" sz="1400" b="1" dirty="0">
                        <a:solidFill>
                          <a:srgbClr val="0070C0"/>
                        </a:solidFill>
                      </a:rPr>
                      <a:t>10</a:t>
                    </a:r>
                  </a:p>
                </p:txBody>
              </p:sp>
            </p:grpSp>
            <p:sp>
              <p:nvSpPr>
                <p:cNvPr id="141" name="TextBox 140"/>
                <p:cNvSpPr txBox="1"/>
                <p:nvPr/>
              </p:nvSpPr>
              <p:spPr>
                <a:xfrm>
                  <a:off x="1561361" y="3690255"/>
                  <a:ext cx="377593" cy="338554"/>
                </a:xfrm>
                <a:prstGeom prst="rect">
                  <a:avLst/>
                </a:prstGeom>
                <a:noFill/>
              </p:spPr>
              <p:txBody>
                <a:bodyPr wrap="square" rtlCol="0">
                  <a:spAutoFit/>
                </a:bodyPr>
                <a:lstStyle/>
                <a:p>
                  <a:pPr>
                    <a:spcAft>
                      <a:spcPts val="600"/>
                    </a:spcAft>
                  </a:pPr>
                  <a:r>
                    <a:rPr lang="en-US" sz="1600" b="1" dirty="0">
                      <a:solidFill>
                        <a:srgbClr val="0070C0"/>
                      </a:solidFill>
                    </a:rPr>
                    <a:t>8</a:t>
                  </a:r>
                </a:p>
              </p:txBody>
            </p:sp>
            <p:sp>
              <p:nvSpPr>
                <p:cNvPr id="142" name="TextBox 141"/>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sp>
              <p:nvSpPr>
                <p:cNvPr id="143" name="TextBox 142"/>
                <p:cNvSpPr txBox="1"/>
                <p:nvPr/>
              </p:nvSpPr>
              <p:spPr>
                <a:xfrm>
                  <a:off x="1206192" y="3196109"/>
                  <a:ext cx="377593"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grpSp>
      </p:grpSp>
    </p:spTree>
    <p:extLst>
      <p:ext uri="{BB962C8B-B14F-4D97-AF65-F5344CB8AC3E}">
        <p14:creationId xmlns:p14="http://schemas.microsoft.com/office/powerpoint/2010/main" val="106234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700"/>
                                        <p:tgtEl>
                                          <p:spTgt spid="8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8"/>
                                        </p:tgtEl>
                                        <p:attrNameLst>
                                          <p:attrName>style.visibility</p:attrName>
                                        </p:attrNameLst>
                                      </p:cBhvr>
                                      <p:to>
                                        <p:strVal val="visible"/>
                                      </p:to>
                                    </p:set>
                                    <p:animEffect transition="in" filter="wipe(left)">
                                      <p:cBhvr>
                                        <p:cTn id="16" dur="500"/>
                                        <p:tgtEl>
                                          <p:spTgt spid="20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9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ipe(up)">
                                      <p:cBhvr>
                                        <p:cTn id="30" dur="500"/>
                                        <p:tgtEl>
                                          <p:spTgt spid="93"/>
                                        </p:tgtEl>
                                      </p:cBhvr>
                                    </p:animEffect>
                                  </p:childTnLst>
                                </p:cTn>
                              </p:par>
                            </p:childTnLst>
                          </p:cTn>
                        </p:par>
                        <p:par>
                          <p:cTn id="31" fill="hold">
                            <p:stCondLst>
                              <p:cond delay="500"/>
                            </p:stCondLst>
                            <p:childTnLst>
                              <p:par>
                                <p:cTn id="32" presetID="10" presetClass="entr" presetSubtype="0" fill="hold" nodeType="afterEffect">
                                  <p:stCondLst>
                                    <p:cond delay="20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7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07"/>
                                        </p:tgtEl>
                                        <p:attrNameLst>
                                          <p:attrName>style.visibility</p:attrName>
                                        </p:attrNameLst>
                                      </p:cBhvr>
                                      <p:to>
                                        <p:strVal val="visible"/>
                                      </p:to>
                                    </p:set>
                                    <p:animEffect transition="in" filter="wipe(up)">
                                      <p:cBhvr>
                                        <p:cTn id="39" dur="500"/>
                                        <p:tgtEl>
                                          <p:spTgt spid="207"/>
                                        </p:tgtEl>
                                      </p:cBhvr>
                                    </p:animEffect>
                                  </p:childTnLst>
                                </p:cTn>
                              </p:par>
                            </p:childTnLst>
                          </p:cTn>
                        </p:par>
                        <p:par>
                          <p:cTn id="40" fill="hold">
                            <p:stCondLst>
                              <p:cond delay="500"/>
                            </p:stCondLst>
                            <p:childTnLst>
                              <p:par>
                                <p:cTn id="41" presetID="10" presetClass="entr" presetSubtype="0" fill="hold" nodeType="afterEffect">
                                  <p:stCondLst>
                                    <p:cond delay="30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800"/>
                                        <p:tgtEl>
                                          <p:spTgt spid="7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3"/>
                                        </p:tgtEl>
                                        <p:attrNameLst>
                                          <p:attrName>style.visibility</p:attrName>
                                        </p:attrNameLst>
                                      </p:cBhvr>
                                      <p:to>
                                        <p:strVal val="visible"/>
                                      </p:to>
                                    </p:set>
                                    <p:animEffect transition="in" filter="fade">
                                      <p:cBhvr>
                                        <p:cTn id="48" dur="500"/>
                                        <p:tgtEl>
                                          <p:spTgt spid="20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9"/>
                                        </p:tgtEl>
                                        <p:attrNameLst>
                                          <p:attrName>style.visibility</p:attrName>
                                        </p:attrNameLst>
                                      </p:cBhvr>
                                      <p:to>
                                        <p:strVal val="visible"/>
                                      </p:to>
                                    </p:set>
                                    <p:animEffect transition="in" filter="fade">
                                      <p:cBhvr>
                                        <p:cTn id="53" dur="500"/>
                                        <p:tgtEl>
                                          <p:spTgt spid="199"/>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500"/>
                                        <p:tgtEl>
                                          <p:spTgt spid="85"/>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201"/>
                                        </p:tgtEl>
                                        <p:attrNameLst>
                                          <p:attrName>style.visibility</p:attrName>
                                        </p:attrNameLst>
                                      </p:cBhvr>
                                      <p:to>
                                        <p:strVal val="visible"/>
                                      </p:to>
                                    </p:set>
                                    <p:animEffect transition="in" filter="fade">
                                      <p:cBhvr>
                                        <p:cTn id="61"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201" grpId="0"/>
      <p:bldP spid="207" grpId="0" animBg="1"/>
      <p:bldP spid="20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45294" y="185765"/>
            <a:ext cx="2795714" cy="1069281"/>
          </a:xfrm>
        </p:spPr>
        <p:txBody>
          <a:bodyPr>
            <a:normAutofit/>
          </a:bodyPr>
          <a:lstStyle/>
          <a:p>
            <a:pPr algn="r"/>
            <a:r>
              <a:rPr lang="en-US" sz="4000" dirty="0">
                <a:solidFill>
                  <a:srgbClr val="0070C0"/>
                </a:solidFill>
                <a:latin typeface="Arial" panose="020B0604020202020204" pitchFamily="34" charset="0"/>
                <a:cs typeface="Arial" panose="020B0604020202020204" pitchFamily="34" charset="0"/>
              </a:rPr>
              <a:t>Example</a:t>
            </a:r>
          </a:p>
        </p:txBody>
      </p:sp>
      <p:sp>
        <p:nvSpPr>
          <p:cNvPr id="92" name="Right Arrow 91"/>
          <p:cNvSpPr/>
          <p:nvPr/>
        </p:nvSpPr>
        <p:spPr>
          <a:xfrm rot="8305776">
            <a:off x="3405417" y="3084867"/>
            <a:ext cx="852190" cy="242213"/>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Arrow 92"/>
          <p:cNvSpPr/>
          <p:nvPr/>
        </p:nvSpPr>
        <p:spPr>
          <a:xfrm flipV="1">
            <a:off x="3440624" y="4678890"/>
            <a:ext cx="489999" cy="255067"/>
          </a:xfrm>
          <a:prstGeom prst="rightArrow">
            <a:avLst/>
          </a:prstGeom>
          <a:solidFill>
            <a:schemeClr val="accent2">
              <a:lumMod val="20000"/>
              <a:lumOff val="80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6529198" y="3553126"/>
            <a:ext cx="2151910" cy="923330"/>
          </a:xfrm>
          <a:prstGeom prst="rect">
            <a:avLst/>
          </a:prstGeom>
          <a:noFill/>
        </p:spPr>
        <p:txBody>
          <a:bodyPr wrap="square" rtlCol="0">
            <a:spAutoFit/>
          </a:bodyPr>
          <a:lstStyle/>
          <a:p>
            <a:pPr algn="r"/>
            <a:r>
              <a:rPr lang="en-US" b="1" i="1" dirty="0">
                <a:solidFill>
                  <a:srgbClr val="0070C0"/>
                </a:solidFill>
              </a:rPr>
              <a:t>All nodes in </a:t>
            </a:r>
          </a:p>
          <a:p>
            <a:pPr algn="r"/>
            <a:r>
              <a:rPr lang="en-US" b="1" i="1" dirty="0">
                <a:solidFill>
                  <a:srgbClr val="0070C0"/>
                </a:solidFill>
              </a:rPr>
              <a:t>so </a:t>
            </a:r>
            <a:r>
              <a:rPr lang="en-US" b="1" i="1" dirty="0">
                <a:solidFill>
                  <a:srgbClr val="C00000"/>
                </a:solidFill>
              </a:rPr>
              <a:t>done</a:t>
            </a:r>
          </a:p>
          <a:p>
            <a:pPr algn="r"/>
            <a:r>
              <a:rPr lang="en-US" b="1" i="1" dirty="0">
                <a:solidFill>
                  <a:srgbClr val="0070C0"/>
                </a:solidFill>
              </a:rPr>
              <a:t>MST cost is 16 </a:t>
            </a:r>
          </a:p>
        </p:txBody>
      </p:sp>
      <p:grpSp>
        <p:nvGrpSpPr>
          <p:cNvPr id="239" name="Group 238"/>
          <p:cNvGrpSpPr/>
          <p:nvPr/>
        </p:nvGrpSpPr>
        <p:grpSpPr>
          <a:xfrm>
            <a:off x="3847597" y="895574"/>
            <a:ext cx="2382842" cy="2306491"/>
            <a:chOff x="4560885" y="1176119"/>
            <a:chExt cx="2382842" cy="2306491"/>
          </a:xfrm>
        </p:grpSpPr>
        <p:grpSp>
          <p:nvGrpSpPr>
            <p:cNvPr id="2" name="Group 1"/>
            <p:cNvGrpSpPr/>
            <p:nvPr/>
          </p:nvGrpSpPr>
          <p:grpSpPr>
            <a:xfrm>
              <a:off x="4560885" y="1176119"/>
              <a:ext cx="2382842" cy="2306491"/>
              <a:chOff x="5403708" y="3487562"/>
              <a:chExt cx="2382842" cy="2306491"/>
            </a:xfrm>
          </p:grpSpPr>
          <p:cxnSp>
            <p:nvCxnSpPr>
              <p:cNvPr id="199" name="Straight Arrow Connector 198"/>
              <p:cNvCxnSpPr>
                <a:stCxn id="192" idx="5"/>
                <a:endCxn id="198" idx="1"/>
              </p:cNvCxnSpPr>
              <p:nvPr/>
            </p:nvCxnSpPr>
            <p:spPr>
              <a:xfrm>
                <a:off x="7050117" y="4882524"/>
                <a:ext cx="403047" cy="588189"/>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7395964" y="5415237"/>
                <a:ext cx="390586" cy="378816"/>
                <a:chOff x="7395964" y="5415237"/>
                <a:chExt cx="390586" cy="378816"/>
              </a:xfrm>
            </p:grpSpPr>
            <p:sp>
              <p:nvSpPr>
                <p:cNvPr id="198" name="Oval 197"/>
                <p:cNvSpPr/>
                <p:nvPr/>
              </p:nvSpPr>
              <p:spPr>
                <a:xfrm>
                  <a:off x="7395964" y="5415237"/>
                  <a:ext cx="390586" cy="378816"/>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7443741" y="5464166"/>
                  <a:ext cx="305899" cy="261128"/>
                </a:xfrm>
                <a:prstGeom prst="rect">
                  <a:avLst/>
                </a:prstGeom>
                <a:noFill/>
              </p:spPr>
              <p:txBody>
                <a:bodyPr wrap="square" rtlCol="0">
                  <a:spAutoFit/>
                </a:bodyPr>
                <a:lstStyle/>
                <a:p>
                  <a:pPr>
                    <a:spcAft>
                      <a:spcPts val="600"/>
                    </a:spcAft>
                  </a:pPr>
                  <a:r>
                    <a:rPr lang="en-US" b="1" dirty="0"/>
                    <a:t>7</a:t>
                  </a:r>
                </a:p>
              </p:txBody>
            </p:sp>
          </p:grpSp>
          <p:sp>
            <p:nvSpPr>
              <p:cNvPr id="201" name="TextBox 200"/>
              <p:cNvSpPr txBox="1"/>
              <p:nvPr/>
            </p:nvSpPr>
            <p:spPr>
              <a:xfrm>
                <a:off x="6974775" y="5116936"/>
                <a:ext cx="339887" cy="338554"/>
              </a:xfrm>
              <a:prstGeom prst="rect">
                <a:avLst/>
              </a:prstGeom>
              <a:noFill/>
            </p:spPr>
            <p:txBody>
              <a:bodyPr wrap="square" rtlCol="0">
                <a:spAutoFit/>
              </a:bodyPr>
              <a:lstStyle/>
              <a:p>
                <a:pPr>
                  <a:spcAft>
                    <a:spcPts val="600"/>
                  </a:spcAft>
                </a:pPr>
                <a:r>
                  <a:rPr lang="en-US" sz="1600" b="1" dirty="0">
                    <a:solidFill>
                      <a:srgbClr val="0070C0"/>
                    </a:solidFill>
                  </a:rPr>
                  <a:t>4</a:t>
                </a:r>
              </a:p>
            </p:txBody>
          </p:sp>
          <p:grpSp>
            <p:nvGrpSpPr>
              <p:cNvPr id="180" name="Group 179"/>
              <p:cNvGrpSpPr/>
              <p:nvPr/>
            </p:nvGrpSpPr>
            <p:grpSpPr>
              <a:xfrm>
                <a:off x="5403708" y="3487562"/>
                <a:ext cx="2345114" cy="1453411"/>
                <a:chOff x="3377756" y="3554277"/>
                <a:chExt cx="2345114" cy="1453411"/>
              </a:xfrm>
            </p:grpSpPr>
            <p:grpSp>
              <p:nvGrpSpPr>
                <p:cNvPr id="181" name="Group 180"/>
                <p:cNvGrpSpPr/>
                <p:nvPr/>
              </p:nvGrpSpPr>
              <p:grpSpPr>
                <a:xfrm>
                  <a:off x="3377756" y="3690245"/>
                  <a:ext cx="2345114" cy="1317443"/>
                  <a:chOff x="3377756" y="3690245"/>
                  <a:chExt cx="2345114" cy="1317443"/>
                </a:xfrm>
              </p:grpSpPr>
              <p:grpSp>
                <p:nvGrpSpPr>
                  <p:cNvPr id="184" name="Group 183"/>
                  <p:cNvGrpSpPr/>
                  <p:nvPr/>
                </p:nvGrpSpPr>
                <p:grpSpPr>
                  <a:xfrm>
                    <a:off x="3377756" y="3690245"/>
                    <a:ext cx="2345114" cy="1317443"/>
                    <a:chOff x="538764" y="2234119"/>
                    <a:chExt cx="2605274" cy="1486390"/>
                  </a:xfrm>
                </p:grpSpPr>
                <p:grpSp>
                  <p:nvGrpSpPr>
                    <p:cNvPr id="187" name="Group 186"/>
                    <p:cNvGrpSpPr/>
                    <p:nvPr/>
                  </p:nvGrpSpPr>
                  <p:grpSpPr>
                    <a:xfrm>
                      <a:off x="538764" y="2234119"/>
                      <a:ext cx="2605274" cy="1486390"/>
                      <a:chOff x="672813" y="3338604"/>
                      <a:chExt cx="2957361" cy="1628719"/>
                    </a:xfrm>
                  </p:grpSpPr>
                  <p:sp>
                    <p:nvSpPr>
                      <p:cNvPr id="189" name="Oval 188"/>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Arrow Connector 192"/>
                      <p:cNvCxnSpPr>
                        <a:stCxn id="189" idx="5"/>
                        <a:endCxn id="192"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1552302" y="3406636"/>
                        <a:ext cx="428622" cy="322825"/>
                      </a:xfrm>
                      <a:prstGeom prst="rect">
                        <a:avLst/>
                      </a:prstGeom>
                      <a:noFill/>
                    </p:spPr>
                    <p:txBody>
                      <a:bodyPr wrap="square" rtlCol="0">
                        <a:spAutoFit/>
                      </a:bodyPr>
                      <a:lstStyle/>
                      <a:p>
                        <a:pPr>
                          <a:spcAft>
                            <a:spcPts val="600"/>
                          </a:spcAft>
                        </a:pPr>
                        <a:r>
                          <a:rPr lang="en-US" b="1" dirty="0"/>
                          <a:t>1</a:t>
                        </a:r>
                      </a:p>
                    </p:txBody>
                  </p:sp>
                  <p:sp>
                    <p:nvSpPr>
                      <p:cNvPr id="195" name="TextBox 194"/>
                      <p:cNvSpPr txBox="1"/>
                      <p:nvPr/>
                    </p:nvSpPr>
                    <p:spPr>
                      <a:xfrm>
                        <a:off x="2370064" y="4546865"/>
                        <a:ext cx="275480" cy="322825"/>
                      </a:xfrm>
                      <a:prstGeom prst="rect">
                        <a:avLst/>
                      </a:prstGeom>
                      <a:noFill/>
                    </p:spPr>
                    <p:txBody>
                      <a:bodyPr wrap="square" rtlCol="0">
                        <a:spAutoFit/>
                      </a:bodyPr>
                      <a:lstStyle/>
                      <a:p>
                        <a:pPr>
                          <a:spcAft>
                            <a:spcPts val="600"/>
                          </a:spcAft>
                        </a:pPr>
                        <a:r>
                          <a:rPr lang="en-US" b="1" dirty="0"/>
                          <a:t>4</a:t>
                        </a:r>
                      </a:p>
                    </p:txBody>
                  </p:sp>
                  <p:sp>
                    <p:nvSpPr>
                      <p:cNvPr id="196" name="TextBox 195"/>
                      <p:cNvSpPr txBox="1"/>
                      <p:nvPr/>
                    </p:nvSpPr>
                    <p:spPr>
                      <a:xfrm>
                        <a:off x="728951" y="4559123"/>
                        <a:ext cx="452413" cy="322825"/>
                      </a:xfrm>
                      <a:prstGeom prst="rect">
                        <a:avLst/>
                      </a:prstGeom>
                      <a:noFill/>
                    </p:spPr>
                    <p:txBody>
                      <a:bodyPr wrap="square" rtlCol="0">
                        <a:spAutoFit/>
                      </a:bodyPr>
                      <a:lstStyle/>
                      <a:p>
                        <a:pPr>
                          <a:spcAft>
                            <a:spcPts val="600"/>
                          </a:spcAft>
                        </a:pPr>
                        <a:r>
                          <a:rPr lang="en-US" b="1" dirty="0"/>
                          <a:t>3</a:t>
                        </a:r>
                      </a:p>
                    </p:txBody>
                  </p:sp>
                  <p:sp>
                    <p:nvSpPr>
                      <p:cNvPr id="197" name="TextBox 196"/>
                      <p:cNvSpPr txBox="1"/>
                      <p:nvPr/>
                    </p:nvSpPr>
                    <p:spPr>
                      <a:xfrm>
                        <a:off x="3201552" y="3379783"/>
                        <a:ext cx="428622" cy="322825"/>
                      </a:xfrm>
                      <a:prstGeom prst="rect">
                        <a:avLst/>
                      </a:prstGeom>
                      <a:noFill/>
                    </p:spPr>
                    <p:txBody>
                      <a:bodyPr wrap="square" rtlCol="0">
                        <a:spAutoFit/>
                      </a:bodyPr>
                      <a:lstStyle/>
                      <a:p>
                        <a:pPr>
                          <a:spcAft>
                            <a:spcPts val="600"/>
                          </a:spcAft>
                        </a:pPr>
                        <a:r>
                          <a:rPr lang="en-US" b="1" dirty="0"/>
                          <a:t>2</a:t>
                        </a:r>
                      </a:p>
                    </p:txBody>
                  </p:sp>
                </p:grpSp>
                <p:sp>
                  <p:nvSpPr>
                    <p:cNvPr id="188" name="TextBox 187"/>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85" name="Straight Arrow Connector 184"/>
                  <p:cNvCxnSpPr>
                    <a:stCxn id="191" idx="6"/>
                    <a:endCxn id="192" idx="2"/>
                  </p:cNvCxnSpPr>
                  <p:nvPr/>
                </p:nvCxnSpPr>
                <p:spPr>
                  <a:xfrm flipV="1">
                    <a:off x="3768341" y="4815307"/>
                    <a:ext cx="922439" cy="297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944466" y="4518565"/>
                    <a:ext cx="339887"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182" name="Straight Arrow Connector 181"/>
                <p:cNvCxnSpPr>
                  <a:stCxn id="189" idx="6"/>
                  <a:endCxn id="190" idx="2"/>
                </p:cNvCxnSpPr>
                <p:nvPr/>
              </p:nvCxnSpPr>
              <p:spPr>
                <a:xfrm flipV="1">
                  <a:off x="4439862" y="3879654"/>
                  <a:ext cx="892423" cy="746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4750943" y="3554277"/>
                  <a:ext cx="339887"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grpSp>
        <p:cxnSp>
          <p:nvCxnSpPr>
            <p:cNvPr id="236" name="Straight Arrow Connector 235"/>
            <p:cNvCxnSpPr>
              <a:stCxn id="190" idx="3"/>
              <a:endCxn id="192" idx="7"/>
            </p:cNvCxnSpPr>
            <p:nvPr/>
          </p:nvCxnSpPr>
          <p:spPr>
            <a:xfrm flipH="1">
              <a:off x="6207294" y="1635428"/>
              <a:ext cx="365320" cy="667788"/>
            </a:xfrm>
            <a:prstGeom prst="straightConnector1">
              <a:avLst/>
            </a:prstGeom>
            <a:ln w="44450" cmpd="sng">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1466555" y="5529110"/>
            <a:ext cx="1182642" cy="529206"/>
            <a:chOff x="1466555" y="5529110"/>
            <a:chExt cx="1182642" cy="529206"/>
          </a:xfrm>
        </p:grpSpPr>
        <p:cxnSp>
          <p:nvCxnSpPr>
            <p:cNvPr id="158" name="Straight Arrow Connector 157"/>
            <p:cNvCxnSpPr>
              <a:stCxn id="159" idx="6"/>
              <a:endCxn id="156" idx="2"/>
            </p:cNvCxnSpPr>
            <p:nvPr/>
          </p:nvCxnSpPr>
          <p:spPr>
            <a:xfrm>
              <a:off x="1857140" y="5718519"/>
              <a:ext cx="792057" cy="994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1466555" y="5529110"/>
              <a:ext cx="390585" cy="378818"/>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492829" y="5551154"/>
              <a:ext cx="377593" cy="294614"/>
            </a:xfrm>
            <a:prstGeom prst="rect">
              <a:avLst/>
            </a:prstGeom>
            <a:noFill/>
          </p:spPr>
          <p:txBody>
            <a:bodyPr wrap="square" rtlCol="0">
              <a:spAutoFit/>
            </a:bodyPr>
            <a:lstStyle/>
            <a:p>
              <a:pPr>
                <a:spcAft>
                  <a:spcPts val="600"/>
                </a:spcAft>
              </a:pPr>
              <a:r>
                <a:rPr lang="en-US" b="1" dirty="0"/>
                <a:t>6</a:t>
              </a:r>
            </a:p>
          </p:txBody>
        </p:sp>
        <p:sp>
          <p:nvSpPr>
            <p:cNvPr id="161" name="TextBox 160"/>
            <p:cNvSpPr txBox="1"/>
            <p:nvPr/>
          </p:nvSpPr>
          <p:spPr>
            <a:xfrm>
              <a:off x="2030128" y="5758243"/>
              <a:ext cx="339887" cy="300073"/>
            </a:xfrm>
            <a:prstGeom prst="rect">
              <a:avLst/>
            </a:prstGeom>
            <a:noFill/>
          </p:spPr>
          <p:txBody>
            <a:bodyPr wrap="square" rtlCol="0">
              <a:spAutoFit/>
            </a:bodyPr>
            <a:lstStyle/>
            <a:p>
              <a:pPr>
                <a:spcAft>
                  <a:spcPts val="600"/>
                </a:spcAft>
              </a:pPr>
              <a:r>
                <a:rPr lang="en-US" sz="1600" b="1" dirty="0">
                  <a:solidFill>
                    <a:srgbClr val="0070C0"/>
                  </a:solidFill>
                </a:rPr>
                <a:t>1</a:t>
              </a:r>
            </a:p>
          </p:txBody>
        </p:sp>
      </p:grpSp>
      <p:grpSp>
        <p:nvGrpSpPr>
          <p:cNvPr id="71" name="Group 70"/>
          <p:cNvGrpSpPr/>
          <p:nvPr/>
        </p:nvGrpSpPr>
        <p:grpSpPr>
          <a:xfrm>
            <a:off x="656941" y="3611379"/>
            <a:ext cx="2382842" cy="2306491"/>
            <a:chOff x="656941" y="3611379"/>
            <a:chExt cx="2382842" cy="2306491"/>
          </a:xfrm>
        </p:grpSpPr>
        <p:grpSp>
          <p:nvGrpSpPr>
            <p:cNvPr id="53" name="Group 52"/>
            <p:cNvGrpSpPr/>
            <p:nvPr/>
          </p:nvGrpSpPr>
          <p:grpSpPr>
            <a:xfrm>
              <a:off x="656941" y="3611379"/>
              <a:ext cx="2382842" cy="2306491"/>
              <a:chOff x="1284380" y="3748402"/>
              <a:chExt cx="2382842" cy="2306491"/>
            </a:xfrm>
          </p:grpSpPr>
          <p:cxnSp>
            <p:nvCxnSpPr>
              <p:cNvPr id="126" name="Straight Arrow Connector 125"/>
              <p:cNvCxnSpPr>
                <a:stCxn id="150" idx="5"/>
                <a:endCxn id="156" idx="1"/>
              </p:cNvCxnSpPr>
              <p:nvPr/>
            </p:nvCxnSpPr>
            <p:spPr>
              <a:xfrm>
                <a:off x="2930789" y="5143364"/>
                <a:ext cx="403047" cy="588189"/>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3276636" y="5676077"/>
                <a:ext cx="390586" cy="378816"/>
                <a:chOff x="7395964" y="5415237"/>
                <a:chExt cx="390586" cy="378816"/>
              </a:xfrm>
            </p:grpSpPr>
            <p:sp>
              <p:nvSpPr>
                <p:cNvPr id="156" name="Oval 155"/>
                <p:cNvSpPr/>
                <p:nvPr/>
              </p:nvSpPr>
              <p:spPr>
                <a:xfrm>
                  <a:off x="7395964" y="5415237"/>
                  <a:ext cx="390586" cy="378816"/>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7443741" y="5464166"/>
                  <a:ext cx="305899" cy="261128"/>
                </a:xfrm>
                <a:prstGeom prst="rect">
                  <a:avLst/>
                </a:prstGeom>
                <a:noFill/>
              </p:spPr>
              <p:txBody>
                <a:bodyPr wrap="square" rtlCol="0">
                  <a:spAutoFit/>
                </a:bodyPr>
                <a:lstStyle/>
                <a:p>
                  <a:pPr>
                    <a:spcAft>
                      <a:spcPts val="600"/>
                    </a:spcAft>
                  </a:pPr>
                  <a:r>
                    <a:rPr lang="en-US" b="1" dirty="0"/>
                    <a:t>7</a:t>
                  </a:r>
                </a:p>
              </p:txBody>
            </p:sp>
          </p:grpSp>
          <p:sp>
            <p:nvSpPr>
              <p:cNvPr id="128" name="TextBox 127"/>
              <p:cNvSpPr txBox="1"/>
              <p:nvPr/>
            </p:nvSpPr>
            <p:spPr>
              <a:xfrm>
                <a:off x="2855447" y="5377776"/>
                <a:ext cx="339887" cy="338554"/>
              </a:xfrm>
              <a:prstGeom prst="rect">
                <a:avLst/>
              </a:prstGeom>
              <a:noFill/>
            </p:spPr>
            <p:txBody>
              <a:bodyPr wrap="square" rtlCol="0">
                <a:spAutoFit/>
              </a:bodyPr>
              <a:lstStyle/>
              <a:p>
                <a:pPr>
                  <a:spcAft>
                    <a:spcPts val="600"/>
                  </a:spcAft>
                </a:pPr>
                <a:r>
                  <a:rPr lang="en-US" sz="1600" b="1" dirty="0">
                    <a:solidFill>
                      <a:srgbClr val="0070C0"/>
                    </a:solidFill>
                  </a:rPr>
                  <a:t>4</a:t>
                </a:r>
              </a:p>
            </p:txBody>
          </p:sp>
          <p:grpSp>
            <p:nvGrpSpPr>
              <p:cNvPr id="129" name="Group 128"/>
              <p:cNvGrpSpPr/>
              <p:nvPr/>
            </p:nvGrpSpPr>
            <p:grpSpPr>
              <a:xfrm>
                <a:off x="1284380" y="3748402"/>
                <a:ext cx="2345114" cy="1453411"/>
                <a:chOff x="3377756" y="3554277"/>
                <a:chExt cx="2345114" cy="1453411"/>
              </a:xfrm>
            </p:grpSpPr>
            <p:grpSp>
              <p:nvGrpSpPr>
                <p:cNvPr id="130" name="Group 129"/>
                <p:cNvGrpSpPr/>
                <p:nvPr/>
              </p:nvGrpSpPr>
              <p:grpSpPr>
                <a:xfrm>
                  <a:off x="3377756" y="3690245"/>
                  <a:ext cx="2345114" cy="1317443"/>
                  <a:chOff x="3377756" y="3690245"/>
                  <a:chExt cx="2345114" cy="1317443"/>
                </a:xfrm>
              </p:grpSpPr>
              <p:grpSp>
                <p:nvGrpSpPr>
                  <p:cNvPr id="142" name="Group 141"/>
                  <p:cNvGrpSpPr/>
                  <p:nvPr/>
                </p:nvGrpSpPr>
                <p:grpSpPr>
                  <a:xfrm>
                    <a:off x="3377756" y="3690245"/>
                    <a:ext cx="2345114" cy="1317443"/>
                    <a:chOff x="538764" y="2234119"/>
                    <a:chExt cx="2605274" cy="1486390"/>
                  </a:xfrm>
                </p:grpSpPr>
                <p:grpSp>
                  <p:nvGrpSpPr>
                    <p:cNvPr id="145" name="Group 144"/>
                    <p:cNvGrpSpPr/>
                    <p:nvPr/>
                  </p:nvGrpSpPr>
                  <p:grpSpPr>
                    <a:xfrm>
                      <a:off x="538764" y="2234119"/>
                      <a:ext cx="2605274" cy="1486390"/>
                      <a:chOff x="672813" y="3338604"/>
                      <a:chExt cx="2957361" cy="1628719"/>
                    </a:xfrm>
                  </p:grpSpPr>
                  <p:sp>
                    <p:nvSpPr>
                      <p:cNvPr id="147" name="Oval 146"/>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Arrow Connector 150"/>
                      <p:cNvCxnSpPr>
                        <a:stCxn id="147" idx="5"/>
                        <a:endCxn id="150"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1552302" y="3406636"/>
                        <a:ext cx="428622" cy="322825"/>
                      </a:xfrm>
                      <a:prstGeom prst="rect">
                        <a:avLst/>
                      </a:prstGeom>
                      <a:noFill/>
                    </p:spPr>
                    <p:txBody>
                      <a:bodyPr wrap="square" rtlCol="0">
                        <a:spAutoFit/>
                      </a:bodyPr>
                      <a:lstStyle/>
                      <a:p>
                        <a:pPr>
                          <a:spcAft>
                            <a:spcPts val="600"/>
                          </a:spcAft>
                        </a:pPr>
                        <a:r>
                          <a:rPr lang="en-US" b="1" dirty="0"/>
                          <a:t>1</a:t>
                        </a:r>
                      </a:p>
                    </p:txBody>
                  </p:sp>
                  <p:sp>
                    <p:nvSpPr>
                      <p:cNvPr id="153" name="TextBox 152"/>
                      <p:cNvSpPr txBox="1"/>
                      <p:nvPr/>
                    </p:nvSpPr>
                    <p:spPr>
                      <a:xfrm>
                        <a:off x="2370064" y="4546865"/>
                        <a:ext cx="275480" cy="322825"/>
                      </a:xfrm>
                      <a:prstGeom prst="rect">
                        <a:avLst/>
                      </a:prstGeom>
                      <a:noFill/>
                    </p:spPr>
                    <p:txBody>
                      <a:bodyPr wrap="square" rtlCol="0">
                        <a:spAutoFit/>
                      </a:bodyPr>
                      <a:lstStyle/>
                      <a:p>
                        <a:pPr>
                          <a:spcAft>
                            <a:spcPts val="600"/>
                          </a:spcAft>
                        </a:pPr>
                        <a:r>
                          <a:rPr lang="en-US" b="1" dirty="0"/>
                          <a:t>4</a:t>
                        </a:r>
                      </a:p>
                    </p:txBody>
                  </p:sp>
                  <p:sp>
                    <p:nvSpPr>
                      <p:cNvPr id="154" name="TextBox 153"/>
                      <p:cNvSpPr txBox="1"/>
                      <p:nvPr/>
                    </p:nvSpPr>
                    <p:spPr>
                      <a:xfrm>
                        <a:off x="728951" y="4559123"/>
                        <a:ext cx="452413" cy="322825"/>
                      </a:xfrm>
                      <a:prstGeom prst="rect">
                        <a:avLst/>
                      </a:prstGeom>
                      <a:noFill/>
                    </p:spPr>
                    <p:txBody>
                      <a:bodyPr wrap="square" rtlCol="0">
                        <a:spAutoFit/>
                      </a:bodyPr>
                      <a:lstStyle/>
                      <a:p>
                        <a:pPr>
                          <a:spcAft>
                            <a:spcPts val="600"/>
                          </a:spcAft>
                        </a:pPr>
                        <a:r>
                          <a:rPr lang="en-US" b="1" dirty="0"/>
                          <a:t>3</a:t>
                        </a:r>
                      </a:p>
                    </p:txBody>
                  </p:sp>
                  <p:sp>
                    <p:nvSpPr>
                      <p:cNvPr id="155" name="TextBox 154"/>
                      <p:cNvSpPr txBox="1"/>
                      <p:nvPr/>
                    </p:nvSpPr>
                    <p:spPr>
                      <a:xfrm>
                        <a:off x="3201552" y="3379783"/>
                        <a:ext cx="428622" cy="322825"/>
                      </a:xfrm>
                      <a:prstGeom prst="rect">
                        <a:avLst/>
                      </a:prstGeom>
                      <a:noFill/>
                    </p:spPr>
                    <p:txBody>
                      <a:bodyPr wrap="square" rtlCol="0">
                        <a:spAutoFit/>
                      </a:bodyPr>
                      <a:lstStyle/>
                      <a:p>
                        <a:pPr>
                          <a:spcAft>
                            <a:spcPts val="600"/>
                          </a:spcAft>
                        </a:pPr>
                        <a:r>
                          <a:rPr lang="en-US" b="1" dirty="0"/>
                          <a:t>2</a:t>
                        </a:r>
                      </a:p>
                    </p:txBody>
                  </p:sp>
                </p:grpSp>
                <p:sp>
                  <p:nvSpPr>
                    <p:cNvPr id="146" name="TextBox 145"/>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43" name="Straight Arrow Connector 142"/>
                  <p:cNvCxnSpPr>
                    <a:stCxn id="149" idx="6"/>
                    <a:endCxn id="150" idx="2"/>
                  </p:cNvCxnSpPr>
                  <p:nvPr/>
                </p:nvCxnSpPr>
                <p:spPr>
                  <a:xfrm flipV="1">
                    <a:off x="3768341" y="4815307"/>
                    <a:ext cx="922439" cy="297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944466" y="4518565"/>
                    <a:ext cx="339887"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131" name="Straight Arrow Connector 130"/>
                <p:cNvCxnSpPr>
                  <a:stCxn id="147" idx="6"/>
                  <a:endCxn id="148" idx="2"/>
                </p:cNvCxnSpPr>
                <p:nvPr/>
              </p:nvCxnSpPr>
              <p:spPr>
                <a:xfrm flipV="1">
                  <a:off x="4439862" y="3879654"/>
                  <a:ext cx="892423" cy="746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4750943" y="3554277"/>
                  <a:ext cx="339887"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grpSp>
        <p:cxnSp>
          <p:nvCxnSpPr>
            <p:cNvPr id="240" name="Straight Arrow Connector 239"/>
            <p:cNvCxnSpPr>
              <a:stCxn id="148" idx="3"/>
              <a:endCxn id="150" idx="7"/>
            </p:cNvCxnSpPr>
            <p:nvPr/>
          </p:nvCxnSpPr>
          <p:spPr>
            <a:xfrm flipH="1">
              <a:off x="2303350" y="4070688"/>
              <a:ext cx="365320" cy="667788"/>
            </a:xfrm>
            <a:prstGeom prst="straightConnector1">
              <a:avLst/>
            </a:prstGeom>
            <a:ln w="44450" cmpd="sng">
              <a:solidFill>
                <a:schemeClr val="accent4">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cxnSp>
        <p:nvCxnSpPr>
          <p:cNvPr id="243" name="Straight Arrow Connector 242"/>
          <p:cNvCxnSpPr>
            <a:stCxn id="147" idx="3"/>
            <a:endCxn id="149" idx="7"/>
          </p:cNvCxnSpPr>
          <p:nvPr/>
        </p:nvCxnSpPr>
        <p:spPr>
          <a:xfrm flipH="1">
            <a:off x="990326" y="4078156"/>
            <a:ext cx="395336" cy="663293"/>
          </a:xfrm>
          <a:prstGeom prst="straightConnector1">
            <a:avLst/>
          </a:prstGeom>
          <a:ln w="44450" cmpd="sng">
            <a:solidFill>
              <a:schemeClr val="accent4">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213" idx="5"/>
          </p:cNvCxnSpPr>
          <p:nvPr/>
        </p:nvCxnSpPr>
        <p:spPr>
          <a:xfrm>
            <a:off x="4589289" y="5387676"/>
            <a:ext cx="511342" cy="541841"/>
          </a:xfrm>
          <a:prstGeom prst="straightConnector1">
            <a:avLst/>
          </a:prstGeom>
          <a:ln w="44450" cmpd="sng">
            <a:solidFill>
              <a:schemeClr val="accent4">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6581546" y="5044208"/>
            <a:ext cx="600403" cy="928685"/>
            <a:chOff x="6581546" y="5044208"/>
            <a:chExt cx="600403" cy="928685"/>
          </a:xfrm>
        </p:grpSpPr>
        <p:sp>
          <p:nvSpPr>
            <p:cNvPr id="223" name="Oval 222"/>
            <p:cNvSpPr/>
            <p:nvPr/>
          </p:nvSpPr>
          <p:spPr>
            <a:xfrm>
              <a:off x="6787281" y="5044208"/>
              <a:ext cx="390586" cy="378816"/>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p:cNvSpPr txBox="1"/>
            <p:nvPr/>
          </p:nvSpPr>
          <p:spPr>
            <a:xfrm>
              <a:off x="6842307" y="5081328"/>
              <a:ext cx="305899" cy="369332"/>
            </a:xfrm>
            <a:prstGeom prst="rect">
              <a:avLst/>
            </a:prstGeom>
            <a:noFill/>
          </p:spPr>
          <p:txBody>
            <a:bodyPr wrap="square" rtlCol="0">
              <a:spAutoFit/>
            </a:bodyPr>
            <a:lstStyle/>
            <a:p>
              <a:pPr>
                <a:spcAft>
                  <a:spcPts val="600"/>
                </a:spcAft>
              </a:pPr>
              <a:r>
                <a:rPr lang="en-US" b="1" dirty="0"/>
                <a:t>5</a:t>
              </a:r>
            </a:p>
          </p:txBody>
        </p:sp>
        <p:cxnSp>
          <p:nvCxnSpPr>
            <p:cNvPr id="225" name="Straight Arrow Connector 224"/>
            <p:cNvCxnSpPr>
              <a:stCxn id="220" idx="7"/>
              <a:endCxn id="223" idx="4"/>
            </p:cNvCxnSpPr>
            <p:nvPr/>
          </p:nvCxnSpPr>
          <p:spPr>
            <a:xfrm flipV="1">
              <a:off x="6581546" y="5423024"/>
              <a:ext cx="401028" cy="549869"/>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6842062" y="5578594"/>
              <a:ext cx="339887" cy="338554"/>
            </a:xfrm>
            <a:prstGeom prst="rect">
              <a:avLst/>
            </a:prstGeom>
            <a:noFill/>
          </p:spPr>
          <p:txBody>
            <a:bodyPr wrap="square" rtlCol="0">
              <a:spAutoFit/>
            </a:bodyPr>
            <a:lstStyle/>
            <a:p>
              <a:pPr>
                <a:spcAft>
                  <a:spcPts val="600"/>
                </a:spcAft>
              </a:pPr>
              <a:r>
                <a:rPr lang="en-US" sz="1600" b="1" dirty="0">
                  <a:solidFill>
                    <a:srgbClr val="0070C0"/>
                  </a:solidFill>
                </a:rPr>
                <a:t>6</a:t>
              </a:r>
            </a:p>
          </p:txBody>
        </p:sp>
      </p:grpSp>
      <p:grpSp>
        <p:nvGrpSpPr>
          <p:cNvPr id="73" name="Group 72"/>
          <p:cNvGrpSpPr/>
          <p:nvPr/>
        </p:nvGrpSpPr>
        <p:grpSpPr>
          <a:xfrm>
            <a:off x="4255904" y="3989742"/>
            <a:ext cx="2382842" cy="2446937"/>
            <a:chOff x="4255904" y="3989742"/>
            <a:chExt cx="2382842" cy="2446937"/>
          </a:xfrm>
        </p:grpSpPr>
        <p:grpSp>
          <p:nvGrpSpPr>
            <p:cNvPr id="162" name="Group 161"/>
            <p:cNvGrpSpPr/>
            <p:nvPr/>
          </p:nvGrpSpPr>
          <p:grpSpPr>
            <a:xfrm>
              <a:off x="4255904" y="3989742"/>
              <a:ext cx="2382842" cy="2446937"/>
              <a:chOff x="1284380" y="3748402"/>
              <a:chExt cx="2382842" cy="2446937"/>
            </a:xfrm>
          </p:grpSpPr>
          <p:grpSp>
            <p:nvGrpSpPr>
              <p:cNvPr id="163" name="Group 162"/>
              <p:cNvGrpSpPr/>
              <p:nvPr/>
            </p:nvGrpSpPr>
            <p:grpSpPr>
              <a:xfrm>
                <a:off x="1284380" y="3748402"/>
                <a:ext cx="2382842" cy="2306491"/>
                <a:chOff x="1284380" y="3748402"/>
                <a:chExt cx="2382842" cy="2306491"/>
              </a:xfrm>
            </p:grpSpPr>
            <p:cxnSp>
              <p:nvCxnSpPr>
                <p:cNvPr id="168" name="Straight Arrow Connector 167"/>
                <p:cNvCxnSpPr>
                  <a:stCxn id="214" idx="5"/>
                  <a:endCxn id="220" idx="1"/>
                </p:cNvCxnSpPr>
                <p:nvPr/>
              </p:nvCxnSpPr>
              <p:spPr>
                <a:xfrm>
                  <a:off x="2930789" y="5143364"/>
                  <a:ext cx="403047" cy="588189"/>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3276636" y="5676077"/>
                  <a:ext cx="390586" cy="378816"/>
                  <a:chOff x="7395964" y="5415237"/>
                  <a:chExt cx="390586" cy="378816"/>
                </a:xfrm>
              </p:grpSpPr>
              <p:sp>
                <p:nvSpPr>
                  <p:cNvPr id="220" name="Oval 219"/>
                  <p:cNvSpPr/>
                  <p:nvPr/>
                </p:nvSpPr>
                <p:spPr>
                  <a:xfrm>
                    <a:off x="7395964" y="5415237"/>
                    <a:ext cx="390586" cy="378816"/>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7443741" y="5464166"/>
                    <a:ext cx="305899" cy="261128"/>
                  </a:xfrm>
                  <a:prstGeom prst="rect">
                    <a:avLst/>
                  </a:prstGeom>
                  <a:noFill/>
                </p:spPr>
                <p:txBody>
                  <a:bodyPr wrap="square" rtlCol="0">
                    <a:spAutoFit/>
                  </a:bodyPr>
                  <a:lstStyle/>
                  <a:p>
                    <a:pPr>
                      <a:spcAft>
                        <a:spcPts val="600"/>
                      </a:spcAft>
                    </a:pPr>
                    <a:r>
                      <a:rPr lang="en-US" b="1" dirty="0"/>
                      <a:t>7</a:t>
                    </a:r>
                  </a:p>
                </p:txBody>
              </p:sp>
            </p:grpSp>
            <p:sp>
              <p:nvSpPr>
                <p:cNvPr id="170" name="TextBox 169"/>
                <p:cNvSpPr txBox="1"/>
                <p:nvPr/>
              </p:nvSpPr>
              <p:spPr>
                <a:xfrm>
                  <a:off x="2855447" y="5377776"/>
                  <a:ext cx="339887" cy="338554"/>
                </a:xfrm>
                <a:prstGeom prst="rect">
                  <a:avLst/>
                </a:prstGeom>
                <a:noFill/>
              </p:spPr>
              <p:txBody>
                <a:bodyPr wrap="square" rtlCol="0">
                  <a:spAutoFit/>
                </a:bodyPr>
                <a:lstStyle/>
                <a:p>
                  <a:pPr>
                    <a:spcAft>
                      <a:spcPts val="600"/>
                    </a:spcAft>
                  </a:pPr>
                  <a:r>
                    <a:rPr lang="en-US" sz="1600" b="1" dirty="0">
                      <a:solidFill>
                        <a:srgbClr val="0070C0"/>
                      </a:solidFill>
                    </a:rPr>
                    <a:t>4</a:t>
                  </a:r>
                </a:p>
              </p:txBody>
            </p:sp>
            <p:grpSp>
              <p:nvGrpSpPr>
                <p:cNvPr id="171" name="Group 170"/>
                <p:cNvGrpSpPr/>
                <p:nvPr/>
              </p:nvGrpSpPr>
              <p:grpSpPr>
                <a:xfrm>
                  <a:off x="1284380" y="3748402"/>
                  <a:ext cx="2345114" cy="1453411"/>
                  <a:chOff x="3377756" y="3554277"/>
                  <a:chExt cx="2345114" cy="1453411"/>
                </a:xfrm>
              </p:grpSpPr>
              <p:grpSp>
                <p:nvGrpSpPr>
                  <p:cNvPr id="172" name="Group 171"/>
                  <p:cNvGrpSpPr/>
                  <p:nvPr/>
                </p:nvGrpSpPr>
                <p:grpSpPr>
                  <a:xfrm>
                    <a:off x="3377756" y="3690245"/>
                    <a:ext cx="2345114" cy="1317443"/>
                    <a:chOff x="3377756" y="3690245"/>
                    <a:chExt cx="2345114" cy="1317443"/>
                  </a:xfrm>
                </p:grpSpPr>
                <p:grpSp>
                  <p:nvGrpSpPr>
                    <p:cNvPr id="175" name="Group 174"/>
                    <p:cNvGrpSpPr/>
                    <p:nvPr/>
                  </p:nvGrpSpPr>
                  <p:grpSpPr>
                    <a:xfrm>
                      <a:off x="3377756" y="3690245"/>
                      <a:ext cx="2345114" cy="1317443"/>
                      <a:chOff x="538764" y="2234119"/>
                      <a:chExt cx="2605274" cy="1486390"/>
                    </a:xfrm>
                  </p:grpSpPr>
                  <p:grpSp>
                    <p:nvGrpSpPr>
                      <p:cNvPr id="209" name="Group 208"/>
                      <p:cNvGrpSpPr/>
                      <p:nvPr/>
                    </p:nvGrpSpPr>
                    <p:grpSpPr>
                      <a:xfrm>
                        <a:off x="538764" y="2234119"/>
                        <a:ext cx="2605274" cy="1486390"/>
                        <a:chOff x="672813" y="3338604"/>
                        <a:chExt cx="2957361" cy="1628719"/>
                      </a:xfrm>
                    </p:grpSpPr>
                    <p:sp>
                      <p:nvSpPr>
                        <p:cNvPr id="211" name="Oval 210"/>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Arrow Connector 214"/>
                        <p:cNvCxnSpPr>
                          <a:stCxn id="211" idx="5"/>
                          <a:endCxn id="214"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1552302" y="3406636"/>
                          <a:ext cx="428622" cy="322825"/>
                        </a:xfrm>
                        <a:prstGeom prst="rect">
                          <a:avLst/>
                        </a:prstGeom>
                        <a:noFill/>
                      </p:spPr>
                      <p:txBody>
                        <a:bodyPr wrap="square" rtlCol="0">
                          <a:spAutoFit/>
                        </a:bodyPr>
                        <a:lstStyle/>
                        <a:p>
                          <a:pPr>
                            <a:spcAft>
                              <a:spcPts val="600"/>
                            </a:spcAft>
                          </a:pPr>
                          <a:r>
                            <a:rPr lang="en-US" b="1" dirty="0"/>
                            <a:t>1</a:t>
                          </a:r>
                        </a:p>
                      </p:txBody>
                    </p:sp>
                    <p:sp>
                      <p:nvSpPr>
                        <p:cNvPr id="217" name="TextBox 216"/>
                        <p:cNvSpPr txBox="1"/>
                        <p:nvPr/>
                      </p:nvSpPr>
                      <p:spPr>
                        <a:xfrm>
                          <a:off x="2370064" y="4546865"/>
                          <a:ext cx="275480" cy="322825"/>
                        </a:xfrm>
                        <a:prstGeom prst="rect">
                          <a:avLst/>
                        </a:prstGeom>
                        <a:noFill/>
                      </p:spPr>
                      <p:txBody>
                        <a:bodyPr wrap="square" rtlCol="0">
                          <a:spAutoFit/>
                        </a:bodyPr>
                        <a:lstStyle/>
                        <a:p>
                          <a:pPr>
                            <a:spcAft>
                              <a:spcPts val="600"/>
                            </a:spcAft>
                          </a:pPr>
                          <a:r>
                            <a:rPr lang="en-US" b="1" dirty="0"/>
                            <a:t>4</a:t>
                          </a:r>
                        </a:p>
                      </p:txBody>
                    </p:sp>
                    <p:sp>
                      <p:nvSpPr>
                        <p:cNvPr id="218" name="TextBox 217"/>
                        <p:cNvSpPr txBox="1"/>
                        <p:nvPr/>
                      </p:nvSpPr>
                      <p:spPr>
                        <a:xfrm>
                          <a:off x="728951" y="4559123"/>
                          <a:ext cx="452413" cy="322825"/>
                        </a:xfrm>
                        <a:prstGeom prst="rect">
                          <a:avLst/>
                        </a:prstGeom>
                        <a:noFill/>
                      </p:spPr>
                      <p:txBody>
                        <a:bodyPr wrap="square" rtlCol="0">
                          <a:spAutoFit/>
                        </a:bodyPr>
                        <a:lstStyle/>
                        <a:p>
                          <a:pPr>
                            <a:spcAft>
                              <a:spcPts val="600"/>
                            </a:spcAft>
                          </a:pPr>
                          <a:r>
                            <a:rPr lang="en-US" b="1" dirty="0"/>
                            <a:t>3</a:t>
                          </a:r>
                        </a:p>
                      </p:txBody>
                    </p:sp>
                    <p:sp>
                      <p:nvSpPr>
                        <p:cNvPr id="219" name="TextBox 218"/>
                        <p:cNvSpPr txBox="1"/>
                        <p:nvPr/>
                      </p:nvSpPr>
                      <p:spPr>
                        <a:xfrm>
                          <a:off x="3201552" y="3379783"/>
                          <a:ext cx="428622" cy="322825"/>
                        </a:xfrm>
                        <a:prstGeom prst="rect">
                          <a:avLst/>
                        </a:prstGeom>
                        <a:noFill/>
                      </p:spPr>
                      <p:txBody>
                        <a:bodyPr wrap="square" rtlCol="0">
                          <a:spAutoFit/>
                        </a:bodyPr>
                        <a:lstStyle/>
                        <a:p>
                          <a:pPr>
                            <a:spcAft>
                              <a:spcPts val="600"/>
                            </a:spcAft>
                          </a:pPr>
                          <a:r>
                            <a:rPr lang="en-US" b="1" dirty="0"/>
                            <a:t>2</a:t>
                          </a:r>
                        </a:p>
                      </p:txBody>
                    </p:sp>
                  </p:grpSp>
                  <p:sp>
                    <p:nvSpPr>
                      <p:cNvPr id="210" name="TextBox 209"/>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176" name="Straight Arrow Connector 175"/>
                    <p:cNvCxnSpPr>
                      <a:stCxn id="213" idx="6"/>
                      <a:endCxn id="214" idx="2"/>
                    </p:cNvCxnSpPr>
                    <p:nvPr/>
                  </p:nvCxnSpPr>
                  <p:spPr>
                    <a:xfrm flipV="1">
                      <a:off x="3768341" y="4815307"/>
                      <a:ext cx="922439" cy="297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3944466" y="4518565"/>
                      <a:ext cx="339887"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cxnSp>
                <p:nvCxnSpPr>
                  <p:cNvPr id="173" name="Straight Arrow Connector 172"/>
                  <p:cNvCxnSpPr>
                    <a:stCxn id="211" idx="6"/>
                    <a:endCxn id="212" idx="2"/>
                  </p:cNvCxnSpPr>
                  <p:nvPr/>
                </p:nvCxnSpPr>
                <p:spPr>
                  <a:xfrm flipV="1">
                    <a:off x="4439862" y="3879654"/>
                    <a:ext cx="892423" cy="746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750943" y="3554277"/>
                    <a:ext cx="339887"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grpSp>
          <p:cxnSp>
            <p:nvCxnSpPr>
              <p:cNvPr id="164" name="Straight Arrow Connector 163"/>
              <p:cNvCxnSpPr>
                <a:stCxn id="165" idx="6"/>
                <a:endCxn id="220" idx="2"/>
              </p:cNvCxnSpPr>
              <p:nvPr/>
            </p:nvCxnSpPr>
            <p:spPr>
              <a:xfrm>
                <a:off x="2484579" y="5855542"/>
                <a:ext cx="792057" cy="9943"/>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2093994" y="5666133"/>
                <a:ext cx="390585" cy="378818"/>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2120268" y="5688177"/>
                <a:ext cx="377593" cy="294614"/>
              </a:xfrm>
              <a:prstGeom prst="rect">
                <a:avLst/>
              </a:prstGeom>
              <a:noFill/>
            </p:spPr>
            <p:txBody>
              <a:bodyPr wrap="square" rtlCol="0">
                <a:spAutoFit/>
              </a:bodyPr>
              <a:lstStyle/>
              <a:p>
                <a:pPr>
                  <a:spcAft>
                    <a:spcPts val="600"/>
                  </a:spcAft>
                </a:pPr>
                <a:r>
                  <a:rPr lang="en-US" b="1" dirty="0"/>
                  <a:t>6</a:t>
                </a:r>
              </a:p>
            </p:txBody>
          </p:sp>
          <p:sp>
            <p:nvSpPr>
              <p:cNvPr id="167" name="TextBox 166"/>
              <p:cNvSpPr txBox="1"/>
              <p:nvPr/>
            </p:nvSpPr>
            <p:spPr>
              <a:xfrm>
                <a:off x="2657567" y="5895266"/>
                <a:ext cx="339887" cy="300073"/>
              </a:xfrm>
              <a:prstGeom prst="rect">
                <a:avLst/>
              </a:prstGeom>
              <a:noFill/>
            </p:spPr>
            <p:txBody>
              <a:bodyPr wrap="square" rtlCol="0">
                <a:spAutoFit/>
              </a:bodyPr>
              <a:lstStyle/>
              <a:p>
                <a:pPr>
                  <a:spcAft>
                    <a:spcPts val="600"/>
                  </a:spcAft>
                </a:pPr>
                <a:r>
                  <a:rPr lang="en-US" sz="1600" b="1" dirty="0">
                    <a:solidFill>
                      <a:srgbClr val="0070C0"/>
                    </a:solidFill>
                  </a:rPr>
                  <a:t>1</a:t>
                </a:r>
              </a:p>
            </p:txBody>
          </p:sp>
        </p:grpSp>
        <p:cxnSp>
          <p:nvCxnSpPr>
            <p:cNvPr id="250" name="Straight Arrow Connector 249"/>
            <p:cNvCxnSpPr>
              <a:stCxn id="212" idx="3"/>
              <a:endCxn id="214" idx="7"/>
            </p:cNvCxnSpPr>
            <p:nvPr/>
          </p:nvCxnSpPr>
          <p:spPr>
            <a:xfrm flipH="1">
              <a:off x="5902313" y="4449051"/>
              <a:ext cx="365320" cy="667788"/>
            </a:xfrm>
            <a:prstGeom prst="straightConnector1">
              <a:avLst/>
            </a:prstGeom>
            <a:ln w="44450" cmpd="sng">
              <a:solidFill>
                <a:schemeClr val="accent4">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a:stCxn id="211" idx="3"/>
              <a:endCxn id="213" idx="7"/>
            </p:cNvCxnSpPr>
            <p:nvPr/>
          </p:nvCxnSpPr>
          <p:spPr>
            <a:xfrm flipH="1">
              <a:off x="4589289" y="4456519"/>
              <a:ext cx="395336" cy="663293"/>
            </a:xfrm>
            <a:prstGeom prst="straightConnector1">
              <a:avLst/>
            </a:prstGeom>
            <a:ln w="44450" cmpd="sng">
              <a:solidFill>
                <a:schemeClr val="accent4">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244607" y="248653"/>
            <a:ext cx="3025246" cy="2514600"/>
            <a:chOff x="152400" y="76200"/>
            <a:chExt cx="3025246" cy="2514600"/>
          </a:xfrm>
        </p:grpSpPr>
        <p:sp>
          <p:nvSpPr>
            <p:cNvPr id="179" name="Rounded Rectangle 178"/>
            <p:cNvSpPr/>
            <p:nvPr/>
          </p:nvSpPr>
          <p:spPr>
            <a:xfrm>
              <a:off x="152400" y="76200"/>
              <a:ext cx="3025246" cy="2514600"/>
            </a:xfrm>
            <a:prstGeom prst="roundRect">
              <a:avLst/>
            </a:prstGeom>
            <a:solidFill>
              <a:schemeClr val="accent2">
                <a:lumMod val="20000"/>
                <a:lumOff val="80000"/>
                <a:alpha val="49000"/>
              </a:schemeClr>
            </a:solidFill>
            <a:ln w="19050" cmpd="sng">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2" name="Group 201"/>
            <p:cNvGrpSpPr/>
            <p:nvPr/>
          </p:nvGrpSpPr>
          <p:grpSpPr>
            <a:xfrm>
              <a:off x="236663" y="204964"/>
              <a:ext cx="2697841" cy="2168242"/>
              <a:chOff x="538764" y="2075473"/>
              <a:chExt cx="3300175" cy="2674540"/>
            </a:xfrm>
          </p:grpSpPr>
          <p:sp>
            <p:nvSpPr>
              <p:cNvPr id="203" name="TextBox 202"/>
              <p:cNvSpPr txBox="1"/>
              <p:nvPr/>
            </p:nvSpPr>
            <p:spPr>
              <a:xfrm>
                <a:off x="2826860" y="3145091"/>
                <a:ext cx="377593" cy="338554"/>
              </a:xfrm>
              <a:prstGeom prst="rect">
                <a:avLst/>
              </a:prstGeom>
              <a:noFill/>
            </p:spPr>
            <p:txBody>
              <a:bodyPr wrap="square" rtlCol="0">
                <a:spAutoFit/>
              </a:bodyPr>
              <a:lstStyle/>
              <a:p>
                <a:pPr>
                  <a:spcAft>
                    <a:spcPts val="600"/>
                  </a:spcAft>
                </a:pPr>
                <a:r>
                  <a:rPr lang="en-US" sz="1600" b="1" dirty="0">
                    <a:solidFill>
                      <a:srgbClr val="0070C0"/>
                    </a:solidFill>
                  </a:rPr>
                  <a:t>7</a:t>
                </a:r>
              </a:p>
            </p:txBody>
          </p:sp>
          <p:sp>
            <p:nvSpPr>
              <p:cNvPr id="204" name="TextBox 203"/>
              <p:cNvSpPr txBox="1"/>
              <p:nvPr/>
            </p:nvSpPr>
            <p:spPr>
              <a:xfrm>
                <a:off x="2559879" y="3682329"/>
                <a:ext cx="377593" cy="338554"/>
              </a:xfrm>
              <a:prstGeom prst="rect">
                <a:avLst/>
              </a:prstGeom>
              <a:noFill/>
            </p:spPr>
            <p:txBody>
              <a:bodyPr wrap="square" rtlCol="0">
                <a:spAutoFit/>
              </a:bodyPr>
              <a:lstStyle/>
              <a:p>
                <a:pPr>
                  <a:spcAft>
                    <a:spcPts val="600"/>
                  </a:spcAft>
                </a:pPr>
                <a:r>
                  <a:rPr lang="en-US" sz="1600" b="1" dirty="0">
                    <a:solidFill>
                      <a:srgbClr val="0070C0"/>
                    </a:solidFill>
                  </a:rPr>
                  <a:t>4</a:t>
                </a:r>
              </a:p>
            </p:txBody>
          </p:sp>
          <p:grpSp>
            <p:nvGrpSpPr>
              <p:cNvPr id="205" name="Group 204"/>
              <p:cNvGrpSpPr/>
              <p:nvPr/>
            </p:nvGrpSpPr>
            <p:grpSpPr>
              <a:xfrm>
                <a:off x="538764" y="2075473"/>
                <a:ext cx="3300175" cy="2674540"/>
                <a:chOff x="538764" y="2075473"/>
                <a:chExt cx="3300175" cy="2674540"/>
              </a:xfrm>
            </p:grpSpPr>
            <p:grpSp>
              <p:nvGrpSpPr>
                <p:cNvPr id="206" name="Group 205"/>
                <p:cNvGrpSpPr/>
                <p:nvPr/>
              </p:nvGrpSpPr>
              <p:grpSpPr>
                <a:xfrm>
                  <a:off x="538764" y="2075473"/>
                  <a:ext cx="3300175" cy="2674540"/>
                  <a:chOff x="304800" y="1258991"/>
                  <a:chExt cx="3300175" cy="2674540"/>
                </a:xfrm>
              </p:grpSpPr>
              <p:grpSp>
                <p:nvGrpSpPr>
                  <p:cNvPr id="226" name="Group 225"/>
                  <p:cNvGrpSpPr/>
                  <p:nvPr/>
                </p:nvGrpSpPr>
                <p:grpSpPr>
                  <a:xfrm>
                    <a:off x="304800" y="1417638"/>
                    <a:ext cx="3233057" cy="2370591"/>
                    <a:chOff x="603039" y="1771595"/>
                    <a:chExt cx="2873582" cy="2092255"/>
                  </a:xfrm>
                </p:grpSpPr>
                <p:cxnSp>
                  <p:nvCxnSpPr>
                    <p:cNvPr id="237" name="Straight Arrow Connector 236"/>
                    <p:cNvCxnSpPr>
                      <a:stCxn id="263" idx="3"/>
                      <a:endCxn id="244" idx="7"/>
                    </p:cNvCxnSpPr>
                    <p:nvPr/>
                  </p:nvCxnSpPr>
                  <p:spPr>
                    <a:xfrm flipH="1">
                      <a:off x="1626748" y="3025262"/>
                      <a:ext cx="329271" cy="51661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238" name="Group 237"/>
                    <p:cNvGrpSpPr/>
                    <p:nvPr/>
                  </p:nvGrpSpPr>
                  <p:grpSpPr>
                    <a:xfrm>
                      <a:off x="603039" y="1771595"/>
                      <a:ext cx="2873582" cy="2092255"/>
                      <a:chOff x="603039" y="1771595"/>
                      <a:chExt cx="2873582" cy="2092255"/>
                    </a:xfrm>
                  </p:grpSpPr>
                  <p:grpSp>
                    <p:nvGrpSpPr>
                      <p:cNvPr id="241" name="Group 240"/>
                      <p:cNvGrpSpPr/>
                      <p:nvPr/>
                    </p:nvGrpSpPr>
                    <p:grpSpPr>
                      <a:xfrm>
                        <a:off x="603039" y="1771595"/>
                        <a:ext cx="2315601" cy="1311870"/>
                        <a:chOff x="672813" y="3338604"/>
                        <a:chExt cx="2957361" cy="1628719"/>
                      </a:xfrm>
                    </p:grpSpPr>
                    <p:cxnSp>
                      <p:nvCxnSpPr>
                        <p:cNvPr id="258" name="Straight Arrow Connector 257"/>
                        <p:cNvCxnSpPr>
                          <a:stCxn id="263" idx="2"/>
                          <a:endCxn id="261" idx="6"/>
                        </p:cNvCxnSpPr>
                        <p:nvPr/>
                      </p:nvCxnSpPr>
                      <p:spPr>
                        <a:xfrm flipH="1">
                          <a:off x="1165370" y="4729487"/>
                          <a:ext cx="1163263" cy="3675"/>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59" name="Oval 258"/>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Arrow Connector 261"/>
                        <p:cNvCxnSpPr>
                          <a:stCxn id="259" idx="3"/>
                          <a:endCxn id="261" idx="7"/>
                        </p:cNvCxnSpPr>
                        <p:nvPr/>
                      </p:nvCxnSpPr>
                      <p:spPr>
                        <a:xfrm flipH="1">
                          <a:off x="1093237" y="3747575"/>
                          <a:ext cx="498546" cy="82001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63" name="Oval 262"/>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4" name="Straight Arrow Connector 263"/>
                        <p:cNvCxnSpPr>
                          <a:stCxn id="260" idx="3"/>
                          <a:endCxn id="263" idx="7"/>
                        </p:cNvCxnSpPr>
                        <p:nvPr/>
                      </p:nvCxnSpPr>
                      <p:spPr>
                        <a:xfrm flipH="1">
                          <a:off x="2749057" y="3738343"/>
                          <a:ext cx="460693" cy="82556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a:stCxn id="259" idx="5"/>
                          <a:endCxn id="263" idx="1"/>
                        </p:cNvCxnSpPr>
                        <p:nvPr/>
                      </p:nvCxnSpPr>
                      <p:spPr>
                        <a:xfrm>
                          <a:off x="1940074" y="3747575"/>
                          <a:ext cx="460692" cy="81633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259" idx="6"/>
                          <a:endCxn id="260" idx="2"/>
                        </p:cNvCxnSpPr>
                        <p:nvPr/>
                      </p:nvCxnSpPr>
                      <p:spPr>
                        <a:xfrm flipV="1">
                          <a:off x="2012207" y="3572765"/>
                          <a:ext cx="1125410" cy="9232"/>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1556652" y="3396079"/>
                          <a:ext cx="428622" cy="322825"/>
                        </a:xfrm>
                        <a:prstGeom prst="rect">
                          <a:avLst/>
                        </a:prstGeom>
                        <a:noFill/>
                      </p:spPr>
                      <p:txBody>
                        <a:bodyPr wrap="square" rtlCol="0">
                          <a:spAutoFit/>
                        </a:bodyPr>
                        <a:lstStyle/>
                        <a:p>
                          <a:pPr>
                            <a:spcAft>
                              <a:spcPts val="600"/>
                            </a:spcAft>
                          </a:pPr>
                          <a:r>
                            <a:rPr lang="en-US" b="1" dirty="0"/>
                            <a:t>1</a:t>
                          </a:r>
                        </a:p>
                      </p:txBody>
                    </p:sp>
                    <p:sp>
                      <p:nvSpPr>
                        <p:cNvPr id="268" name="TextBox 267"/>
                        <p:cNvSpPr txBox="1"/>
                        <p:nvPr/>
                      </p:nvSpPr>
                      <p:spPr>
                        <a:xfrm>
                          <a:off x="2368777" y="4530063"/>
                          <a:ext cx="275479" cy="322825"/>
                        </a:xfrm>
                        <a:prstGeom prst="rect">
                          <a:avLst/>
                        </a:prstGeom>
                        <a:noFill/>
                      </p:spPr>
                      <p:txBody>
                        <a:bodyPr wrap="square" rtlCol="0">
                          <a:spAutoFit/>
                        </a:bodyPr>
                        <a:lstStyle/>
                        <a:p>
                          <a:pPr>
                            <a:spcAft>
                              <a:spcPts val="600"/>
                            </a:spcAft>
                          </a:pPr>
                          <a:r>
                            <a:rPr lang="en-US" b="1" dirty="0"/>
                            <a:t>4</a:t>
                          </a:r>
                        </a:p>
                      </p:txBody>
                    </p:sp>
                    <p:sp>
                      <p:nvSpPr>
                        <p:cNvPr id="269" name="TextBox 268"/>
                        <p:cNvSpPr txBox="1"/>
                        <p:nvPr/>
                      </p:nvSpPr>
                      <p:spPr>
                        <a:xfrm>
                          <a:off x="721806" y="4539539"/>
                          <a:ext cx="452412" cy="322825"/>
                        </a:xfrm>
                        <a:prstGeom prst="rect">
                          <a:avLst/>
                        </a:prstGeom>
                        <a:noFill/>
                      </p:spPr>
                      <p:txBody>
                        <a:bodyPr wrap="square" rtlCol="0">
                          <a:spAutoFit/>
                        </a:bodyPr>
                        <a:lstStyle/>
                        <a:p>
                          <a:pPr>
                            <a:spcAft>
                              <a:spcPts val="600"/>
                            </a:spcAft>
                          </a:pPr>
                          <a:r>
                            <a:rPr lang="en-US" b="1" dirty="0"/>
                            <a:t>3</a:t>
                          </a:r>
                        </a:p>
                      </p:txBody>
                    </p:sp>
                    <p:sp>
                      <p:nvSpPr>
                        <p:cNvPr id="270" name="TextBox 269"/>
                        <p:cNvSpPr txBox="1"/>
                        <p:nvPr/>
                      </p:nvSpPr>
                      <p:spPr>
                        <a:xfrm>
                          <a:off x="3195408" y="3374325"/>
                          <a:ext cx="428622" cy="322825"/>
                        </a:xfrm>
                        <a:prstGeom prst="rect">
                          <a:avLst/>
                        </a:prstGeom>
                        <a:noFill/>
                      </p:spPr>
                      <p:txBody>
                        <a:bodyPr wrap="square" rtlCol="0">
                          <a:spAutoFit/>
                        </a:bodyPr>
                        <a:lstStyle/>
                        <a:p>
                          <a:pPr>
                            <a:spcAft>
                              <a:spcPts val="600"/>
                            </a:spcAft>
                          </a:pPr>
                          <a:r>
                            <a:rPr lang="en-US" b="1" dirty="0"/>
                            <a:t>2</a:t>
                          </a:r>
                        </a:p>
                      </p:txBody>
                    </p:sp>
                  </p:grpSp>
                  <p:sp>
                    <p:nvSpPr>
                      <p:cNvPr id="242" name="Oval 241"/>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TextBox 246"/>
                      <p:cNvSpPr txBox="1"/>
                      <p:nvPr/>
                    </p:nvSpPr>
                    <p:spPr>
                      <a:xfrm>
                        <a:off x="3116961" y="2739566"/>
                        <a:ext cx="225087" cy="260023"/>
                      </a:xfrm>
                      <a:prstGeom prst="rect">
                        <a:avLst/>
                      </a:prstGeom>
                      <a:noFill/>
                    </p:spPr>
                    <p:txBody>
                      <a:bodyPr wrap="square" rtlCol="0">
                        <a:spAutoFit/>
                      </a:bodyPr>
                      <a:lstStyle/>
                      <a:p>
                        <a:pPr>
                          <a:spcAft>
                            <a:spcPts val="600"/>
                          </a:spcAft>
                        </a:pPr>
                        <a:r>
                          <a:rPr lang="en-US" b="1" dirty="0"/>
                          <a:t>5</a:t>
                        </a:r>
                      </a:p>
                    </p:txBody>
                  </p:sp>
                  <p:sp>
                    <p:nvSpPr>
                      <p:cNvPr id="248" name="TextBox 247"/>
                      <p:cNvSpPr txBox="1"/>
                      <p:nvPr/>
                    </p:nvSpPr>
                    <p:spPr>
                      <a:xfrm>
                        <a:off x="1308529" y="3522030"/>
                        <a:ext cx="335609" cy="260023"/>
                      </a:xfrm>
                      <a:prstGeom prst="rect">
                        <a:avLst/>
                      </a:prstGeom>
                      <a:noFill/>
                    </p:spPr>
                    <p:txBody>
                      <a:bodyPr wrap="square" rtlCol="0">
                        <a:spAutoFit/>
                      </a:bodyPr>
                      <a:lstStyle/>
                      <a:p>
                        <a:pPr>
                          <a:spcAft>
                            <a:spcPts val="600"/>
                          </a:spcAft>
                        </a:pPr>
                        <a:r>
                          <a:rPr lang="en-US" b="1" dirty="0"/>
                          <a:t>6</a:t>
                        </a:r>
                      </a:p>
                    </p:txBody>
                  </p:sp>
                  <p:sp>
                    <p:nvSpPr>
                      <p:cNvPr id="249" name="TextBox 248"/>
                      <p:cNvSpPr txBox="1"/>
                      <p:nvPr/>
                    </p:nvSpPr>
                    <p:spPr>
                      <a:xfrm>
                        <a:off x="2617911" y="3530462"/>
                        <a:ext cx="302049" cy="260023"/>
                      </a:xfrm>
                      <a:prstGeom prst="rect">
                        <a:avLst/>
                      </a:prstGeom>
                      <a:noFill/>
                    </p:spPr>
                    <p:txBody>
                      <a:bodyPr wrap="square" rtlCol="0">
                        <a:spAutoFit/>
                      </a:bodyPr>
                      <a:lstStyle/>
                      <a:p>
                        <a:pPr>
                          <a:spcAft>
                            <a:spcPts val="600"/>
                          </a:spcAft>
                        </a:pPr>
                        <a:r>
                          <a:rPr lang="en-US" b="1" dirty="0"/>
                          <a:t>7</a:t>
                        </a:r>
                      </a:p>
                    </p:txBody>
                  </p:sp>
                  <p:cxnSp>
                    <p:nvCxnSpPr>
                      <p:cNvPr id="251" name="Straight Arrow Connector 250"/>
                      <p:cNvCxnSpPr>
                        <a:stCxn id="260" idx="5"/>
                        <a:endCxn id="242" idx="0"/>
                      </p:cNvCxnSpPr>
                      <p:nvPr/>
                    </p:nvCxnSpPr>
                    <p:spPr>
                      <a:xfrm>
                        <a:off x="2862160" y="2093568"/>
                        <a:ext cx="421626" cy="61940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242" idx="2"/>
                        <a:endCxn id="263" idx="6"/>
                      </p:cNvCxnSpPr>
                      <p:nvPr/>
                    </p:nvCxnSpPr>
                    <p:spPr>
                      <a:xfrm flipH="1" flipV="1">
                        <a:off x="2285209" y="2891897"/>
                        <a:ext cx="805742" cy="9678"/>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61" idx="5"/>
                        <a:endCxn id="244" idx="1"/>
                      </p:cNvCxnSpPr>
                      <p:nvPr/>
                    </p:nvCxnSpPr>
                    <p:spPr>
                      <a:xfrm>
                        <a:off x="932229" y="3028223"/>
                        <a:ext cx="421809" cy="513654"/>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63" idx="5"/>
                        <a:endCxn id="245" idx="1"/>
                      </p:cNvCxnSpPr>
                      <p:nvPr/>
                    </p:nvCxnSpPr>
                    <p:spPr>
                      <a:xfrm>
                        <a:off x="2228729" y="3025262"/>
                        <a:ext cx="412390" cy="51661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2" idx="4"/>
                        <a:endCxn id="245" idx="7"/>
                      </p:cNvCxnSpPr>
                      <p:nvPr/>
                    </p:nvCxnSpPr>
                    <p:spPr>
                      <a:xfrm flipH="1">
                        <a:off x="2913829" y="3090182"/>
                        <a:ext cx="369957" cy="451696"/>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45" idx="2"/>
                        <a:endCxn id="244" idx="6"/>
                      </p:cNvCxnSpPr>
                      <p:nvPr/>
                    </p:nvCxnSpPr>
                    <p:spPr>
                      <a:xfrm flipH="1">
                        <a:off x="1683228" y="3675243"/>
                        <a:ext cx="901411" cy="0"/>
                      </a:xfrm>
                      <a:prstGeom prst="straightConnector1">
                        <a:avLst/>
                      </a:prstGeom>
                      <a:ln w="4445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227" name="TextBox 226"/>
                  <p:cNvSpPr txBox="1"/>
                  <p:nvPr/>
                </p:nvSpPr>
                <p:spPr>
                  <a:xfrm>
                    <a:off x="2041837" y="1869169"/>
                    <a:ext cx="377593" cy="338554"/>
                  </a:xfrm>
                  <a:prstGeom prst="rect">
                    <a:avLst/>
                  </a:prstGeom>
                  <a:noFill/>
                </p:spPr>
                <p:txBody>
                  <a:bodyPr wrap="square" rtlCol="0">
                    <a:spAutoFit/>
                  </a:bodyPr>
                  <a:lstStyle/>
                  <a:p>
                    <a:pPr>
                      <a:spcAft>
                        <a:spcPts val="600"/>
                      </a:spcAft>
                    </a:pPr>
                    <a:r>
                      <a:rPr lang="en-US" sz="1600" b="1" dirty="0">
                        <a:solidFill>
                          <a:srgbClr val="0070C0"/>
                        </a:solidFill>
                      </a:rPr>
                      <a:t>3</a:t>
                    </a:r>
                  </a:p>
                </p:txBody>
              </p:sp>
              <p:sp>
                <p:nvSpPr>
                  <p:cNvPr id="228" name="TextBox 227"/>
                  <p:cNvSpPr txBox="1"/>
                  <p:nvPr/>
                </p:nvSpPr>
                <p:spPr>
                  <a:xfrm>
                    <a:off x="1769850" y="1258991"/>
                    <a:ext cx="377593" cy="338554"/>
                  </a:xfrm>
                  <a:prstGeom prst="rect">
                    <a:avLst/>
                  </a:prstGeom>
                  <a:noFill/>
                </p:spPr>
                <p:txBody>
                  <a:bodyPr wrap="square" rtlCol="0">
                    <a:spAutoFit/>
                  </a:bodyPr>
                  <a:lstStyle/>
                  <a:p>
                    <a:pPr>
                      <a:spcAft>
                        <a:spcPts val="600"/>
                      </a:spcAft>
                    </a:pPr>
                    <a:r>
                      <a:rPr lang="en-US" sz="1600" b="1" dirty="0">
                        <a:solidFill>
                          <a:srgbClr val="0070C0"/>
                        </a:solidFill>
                      </a:rPr>
                      <a:t>2</a:t>
                    </a:r>
                  </a:p>
                </p:txBody>
              </p:sp>
              <p:sp>
                <p:nvSpPr>
                  <p:cNvPr id="229" name="TextBox 228"/>
                  <p:cNvSpPr txBox="1"/>
                  <p:nvPr/>
                </p:nvSpPr>
                <p:spPr>
                  <a:xfrm>
                    <a:off x="505417" y="1849519"/>
                    <a:ext cx="377593" cy="338554"/>
                  </a:xfrm>
                  <a:prstGeom prst="rect">
                    <a:avLst/>
                  </a:prstGeom>
                  <a:noFill/>
                </p:spPr>
                <p:txBody>
                  <a:bodyPr wrap="square" rtlCol="0">
                    <a:spAutoFit/>
                  </a:bodyPr>
                  <a:lstStyle/>
                  <a:p>
                    <a:pPr>
                      <a:spcAft>
                        <a:spcPts val="600"/>
                      </a:spcAft>
                    </a:pPr>
                    <a:r>
                      <a:rPr lang="en-US" sz="1600" b="1" dirty="0">
                        <a:solidFill>
                          <a:srgbClr val="0070C0"/>
                        </a:solidFill>
                      </a:rPr>
                      <a:t>4</a:t>
                    </a:r>
                  </a:p>
                </p:txBody>
              </p:sp>
              <p:sp>
                <p:nvSpPr>
                  <p:cNvPr id="230" name="TextBox 229"/>
                  <p:cNvSpPr txBox="1"/>
                  <p:nvPr/>
                </p:nvSpPr>
                <p:spPr>
                  <a:xfrm>
                    <a:off x="572608" y="3084531"/>
                    <a:ext cx="377593" cy="338554"/>
                  </a:xfrm>
                  <a:prstGeom prst="rect">
                    <a:avLst/>
                  </a:prstGeom>
                  <a:noFill/>
                </p:spPr>
                <p:txBody>
                  <a:bodyPr wrap="square" rtlCol="0">
                    <a:spAutoFit/>
                  </a:bodyPr>
                  <a:lstStyle/>
                  <a:p>
                    <a:pPr>
                      <a:spcAft>
                        <a:spcPts val="600"/>
                      </a:spcAft>
                    </a:pPr>
                    <a:r>
                      <a:rPr lang="en-US" sz="1600" b="1" dirty="0">
                        <a:solidFill>
                          <a:srgbClr val="0070C0"/>
                        </a:solidFill>
                      </a:rPr>
                      <a:t>5</a:t>
                    </a:r>
                  </a:p>
                </p:txBody>
              </p:sp>
              <p:sp>
                <p:nvSpPr>
                  <p:cNvPr id="231" name="TextBox 230"/>
                  <p:cNvSpPr txBox="1"/>
                  <p:nvPr/>
                </p:nvSpPr>
                <p:spPr>
                  <a:xfrm>
                    <a:off x="1862780" y="3594977"/>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sp>
                <p:nvSpPr>
                  <p:cNvPr id="233" name="TextBox 232"/>
                  <p:cNvSpPr txBox="1"/>
                  <p:nvPr/>
                </p:nvSpPr>
                <p:spPr>
                  <a:xfrm>
                    <a:off x="3160264" y="3094674"/>
                    <a:ext cx="377593" cy="338554"/>
                  </a:xfrm>
                  <a:prstGeom prst="rect">
                    <a:avLst/>
                  </a:prstGeom>
                  <a:noFill/>
                </p:spPr>
                <p:txBody>
                  <a:bodyPr wrap="square" rtlCol="0">
                    <a:spAutoFit/>
                  </a:bodyPr>
                  <a:lstStyle/>
                  <a:p>
                    <a:pPr>
                      <a:spcAft>
                        <a:spcPts val="600"/>
                      </a:spcAft>
                    </a:pPr>
                    <a:r>
                      <a:rPr lang="en-US" sz="1600" b="1" dirty="0">
                        <a:solidFill>
                          <a:srgbClr val="0070C0"/>
                        </a:solidFill>
                      </a:rPr>
                      <a:t>6</a:t>
                    </a:r>
                  </a:p>
                </p:txBody>
              </p:sp>
              <p:sp>
                <p:nvSpPr>
                  <p:cNvPr id="234" name="TextBox 233"/>
                  <p:cNvSpPr txBox="1"/>
                  <p:nvPr/>
                </p:nvSpPr>
                <p:spPr>
                  <a:xfrm>
                    <a:off x="3036628" y="1800502"/>
                    <a:ext cx="568347" cy="307777"/>
                  </a:xfrm>
                  <a:prstGeom prst="rect">
                    <a:avLst/>
                  </a:prstGeom>
                  <a:noFill/>
                </p:spPr>
                <p:txBody>
                  <a:bodyPr wrap="square" rtlCol="0">
                    <a:spAutoFit/>
                  </a:bodyPr>
                  <a:lstStyle/>
                  <a:p>
                    <a:pPr>
                      <a:spcAft>
                        <a:spcPts val="600"/>
                      </a:spcAft>
                    </a:pPr>
                    <a:r>
                      <a:rPr lang="en-US" sz="1400" b="1" dirty="0">
                        <a:solidFill>
                          <a:srgbClr val="0070C0"/>
                        </a:solidFill>
                      </a:rPr>
                      <a:t>10</a:t>
                    </a:r>
                  </a:p>
                </p:txBody>
              </p:sp>
            </p:grpSp>
            <p:sp>
              <p:nvSpPr>
                <p:cNvPr id="207" name="TextBox 206"/>
                <p:cNvSpPr txBox="1"/>
                <p:nvPr/>
              </p:nvSpPr>
              <p:spPr>
                <a:xfrm>
                  <a:off x="1561361" y="3690255"/>
                  <a:ext cx="377593" cy="338554"/>
                </a:xfrm>
                <a:prstGeom prst="rect">
                  <a:avLst/>
                </a:prstGeom>
                <a:noFill/>
              </p:spPr>
              <p:txBody>
                <a:bodyPr wrap="square" rtlCol="0">
                  <a:spAutoFit/>
                </a:bodyPr>
                <a:lstStyle/>
                <a:p>
                  <a:pPr>
                    <a:spcAft>
                      <a:spcPts val="600"/>
                    </a:spcAft>
                  </a:pPr>
                  <a:r>
                    <a:rPr lang="en-US" sz="1600" b="1" dirty="0">
                      <a:solidFill>
                        <a:srgbClr val="0070C0"/>
                      </a:solidFill>
                    </a:rPr>
                    <a:t>8</a:t>
                  </a:r>
                </a:p>
              </p:txBody>
            </p:sp>
            <p:sp>
              <p:nvSpPr>
                <p:cNvPr id="208" name="TextBox 207"/>
                <p:cNvSpPr txBox="1"/>
                <p:nvPr/>
              </p:nvSpPr>
              <p:spPr>
                <a:xfrm>
                  <a:off x="1480481" y="2775759"/>
                  <a:ext cx="377593" cy="338554"/>
                </a:xfrm>
                <a:prstGeom prst="rect">
                  <a:avLst/>
                </a:prstGeom>
                <a:noFill/>
              </p:spPr>
              <p:txBody>
                <a:bodyPr wrap="square" rtlCol="0">
                  <a:spAutoFit/>
                </a:bodyPr>
                <a:lstStyle/>
                <a:p>
                  <a:pPr>
                    <a:spcAft>
                      <a:spcPts val="600"/>
                    </a:spcAft>
                  </a:pPr>
                  <a:r>
                    <a:rPr lang="en-US" sz="1600" b="1" dirty="0">
                      <a:solidFill>
                        <a:srgbClr val="0070C0"/>
                      </a:solidFill>
                    </a:rPr>
                    <a:t>1</a:t>
                  </a:r>
                </a:p>
              </p:txBody>
            </p:sp>
            <p:sp>
              <p:nvSpPr>
                <p:cNvPr id="222" name="TextBox 221"/>
                <p:cNvSpPr txBox="1"/>
                <p:nvPr/>
              </p:nvSpPr>
              <p:spPr>
                <a:xfrm>
                  <a:off x="1206192" y="3196109"/>
                  <a:ext cx="377593" cy="338554"/>
                </a:xfrm>
                <a:prstGeom prst="rect">
                  <a:avLst/>
                </a:prstGeom>
                <a:noFill/>
              </p:spPr>
              <p:txBody>
                <a:bodyPr wrap="square" rtlCol="0">
                  <a:spAutoFit/>
                </a:bodyPr>
                <a:lstStyle/>
                <a:p>
                  <a:pPr>
                    <a:spcAft>
                      <a:spcPts val="600"/>
                    </a:spcAft>
                  </a:pPr>
                  <a:r>
                    <a:rPr lang="en-US" sz="1600" b="1" dirty="0">
                      <a:solidFill>
                        <a:srgbClr val="0070C0"/>
                      </a:solidFill>
                    </a:rPr>
                    <a:t>2</a:t>
                  </a:r>
                </a:p>
              </p:txBody>
            </p:sp>
          </p:grpSp>
        </p:grpSp>
      </p:grpSp>
    </p:spTree>
    <p:extLst>
      <p:ext uri="{BB962C8B-B14F-4D97-AF65-F5344CB8AC3E}">
        <p14:creationId xmlns:p14="http://schemas.microsoft.com/office/powerpoint/2010/main" val="322556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500"/>
                                        <p:tgtEl>
                                          <p:spTgt spid="2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up)">
                                      <p:cBhvr>
                                        <p:cTn id="12" dur="500"/>
                                        <p:tgtEl>
                                          <p:spTgt spid="9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3"/>
                                        </p:tgtEl>
                                        <p:attrNameLst>
                                          <p:attrName>style.visibility</p:attrName>
                                        </p:attrNameLst>
                                      </p:cBhvr>
                                      <p:to>
                                        <p:strVal val="visible"/>
                                      </p:to>
                                    </p:set>
                                    <p:animEffect transition="in" filter="fade">
                                      <p:cBhvr>
                                        <p:cTn id="21" dur="500"/>
                                        <p:tgtEl>
                                          <p:spTgt spid="2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wipe(left)">
                                      <p:cBhvr>
                                        <p:cTn id="31" dur="500"/>
                                        <p:tgtEl>
                                          <p:spTgt spid="93"/>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46"/>
                                        </p:tgtEl>
                                        <p:attrNameLst>
                                          <p:attrName>style.visibility</p:attrName>
                                        </p:attrNameLst>
                                      </p:cBhvr>
                                      <p:to>
                                        <p:strVal val="visible"/>
                                      </p:to>
                                    </p:set>
                                    <p:animEffect transition="in" filter="fade">
                                      <p:cBhvr>
                                        <p:cTn id="40" dur="500"/>
                                        <p:tgtEl>
                                          <p:spTgt spid="24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500"/>
                                        <p:tgtEl>
                                          <p:spTgt spid="7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5"/>
                                        </p:tgtEl>
                                        <p:attrNameLst>
                                          <p:attrName>style.visibility</p:attrName>
                                        </p:attrNameLst>
                                      </p:cBhvr>
                                      <p:to>
                                        <p:strVal val="visible"/>
                                      </p:to>
                                    </p:set>
                                    <p:animEffect transition="in" filter="wipe(left)">
                                      <p:cBhvr>
                                        <p:cTn id="50"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2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6552-26EE-7B70-0105-24ED1510F486}"/>
              </a:ext>
            </a:extLst>
          </p:cNvPr>
          <p:cNvSpPr>
            <a:spLocks noGrp="1"/>
          </p:cNvSpPr>
          <p:nvPr>
            <p:ph type="title"/>
          </p:nvPr>
        </p:nvSpPr>
        <p:spPr/>
        <p:txBody>
          <a:bodyPr/>
          <a:lstStyle/>
          <a:p>
            <a:r>
              <a:rPr lang="en-US" dirty="0"/>
              <a:t>Greedy algorithm</a:t>
            </a:r>
          </a:p>
        </p:txBody>
      </p:sp>
      <p:sp>
        <p:nvSpPr>
          <p:cNvPr id="3" name="Content Placeholder 2">
            <a:extLst>
              <a:ext uri="{FF2B5EF4-FFF2-40B4-BE49-F238E27FC236}">
                <a16:creationId xmlns:a16="http://schemas.microsoft.com/office/drawing/2014/main" id="{C7E29B41-7D78-1EBB-B32C-32DCA6EA4ED1}"/>
              </a:ext>
            </a:extLst>
          </p:cNvPr>
          <p:cNvSpPr>
            <a:spLocks noGrp="1"/>
          </p:cNvSpPr>
          <p:nvPr>
            <p:ph idx="1"/>
          </p:nvPr>
        </p:nvSpPr>
        <p:spPr>
          <a:xfrm>
            <a:off x="628650" y="1825624"/>
            <a:ext cx="3943350" cy="5032375"/>
          </a:xfrm>
        </p:spPr>
        <p:txBody>
          <a:bodyPr>
            <a:normAutofit fontScale="92500" lnSpcReduction="20000"/>
          </a:bodyPr>
          <a:lstStyle/>
          <a:p>
            <a:r>
              <a:rPr lang="en-US" dirty="0"/>
              <a:t>Pick locally optimal solution at each step without considering the entire “global” picture</a:t>
            </a:r>
          </a:p>
          <a:p>
            <a:r>
              <a:rPr lang="en-US" dirty="0"/>
              <a:t>In the graph, a greedy algorithm would find the local maximum at m but miss the global max at M</a:t>
            </a:r>
          </a:p>
          <a:p>
            <a:r>
              <a:rPr lang="en-US" dirty="0"/>
              <a:t>In the BT animation, a greedy algorithm would pick the local max 12 and miss the global max 99</a:t>
            </a:r>
          </a:p>
          <a:p>
            <a:r>
              <a:rPr lang="en-US" dirty="0"/>
              <a:t>Both examples from Wikipedia</a:t>
            </a:r>
          </a:p>
        </p:txBody>
      </p:sp>
      <p:pic>
        <p:nvPicPr>
          <p:cNvPr id="2052" name="Picture 4">
            <a:extLst>
              <a:ext uri="{FF2B5EF4-FFF2-40B4-BE49-F238E27FC236}">
                <a16:creationId xmlns:a16="http://schemas.microsoft.com/office/drawing/2014/main" id="{B3C1B85F-3B83-D172-24A3-A78DD5800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9744" y="1637846"/>
            <a:ext cx="4976622" cy="270396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E7B671B-BCED-8624-DAB0-B5193501C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7266" y="4519422"/>
            <a:ext cx="2857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5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3A11-03AF-7BA1-9999-2C9966FDFA47}"/>
              </a:ext>
            </a:extLst>
          </p:cNvPr>
          <p:cNvSpPr>
            <a:spLocks noGrp="1"/>
          </p:cNvSpPr>
          <p:nvPr>
            <p:ph type="title"/>
          </p:nvPr>
        </p:nvSpPr>
        <p:spPr/>
        <p:txBody>
          <a:bodyPr/>
          <a:lstStyle/>
          <a:p>
            <a:r>
              <a:rPr lang="en-US" dirty="0"/>
              <a:t>Dijkstra’s greedy algorithm questions</a:t>
            </a:r>
          </a:p>
        </p:txBody>
      </p:sp>
      <p:sp>
        <p:nvSpPr>
          <p:cNvPr id="3" name="Content Placeholder 2">
            <a:extLst>
              <a:ext uri="{FF2B5EF4-FFF2-40B4-BE49-F238E27FC236}">
                <a16:creationId xmlns:a16="http://schemas.microsoft.com/office/drawing/2014/main" id="{A683D4FE-717A-E700-9446-16A017FD4CA5}"/>
              </a:ext>
            </a:extLst>
          </p:cNvPr>
          <p:cNvSpPr>
            <a:spLocks noGrp="1"/>
          </p:cNvSpPr>
          <p:nvPr>
            <p:ph idx="1"/>
          </p:nvPr>
        </p:nvSpPr>
        <p:spPr/>
        <p:txBody>
          <a:bodyPr/>
          <a:lstStyle/>
          <a:p>
            <a:pPr marL="514350" indent="-514350">
              <a:buFont typeface="+mj-lt"/>
              <a:buAutoNum type="arabicPeriod"/>
            </a:pPr>
            <a:r>
              <a:rPr lang="en-US" dirty="0"/>
              <a:t>Is Dijkstra’s algorithm greedy?</a:t>
            </a:r>
          </a:p>
          <a:p>
            <a:pPr marL="514350" indent="-514350">
              <a:buFont typeface="+mj-lt"/>
              <a:buAutoNum type="arabicPeriod"/>
            </a:pPr>
            <a:r>
              <a:rPr lang="en-US" dirty="0"/>
              <a:t>Argue why Dijkstra’s algorithm is greedy.</a:t>
            </a:r>
          </a:p>
        </p:txBody>
      </p:sp>
    </p:spTree>
    <p:extLst>
      <p:ext uri="{BB962C8B-B14F-4D97-AF65-F5344CB8AC3E}">
        <p14:creationId xmlns:p14="http://schemas.microsoft.com/office/powerpoint/2010/main" val="187393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1E98-3B05-24E4-5A10-2BFE1373358B}"/>
              </a:ext>
            </a:extLst>
          </p:cNvPr>
          <p:cNvSpPr>
            <a:spLocks noGrp="1"/>
          </p:cNvSpPr>
          <p:nvPr>
            <p:ph type="title"/>
          </p:nvPr>
        </p:nvSpPr>
        <p:spPr/>
        <p:txBody>
          <a:bodyPr/>
          <a:lstStyle/>
          <a:p>
            <a:r>
              <a:rPr lang="en-US" dirty="0"/>
              <a:t>Are greedy algorithms always correct?</a:t>
            </a:r>
          </a:p>
        </p:txBody>
      </p:sp>
      <p:sp>
        <p:nvSpPr>
          <p:cNvPr id="3" name="Content Placeholder 2">
            <a:extLst>
              <a:ext uri="{FF2B5EF4-FFF2-40B4-BE49-F238E27FC236}">
                <a16:creationId xmlns:a16="http://schemas.microsoft.com/office/drawing/2014/main" id="{21EB29AD-6F8B-B166-574C-8348E9EA4E82}"/>
              </a:ext>
            </a:extLst>
          </p:cNvPr>
          <p:cNvSpPr>
            <a:spLocks noGrp="1"/>
          </p:cNvSpPr>
          <p:nvPr>
            <p:ph idx="1"/>
          </p:nvPr>
        </p:nvSpPr>
        <p:spPr/>
        <p:txBody>
          <a:bodyPr>
            <a:normAutofit lnSpcReduction="10000"/>
          </a:bodyPr>
          <a:lstStyle/>
          <a:p>
            <a:r>
              <a:rPr lang="en-US" dirty="0"/>
              <a:t>The ones we’ve learned so far are, but in general no</a:t>
            </a:r>
          </a:p>
          <a:p>
            <a:r>
              <a:rPr lang="en-US" dirty="0"/>
              <a:t>Consider coin-change-making problem</a:t>
            </a:r>
          </a:p>
          <a:p>
            <a:pPr lvl="1"/>
            <a:r>
              <a:rPr lang="en-US" dirty="0"/>
              <a:t>Given coin denominations {1, 5, 10, 20}, make change for 36 using the fewest number of coins using the obvious greedy algorithm that you already know</a:t>
            </a:r>
          </a:p>
          <a:p>
            <a:pPr lvl="1"/>
            <a:r>
              <a:rPr lang="en-US" dirty="0"/>
              <a:t>Now try with {5, 10, 20, 25} to make 40</a:t>
            </a:r>
          </a:p>
          <a:p>
            <a:pPr lvl="1"/>
            <a:r>
              <a:rPr lang="en-US" dirty="0"/>
              <a:t>Is the greedy algorithm’s output correct?</a:t>
            </a:r>
          </a:p>
          <a:p>
            <a:r>
              <a:rPr lang="en-US" dirty="0"/>
              <a:t>Correct solution should use dynamic programming (DP)</a:t>
            </a:r>
          </a:p>
          <a:p>
            <a:pPr lvl="1"/>
            <a:r>
              <a:rPr lang="en-US" dirty="0"/>
              <a:t>Topic for tomorrow</a:t>
            </a:r>
          </a:p>
        </p:txBody>
      </p:sp>
    </p:spTree>
    <p:extLst>
      <p:ext uri="{BB962C8B-B14F-4D97-AF65-F5344CB8AC3E}">
        <p14:creationId xmlns:p14="http://schemas.microsoft.com/office/powerpoint/2010/main" val="198254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B51E-347A-BAFC-E526-DFB717681294}"/>
              </a:ext>
            </a:extLst>
          </p:cNvPr>
          <p:cNvSpPr>
            <a:spLocks noGrp="1"/>
          </p:cNvSpPr>
          <p:nvPr>
            <p:ph type="title"/>
          </p:nvPr>
        </p:nvSpPr>
        <p:spPr/>
        <p:txBody>
          <a:bodyPr/>
          <a:lstStyle/>
          <a:p>
            <a:r>
              <a:rPr lang="en-US" dirty="0"/>
              <a:t>Find the topo sort(s)</a:t>
            </a:r>
          </a:p>
        </p:txBody>
      </p:sp>
      <p:pic>
        <p:nvPicPr>
          <p:cNvPr id="1026" name="Picture 2">
            <a:extLst>
              <a:ext uri="{FF2B5EF4-FFF2-40B4-BE49-F238E27FC236}">
                <a16:creationId xmlns:a16="http://schemas.microsoft.com/office/drawing/2014/main" id="{59CC4174-1EBB-A3EF-EB75-BF01087B53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029017"/>
            <a:ext cx="4940554" cy="31497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0A4A9BD4-D466-C83D-87A6-20007DF5E7C4}"/>
              </a:ext>
            </a:extLst>
          </p:cNvPr>
          <p:cNvGraphicFramePr>
            <a:graphicFrameLocks noGrp="1"/>
          </p:cNvGraphicFramePr>
          <p:nvPr>
            <p:extLst>
              <p:ext uri="{D42A27DB-BD31-4B8C-83A1-F6EECF244321}">
                <p14:modId xmlns:p14="http://schemas.microsoft.com/office/powerpoint/2010/main" val="47100687"/>
              </p:ext>
            </p:extLst>
          </p:nvPr>
        </p:nvGraphicFramePr>
        <p:xfrm>
          <a:off x="4940554" y="2120538"/>
          <a:ext cx="4136136" cy="2595880"/>
        </p:xfrm>
        <a:graphic>
          <a:graphicData uri="http://schemas.openxmlformats.org/drawingml/2006/table">
            <a:tbl>
              <a:tblPr firstRow="1" bandRow="1">
                <a:tableStyleId>{5C22544A-7EE6-4342-B048-85BDC9FD1C3A}</a:tableStyleId>
              </a:tblPr>
              <a:tblGrid>
                <a:gridCol w="2068068">
                  <a:extLst>
                    <a:ext uri="{9D8B030D-6E8A-4147-A177-3AD203B41FA5}">
                      <a16:colId xmlns:a16="http://schemas.microsoft.com/office/drawing/2014/main" val="3152847847"/>
                    </a:ext>
                  </a:extLst>
                </a:gridCol>
                <a:gridCol w="2068068">
                  <a:extLst>
                    <a:ext uri="{9D8B030D-6E8A-4147-A177-3AD203B41FA5}">
                      <a16:colId xmlns:a16="http://schemas.microsoft.com/office/drawing/2014/main" val="764797464"/>
                    </a:ext>
                  </a:extLst>
                </a:gridCol>
              </a:tblGrid>
              <a:tr h="370840">
                <a:tc>
                  <a:txBody>
                    <a:bodyPr/>
                    <a:lstStyle/>
                    <a:p>
                      <a:r>
                        <a:rPr lang="en-US" dirty="0"/>
                        <a:t>Number</a:t>
                      </a:r>
                    </a:p>
                  </a:txBody>
                  <a:tcPr/>
                </a:tc>
                <a:tc>
                  <a:txBody>
                    <a:bodyPr/>
                    <a:lstStyle/>
                    <a:p>
                      <a:r>
                        <a:rPr lang="en-US" dirty="0"/>
                        <a:t>Choice(s)</a:t>
                      </a:r>
                    </a:p>
                  </a:txBody>
                  <a:tcPr/>
                </a:tc>
                <a:extLst>
                  <a:ext uri="{0D108BD9-81ED-4DB2-BD59-A6C34878D82A}">
                    <a16:rowId xmlns:a16="http://schemas.microsoft.com/office/drawing/2014/main" val="1045932847"/>
                  </a:ext>
                </a:extLst>
              </a:tr>
              <a:tr h="370840">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200375518"/>
                  </a:ext>
                </a:extLst>
              </a:tr>
              <a:tr h="370840">
                <a:tc>
                  <a:txBody>
                    <a:bodyPr/>
                    <a:lstStyle/>
                    <a:p>
                      <a:r>
                        <a:rPr lang="en-US" dirty="0"/>
                        <a:t>2</a:t>
                      </a:r>
                    </a:p>
                  </a:txBody>
                  <a:tcPr/>
                </a:tc>
                <a:tc>
                  <a:txBody>
                    <a:bodyPr/>
                    <a:lstStyle/>
                    <a:p>
                      <a:r>
                        <a:rPr lang="en-US" dirty="0"/>
                        <a:t>2, 3</a:t>
                      </a:r>
                    </a:p>
                  </a:txBody>
                  <a:tcPr/>
                </a:tc>
                <a:extLst>
                  <a:ext uri="{0D108BD9-81ED-4DB2-BD59-A6C34878D82A}">
                    <a16:rowId xmlns:a16="http://schemas.microsoft.com/office/drawing/2014/main" val="3976441385"/>
                  </a:ext>
                </a:extLst>
              </a:tr>
              <a:tr h="370840">
                <a:tc>
                  <a:txBody>
                    <a:bodyPr/>
                    <a:lstStyle/>
                    <a:p>
                      <a:r>
                        <a:rPr lang="en-US" dirty="0"/>
                        <a:t>3</a:t>
                      </a:r>
                    </a:p>
                  </a:txBody>
                  <a:tcPr/>
                </a:tc>
                <a:tc>
                  <a:txBody>
                    <a:bodyPr/>
                    <a:lstStyle/>
                    <a:p>
                      <a:endParaRPr lang="en-US"/>
                    </a:p>
                  </a:txBody>
                  <a:tcPr/>
                </a:tc>
                <a:extLst>
                  <a:ext uri="{0D108BD9-81ED-4DB2-BD59-A6C34878D82A}">
                    <a16:rowId xmlns:a16="http://schemas.microsoft.com/office/drawing/2014/main" val="3902403428"/>
                  </a:ext>
                </a:extLst>
              </a:tr>
              <a:tr h="370840">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828326684"/>
                  </a:ext>
                </a:extLst>
              </a:tr>
              <a:tr h="370840">
                <a:tc>
                  <a:txBody>
                    <a:bodyPr/>
                    <a:lstStyle/>
                    <a:p>
                      <a:r>
                        <a:rPr lang="en-US" dirty="0"/>
                        <a:t>5</a:t>
                      </a:r>
                    </a:p>
                  </a:txBody>
                  <a:tcPr/>
                </a:tc>
                <a:tc>
                  <a:txBody>
                    <a:bodyPr/>
                    <a:lstStyle/>
                    <a:p>
                      <a:r>
                        <a:rPr lang="en-US" dirty="0"/>
                        <a:t>5, 6</a:t>
                      </a:r>
                    </a:p>
                  </a:txBody>
                  <a:tcPr/>
                </a:tc>
                <a:extLst>
                  <a:ext uri="{0D108BD9-81ED-4DB2-BD59-A6C34878D82A}">
                    <a16:rowId xmlns:a16="http://schemas.microsoft.com/office/drawing/2014/main" val="3406427692"/>
                  </a:ext>
                </a:extLst>
              </a:tr>
              <a:tr h="370840">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676524198"/>
                  </a:ext>
                </a:extLst>
              </a:tr>
            </a:tbl>
          </a:graphicData>
        </a:graphic>
      </p:graphicFrame>
    </p:spTree>
    <p:extLst>
      <p:ext uri="{BB962C8B-B14F-4D97-AF65-F5344CB8AC3E}">
        <p14:creationId xmlns:p14="http://schemas.microsoft.com/office/powerpoint/2010/main" val="252715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A86B-298A-C3B1-BCC5-6F6D797A0C48}"/>
              </a:ext>
            </a:extLst>
          </p:cNvPr>
          <p:cNvSpPr>
            <a:spLocks noGrp="1"/>
          </p:cNvSpPr>
          <p:nvPr>
            <p:ph type="title"/>
          </p:nvPr>
        </p:nvSpPr>
        <p:spPr/>
        <p:txBody>
          <a:bodyPr/>
          <a:lstStyle/>
          <a:p>
            <a:r>
              <a:rPr lang="en-US" dirty="0"/>
              <a:t>Bad SSSP code</a:t>
            </a:r>
          </a:p>
        </p:txBody>
      </p:sp>
      <p:sp>
        <p:nvSpPr>
          <p:cNvPr id="4" name="Content Placeholder 1">
            <a:extLst>
              <a:ext uri="{FF2B5EF4-FFF2-40B4-BE49-F238E27FC236}">
                <a16:creationId xmlns:a16="http://schemas.microsoft.com/office/drawing/2014/main" id="{A2DBFC27-9DA4-9776-3955-B5DDEE4518C8}"/>
              </a:ext>
            </a:extLst>
          </p:cNvPr>
          <p:cNvSpPr>
            <a:spLocks noGrp="1"/>
          </p:cNvSpPr>
          <p:nvPr>
            <p:ph idx="1"/>
          </p:nvPr>
        </p:nvSpPr>
        <p:spPr>
          <a:xfrm>
            <a:off x="628650" y="1478152"/>
            <a:ext cx="7886700" cy="5379848"/>
          </a:xfrm>
          <a:solidFill>
            <a:schemeClr val="bg1">
              <a:lumMod val="95000"/>
            </a:schemeClr>
          </a:solidFill>
        </p:spPr>
        <p:txBody>
          <a:bodyPr>
            <a:noAutofit/>
          </a:bodyPr>
          <a:lstStyle/>
          <a:p>
            <a:pPr marL="109728" indent="0">
              <a:buNone/>
            </a:pPr>
            <a:r>
              <a:rPr lang="en-US" sz="2000" b="1" dirty="0">
                <a:latin typeface="Consolas" panose="020B0609020204030204" pitchFamily="49" charset="0"/>
                <a:cs typeface="Consolas" panose="020B0609020204030204" pitchFamily="49" charset="0"/>
              </a:rPr>
              <a:t>void </a:t>
            </a:r>
            <a:r>
              <a:rPr lang="en-US" sz="2000" b="1" dirty="0" err="1">
                <a:latin typeface="Consolas" panose="020B0609020204030204" pitchFamily="49" charset="0"/>
                <a:cs typeface="Consolas" panose="020B0609020204030204" pitchFamily="49" charset="0"/>
              </a:rPr>
              <a:t>badSSSPunweighted</a:t>
            </a:r>
            <a:r>
              <a:rPr lang="en-US" sz="2000" b="1" dirty="0">
                <a:latin typeface="Consolas" panose="020B0609020204030204" pitchFamily="49" charset="0"/>
                <a:cs typeface="Consolas" panose="020B0609020204030204" pitchFamily="49" charset="0"/>
              </a:rPr>
              <a:t>( Vertex s ) {</a:t>
            </a:r>
          </a:p>
          <a:p>
            <a:pPr marL="109728" indent="0">
              <a:buNone/>
            </a:pPr>
            <a:r>
              <a:rPr lang="en-US" sz="2000" b="1" dirty="0">
                <a:latin typeface="Consolas" panose="020B0609020204030204" pitchFamily="49" charset="0"/>
                <a:cs typeface="Consolas" panose="020B0609020204030204" pitchFamily="49" charset="0"/>
              </a:rPr>
              <a:t>  for each Vertex v { </a:t>
            </a:r>
            <a:r>
              <a:rPr lang="en-US" sz="2000" b="1" dirty="0" err="1">
                <a:latin typeface="Consolas" panose="020B0609020204030204" pitchFamily="49" charset="0"/>
                <a:cs typeface="Consolas" panose="020B0609020204030204" pitchFamily="49" charset="0"/>
              </a:rPr>
              <a:t>v.dist</a:t>
            </a:r>
            <a:r>
              <a:rPr lang="en-US" sz="2000" b="1" dirty="0">
                <a:latin typeface="Consolas" panose="020B0609020204030204" pitchFamily="49" charset="0"/>
                <a:cs typeface="Consolas" panose="020B0609020204030204" pitchFamily="49" charset="0"/>
              </a:rPr>
              <a:t> = -1; } </a:t>
            </a:r>
          </a:p>
          <a:p>
            <a:pPr marL="109728" indent="0">
              <a:buNone/>
            </a:pPr>
            <a:r>
              <a:rPr lang="en-US" sz="2000" b="1"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s.dist</a:t>
            </a:r>
            <a:r>
              <a:rPr lang="en-US" sz="2000" b="1" dirty="0">
                <a:latin typeface="Consolas" panose="020B0609020204030204" pitchFamily="49" charset="0"/>
                <a:cs typeface="Consolas" panose="020B0609020204030204" pitchFamily="49" charset="0"/>
              </a:rPr>
              <a:t> = 0;</a:t>
            </a:r>
          </a:p>
          <a:p>
            <a:pPr marL="109728" indent="0">
              <a:spcBef>
                <a:spcPts val="1200"/>
              </a:spcBef>
              <a:buNone/>
            </a:pPr>
            <a:r>
              <a:rPr lang="en-US" sz="2000" b="1" dirty="0">
                <a:latin typeface="Consolas" panose="020B0609020204030204" pitchFamily="49" charset="0"/>
                <a:cs typeface="Consolas" panose="020B0609020204030204" pitchFamily="49" charset="0"/>
              </a:rPr>
              <a:t>  </a:t>
            </a:r>
            <a:r>
              <a:rPr lang="en-US" sz="2000" b="1" dirty="0">
                <a:solidFill>
                  <a:srgbClr val="C00000"/>
                </a:solidFill>
                <a:latin typeface="Consolas" panose="020B0609020204030204" pitchFamily="49" charset="0"/>
                <a:cs typeface="Consolas" panose="020B0609020204030204" pitchFamily="49" charset="0"/>
              </a:rPr>
              <a:t>for( int </a:t>
            </a:r>
            <a:r>
              <a:rPr lang="en-US" sz="2000" b="1" dirty="0" err="1">
                <a:solidFill>
                  <a:srgbClr val="C00000"/>
                </a:solidFill>
                <a:latin typeface="Consolas" panose="020B0609020204030204" pitchFamily="49" charset="0"/>
                <a:cs typeface="Consolas" panose="020B0609020204030204" pitchFamily="49" charset="0"/>
              </a:rPr>
              <a:t>currDist</a:t>
            </a:r>
            <a:r>
              <a:rPr lang="en-US" sz="2000" b="1" dirty="0">
                <a:solidFill>
                  <a:srgbClr val="C00000"/>
                </a:solidFill>
                <a:latin typeface="Consolas" panose="020B0609020204030204" pitchFamily="49" charset="0"/>
                <a:cs typeface="Consolas" panose="020B0609020204030204" pitchFamily="49" charset="0"/>
              </a:rPr>
              <a:t>=0; </a:t>
            </a:r>
            <a:r>
              <a:rPr lang="en-US" sz="2000" b="1" dirty="0" err="1">
                <a:solidFill>
                  <a:srgbClr val="C00000"/>
                </a:solidFill>
                <a:latin typeface="Consolas" panose="020B0609020204030204" pitchFamily="49" charset="0"/>
                <a:cs typeface="Consolas" panose="020B0609020204030204" pitchFamily="49" charset="0"/>
              </a:rPr>
              <a:t>currDist</a:t>
            </a:r>
            <a:r>
              <a:rPr lang="en-US" sz="2000" b="1" dirty="0">
                <a:solidFill>
                  <a:srgbClr val="C00000"/>
                </a:solidFill>
                <a:latin typeface="Consolas" panose="020B0609020204030204" pitchFamily="49" charset="0"/>
                <a:cs typeface="Consolas" panose="020B0609020204030204" pitchFamily="49" charset="0"/>
              </a:rPr>
              <a:t>&lt;|V|; </a:t>
            </a:r>
            <a:r>
              <a:rPr lang="en-US" sz="2000" b="1" dirty="0" err="1">
                <a:solidFill>
                  <a:srgbClr val="C00000"/>
                </a:solidFill>
                <a:latin typeface="Consolas" panose="020B0609020204030204" pitchFamily="49" charset="0"/>
                <a:cs typeface="Consolas" panose="020B0609020204030204" pitchFamily="49" charset="0"/>
              </a:rPr>
              <a:t>currDist</a:t>
            </a:r>
            <a:r>
              <a:rPr lang="en-US" sz="2000" b="1" dirty="0">
                <a:solidFill>
                  <a:srgbClr val="C00000"/>
                </a:solidFill>
                <a:latin typeface="Consolas" panose="020B0609020204030204" pitchFamily="49" charset="0"/>
                <a:cs typeface="Consolas" panose="020B0609020204030204" pitchFamily="49" charset="0"/>
              </a:rPr>
              <a:t>++ ) {</a:t>
            </a:r>
          </a:p>
          <a:p>
            <a:pPr marL="109728" indent="0">
              <a:spcBef>
                <a:spcPts val="1200"/>
              </a:spcBef>
              <a:buNone/>
            </a:pPr>
            <a:r>
              <a:rPr lang="en-US" sz="2000" b="1" dirty="0">
                <a:latin typeface="Consolas" panose="020B0609020204030204" pitchFamily="49" charset="0"/>
                <a:cs typeface="Consolas" panose="020B0609020204030204" pitchFamily="49" charset="0"/>
              </a:rPr>
              <a:t>    </a:t>
            </a:r>
            <a:r>
              <a:rPr lang="en-US" sz="2000" b="1" dirty="0">
                <a:solidFill>
                  <a:srgbClr val="C00000"/>
                </a:solidFill>
                <a:latin typeface="Consolas" panose="020B0609020204030204" pitchFamily="49" charset="0"/>
                <a:cs typeface="Consolas" panose="020B0609020204030204" pitchFamily="49" charset="0"/>
              </a:rPr>
              <a:t>for each Vertex v </a:t>
            </a:r>
          </a:p>
          <a:p>
            <a:pPr marL="109728" indent="0">
              <a:buNone/>
            </a:pPr>
            <a:r>
              <a:rPr lang="en-US" sz="2000" b="1" dirty="0">
                <a:latin typeface="Consolas" panose="020B0609020204030204" pitchFamily="49" charset="0"/>
                <a:cs typeface="Consolas" panose="020B0609020204030204" pitchFamily="49" charset="0"/>
              </a:rPr>
              <a:t>      if( </a:t>
            </a:r>
            <a:r>
              <a:rPr lang="en-US" sz="2000" b="1" dirty="0" err="1">
                <a:latin typeface="Consolas" panose="020B0609020204030204" pitchFamily="49" charset="0"/>
                <a:cs typeface="Consolas" panose="020B0609020204030204" pitchFamily="49" charset="0"/>
              </a:rPr>
              <a:t>v.dist</a:t>
            </a:r>
            <a:r>
              <a:rPr lang="en-US" sz="2000" b="1" dirty="0">
                <a:latin typeface="Consolas" panose="020B0609020204030204" pitchFamily="49" charset="0"/>
                <a:cs typeface="Consolas" panose="020B0609020204030204" pitchFamily="49" charset="0"/>
              </a:rPr>
              <a:t> == </a:t>
            </a:r>
            <a:r>
              <a:rPr lang="en-US" sz="2000" b="1" dirty="0" err="1">
                <a:latin typeface="Consolas" panose="020B0609020204030204" pitchFamily="49" charset="0"/>
                <a:cs typeface="Consolas" panose="020B0609020204030204" pitchFamily="49" charset="0"/>
              </a:rPr>
              <a:t>currDist</a:t>
            </a:r>
            <a:r>
              <a:rPr lang="en-US" sz="2000" b="1" dirty="0">
                <a:latin typeface="Consolas" panose="020B0609020204030204" pitchFamily="49" charset="0"/>
                <a:cs typeface="Consolas" panose="020B0609020204030204" pitchFamily="49" charset="0"/>
              </a:rPr>
              <a:t> ) {</a:t>
            </a:r>
          </a:p>
          <a:p>
            <a:pPr marL="109728" indent="0">
              <a:buNone/>
            </a:pPr>
            <a:r>
              <a:rPr lang="en-US" sz="2000" b="1" dirty="0">
                <a:latin typeface="Consolas" panose="020B0609020204030204" pitchFamily="49" charset="0"/>
                <a:cs typeface="Consolas" panose="020B0609020204030204" pitchFamily="49" charset="0"/>
              </a:rPr>
              <a:t>        for each Vertex w adjacent to v</a:t>
            </a:r>
          </a:p>
          <a:p>
            <a:pPr marL="109728" indent="0">
              <a:buNone/>
            </a:pPr>
            <a:r>
              <a:rPr lang="en-US" sz="2000" b="1" dirty="0">
                <a:latin typeface="Consolas" panose="020B0609020204030204" pitchFamily="49" charset="0"/>
                <a:cs typeface="Consolas" panose="020B0609020204030204" pitchFamily="49" charset="0"/>
              </a:rPr>
              <a:t>          if( </a:t>
            </a:r>
            <a:r>
              <a:rPr lang="en-US" sz="2000" b="1" dirty="0" err="1">
                <a:latin typeface="Consolas" panose="020B0609020204030204" pitchFamily="49" charset="0"/>
                <a:cs typeface="Consolas" panose="020B0609020204030204" pitchFamily="49" charset="0"/>
              </a:rPr>
              <a:t>w.dist</a:t>
            </a:r>
            <a:r>
              <a:rPr lang="en-US" sz="2000" b="1" dirty="0">
                <a:latin typeface="Consolas" panose="020B0609020204030204" pitchFamily="49" charset="0"/>
                <a:cs typeface="Consolas" panose="020B0609020204030204" pitchFamily="49" charset="0"/>
              </a:rPr>
              <a:t> == -1 ) {</a:t>
            </a:r>
          </a:p>
          <a:p>
            <a:pPr marL="109728" indent="0">
              <a:buNone/>
            </a:pPr>
            <a:r>
              <a:rPr lang="en-US" sz="2000" b="1"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w.dist</a:t>
            </a:r>
            <a:r>
              <a:rPr lang="en-US" sz="2000" b="1" dirty="0">
                <a:latin typeface="Consolas" panose="020B0609020204030204" pitchFamily="49" charset="0"/>
                <a:cs typeface="Consolas" panose="020B0609020204030204" pitchFamily="49" charset="0"/>
              </a:rPr>
              <a:t> = </a:t>
            </a:r>
            <a:r>
              <a:rPr lang="en-US" sz="2000" b="1" dirty="0" err="1">
                <a:latin typeface="Consolas" panose="020B0609020204030204" pitchFamily="49" charset="0"/>
                <a:cs typeface="Consolas" panose="020B0609020204030204" pitchFamily="49" charset="0"/>
              </a:rPr>
              <a:t>currDist</a:t>
            </a:r>
            <a:r>
              <a:rPr lang="en-US" sz="2000" b="1" dirty="0">
                <a:latin typeface="Consolas" panose="020B0609020204030204" pitchFamily="49" charset="0"/>
                <a:cs typeface="Consolas" panose="020B0609020204030204" pitchFamily="49" charset="0"/>
              </a:rPr>
              <a:t> + 1;</a:t>
            </a:r>
          </a:p>
          <a:p>
            <a:pPr marL="109728" indent="0">
              <a:buNone/>
            </a:pPr>
            <a:r>
              <a:rPr lang="en-US" sz="2000" b="1" dirty="0">
                <a:latin typeface="Consolas" panose="020B0609020204030204" pitchFamily="49" charset="0"/>
                <a:cs typeface="Consolas" panose="020B0609020204030204" pitchFamily="49" charset="0"/>
              </a:rPr>
              <a:t>	    }</a:t>
            </a:r>
          </a:p>
          <a:p>
            <a:pPr marL="109728" indent="0">
              <a:buNone/>
            </a:pPr>
            <a:r>
              <a:rPr lang="en-US" sz="2000" b="1" dirty="0">
                <a:latin typeface="Consolas" panose="020B0609020204030204" pitchFamily="49" charset="0"/>
                <a:cs typeface="Consolas" panose="020B0609020204030204" pitchFamily="49" charset="0"/>
              </a:rPr>
              <a:t>      }</a:t>
            </a:r>
          </a:p>
          <a:p>
            <a:pPr marL="109728" indent="0">
              <a:buNone/>
            </a:pPr>
            <a:r>
              <a:rPr lang="en-US" sz="2000" b="1" dirty="0">
                <a:latin typeface="Consolas" panose="020B0609020204030204" pitchFamily="49" charset="0"/>
                <a:cs typeface="Consolas" panose="020B0609020204030204" pitchFamily="49" charset="0"/>
              </a:rPr>
              <a:t>   }</a:t>
            </a:r>
          </a:p>
          <a:p>
            <a:pPr marL="109728" indent="0">
              <a:buNone/>
            </a:pPr>
            <a:r>
              <a:rPr lang="en-US" sz="2000" b="1"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D0CE0C87-E2C9-51F1-C4D7-D5329741B25D}"/>
              </a:ext>
            </a:extLst>
          </p:cNvPr>
          <p:cNvSpPr txBox="1"/>
          <p:nvPr/>
        </p:nvSpPr>
        <p:spPr>
          <a:xfrm>
            <a:off x="7853795" y="3075057"/>
            <a:ext cx="1323110" cy="707886"/>
          </a:xfrm>
          <a:prstGeom prst="rect">
            <a:avLst/>
          </a:prstGeom>
          <a:gradFill>
            <a:gsLst>
              <a:gs pos="0">
                <a:schemeClr val="bg1">
                  <a:tint val="55000"/>
                  <a:satMod val="300000"/>
                </a:schemeClr>
              </a:gs>
              <a:gs pos="40000">
                <a:schemeClr val="bg1">
                  <a:tint val="65000"/>
                  <a:satMod val="300000"/>
                </a:schemeClr>
              </a:gs>
              <a:gs pos="100000">
                <a:schemeClr val="bg1">
                  <a:shade val="65000"/>
                  <a:satMod val="300000"/>
                </a:schemeClr>
              </a:gs>
            </a:gsLst>
            <a:path path="circle">
              <a:fillToRect l="65000" b="98000"/>
            </a:path>
          </a:gradFill>
        </p:spPr>
        <p:txBody>
          <a:bodyPr wrap="square" rtlCol="0">
            <a:spAutoFit/>
          </a:bodyPr>
          <a:lstStyle/>
          <a:p>
            <a:r>
              <a:rPr lang="en-US" sz="2000" b="1" dirty="0">
                <a:solidFill>
                  <a:srgbClr val="0070C0"/>
                </a:solidFill>
                <a:latin typeface="Segoe Print" panose="02000600000000000000" pitchFamily="2" charset="0"/>
              </a:rPr>
              <a:t>For each distance</a:t>
            </a:r>
          </a:p>
        </p:txBody>
      </p:sp>
      <p:sp>
        <p:nvSpPr>
          <p:cNvPr id="6" name="TextBox 5">
            <a:extLst>
              <a:ext uri="{FF2B5EF4-FFF2-40B4-BE49-F238E27FC236}">
                <a16:creationId xmlns:a16="http://schemas.microsoft.com/office/drawing/2014/main" id="{B2375269-E4CA-F72A-4E66-21A803BB31C4}"/>
              </a:ext>
            </a:extLst>
          </p:cNvPr>
          <p:cNvSpPr txBox="1"/>
          <p:nvPr/>
        </p:nvSpPr>
        <p:spPr>
          <a:xfrm>
            <a:off x="7626533" y="4234249"/>
            <a:ext cx="1065648" cy="1015663"/>
          </a:xfrm>
          <a:prstGeom prst="rect">
            <a:avLst/>
          </a:prstGeom>
          <a:gradFill>
            <a:gsLst>
              <a:gs pos="0">
                <a:schemeClr val="bg1">
                  <a:tint val="55000"/>
                  <a:satMod val="300000"/>
                </a:schemeClr>
              </a:gs>
              <a:gs pos="40000">
                <a:schemeClr val="bg1">
                  <a:tint val="65000"/>
                  <a:satMod val="300000"/>
                </a:schemeClr>
              </a:gs>
              <a:gs pos="100000">
                <a:schemeClr val="bg1">
                  <a:shade val="65000"/>
                  <a:satMod val="300000"/>
                </a:schemeClr>
              </a:gs>
            </a:gsLst>
            <a:path path="circle">
              <a:fillToRect l="65000" b="98000"/>
            </a:path>
          </a:gradFill>
        </p:spPr>
        <p:txBody>
          <a:bodyPr wrap="square" rtlCol="0">
            <a:spAutoFit/>
          </a:bodyPr>
          <a:lstStyle/>
          <a:p>
            <a:r>
              <a:rPr lang="en-US" sz="2000" b="1" dirty="0">
                <a:solidFill>
                  <a:srgbClr val="0070C0"/>
                </a:solidFill>
                <a:latin typeface="Segoe Print" panose="02000600000000000000" pitchFamily="2" charset="0"/>
              </a:rPr>
              <a:t>For each node</a:t>
            </a:r>
          </a:p>
        </p:txBody>
      </p:sp>
      <p:sp>
        <p:nvSpPr>
          <p:cNvPr id="7" name="TextBox 6">
            <a:extLst>
              <a:ext uri="{FF2B5EF4-FFF2-40B4-BE49-F238E27FC236}">
                <a16:creationId xmlns:a16="http://schemas.microsoft.com/office/drawing/2014/main" id="{CC4DCD3F-95E3-B0FC-5DA0-21C91BBCFE7F}"/>
              </a:ext>
            </a:extLst>
          </p:cNvPr>
          <p:cNvSpPr txBox="1"/>
          <p:nvPr/>
        </p:nvSpPr>
        <p:spPr>
          <a:xfrm>
            <a:off x="2189428" y="5570444"/>
            <a:ext cx="6502753" cy="1200329"/>
          </a:xfrm>
          <a:prstGeom prst="rect">
            <a:avLst/>
          </a:prstGeom>
          <a:noFill/>
        </p:spPr>
        <p:txBody>
          <a:bodyPr wrap="square" rtlCol="0">
            <a:spAutoFit/>
          </a:bodyPr>
          <a:lstStyle/>
          <a:p>
            <a:pPr marL="342900" indent="-342900">
              <a:buFont typeface="+mj-lt"/>
              <a:buAutoNum type="arabicPeriod"/>
            </a:pPr>
            <a:r>
              <a:rPr lang="en-US" dirty="0"/>
              <a:t>Where is the inefficiency (or inefficiencies) (mentioned on earlier slide)?</a:t>
            </a:r>
          </a:p>
          <a:p>
            <a:pPr marL="342900" indent="-342900">
              <a:buFont typeface="+mj-lt"/>
              <a:buAutoNum type="arabicPeriod"/>
            </a:pPr>
            <a:r>
              <a:rPr lang="en-US" dirty="0"/>
              <a:t>What is the best possible time for this simple algorithm (unweighted SSSP)?</a:t>
            </a:r>
          </a:p>
        </p:txBody>
      </p:sp>
    </p:spTree>
    <p:extLst>
      <p:ext uri="{BB962C8B-B14F-4D97-AF65-F5344CB8AC3E}">
        <p14:creationId xmlns:p14="http://schemas.microsoft.com/office/powerpoint/2010/main" val="299212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7B6B-AC16-5ADF-DCEC-A0922B4AEC8F}"/>
              </a:ext>
            </a:extLst>
          </p:cNvPr>
          <p:cNvSpPr>
            <a:spLocks noGrp="1"/>
          </p:cNvSpPr>
          <p:nvPr>
            <p:ph type="title"/>
          </p:nvPr>
        </p:nvSpPr>
        <p:spPr/>
        <p:txBody>
          <a:bodyPr/>
          <a:lstStyle/>
          <a:p>
            <a:r>
              <a:rPr lang="en-US" dirty="0"/>
              <a:t>Get smarter</a:t>
            </a:r>
          </a:p>
        </p:txBody>
      </p:sp>
      <p:sp>
        <p:nvSpPr>
          <p:cNvPr id="3" name="Content Placeholder 2">
            <a:extLst>
              <a:ext uri="{FF2B5EF4-FFF2-40B4-BE49-F238E27FC236}">
                <a16:creationId xmlns:a16="http://schemas.microsoft.com/office/drawing/2014/main" id="{2356CFAB-1F38-5EDC-21CF-FDE14A61F6A7}"/>
              </a:ext>
            </a:extLst>
          </p:cNvPr>
          <p:cNvSpPr>
            <a:spLocks noGrp="1"/>
          </p:cNvSpPr>
          <p:nvPr>
            <p:ph idx="1"/>
          </p:nvPr>
        </p:nvSpPr>
        <p:spPr/>
        <p:txBody>
          <a:bodyPr/>
          <a:lstStyle/>
          <a:p>
            <a:r>
              <a:rPr lang="en-US" dirty="0"/>
              <a:t>Notice that once we assign a node (e.g., A) its distance from source (e.g., 1), we do not work on that node again</a:t>
            </a:r>
          </a:p>
          <a:p>
            <a:r>
              <a:rPr lang="en-US" dirty="0"/>
              <a:t>However, “for each Vertex v” revisits A every time the outer loop runs</a:t>
            </a:r>
          </a:p>
          <a:p>
            <a:r>
              <a:rPr lang="en-US" dirty="0"/>
              <a:t>We can visit only the “rest of the nodes” by doing a breadth-first search</a:t>
            </a:r>
          </a:p>
        </p:txBody>
      </p:sp>
    </p:spTree>
    <p:extLst>
      <p:ext uri="{BB962C8B-B14F-4D97-AF65-F5344CB8AC3E}">
        <p14:creationId xmlns:p14="http://schemas.microsoft.com/office/powerpoint/2010/main" val="10276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83389"/>
          </a:xfrm>
        </p:spPr>
        <p:txBody>
          <a:bodyPr>
            <a:normAutofit/>
          </a:bodyPr>
          <a:lstStyle/>
          <a:p>
            <a:pPr algn="r"/>
            <a:r>
              <a:rPr lang="en-US" sz="4000" dirty="0">
                <a:solidFill>
                  <a:srgbClr val="0070C0"/>
                </a:solidFill>
                <a:latin typeface="Arial" panose="020B0604020202020204" pitchFamily="34" charset="0"/>
                <a:cs typeface="Arial" panose="020B0604020202020204" pitchFamily="34" charset="0"/>
              </a:rPr>
              <a:t>Unweighted Shortest Path</a:t>
            </a:r>
          </a:p>
        </p:txBody>
      </p:sp>
      <p:sp>
        <p:nvSpPr>
          <p:cNvPr id="2" name="Content Placeholder 1"/>
          <p:cNvSpPr>
            <a:spLocks noGrp="1"/>
          </p:cNvSpPr>
          <p:nvPr>
            <p:ph idx="1"/>
          </p:nvPr>
        </p:nvSpPr>
        <p:spPr>
          <a:xfrm>
            <a:off x="457200" y="1295400"/>
            <a:ext cx="8229600" cy="4953000"/>
          </a:xfrm>
        </p:spPr>
        <p:txBody>
          <a:bodyPr>
            <a:normAutofit/>
          </a:bodyPr>
          <a:lstStyle/>
          <a:p>
            <a:pPr marL="109728" indent="0">
              <a:spcBef>
                <a:spcPts val="1200"/>
              </a:spcBef>
              <a:buNone/>
            </a:pPr>
            <a:r>
              <a:rPr lang="en-US" sz="1800" b="1" dirty="0"/>
              <a:t>Consider </a:t>
            </a:r>
            <a:r>
              <a:rPr lang="en-US" sz="1800" b="1" dirty="0">
                <a:solidFill>
                  <a:srgbClr val="C00000"/>
                </a:solidFill>
              </a:rPr>
              <a:t>G</a:t>
            </a:r>
            <a:r>
              <a:rPr lang="en-US" sz="1800" b="1" dirty="0"/>
              <a:t> and start node </a:t>
            </a:r>
            <a:r>
              <a:rPr lang="en-US" sz="1800" b="1" dirty="0">
                <a:solidFill>
                  <a:srgbClr val="C00000"/>
                </a:solidFill>
              </a:rPr>
              <a:t>C</a:t>
            </a:r>
          </a:p>
          <a:p>
            <a:pPr marL="109728" indent="0">
              <a:spcBef>
                <a:spcPts val="1200"/>
              </a:spcBef>
              <a:buNone/>
            </a:pPr>
            <a:r>
              <a:rPr lang="en-US" sz="1800" b="1" i="1" dirty="0">
                <a:solidFill>
                  <a:srgbClr val="0070C0"/>
                </a:solidFill>
              </a:rPr>
              <a:t>We will annotate each node </a:t>
            </a:r>
            <a:r>
              <a:rPr lang="en-US" sz="1800" b="1" i="1" dirty="0">
                <a:solidFill>
                  <a:srgbClr val="C00000"/>
                </a:solidFill>
              </a:rPr>
              <a:t>N </a:t>
            </a:r>
            <a:r>
              <a:rPr lang="en-US" sz="1800" b="1" i="1" dirty="0">
                <a:solidFill>
                  <a:srgbClr val="0070C0"/>
                </a:solidFill>
              </a:rPr>
              <a:t>with an integer</a:t>
            </a:r>
          </a:p>
          <a:p>
            <a:pPr marL="109728" indent="0">
              <a:spcBef>
                <a:spcPts val="0"/>
              </a:spcBef>
              <a:buNone/>
            </a:pPr>
            <a:r>
              <a:rPr lang="en-US" sz="1800" b="1" i="1" dirty="0">
                <a:solidFill>
                  <a:srgbClr val="0070C0"/>
                </a:solidFill>
              </a:rPr>
              <a:t>This integer tells the shortest path from </a:t>
            </a:r>
            <a:r>
              <a:rPr lang="en-US" sz="1800" b="1" i="1" dirty="0">
                <a:solidFill>
                  <a:srgbClr val="C00000"/>
                </a:solidFill>
              </a:rPr>
              <a:t>C to N</a:t>
            </a:r>
          </a:p>
          <a:p>
            <a:pPr marL="109728" indent="0">
              <a:spcBef>
                <a:spcPts val="600"/>
              </a:spcBef>
              <a:buNone/>
            </a:pPr>
            <a:r>
              <a:rPr lang="en-US" sz="1800" b="1" i="1" dirty="0">
                <a:solidFill>
                  <a:srgbClr val="0070C0"/>
                </a:solidFill>
              </a:rPr>
              <a:t>Start with </a:t>
            </a:r>
            <a:r>
              <a:rPr lang="en-US" sz="1800" b="1" i="1" dirty="0">
                <a:solidFill>
                  <a:srgbClr val="C00000"/>
                </a:solidFill>
              </a:rPr>
              <a:t>0 </a:t>
            </a:r>
            <a:r>
              <a:rPr lang="en-US" sz="1800" b="1" i="1" dirty="0">
                <a:solidFill>
                  <a:srgbClr val="0070C0"/>
                </a:solidFill>
              </a:rPr>
              <a:t>on </a:t>
            </a:r>
            <a:r>
              <a:rPr lang="en-US" sz="1800" b="1" i="1" dirty="0">
                <a:solidFill>
                  <a:srgbClr val="C00000"/>
                </a:solidFill>
              </a:rPr>
              <a:t>C</a:t>
            </a:r>
            <a:r>
              <a:rPr lang="en-US" sz="1800" b="1" i="1" dirty="0">
                <a:solidFill>
                  <a:srgbClr val="0070C0"/>
                </a:solidFill>
              </a:rPr>
              <a:t>, since there is a path length 0 from C to C</a:t>
            </a:r>
          </a:p>
        </p:txBody>
      </p:sp>
      <p:grpSp>
        <p:nvGrpSpPr>
          <p:cNvPr id="5" name="Group 4"/>
          <p:cNvGrpSpPr/>
          <p:nvPr/>
        </p:nvGrpSpPr>
        <p:grpSpPr>
          <a:xfrm>
            <a:off x="447767" y="3220484"/>
            <a:ext cx="4038600" cy="3139393"/>
            <a:chOff x="147901" y="3657600"/>
            <a:chExt cx="3986554" cy="3063193"/>
          </a:xfrm>
        </p:grpSpPr>
        <p:sp>
          <p:nvSpPr>
            <p:cNvPr id="8" name="Rounded Rectangle 7"/>
            <p:cNvSpPr/>
            <p:nvPr/>
          </p:nvSpPr>
          <p:spPr>
            <a:xfrm>
              <a:off x="147901" y="3657600"/>
              <a:ext cx="3986554" cy="3063193"/>
            </a:xfrm>
            <a:prstGeom prst="roundRect">
              <a:avLst/>
            </a:prstGeom>
            <a:solidFill>
              <a:schemeClr val="accent6">
                <a:lumMod val="20000"/>
                <a:lumOff val="80000"/>
              </a:schemeClr>
            </a:solidFill>
            <a:ln w="19050" cmpd="sng">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457200" y="3951981"/>
              <a:ext cx="3357132" cy="2474430"/>
              <a:chOff x="603039" y="1771595"/>
              <a:chExt cx="2873582" cy="2092255"/>
            </a:xfrm>
          </p:grpSpPr>
          <p:cxnSp>
            <p:nvCxnSpPr>
              <p:cNvPr id="25" name="Straight Arrow Connector 24"/>
              <p:cNvCxnSpPr>
                <a:stCxn id="45" idx="3"/>
                <a:endCxn id="29" idx="7"/>
              </p:cNvCxnSpPr>
              <p:nvPr/>
            </p:nvCxnSpPr>
            <p:spPr>
              <a:xfrm flipH="1">
                <a:off x="1626748" y="3025262"/>
                <a:ext cx="329271" cy="51661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603039" y="1771595"/>
                <a:ext cx="2873582" cy="2092255"/>
                <a:chOff x="603039" y="1771595"/>
                <a:chExt cx="2873582" cy="2092255"/>
              </a:xfrm>
            </p:grpSpPr>
            <p:grpSp>
              <p:nvGrpSpPr>
                <p:cNvPr id="27" name="Group 26"/>
                <p:cNvGrpSpPr/>
                <p:nvPr/>
              </p:nvGrpSpPr>
              <p:grpSpPr>
                <a:xfrm>
                  <a:off x="603039" y="1771595"/>
                  <a:ext cx="2315601" cy="1311870"/>
                  <a:chOff x="672813" y="3338604"/>
                  <a:chExt cx="2957361" cy="1628719"/>
                </a:xfrm>
              </p:grpSpPr>
              <p:cxnSp>
                <p:nvCxnSpPr>
                  <p:cNvPr id="40" name="Straight Arrow Connector 39"/>
                  <p:cNvCxnSpPr>
                    <a:stCxn id="45" idx="2"/>
                    <a:endCxn id="43" idx="6"/>
                  </p:cNvCxnSpPr>
                  <p:nvPr/>
                </p:nvCxnSpPr>
                <p:spPr>
                  <a:xfrm flipH="1">
                    <a:off x="1165370" y="4729487"/>
                    <a:ext cx="1163263" cy="3675"/>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41" idx="3"/>
                    <a:endCxn id="43" idx="7"/>
                  </p:cNvCxnSpPr>
                  <p:nvPr/>
                </p:nvCxnSpPr>
                <p:spPr>
                  <a:xfrm flipH="1">
                    <a:off x="1093237" y="3747575"/>
                    <a:ext cx="498546" cy="820010"/>
                  </a:xfrm>
                  <a:prstGeom prst="straightConnector1">
                    <a:avLst/>
                  </a:prstGeom>
                  <a:ln w="31750">
                    <a:solidFill>
                      <a:schemeClr val="accent4">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42" idx="3"/>
                    <a:endCxn id="45" idx="7"/>
                  </p:cNvCxnSpPr>
                  <p:nvPr/>
                </p:nvCxnSpPr>
                <p:spPr>
                  <a:xfrm flipH="1">
                    <a:off x="2749057" y="3738343"/>
                    <a:ext cx="460693" cy="825568"/>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5" idx="1"/>
                  </p:cNvCxnSpPr>
                  <p:nvPr/>
                </p:nvCxnSpPr>
                <p:spPr>
                  <a:xfrm>
                    <a:off x="1940074" y="3747575"/>
                    <a:ext cx="460692" cy="81633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6"/>
                    <a:endCxn id="42" idx="2"/>
                  </p:cNvCxnSpPr>
                  <p:nvPr/>
                </p:nvCxnSpPr>
                <p:spPr>
                  <a:xfrm flipV="1">
                    <a:off x="2012207" y="3572765"/>
                    <a:ext cx="1125410" cy="9232"/>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05946" y="3403100"/>
                    <a:ext cx="276955" cy="387714"/>
                  </a:xfrm>
                  <a:prstGeom prst="rect">
                    <a:avLst/>
                  </a:prstGeom>
                  <a:noFill/>
                </p:spPr>
                <p:txBody>
                  <a:bodyPr wrap="square" rtlCol="0">
                    <a:spAutoFit/>
                  </a:bodyPr>
                  <a:lstStyle/>
                  <a:p>
                    <a:pPr>
                      <a:spcAft>
                        <a:spcPts val="600"/>
                      </a:spcAft>
                    </a:pPr>
                    <a:r>
                      <a:rPr lang="en-US" b="1" dirty="0"/>
                      <a:t>A</a:t>
                    </a:r>
                  </a:p>
                </p:txBody>
              </p:sp>
              <p:sp>
                <p:nvSpPr>
                  <p:cNvPr id="50" name="TextBox 49"/>
                  <p:cNvSpPr txBox="1"/>
                  <p:nvPr/>
                </p:nvSpPr>
                <p:spPr>
                  <a:xfrm>
                    <a:off x="2407972" y="4567377"/>
                    <a:ext cx="275479" cy="387714"/>
                  </a:xfrm>
                  <a:prstGeom prst="rect">
                    <a:avLst/>
                  </a:prstGeom>
                  <a:noFill/>
                </p:spPr>
                <p:txBody>
                  <a:bodyPr wrap="square" rtlCol="0">
                    <a:spAutoFit/>
                  </a:bodyPr>
                  <a:lstStyle/>
                  <a:p>
                    <a:pPr>
                      <a:spcAft>
                        <a:spcPts val="600"/>
                      </a:spcAft>
                    </a:pPr>
                    <a:r>
                      <a:rPr lang="en-US" b="1" dirty="0"/>
                      <a:t>D</a:t>
                    </a:r>
                  </a:p>
                </p:txBody>
              </p:sp>
              <p:sp>
                <p:nvSpPr>
                  <p:cNvPr id="51" name="TextBox 50"/>
                  <p:cNvSpPr txBox="1"/>
                  <p:nvPr/>
                </p:nvSpPr>
                <p:spPr>
                  <a:xfrm>
                    <a:off x="716429" y="4563911"/>
                    <a:ext cx="325452" cy="391179"/>
                  </a:xfrm>
                  <a:prstGeom prst="rect">
                    <a:avLst/>
                  </a:prstGeom>
                  <a:noFill/>
                </p:spPr>
                <p:txBody>
                  <a:bodyPr wrap="square" rtlCol="0">
                    <a:spAutoFit/>
                  </a:bodyPr>
                  <a:lstStyle/>
                  <a:p>
                    <a:pPr>
                      <a:spcAft>
                        <a:spcPts val="600"/>
                      </a:spcAft>
                    </a:pPr>
                    <a:r>
                      <a:rPr lang="en-US" b="1" dirty="0"/>
                      <a:t>C</a:t>
                    </a:r>
                  </a:p>
                </p:txBody>
              </p:sp>
              <p:sp>
                <p:nvSpPr>
                  <p:cNvPr id="52" name="TextBox 51"/>
                  <p:cNvSpPr txBox="1"/>
                  <p:nvPr/>
                </p:nvSpPr>
                <p:spPr>
                  <a:xfrm>
                    <a:off x="3225155" y="3407420"/>
                    <a:ext cx="265858" cy="387714"/>
                  </a:xfrm>
                  <a:prstGeom prst="rect">
                    <a:avLst/>
                  </a:prstGeom>
                  <a:noFill/>
                </p:spPr>
                <p:txBody>
                  <a:bodyPr wrap="square" rtlCol="0">
                    <a:spAutoFit/>
                  </a:bodyPr>
                  <a:lstStyle/>
                  <a:p>
                    <a:pPr>
                      <a:spcAft>
                        <a:spcPts val="600"/>
                      </a:spcAft>
                    </a:pPr>
                    <a:r>
                      <a:rPr lang="en-US" b="1" dirty="0"/>
                      <a:t>B</a:t>
                    </a:r>
                  </a:p>
                </p:txBody>
              </p:sp>
            </p:grpSp>
            <p:sp>
              <p:nvSpPr>
                <p:cNvPr id="28" name="Oval 27"/>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149459" y="2752974"/>
                  <a:ext cx="225087" cy="312289"/>
                </a:xfrm>
                <a:prstGeom prst="rect">
                  <a:avLst/>
                </a:prstGeom>
                <a:noFill/>
              </p:spPr>
              <p:txBody>
                <a:bodyPr wrap="square" rtlCol="0">
                  <a:spAutoFit/>
                </a:bodyPr>
                <a:lstStyle/>
                <a:p>
                  <a:pPr>
                    <a:spcAft>
                      <a:spcPts val="600"/>
                    </a:spcAft>
                  </a:pPr>
                  <a:r>
                    <a:rPr lang="en-US" b="1" dirty="0"/>
                    <a:t>E</a:t>
                  </a:r>
                </a:p>
              </p:txBody>
            </p:sp>
            <p:sp>
              <p:nvSpPr>
                <p:cNvPr id="32" name="TextBox 31"/>
                <p:cNvSpPr txBox="1"/>
                <p:nvPr/>
              </p:nvSpPr>
              <p:spPr>
                <a:xfrm>
                  <a:off x="1354038" y="3546925"/>
                  <a:ext cx="270185" cy="312289"/>
                </a:xfrm>
                <a:prstGeom prst="rect">
                  <a:avLst/>
                </a:prstGeom>
                <a:noFill/>
              </p:spPr>
              <p:txBody>
                <a:bodyPr wrap="square" rtlCol="0">
                  <a:spAutoFit/>
                </a:bodyPr>
                <a:lstStyle/>
                <a:p>
                  <a:pPr>
                    <a:spcAft>
                      <a:spcPts val="600"/>
                    </a:spcAft>
                  </a:pPr>
                  <a:r>
                    <a:rPr lang="en-US" b="1" dirty="0"/>
                    <a:t>F</a:t>
                  </a:r>
                </a:p>
              </p:txBody>
            </p:sp>
            <p:sp>
              <p:nvSpPr>
                <p:cNvPr id="33" name="TextBox 32"/>
                <p:cNvSpPr txBox="1"/>
                <p:nvPr/>
              </p:nvSpPr>
              <p:spPr>
                <a:xfrm>
                  <a:off x="2631907" y="3539027"/>
                  <a:ext cx="271292" cy="312289"/>
                </a:xfrm>
                <a:prstGeom prst="rect">
                  <a:avLst/>
                </a:prstGeom>
                <a:noFill/>
              </p:spPr>
              <p:txBody>
                <a:bodyPr wrap="square" rtlCol="0">
                  <a:spAutoFit/>
                </a:bodyPr>
                <a:lstStyle/>
                <a:p>
                  <a:pPr>
                    <a:spcAft>
                      <a:spcPts val="600"/>
                    </a:spcAft>
                  </a:pPr>
                  <a:r>
                    <a:rPr lang="en-US" b="1" dirty="0"/>
                    <a:t>G</a:t>
                  </a:r>
                </a:p>
              </p:txBody>
            </p:sp>
            <p:cxnSp>
              <p:nvCxnSpPr>
                <p:cNvPr id="34" name="Straight Arrow Connector 33"/>
                <p:cNvCxnSpPr>
                  <a:stCxn id="42" idx="5"/>
                  <a:endCxn id="28" idx="0"/>
                </p:cNvCxnSpPr>
                <p:nvPr/>
              </p:nvCxnSpPr>
              <p:spPr>
                <a:xfrm>
                  <a:off x="2862160" y="2093568"/>
                  <a:ext cx="421626" cy="619400"/>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2"/>
                  <a:endCxn id="45" idx="6"/>
                </p:cNvCxnSpPr>
                <p:nvPr/>
              </p:nvCxnSpPr>
              <p:spPr>
                <a:xfrm flipH="1" flipV="1">
                  <a:off x="2285209" y="2891897"/>
                  <a:ext cx="805742" cy="9678"/>
                </a:xfrm>
                <a:prstGeom prst="straightConnector1">
                  <a:avLst/>
                </a:prstGeom>
                <a:ln w="31750">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3" idx="5"/>
                  <a:endCxn id="29" idx="1"/>
                </p:cNvCxnSpPr>
                <p:nvPr/>
              </p:nvCxnSpPr>
              <p:spPr>
                <a:xfrm>
                  <a:off x="932229" y="3028223"/>
                  <a:ext cx="421809" cy="513654"/>
                </a:xfrm>
                <a:prstGeom prst="straightConnector1">
                  <a:avLst/>
                </a:prstGeom>
                <a:ln w="3175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5" idx="5"/>
                  <a:endCxn id="30" idx="1"/>
                </p:cNvCxnSpPr>
                <p:nvPr/>
              </p:nvCxnSpPr>
              <p:spPr>
                <a:xfrm>
                  <a:off x="2228729" y="3025262"/>
                  <a:ext cx="412390" cy="51661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4"/>
                  <a:endCxn id="30" idx="7"/>
                </p:cNvCxnSpPr>
                <p:nvPr/>
              </p:nvCxnSpPr>
              <p:spPr>
                <a:xfrm flipH="1">
                  <a:off x="2913829" y="3090182"/>
                  <a:ext cx="369957" cy="45169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2"/>
                  <a:endCxn id="29" idx="6"/>
                </p:cNvCxnSpPr>
                <p:nvPr/>
              </p:nvCxnSpPr>
              <p:spPr>
                <a:xfrm flipH="1">
                  <a:off x="1683228" y="3675243"/>
                  <a:ext cx="901411" cy="0"/>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 name="Down Arrow 3"/>
            <p:cNvSpPr/>
            <p:nvPr/>
          </p:nvSpPr>
          <p:spPr>
            <a:xfrm>
              <a:off x="468655" y="4532690"/>
              <a:ext cx="261406" cy="457200"/>
            </a:xfrm>
            <a:prstGeom prst="downArrow">
              <a:avLst/>
            </a:prstGeom>
            <a:solidFill>
              <a:schemeClr val="accent3">
                <a:lumMod val="40000"/>
                <a:lumOff val="6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798318" y="5163711"/>
            <a:ext cx="304800" cy="276999"/>
          </a:xfrm>
          <a:prstGeom prst="rect">
            <a:avLst/>
          </a:prstGeom>
          <a:noFill/>
        </p:spPr>
        <p:txBody>
          <a:bodyPr wrap="square" rtlCol="0">
            <a:spAutoFit/>
          </a:bodyPr>
          <a:lstStyle/>
          <a:p>
            <a:r>
              <a:rPr lang="en-US" sz="1200" b="1" dirty="0">
                <a:solidFill>
                  <a:srgbClr val="C00000"/>
                </a:solidFill>
              </a:rPr>
              <a:t>0</a:t>
            </a:r>
          </a:p>
        </p:txBody>
      </p:sp>
      <p:sp>
        <p:nvSpPr>
          <p:cNvPr id="7" name="TextBox 6"/>
          <p:cNvSpPr txBox="1"/>
          <p:nvPr/>
        </p:nvSpPr>
        <p:spPr>
          <a:xfrm>
            <a:off x="4787153" y="2838132"/>
            <a:ext cx="3779102" cy="369332"/>
          </a:xfrm>
          <a:prstGeom prst="rect">
            <a:avLst/>
          </a:prstGeom>
          <a:noFill/>
        </p:spPr>
        <p:txBody>
          <a:bodyPr wrap="square" rtlCol="0">
            <a:spAutoFit/>
          </a:bodyPr>
          <a:lstStyle/>
          <a:p>
            <a:r>
              <a:rPr lang="en-US" b="1" dirty="0"/>
              <a:t>Now visit vertices adjacent to C</a:t>
            </a:r>
          </a:p>
        </p:txBody>
      </p:sp>
      <p:sp>
        <p:nvSpPr>
          <p:cNvPr id="53" name="TextBox 52"/>
          <p:cNvSpPr txBox="1"/>
          <p:nvPr/>
        </p:nvSpPr>
        <p:spPr>
          <a:xfrm>
            <a:off x="4787153" y="3352491"/>
            <a:ext cx="3779102" cy="646331"/>
          </a:xfrm>
          <a:prstGeom prst="rect">
            <a:avLst/>
          </a:prstGeom>
          <a:noFill/>
        </p:spPr>
        <p:txBody>
          <a:bodyPr wrap="square" rtlCol="0">
            <a:spAutoFit/>
          </a:bodyPr>
          <a:lstStyle/>
          <a:p>
            <a:r>
              <a:rPr lang="en-US" b="1" i="1" dirty="0">
                <a:solidFill>
                  <a:srgbClr val="0070C0"/>
                </a:solidFill>
              </a:rPr>
              <a:t>If we can go from C to C in 0, then we can go from </a:t>
            </a:r>
            <a:r>
              <a:rPr lang="en-US" b="1" i="1" dirty="0">
                <a:solidFill>
                  <a:srgbClr val="C00000"/>
                </a:solidFill>
              </a:rPr>
              <a:t>C to A in 1</a:t>
            </a:r>
          </a:p>
        </p:txBody>
      </p:sp>
      <p:sp>
        <p:nvSpPr>
          <p:cNvPr id="54" name="TextBox 53"/>
          <p:cNvSpPr txBox="1"/>
          <p:nvPr/>
        </p:nvSpPr>
        <p:spPr>
          <a:xfrm>
            <a:off x="1621690" y="4056424"/>
            <a:ext cx="304800" cy="276999"/>
          </a:xfrm>
          <a:prstGeom prst="rect">
            <a:avLst/>
          </a:prstGeom>
          <a:noFill/>
        </p:spPr>
        <p:txBody>
          <a:bodyPr wrap="square" rtlCol="0">
            <a:spAutoFit/>
          </a:bodyPr>
          <a:lstStyle/>
          <a:p>
            <a:r>
              <a:rPr lang="en-US" sz="1200" b="1" dirty="0">
                <a:solidFill>
                  <a:srgbClr val="C00000"/>
                </a:solidFill>
              </a:rPr>
              <a:t>1</a:t>
            </a:r>
          </a:p>
        </p:txBody>
      </p:sp>
      <p:sp>
        <p:nvSpPr>
          <p:cNvPr id="55" name="TextBox 54"/>
          <p:cNvSpPr txBox="1"/>
          <p:nvPr/>
        </p:nvSpPr>
        <p:spPr>
          <a:xfrm>
            <a:off x="1683035" y="5323959"/>
            <a:ext cx="304800" cy="276999"/>
          </a:xfrm>
          <a:prstGeom prst="rect">
            <a:avLst/>
          </a:prstGeom>
          <a:noFill/>
        </p:spPr>
        <p:txBody>
          <a:bodyPr wrap="square" rtlCol="0">
            <a:spAutoFit/>
          </a:bodyPr>
          <a:lstStyle/>
          <a:p>
            <a:r>
              <a:rPr lang="en-US" sz="1200" b="1" dirty="0">
                <a:solidFill>
                  <a:srgbClr val="C00000"/>
                </a:solidFill>
              </a:rPr>
              <a:t>1</a:t>
            </a:r>
          </a:p>
        </p:txBody>
      </p:sp>
      <p:sp>
        <p:nvSpPr>
          <p:cNvPr id="56" name="TextBox 55"/>
          <p:cNvSpPr txBox="1"/>
          <p:nvPr/>
        </p:nvSpPr>
        <p:spPr>
          <a:xfrm>
            <a:off x="4787153" y="4143850"/>
            <a:ext cx="3779102" cy="646331"/>
          </a:xfrm>
          <a:prstGeom prst="rect">
            <a:avLst/>
          </a:prstGeom>
          <a:noFill/>
        </p:spPr>
        <p:txBody>
          <a:bodyPr wrap="square" rtlCol="0">
            <a:spAutoFit/>
          </a:bodyPr>
          <a:lstStyle/>
          <a:p>
            <a:r>
              <a:rPr lang="en-US" b="1" i="1" dirty="0">
                <a:solidFill>
                  <a:srgbClr val="0070C0"/>
                </a:solidFill>
              </a:rPr>
              <a:t>If we can go from C to C in 0, then we can go from </a:t>
            </a:r>
            <a:r>
              <a:rPr lang="en-US" b="1" i="1" dirty="0">
                <a:solidFill>
                  <a:srgbClr val="C00000"/>
                </a:solidFill>
              </a:rPr>
              <a:t>C to F in 1</a:t>
            </a:r>
          </a:p>
        </p:txBody>
      </p:sp>
      <p:sp>
        <p:nvSpPr>
          <p:cNvPr id="57" name="TextBox 56"/>
          <p:cNvSpPr txBox="1"/>
          <p:nvPr/>
        </p:nvSpPr>
        <p:spPr>
          <a:xfrm>
            <a:off x="4773533" y="5062349"/>
            <a:ext cx="4050284" cy="1077218"/>
          </a:xfrm>
          <a:prstGeom prst="rect">
            <a:avLst/>
          </a:prstGeom>
          <a:noFill/>
        </p:spPr>
        <p:txBody>
          <a:bodyPr wrap="square" rtlCol="0">
            <a:spAutoFit/>
          </a:bodyPr>
          <a:lstStyle/>
          <a:p>
            <a:r>
              <a:rPr lang="en-US" b="1" i="1" dirty="0">
                <a:solidFill>
                  <a:srgbClr val="0070C0"/>
                </a:solidFill>
              </a:rPr>
              <a:t>Now visit adjacent to A, then F, </a:t>
            </a:r>
          </a:p>
          <a:p>
            <a:pPr>
              <a:spcBef>
                <a:spcPts val="1200"/>
              </a:spcBef>
            </a:pPr>
            <a:r>
              <a:rPr lang="en-US" b="1" i="1" dirty="0">
                <a:solidFill>
                  <a:srgbClr val="0070C0"/>
                </a:solidFill>
              </a:rPr>
              <a:t>continue visiting vertices in </a:t>
            </a:r>
            <a:r>
              <a:rPr lang="en-US" b="1" i="1" dirty="0">
                <a:solidFill>
                  <a:srgbClr val="C00000"/>
                </a:solidFill>
              </a:rPr>
              <a:t>breadth-first order</a:t>
            </a:r>
          </a:p>
        </p:txBody>
      </p:sp>
    </p:spTree>
    <p:extLst>
      <p:ext uri="{BB962C8B-B14F-4D97-AF65-F5344CB8AC3E}">
        <p14:creationId xmlns:p14="http://schemas.microsoft.com/office/powerpoint/2010/main" val="122379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3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700"/>
                                        <p:tgtEl>
                                          <p:spTgt spid="2">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left)">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wipe(left)">
                                      <p:cBhvr>
                                        <p:cTn id="21" dur="5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wipe(left)">
                                      <p:cBhvr>
                                        <p:cTn id="26" dur="500"/>
                                        <p:tgtEl>
                                          <p:spTgt spid="2">
                                            <p:txEl>
                                              <p:pRg st="3" end="3"/>
                                            </p:txEl>
                                          </p:spTgt>
                                        </p:tgtEl>
                                      </p:cBhvr>
                                    </p:animEffect>
                                  </p:childTnLst>
                                </p:cTn>
                              </p:par>
                            </p:childTnLst>
                          </p:cTn>
                        </p:par>
                        <p:par>
                          <p:cTn id="27" fill="hold">
                            <p:stCondLst>
                              <p:cond delay="500"/>
                            </p:stCondLst>
                            <p:childTnLst>
                              <p:par>
                                <p:cTn id="28" presetID="42" presetClass="entr" presetSubtype="0" fill="hold" grpId="0" nodeType="afterEffect">
                                  <p:stCondLst>
                                    <p:cond delay="30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500"/>
                            </p:stCondLst>
                            <p:childTnLst>
                              <p:par>
                                <p:cTn id="44" presetID="42" presetClass="entr" presetSubtype="0" fill="hold" grpId="0" nodeType="after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1000"/>
                                        <p:tgtEl>
                                          <p:spTgt spid="54"/>
                                        </p:tgtEl>
                                      </p:cBhvr>
                                    </p:animEffect>
                                    <p:anim calcmode="lin" valueType="num">
                                      <p:cBhvr>
                                        <p:cTn id="47" dur="1000" fill="hold"/>
                                        <p:tgtEl>
                                          <p:spTgt spid="54"/>
                                        </p:tgtEl>
                                        <p:attrNameLst>
                                          <p:attrName>ppt_x</p:attrName>
                                        </p:attrNameLst>
                                      </p:cBhvr>
                                      <p:tavLst>
                                        <p:tav tm="0">
                                          <p:val>
                                            <p:strVal val="#ppt_x"/>
                                          </p:val>
                                        </p:tav>
                                        <p:tav tm="100000">
                                          <p:val>
                                            <p:strVal val="#ppt_x"/>
                                          </p:val>
                                        </p:tav>
                                      </p:tavLst>
                                    </p:anim>
                                    <p:anim calcmode="lin" valueType="num">
                                      <p:cBhvr>
                                        <p:cTn id="4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wipe(left)">
                                      <p:cBhvr>
                                        <p:cTn id="53" dur="500"/>
                                        <p:tgtEl>
                                          <p:spTgt spid="56"/>
                                        </p:tgtEl>
                                      </p:cBhvr>
                                    </p:animEffect>
                                  </p:childTnLst>
                                </p:cTn>
                              </p:par>
                            </p:childTnLst>
                          </p:cTn>
                        </p:par>
                        <p:par>
                          <p:cTn id="54" fill="hold">
                            <p:stCondLst>
                              <p:cond delay="500"/>
                            </p:stCondLst>
                            <p:childTnLst>
                              <p:par>
                                <p:cTn id="55" presetID="42" presetClass="entr" presetSubtype="0"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1000"/>
                                        <p:tgtEl>
                                          <p:spTgt spid="55"/>
                                        </p:tgtEl>
                                      </p:cBhvr>
                                    </p:animEffect>
                                    <p:anim calcmode="lin" valueType="num">
                                      <p:cBhvr>
                                        <p:cTn id="58" dur="1000" fill="hold"/>
                                        <p:tgtEl>
                                          <p:spTgt spid="55"/>
                                        </p:tgtEl>
                                        <p:attrNameLst>
                                          <p:attrName>ppt_x</p:attrName>
                                        </p:attrNameLst>
                                      </p:cBhvr>
                                      <p:tavLst>
                                        <p:tav tm="0">
                                          <p:val>
                                            <p:strVal val="#ppt_x"/>
                                          </p:val>
                                        </p:tav>
                                        <p:tav tm="100000">
                                          <p:val>
                                            <p:strVal val="#ppt_x"/>
                                          </p:val>
                                        </p:tav>
                                      </p:tavLst>
                                    </p:anim>
                                    <p:anim calcmode="lin" valueType="num">
                                      <p:cBhvr>
                                        <p:cTn id="5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wipe(left)">
                                      <p:cBhvr>
                                        <p:cTn id="6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53" grpId="0"/>
      <p:bldP spid="54" grpId="0"/>
      <p:bldP spid="55" grpId="0"/>
      <p:bldP spid="56"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a:r>
              <a:rPr lang="en-US" sz="4000" dirty="0">
                <a:solidFill>
                  <a:srgbClr val="0070C0"/>
                </a:solidFill>
                <a:latin typeface="Arial" panose="020B0604020202020204" pitchFamily="34" charset="0"/>
                <a:cs typeface="Arial" panose="020B0604020202020204" pitchFamily="34" charset="0"/>
              </a:rPr>
              <a:t>Unweighted Shortest Path</a:t>
            </a:r>
          </a:p>
        </p:txBody>
      </p:sp>
      <p:sp>
        <p:nvSpPr>
          <p:cNvPr id="2" name="Content Placeholder 1"/>
          <p:cNvSpPr>
            <a:spLocks noGrp="1"/>
          </p:cNvSpPr>
          <p:nvPr>
            <p:ph idx="1"/>
          </p:nvPr>
        </p:nvSpPr>
        <p:spPr>
          <a:xfrm>
            <a:off x="457200" y="1481328"/>
            <a:ext cx="8229600" cy="4767072"/>
          </a:xfrm>
        </p:spPr>
        <p:txBody>
          <a:bodyPr>
            <a:normAutofit/>
          </a:bodyPr>
          <a:lstStyle/>
          <a:p>
            <a:pPr marL="109728" indent="0">
              <a:spcBef>
                <a:spcPts val="1200"/>
              </a:spcBef>
              <a:buNone/>
            </a:pPr>
            <a:r>
              <a:rPr lang="en-US" sz="1800" b="1" dirty="0"/>
              <a:t>Now consider vertices adjacent to A</a:t>
            </a:r>
          </a:p>
          <a:p>
            <a:pPr marL="109728" indent="0">
              <a:spcBef>
                <a:spcPts val="1200"/>
              </a:spcBef>
              <a:buNone/>
            </a:pPr>
            <a:r>
              <a:rPr lang="en-US" sz="1800" b="1" i="1" dirty="0">
                <a:solidFill>
                  <a:srgbClr val="C00000"/>
                </a:solidFill>
              </a:rPr>
              <a:t>B: </a:t>
            </a:r>
            <a:r>
              <a:rPr lang="en-US" sz="1800" b="1" i="1" dirty="0">
                <a:solidFill>
                  <a:srgbClr val="0070C0"/>
                </a:solidFill>
              </a:rPr>
              <a:t>C to A is 1, so </a:t>
            </a:r>
            <a:r>
              <a:rPr lang="en-US" sz="1800" b="1" i="1" dirty="0">
                <a:solidFill>
                  <a:srgbClr val="C00000"/>
                </a:solidFill>
              </a:rPr>
              <a:t>C to B is 2</a:t>
            </a:r>
          </a:p>
          <a:p>
            <a:pPr marL="109728" indent="0">
              <a:spcBef>
                <a:spcPts val="1200"/>
              </a:spcBef>
              <a:buNone/>
            </a:pPr>
            <a:r>
              <a:rPr lang="en-US" sz="1800" b="1" i="1" dirty="0">
                <a:solidFill>
                  <a:srgbClr val="C00000"/>
                </a:solidFill>
              </a:rPr>
              <a:t>D: </a:t>
            </a:r>
            <a:r>
              <a:rPr lang="en-US" sz="1800" b="1" i="1" dirty="0">
                <a:solidFill>
                  <a:srgbClr val="0070C0"/>
                </a:solidFill>
              </a:rPr>
              <a:t>C to A is 1, so </a:t>
            </a:r>
            <a:r>
              <a:rPr lang="en-US" sz="1800" b="1" i="1" dirty="0">
                <a:solidFill>
                  <a:srgbClr val="C00000"/>
                </a:solidFill>
              </a:rPr>
              <a:t>C to D is 2</a:t>
            </a:r>
          </a:p>
          <a:p>
            <a:pPr marL="109728" indent="0">
              <a:spcBef>
                <a:spcPts val="1200"/>
              </a:spcBef>
              <a:buNone/>
            </a:pPr>
            <a:endParaRPr lang="en-US" sz="1800" b="1" i="1" dirty="0">
              <a:solidFill>
                <a:srgbClr val="C00000"/>
              </a:solidFill>
            </a:endParaRPr>
          </a:p>
        </p:txBody>
      </p:sp>
      <p:sp>
        <p:nvSpPr>
          <p:cNvPr id="7" name="TextBox 6"/>
          <p:cNvSpPr txBox="1"/>
          <p:nvPr/>
        </p:nvSpPr>
        <p:spPr>
          <a:xfrm>
            <a:off x="4877076" y="2403773"/>
            <a:ext cx="3779102" cy="369332"/>
          </a:xfrm>
          <a:prstGeom prst="rect">
            <a:avLst/>
          </a:prstGeom>
          <a:noFill/>
        </p:spPr>
        <p:txBody>
          <a:bodyPr wrap="square" rtlCol="0">
            <a:spAutoFit/>
          </a:bodyPr>
          <a:lstStyle/>
          <a:p>
            <a:r>
              <a:rPr lang="en-US" b="1" dirty="0"/>
              <a:t>Now visit vertices adjacent to F</a:t>
            </a:r>
          </a:p>
        </p:txBody>
      </p:sp>
      <p:sp>
        <p:nvSpPr>
          <p:cNvPr id="53" name="TextBox 52"/>
          <p:cNvSpPr txBox="1"/>
          <p:nvPr/>
        </p:nvSpPr>
        <p:spPr>
          <a:xfrm>
            <a:off x="4877076" y="2710336"/>
            <a:ext cx="3779102" cy="369332"/>
          </a:xfrm>
          <a:prstGeom prst="rect">
            <a:avLst/>
          </a:prstGeom>
          <a:noFill/>
        </p:spPr>
        <p:txBody>
          <a:bodyPr wrap="square" rtlCol="0">
            <a:spAutoFit/>
          </a:bodyPr>
          <a:lstStyle/>
          <a:p>
            <a:r>
              <a:rPr lang="en-US" b="1" i="1" dirty="0">
                <a:solidFill>
                  <a:srgbClr val="0070C0"/>
                </a:solidFill>
              </a:rPr>
              <a:t>No vertices adjacent to F</a:t>
            </a:r>
            <a:endParaRPr lang="en-US" b="1" i="1" dirty="0">
              <a:solidFill>
                <a:srgbClr val="C00000"/>
              </a:solidFill>
            </a:endParaRPr>
          </a:p>
        </p:txBody>
      </p:sp>
      <p:grpSp>
        <p:nvGrpSpPr>
          <p:cNvPr id="9" name="Group 8"/>
          <p:cNvGrpSpPr/>
          <p:nvPr/>
        </p:nvGrpSpPr>
        <p:grpSpPr>
          <a:xfrm>
            <a:off x="344494" y="3247393"/>
            <a:ext cx="4038600" cy="3139393"/>
            <a:chOff x="457200" y="3352800"/>
            <a:chExt cx="4038600" cy="3139393"/>
          </a:xfrm>
        </p:grpSpPr>
        <p:grpSp>
          <p:nvGrpSpPr>
            <p:cNvPr id="5" name="Group 4"/>
            <p:cNvGrpSpPr/>
            <p:nvPr/>
          </p:nvGrpSpPr>
          <p:grpSpPr>
            <a:xfrm>
              <a:off x="457200" y="3352800"/>
              <a:ext cx="4038600" cy="3139393"/>
              <a:chOff x="147901" y="3657600"/>
              <a:chExt cx="3986554" cy="3063193"/>
            </a:xfrm>
          </p:grpSpPr>
          <p:sp>
            <p:nvSpPr>
              <p:cNvPr id="8" name="Rounded Rectangle 7"/>
              <p:cNvSpPr/>
              <p:nvPr/>
            </p:nvSpPr>
            <p:spPr>
              <a:xfrm>
                <a:off x="147901" y="3657600"/>
                <a:ext cx="3986554" cy="3063193"/>
              </a:xfrm>
              <a:prstGeom prst="roundRect">
                <a:avLst/>
              </a:prstGeom>
              <a:solidFill>
                <a:schemeClr val="accent6">
                  <a:lumMod val="20000"/>
                  <a:lumOff val="80000"/>
                </a:schemeClr>
              </a:solidFill>
              <a:ln w="19050" cmpd="sng">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457200" y="3951981"/>
                <a:ext cx="3357132" cy="2474430"/>
                <a:chOff x="603039" y="1771595"/>
                <a:chExt cx="2873582" cy="2092255"/>
              </a:xfrm>
            </p:grpSpPr>
            <p:cxnSp>
              <p:nvCxnSpPr>
                <p:cNvPr id="25" name="Straight Arrow Connector 24"/>
                <p:cNvCxnSpPr>
                  <a:stCxn id="45" idx="3"/>
                  <a:endCxn id="29" idx="7"/>
                </p:cNvCxnSpPr>
                <p:nvPr/>
              </p:nvCxnSpPr>
              <p:spPr>
                <a:xfrm flipH="1">
                  <a:off x="1626748" y="3025262"/>
                  <a:ext cx="329271" cy="51661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603039" y="1771595"/>
                  <a:ext cx="2873582" cy="2092255"/>
                  <a:chOff x="603039" y="1771595"/>
                  <a:chExt cx="2873582" cy="2092255"/>
                </a:xfrm>
              </p:grpSpPr>
              <p:grpSp>
                <p:nvGrpSpPr>
                  <p:cNvPr id="27" name="Group 26"/>
                  <p:cNvGrpSpPr/>
                  <p:nvPr/>
                </p:nvGrpSpPr>
                <p:grpSpPr>
                  <a:xfrm>
                    <a:off x="603039" y="1771595"/>
                    <a:ext cx="2315601" cy="1311870"/>
                    <a:chOff x="672813" y="3338604"/>
                    <a:chExt cx="2957361" cy="1628719"/>
                  </a:xfrm>
                </p:grpSpPr>
                <p:cxnSp>
                  <p:nvCxnSpPr>
                    <p:cNvPr id="40" name="Straight Arrow Connector 39"/>
                    <p:cNvCxnSpPr>
                      <a:stCxn id="45" idx="2"/>
                      <a:endCxn id="43" idx="6"/>
                    </p:cNvCxnSpPr>
                    <p:nvPr/>
                  </p:nvCxnSpPr>
                  <p:spPr>
                    <a:xfrm flipH="1">
                      <a:off x="1165370" y="4729487"/>
                      <a:ext cx="1163263" cy="3675"/>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519650" y="3347836"/>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137617" y="3338604"/>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72813" y="4499000"/>
                      <a:ext cx="492557" cy="468323"/>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41" idx="3"/>
                      <a:endCxn id="43" idx="7"/>
                    </p:cNvCxnSpPr>
                    <p:nvPr/>
                  </p:nvCxnSpPr>
                  <p:spPr>
                    <a:xfrm flipH="1">
                      <a:off x="1093237" y="3747575"/>
                      <a:ext cx="498546" cy="820010"/>
                    </a:xfrm>
                    <a:prstGeom prst="straightConnector1">
                      <a:avLst/>
                    </a:prstGeom>
                    <a:ln w="31750">
                      <a:solidFill>
                        <a:schemeClr val="accent4">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328633" y="4495326"/>
                      <a:ext cx="492557" cy="468321"/>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42" idx="3"/>
                      <a:endCxn id="45" idx="7"/>
                    </p:cNvCxnSpPr>
                    <p:nvPr/>
                  </p:nvCxnSpPr>
                  <p:spPr>
                    <a:xfrm flipH="1">
                      <a:off x="2749057" y="3738343"/>
                      <a:ext cx="460693" cy="825568"/>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5" idx="1"/>
                    </p:cNvCxnSpPr>
                    <p:nvPr/>
                  </p:nvCxnSpPr>
                  <p:spPr>
                    <a:xfrm>
                      <a:off x="1940074" y="3747575"/>
                      <a:ext cx="460692" cy="81633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6"/>
                      <a:endCxn id="42" idx="2"/>
                    </p:cNvCxnSpPr>
                    <p:nvPr/>
                  </p:nvCxnSpPr>
                  <p:spPr>
                    <a:xfrm flipV="1">
                      <a:off x="2012207" y="3572765"/>
                      <a:ext cx="1125410" cy="9232"/>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05946" y="3403100"/>
                      <a:ext cx="276955" cy="387714"/>
                    </a:xfrm>
                    <a:prstGeom prst="rect">
                      <a:avLst/>
                    </a:prstGeom>
                    <a:noFill/>
                  </p:spPr>
                  <p:txBody>
                    <a:bodyPr wrap="square" rtlCol="0">
                      <a:spAutoFit/>
                    </a:bodyPr>
                    <a:lstStyle/>
                    <a:p>
                      <a:pPr>
                        <a:spcAft>
                          <a:spcPts val="600"/>
                        </a:spcAft>
                      </a:pPr>
                      <a:r>
                        <a:rPr lang="en-US" b="1" dirty="0"/>
                        <a:t>A</a:t>
                      </a:r>
                    </a:p>
                  </p:txBody>
                </p:sp>
                <p:sp>
                  <p:nvSpPr>
                    <p:cNvPr id="50" name="TextBox 49"/>
                    <p:cNvSpPr txBox="1"/>
                    <p:nvPr/>
                  </p:nvSpPr>
                  <p:spPr>
                    <a:xfrm>
                      <a:off x="2407972" y="4567377"/>
                      <a:ext cx="275479" cy="387714"/>
                    </a:xfrm>
                    <a:prstGeom prst="rect">
                      <a:avLst/>
                    </a:prstGeom>
                    <a:noFill/>
                  </p:spPr>
                  <p:txBody>
                    <a:bodyPr wrap="square" rtlCol="0">
                      <a:spAutoFit/>
                    </a:bodyPr>
                    <a:lstStyle/>
                    <a:p>
                      <a:pPr>
                        <a:spcAft>
                          <a:spcPts val="600"/>
                        </a:spcAft>
                      </a:pPr>
                      <a:r>
                        <a:rPr lang="en-US" b="1" dirty="0"/>
                        <a:t>D</a:t>
                      </a:r>
                    </a:p>
                  </p:txBody>
                </p:sp>
                <p:sp>
                  <p:nvSpPr>
                    <p:cNvPr id="51" name="TextBox 50"/>
                    <p:cNvSpPr txBox="1"/>
                    <p:nvPr/>
                  </p:nvSpPr>
                  <p:spPr>
                    <a:xfrm>
                      <a:off x="716429" y="4563911"/>
                      <a:ext cx="325452" cy="391179"/>
                    </a:xfrm>
                    <a:prstGeom prst="rect">
                      <a:avLst/>
                    </a:prstGeom>
                    <a:noFill/>
                  </p:spPr>
                  <p:txBody>
                    <a:bodyPr wrap="square" rtlCol="0">
                      <a:spAutoFit/>
                    </a:bodyPr>
                    <a:lstStyle/>
                    <a:p>
                      <a:pPr>
                        <a:spcAft>
                          <a:spcPts val="600"/>
                        </a:spcAft>
                      </a:pPr>
                      <a:r>
                        <a:rPr lang="en-US" b="1" dirty="0"/>
                        <a:t>C</a:t>
                      </a:r>
                    </a:p>
                  </p:txBody>
                </p:sp>
                <p:sp>
                  <p:nvSpPr>
                    <p:cNvPr id="52" name="TextBox 51"/>
                    <p:cNvSpPr txBox="1"/>
                    <p:nvPr/>
                  </p:nvSpPr>
                  <p:spPr>
                    <a:xfrm>
                      <a:off x="3225155" y="3407420"/>
                      <a:ext cx="265858" cy="387714"/>
                    </a:xfrm>
                    <a:prstGeom prst="rect">
                      <a:avLst/>
                    </a:prstGeom>
                    <a:noFill/>
                  </p:spPr>
                  <p:txBody>
                    <a:bodyPr wrap="square" rtlCol="0">
                      <a:spAutoFit/>
                    </a:bodyPr>
                    <a:lstStyle/>
                    <a:p>
                      <a:pPr>
                        <a:spcAft>
                          <a:spcPts val="600"/>
                        </a:spcAft>
                      </a:pPr>
                      <a:r>
                        <a:rPr lang="en-US" b="1" dirty="0"/>
                        <a:t>B</a:t>
                      </a:r>
                    </a:p>
                  </p:txBody>
                </p:sp>
              </p:grpSp>
              <p:sp>
                <p:nvSpPr>
                  <p:cNvPr id="28" name="Oval 27"/>
                  <p:cNvSpPr/>
                  <p:nvPr/>
                </p:nvSpPr>
                <p:spPr>
                  <a:xfrm>
                    <a:off x="3090951" y="2712968"/>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297558"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584639" y="3486636"/>
                    <a:ext cx="385670" cy="377214"/>
                  </a:xfrm>
                  <a:prstGeom prst="ellipse">
                    <a:avLst/>
                  </a:prstGeom>
                  <a:solidFill>
                    <a:schemeClr val="tx2">
                      <a:lumMod val="40000"/>
                      <a:lumOff val="60000"/>
                      <a:alpha val="4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149459" y="2752974"/>
                    <a:ext cx="225087" cy="312289"/>
                  </a:xfrm>
                  <a:prstGeom prst="rect">
                    <a:avLst/>
                  </a:prstGeom>
                  <a:noFill/>
                </p:spPr>
                <p:txBody>
                  <a:bodyPr wrap="square" rtlCol="0">
                    <a:spAutoFit/>
                  </a:bodyPr>
                  <a:lstStyle/>
                  <a:p>
                    <a:pPr>
                      <a:spcAft>
                        <a:spcPts val="600"/>
                      </a:spcAft>
                    </a:pPr>
                    <a:r>
                      <a:rPr lang="en-US" b="1" dirty="0"/>
                      <a:t>E</a:t>
                    </a:r>
                  </a:p>
                </p:txBody>
              </p:sp>
              <p:sp>
                <p:nvSpPr>
                  <p:cNvPr id="32" name="TextBox 31"/>
                  <p:cNvSpPr txBox="1"/>
                  <p:nvPr/>
                </p:nvSpPr>
                <p:spPr>
                  <a:xfrm>
                    <a:off x="1354038" y="3546925"/>
                    <a:ext cx="270185" cy="312289"/>
                  </a:xfrm>
                  <a:prstGeom prst="rect">
                    <a:avLst/>
                  </a:prstGeom>
                  <a:noFill/>
                </p:spPr>
                <p:txBody>
                  <a:bodyPr wrap="square" rtlCol="0">
                    <a:spAutoFit/>
                  </a:bodyPr>
                  <a:lstStyle/>
                  <a:p>
                    <a:pPr>
                      <a:spcAft>
                        <a:spcPts val="600"/>
                      </a:spcAft>
                    </a:pPr>
                    <a:r>
                      <a:rPr lang="en-US" b="1" dirty="0"/>
                      <a:t>F</a:t>
                    </a:r>
                  </a:p>
                </p:txBody>
              </p:sp>
              <p:sp>
                <p:nvSpPr>
                  <p:cNvPr id="33" name="TextBox 32"/>
                  <p:cNvSpPr txBox="1"/>
                  <p:nvPr/>
                </p:nvSpPr>
                <p:spPr>
                  <a:xfrm>
                    <a:off x="2631907" y="3539027"/>
                    <a:ext cx="271292" cy="312289"/>
                  </a:xfrm>
                  <a:prstGeom prst="rect">
                    <a:avLst/>
                  </a:prstGeom>
                  <a:noFill/>
                </p:spPr>
                <p:txBody>
                  <a:bodyPr wrap="square" rtlCol="0">
                    <a:spAutoFit/>
                  </a:bodyPr>
                  <a:lstStyle/>
                  <a:p>
                    <a:pPr>
                      <a:spcAft>
                        <a:spcPts val="600"/>
                      </a:spcAft>
                    </a:pPr>
                    <a:r>
                      <a:rPr lang="en-US" b="1" dirty="0"/>
                      <a:t>G</a:t>
                    </a:r>
                  </a:p>
                </p:txBody>
              </p:sp>
              <p:cxnSp>
                <p:nvCxnSpPr>
                  <p:cNvPr id="34" name="Straight Arrow Connector 33"/>
                  <p:cNvCxnSpPr>
                    <a:stCxn id="42" idx="5"/>
                    <a:endCxn id="28" idx="0"/>
                  </p:cNvCxnSpPr>
                  <p:nvPr/>
                </p:nvCxnSpPr>
                <p:spPr>
                  <a:xfrm>
                    <a:off x="2862160" y="2093568"/>
                    <a:ext cx="421626" cy="619400"/>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2"/>
                    <a:endCxn id="45" idx="6"/>
                  </p:cNvCxnSpPr>
                  <p:nvPr/>
                </p:nvCxnSpPr>
                <p:spPr>
                  <a:xfrm flipH="1" flipV="1">
                    <a:off x="2285209" y="2891897"/>
                    <a:ext cx="805742" cy="9678"/>
                  </a:xfrm>
                  <a:prstGeom prst="straightConnector1">
                    <a:avLst/>
                  </a:prstGeom>
                  <a:ln w="31750">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3" idx="5"/>
                    <a:endCxn id="29" idx="1"/>
                  </p:cNvCxnSpPr>
                  <p:nvPr/>
                </p:nvCxnSpPr>
                <p:spPr>
                  <a:xfrm>
                    <a:off x="932229" y="3028223"/>
                    <a:ext cx="421809" cy="513654"/>
                  </a:xfrm>
                  <a:prstGeom prst="straightConnector1">
                    <a:avLst/>
                  </a:prstGeom>
                  <a:ln w="3175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5" idx="5"/>
                    <a:endCxn id="30" idx="1"/>
                  </p:cNvCxnSpPr>
                  <p:nvPr/>
                </p:nvCxnSpPr>
                <p:spPr>
                  <a:xfrm>
                    <a:off x="2228729" y="3025262"/>
                    <a:ext cx="412390" cy="51661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4"/>
                    <a:endCxn id="30" idx="7"/>
                  </p:cNvCxnSpPr>
                  <p:nvPr/>
                </p:nvCxnSpPr>
                <p:spPr>
                  <a:xfrm flipH="1">
                    <a:off x="2913829" y="3090182"/>
                    <a:ext cx="369957" cy="451696"/>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2"/>
                    <a:endCxn id="29" idx="6"/>
                  </p:cNvCxnSpPr>
                  <p:nvPr/>
                </p:nvCxnSpPr>
                <p:spPr>
                  <a:xfrm flipH="1">
                    <a:off x="1683228" y="3675243"/>
                    <a:ext cx="901411" cy="0"/>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 name="Down Arrow 3"/>
              <p:cNvSpPr/>
              <p:nvPr/>
            </p:nvSpPr>
            <p:spPr>
              <a:xfrm>
                <a:off x="468655" y="4532690"/>
                <a:ext cx="261406" cy="457200"/>
              </a:xfrm>
              <a:prstGeom prst="downArrow">
                <a:avLst/>
              </a:prstGeom>
              <a:solidFill>
                <a:schemeClr val="accent3">
                  <a:lumMod val="40000"/>
                  <a:lumOff val="60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839588" y="5241044"/>
              <a:ext cx="304800" cy="276999"/>
            </a:xfrm>
            <a:prstGeom prst="rect">
              <a:avLst/>
            </a:prstGeom>
            <a:noFill/>
          </p:spPr>
          <p:txBody>
            <a:bodyPr wrap="square" rtlCol="0">
              <a:spAutoFit/>
            </a:bodyPr>
            <a:lstStyle/>
            <a:p>
              <a:r>
                <a:rPr lang="en-US" sz="1200" b="1" dirty="0">
                  <a:solidFill>
                    <a:srgbClr val="C00000"/>
                  </a:solidFill>
                </a:rPr>
                <a:t>0</a:t>
              </a:r>
            </a:p>
          </p:txBody>
        </p:sp>
        <p:sp>
          <p:nvSpPr>
            <p:cNvPr id="54" name="TextBox 53"/>
            <p:cNvSpPr txBox="1"/>
            <p:nvPr/>
          </p:nvSpPr>
          <p:spPr>
            <a:xfrm>
              <a:off x="1622143" y="4153691"/>
              <a:ext cx="304800" cy="276999"/>
            </a:xfrm>
            <a:prstGeom prst="rect">
              <a:avLst/>
            </a:prstGeom>
            <a:noFill/>
          </p:spPr>
          <p:txBody>
            <a:bodyPr wrap="square" rtlCol="0">
              <a:spAutoFit/>
            </a:bodyPr>
            <a:lstStyle/>
            <a:p>
              <a:r>
                <a:rPr lang="en-US" sz="1200" b="1" dirty="0">
                  <a:solidFill>
                    <a:srgbClr val="C00000"/>
                  </a:solidFill>
                </a:rPr>
                <a:t>1</a:t>
              </a:r>
            </a:p>
          </p:txBody>
        </p:sp>
        <p:sp>
          <p:nvSpPr>
            <p:cNvPr id="55" name="TextBox 54"/>
            <p:cNvSpPr txBox="1"/>
            <p:nvPr/>
          </p:nvSpPr>
          <p:spPr>
            <a:xfrm>
              <a:off x="1663932" y="5459202"/>
              <a:ext cx="304800" cy="276999"/>
            </a:xfrm>
            <a:prstGeom prst="rect">
              <a:avLst/>
            </a:prstGeom>
            <a:noFill/>
          </p:spPr>
          <p:txBody>
            <a:bodyPr wrap="square" rtlCol="0">
              <a:spAutoFit/>
            </a:bodyPr>
            <a:lstStyle/>
            <a:p>
              <a:r>
                <a:rPr lang="en-US" sz="1200" b="1" dirty="0">
                  <a:solidFill>
                    <a:srgbClr val="C00000"/>
                  </a:solidFill>
                </a:rPr>
                <a:t>1</a:t>
              </a:r>
            </a:p>
          </p:txBody>
        </p:sp>
      </p:grpSp>
      <p:sp>
        <p:nvSpPr>
          <p:cNvPr id="58" name="TextBox 57"/>
          <p:cNvSpPr txBox="1"/>
          <p:nvPr/>
        </p:nvSpPr>
        <p:spPr>
          <a:xfrm>
            <a:off x="3060311" y="4083885"/>
            <a:ext cx="304800" cy="276999"/>
          </a:xfrm>
          <a:prstGeom prst="rect">
            <a:avLst/>
          </a:prstGeom>
          <a:noFill/>
        </p:spPr>
        <p:txBody>
          <a:bodyPr wrap="square" rtlCol="0">
            <a:spAutoFit/>
          </a:bodyPr>
          <a:lstStyle/>
          <a:p>
            <a:r>
              <a:rPr lang="en-US" sz="1200" b="1" dirty="0">
                <a:solidFill>
                  <a:srgbClr val="C00000"/>
                </a:solidFill>
              </a:rPr>
              <a:t>2</a:t>
            </a:r>
          </a:p>
        </p:txBody>
      </p:sp>
      <p:sp>
        <p:nvSpPr>
          <p:cNvPr id="59" name="TextBox 58"/>
          <p:cNvSpPr txBox="1"/>
          <p:nvPr/>
        </p:nvSpPr>
        <p:spPr>
          <a:xfrm>
            <a:off x="2282705" y="4393035"/>
            <a:ext cx="304800" cy="276999"/>
          </a:xfrm>
          <a:prstGeom prst="rect">
            <a:avLst/>
          </a:prstGeom>
          <a:noFill/>
        </p:spPr>
        <p:txBody>
          <a:bodyPr wrap="square" rtlCol="0">
            <a:spAutoFit/>
          </a:bodyPr>
          <a:lstStyle/>
          <a:p>
            <a:r>
              <a:rPr lang="en-US" sz="1200" b="1" dirty="0">
                <a:solidFill>
                  <a:srgbClr val="C00000"/>
                </a:solidFill>
              </a:rPr>
              <a:t>2</a:t>
            </a:r>
          </a:p>
        </p:txBody>
      </p:sp>
      <p:sp>
        <p:nvSpPr>
          <p:cNvPr id="60" name="TextBox 59"/>
          <p:cNvSpPr txBox="1"/>
          <p:nvPr/>
        </p:nvSpPr>
        <p:spPr>
          <a:xfrm>
            <a:off x="4889895" y="3229480"/>
            <a:ext cx="3779102" cy="369332"/>
          </a:xfrm>
          <a:prstGeom prst="rect">
            <a:avLst/>
          </a:prstGeom>
          <a:noFill/>
        </p:spPr>
        <p:txBody>
          <a:bodyPr wrap="square" rtlCol="0">
            <a:spAutoFit/>
          </a:bodyPr>
          <a:lstStyle/>
          <a:p>
            <a:r>
              <a:rPr lang="en-US" b="1" dirty="0"/>
              <a:t>Now visit vertices adjacent to B</a:t>
            </a:r>
          </a:p>
        </p:txBody>
      </p:sp>
      <p:sp>
        <p:nvSpPr>
          <p:cNvPr id="61" name="TextBox 60"/>
          <p:cNvSpPr txBox="1"/>
          <p:nvPr/>
        </p:nvSpPr>
        <p:spPr>
          <a:xfrm>
            <a:off x="4898797" y="3563958"/>
            <a:ext cx="3779102" cy="369332"/>
          </a:xfrm>
          <a:prstGeom prst="rect">
            <a:avLst/>
          </a:prstGeom>
          <a:noFill/>
        </p:spPr>
        <p:txBody>
          <a:bodyPr wrap="square" rtlCol="0">
            <a:spAutoFit/>
          </a:bodyPr>
          <a:lstStyle/>
          <a:p>
            <a:r>
              <a:rPr lang="en-US" b="1" i="1" dirty="0">
                <a:solidFill>
                  <a:srgbClr val="C00000"/>
                </a:solidFill>
              </a:rPr>
              <a:t>D:</a:t>
            </a:r>
            <a:r>
              <a:rPr lang="en-US" b="1" i="1" dirty="0">
                <a:solidFill>
                  <a:srgbClr val="0070C0"/>
                </a:solidFill>
              </a:rPr>
              <a:t> D is already done (in 2)</a:t>
            </a:r>
            <a:endParaRPr lang="en-US" b="1" i="1" dirty="0">
              <a:solidFill>
                <a:srgbClr val="C00000"/>
              </a:solidFill>
            </a:endParaRPr>
          </a:p>
        </p:txBody>
      </p:sp>
      <p:sp>
        <p:nvSpPr>
          <p:cNvPr id="63" name="TextBox 62"/>
          <p:cNvSpPr txBox="1"/>
          <p:nvPr/>
        </p:nvSpPr>
        <p:spPr>
          <a:xfrm>
            <a:off x="4911037" y="3927055"/>
            <a:ext cx="3779102" cy="369332"/>
          </a:xfrm>
          <a:prstGeom prst="rect">
            <a:avLst/>
          </a:prstGeom>
          <a:noFill/>
        </p:spPr>
        <p:txBody>
          <a:bodyPr wrap="square" rtlCol="0">
            <a:spAutoFit/>
          </a:bodyPr>
          <a:lstStyle/>
          <a:p>
            <a:r>
              <a:rPr lang="en-US" b="1" i="1" dirty="0">
                <a:solidFill>
                  <a:srgbClr val="C00000"/>
                </a:solidFill>
              </a:rPr>
              <a:t>E:</a:t>
            </a:r>
            <a:r>
              <a:rPr lang="en-US" b="1" i="1" dirty="0">
                <a:solidFill>
                  <a:srgbClr val="0070C0"/>
                </a:solidFill>
              </a:rPr>
              <a:t> C to B is 2, so </a:t>
            </a:r>
            <a:r>
              <a:rPr lang="en-US" b="1" i="1" dirty="0">
                <a:solidFill>
                  <a:srgbClr val="C00000"/>
                </a:solidFill>
              </a:rPr>
              <a:t>C to E is 3</a:t>
            </a:r>
          </a:p>
        </p:txBody>
      </p:sp>
      <p:sp>
        <p:nvSpPr>
          <p:cNvPr id="64" name="TextBox 63"/>
          <p:cNvSpPr txBox="1"/>
          <p:nvPr/>
        </p:nvSpPr>
        <p:spPr>
          <a:xfrm>
            <a:off x="3866950" y="5160406"/>
            <a:ext cx="304800" cy="276999"/>
          </a:xfrm>
          <a:prstGeom prst="rect">
            <a:avLst/>
          </a:prstGeom>
          <a:noFill/>
        </p:spPr>
        <p:txBody>
          <a:bodyPr wrap="square" rtlCol="0">
            <a:spAutoFit/>
          </a:bodyPr>
          <a:lstStyle/>
          <a:p>
            <a:r>
              <a:rPr lang="en-US" sz="1200" b="1" dirty="0">
                <a:solidFill>
                  <a:srgbClr val="C00000"/>
                </a:solidFill>
              </a:rPr>
              <a:t>3</a:t>
            </a:r>
          </a:p>
        </p:txBody>
      </p:sp>
      <p:sp>
        <p:nvSpPr>
          <p:cNvPr id="65" name="TextBox 64"/>
          <p:cNvSpPr txBox="1"/>
          <p:nvPr/>
        </p:nvSpPr>
        <p:spPr>
          <a:xfrm>
            <a:off x="4914820" y="4439964"/>
            <a:ext cx="3981607" cy="369332"/>
          </a:xfrm>
          <a:prstGeom prst="rect">
            <a:avLst/>
          </a:prstGeom>
          <a:noFill/>
        </p:spPr>
        <p:txBody>
          <a:bodyPr wrap="square" rtlCol="0">
            <a:spAutoFit/>
          </a:bodyPr>
          <a:lstStyle/>
          <a:p>
            <a:r>
              <a:rPr lang="en-US" b="1" dirty="0"/>
              <a:t>Now visit vertices adjacent to …</a:t>
            </a:r>
          </a:p>
        </p:txBody>
      </p:sp>
      <p:sp>
        <p:nvSpPr>
          <p:cNvPr id="66" name="TextBox 65"/>
          <p:cNvSpPr txBox="1"/>
          <p:nvPr/>
        </p:nvSpPr>
        <p:spPr>
          <a:xfrm>
            <a:off x="8557796" y="4447758"/>
            <a:ext cx="506571" cy="369332"/>
          </a:xfrm>
          <a:prstGeom prst="rect">
            <a:avLst/>
          </a:prstGeom>
          <a:noFill/>
        </p:spPr>
        <p:txBody>
          <a:bodyPr wrap="square" rtlCol="0">
            <a:spAutoFit/>
          </a:bodyPr>
          <a:lstStyle/>
          <a:p>
            <a:r>
              <a:rPr lang="en-US" b="1" dirty="0"/>
              <a:t>D</a:t>
            </a:r>
          </a:p>
        </p:txBody>
      </p:sp>
      <p:sp>
        <p:nvSpPr>
          <p:cNvPr id="67" name="TextBox 66"/>
          <p:cNvSpPr txBox="1"/>
          <p:nvPr/>
        </p:nvSpPr>
        <p:spPr>
          <a:xfrm>
            <a:off x="4898797" y="4863323"/>
            <a:ext cx="3779102" cy="369332"/>
          </a:xfrm>
          <a:prstGeom prst="rect">
            <a:avLst/>
          </a:prstGeom>
          <a:noFill/>
        </p:spPr>
        <p:txBody>
          <a:bodyPr wrap="square" rtlCol="0">
            <a:spAutoFit/>
          </a:bodyPr>
          <a:lstStyle/>
          <a:p>
            <a:r>
              <a:rPr lang="en-US" b="1" i="1" dirty="0">
                <a:solidFill>
                  <a:srgbClr val="C00000"/>
                </a:solidFill>
              </a:rPr>
              <a:t>E:</a:t>
            </a:r>
            <a:r>
              <a:rPr lang="en-US" b="1" i="1" dirty="0">
                <a:solidFill>
                  <a:srgbClr val="0070C0"/>
                </a:solidFill>
              </a:rPr>
              <a:t> E is already done (in 3)</a:t>
            </a:r>
            <a:endParaRPr lang="en-US" b="1" i="1" dirty="0">
              <a:solidFill>
                <a:srgbClr val="C00000"/>
              </a:solidFill>
            </a:endParaRPr>
          </a:p>
        </p:txBody>
      </p:sp>
      <p:sp>
        <p:nvSpPr>
          <p:cNvPr id="68" name="TextBox 67"/>
          <p:cNvSpPr txBox="1"/>
          <p:nvPr/>
        </p:nvSpPr>
        <p:spPr>
          <a:xfrm>
            <a:off x="4898797" y="5252739"/>
            <a:ext cx="3779102" cy="369332"/>
          </a:xfrm>
          <a:prstGeom prst="rect">
            <a:avLst/>
          </a:prstGeom>
          <a:noFill/>
        </p:spPr>
        <p:txBody>
          <a:bodyPr wrap="square" rtlCol="0">
            <a:spAutoFit/>
          </a:bodyPr>
          <a:lstStyle/>
          <a:p>
            <a:r>
              <a:rPr lang="en-US" b="1" i="1" dirty="0">
                <a:solidFill>
                  <a:srgbClr val="C00000"/>
                </a:solidFill>
              </a:rPr>
              <a:t>F:</a:t>
            </a:r>
            <a:r>
              <a:rPr lang="en-US" b="1" i="1" dirty="0">
                <a:solidFill>
                  <a:srgbClr val="0070C0"/>
                </a:solidFill>
              </a:rPr>
              <a:t> F is already done (in 1)</a:t>
            </a:r>
            <a:endParaRPr lang="en-US" b="1" i="1" dirty="0">
              <a:solidFill>
                <a:srgbClr val="C00000"/>
              </a:solidFill>
            </a:endParaRPr>
          </a:p>
        </p:txBody>
      </p:sp>
      <p:sp>
        <p:nvSpPr>
          <p:cNvPr id="69" name="TextBox 68"/>
          <p:cNvSpPr txBox="1"/>
          <p:nvPr/>
        </p:nvSpPr>
        <p:spPr>
          <a:xfrm>
            <a:off x="4905952" y="5668972"/>
            <a:ext cx="3779102" cy="369332"/>
          </a:xfrm>
          <a:prstGeom prst="rect">
            <a:avLst/>
          </a:prstGeom>
          <a:noFill/>
        </p:spPr>
        <p:txBody>
          <a:bodyPr wrap="square" rtlCol="0">
            <a:spAutoFit/>
          </a:bodyPr>
          <a:lstStyle/>
          <a:p>
            <a:r>
              <a:rPr lang="en-US" b="1" i="1" dirty="0">
                <a:solidFill>
                  <a:srgbClr val="C00000"/>
                </a:solidFill>
              </a:rPr>
              <a:t>G:</a:t>
            </a:r>
            <a:r>
              <a:rPr lang="en-US" b="1" i="1" dirty="0">
                <a:solidFill>
                  <a:srgbClr val="0070C0"/>
                </a:solidFill>
              </a:rPr>
              <a:t> C to D is 2, so </a:t>
            </a:r>
            <a:r>
              <a:rPr lang="en-US" b="1" i="1" dirty="0">
                <a:solidFill>
                  <a:srgbClr val="C00000"/>
                </a:solidFill>
              </a:rPr>
              <a:t>C to G is 3</a:t>
            </a:r>
          </a:p>
        </p:txBody>
      </p:sp>
      <p:sp>
        <p:nvSpPr>
          <p:cNvPr id="70" name="TextBox 69"/>
          <p:cNvSpPr txBox="1"/>
          <p:nvPr/>
        </p:nvSpPr>
        <p:spPr>
          <a:xfrm>
            <a:off x="3096475" y="5353795"/>
            <a:ext cx="304800" cy="276999"/>
          </a:xfrm>
          <a:prstGeom prst="rect">
            <a:avLst/>
          </a:prstGeom>
          <a:noFill/>
        </p:spPr>
        <p:txBody>
          <a:bodyPr wrap="square" rtlCol="0">
            <a:spAutoFit/>
          </a:bodyPr>
          <a:lstStyle/>
          <a:p>
            <a:r>
              <a:rPr lang="en-US" sz="1200" b="1" dirty="0">
                <a:solidFill>
                  <a:srgbClr val="C00000"/>
                </a:solidFill>
              </a:rPr>
              <a:t>3</a:t>
            </a:r>
          </a:p>
        </p:txBody>
      </p:sp>
    </p:spTree>
    <p:extLst>
      <p:ext uri="{BB962C8B-B14F-4D97-AF65-F5344CB8AC3E}">
        <p14:creationId xmlns:p14="http://schemas.microsoft.com/office/powerpoint/2010/main" val="423505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par>
                          <p:cTn id="13" fill="hold">
                            <p:stCondLst>
                              <p:cond delay="500"/>
                            </p:stCondLst>
                            <p:childTnLst>
                              <p:par>
                                <p:cTn id="14" presetID="42" presetClass="entr" presetSubtype="0" fill="hold" grpId="0" nodeType="afterEffect">
                                  <p:stCondLst>
                                    <p:cond delay="40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1000"/>
                                        <p:tgtEl>
                                          <p:spTgt spid="58"/>
                                        </p:tgtEl>
                                      </p:cBhvr>
                                    </p:animEffect>
                                    <p:anim calcmode="lin" valueType="num">
                                      <p:cBhvr>
                                        <p:cTn id="17" dur="1000" fill="hold"/>
                                        <p:tgtEl>
                                          <p:spTgt spid="58"/>
                                        </p:tgtEl>
                                        <p:attrNameLst>
                                          <p:attrName>ppt_x</p:attrName>
                                        </p:attrNameLst>
                                      </p:cBhvr>
                                      <p:tavLst>
                                        <p:tav tm="0">
                                          <p:val>
                                            <p:strVal val="#ppt_x"/>
                                          </p:val>
                                        </p:tav>
                                        <p:tav tm="100000">
                                          <p:val>
                                            <p:strVal val="#ppt_x"/>
                                          </p:val>
                                        </p:tav>
                                      </p:tavLst>
                                    </p:anim>
                                    <p:anim calcmode="lin" valueType="num">
                                      <p:cBhvr>
                                        <p:cTn id="18"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left)">
                                      <p:cBhvr>
                                        <p:cTn id="23" dur="500"/>
                                        <p:tgtEl>
                                          <p:spTgt spid="2">
                                            <p:txEl>
                                              <p:pRg st="2" end="2"/>
                                            </p:txEl>
                                          </p:spTgt>
                                        </p:tgtEl>
                                      </p:cBhvr>
                                    </p:animEffect>
                                  </p:childTnLst>
                                </p:cTn>
                              </p:par>
                            </p:childTnLst>
                          </p:cTn>
                        </p:par>
                        <p:par>
                          <p:cTn id="24" fill="hold">
                            <p:stCondLst>
                              <p:cond delay="500"/>
                            </p:stCondLst>
                            <p:childTnLst>
                              <p:par>
                                <p:cTn id="25" presetID="47" presetClass="entr" presetSubtype="0" fill="hold" grpId="0" nodeType="after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1000"/>
                                        <p:tgtEl>
                                          <p:spTgt spid="59"/>
                                        </p:tgtEl>
                                      </p:cBhvr>
                                    </p:animEffect>
                                    <p:anim calcmode="lin" valueType="num">
                                      <p:cBhvr>
                                        <p:cTn id="28" dur="1000" fill="hold"/>
                                        <p:tgtEl>
                                          <p:spTgt spid="59"/>
                                        </p:tgtEl>
                                        <p:attrNameLst>
                                          <p:attrName>ppt_x</p:attrName>
                                        </p:attrNameLst>
                                      </p:cBhvr>
                                      <p:tavLst>
                                        <p:tav tm="0">
                                          <p:val>
                                            <p:strVal val="#ppt_x"/>
                                          </p:val>
                                        </p:tav>
                                        <p:tav tm="100000">
                                          <p:val>
                                            <p:strVal val="#ppt_x"/>
                                          </p:val>
                                        </p:tav>
                                      </p:tavLst>
                                    </p:anim>
                                    <p:anim calcmode="lin" valueType="num">
                                      <p:cBhvr>
                                        <p:cTn id="2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par>
                          <p:cTn id="35" fill="hold">
                            <p:stCondLst>
                              <p:cond delay="500"/>
                            </p:stCondLst>
                            <p:childTnLst>
                              <p:par>
                                <p:cTn id="36" presetID="22" presetClass="entr" presetSubtype="8" fill="hold" grpId="0" nodeType="afterEffect">
                                  <p:stCondLst>
                                    <p:cond delay="30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left)">
                                      <p:cBhvr>
                                        <p:cTn id="43" dur="500"/>
                                        <p:tgtEl>
                                          <p:spTgt spid="6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left)">
                                      <p:cBhvr>
                                        <p:cTn id="48" dur="500"/>
                                        <p:tgtEl>
                                          <p:spTgt spid="6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wipe(left)">
                                      <p:cBhvr>
                                        <p:cTn id="53" dur="500"/>
                                        <p:tgtEl>
                                          <p:spTgt spid="63"/>
                                        </p:tgtEl>
                                      </p:cBhvr>
                                    </p:animEffect>
                                  </p:childTnLst>
                                </p:cTn>
                              </p:par>
                            </p:childTnLst>
                          </p:cTn>
                        </p:par>
                        <p:par>
                          <p:cTn id="54" fill="hold">
                            <p:stCondLst>
                              <p:cond delay="500"/>
                            </p:stCondLst>
                            <p:childTnLst>
                              <p:par>
                                <p:cTn id="55" presetID="42" presetClass="entr" presetSubtype="0" fill="hold" grpId="0" nodeType="afterEffect">
                                  <p:stCondLst>
                                    <p:cond delay="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1000"/>
                                        <p:tgtEl>
                                          <p:spTgt spid="64"/>
                                        </p:tgtEl>
                                      </p:cBhvr>
                                    </p:animEffect>
                                    <p:anim calcmode="lin" valueType="num">
                                      <p:cBhvr>
                                        <p:cTn id="58" dur="1000" fill="hold"/>
                                        <p:tgtEl>
                                          <p:spTgt spid="64"/>
                                        </p:tgtEl>
                                        <p:attrNameLst>
                                          <p:attrName>ppt_x</p:attrName>
                                        </p:attrNameLst>
                                      </p:cBhvr>
                                      <p:tavLst>
                                        <p:tav tm="0">
                                          <p:val>
                                            <p:strVal val="#ppt_x"/>
                                          </p:val>
                                        </p:tav>
                                        <p:tav tm="100000">
                                          <p:val>
                                            <p:strVal val="#ppt_x"/>
                                          </p:val>
                                        </p:tav>
                                      </p:tavLst>
                                    </p:anim>
                                    <p:anim calcmode="lin" valueType="num">
                                      <p:cBhvr>
                                        <p:cTn id="5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wipe(left)">
                                      <p:cBhvr>
                                        <p:cTn id="64" dur="500"/>
                                        <p:tgtEl>
                                          <p:spTgt spid="6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wipe(left)">
                                      <p:cBhvr>
                                        <p:cTn id="69" dur="500"/>
                                        <p:tgtEl>
                                          <p:spTgt spid="6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wipe(left)">
                                      <p:cBhvr>
                                        <p:cTn id="74" dur="500"/>
                                        <p:tgtEl>
                                          <p:spTgt spid="6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left)">
                                      <p:cBhvr>
                                        <p:cTn id="79" dur="500"/>
                                        <p:tgtEl>
                                          <p:spTgt spid="6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wipe(left)">
                                      <p:cBhvr>
                                        <p:cTn id="84" dur="500"/>
                                        <p:tgtEl>
                                          <p:spTgt spid="69"/>
                                        </p:tgtEl>
                                      </p:cBhvr>
                                    </p:animEffect>
                                  </p:childTnLst>
                                </p:cTn>
                              </p:par>
                            </p:childTnLst>
                          </p:cTn>
                        </p:par>
                        <p:par>
                          <p:cTn id="85" fill="hold">
                            <p:stCondLst>
                              <p:cond delay="500"/>
                            </p:stCondLst>
                            <p:childTnLst>
                              <p:par>
                                <p:cTn id="86" presetID="47" presetClass="entr" presetSubtype="0" fill="hold" grpId="0" nodeType="afterEffect">
                                  <p:stCondLst>
                                    <p:cond delay="70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1000"/>
                                        <p:tgtEl>
                                          <p:spTgt spid="70"/>
                                        </p:tgtEl>
                                      </p:cBhvr>
                                    </p:animEffect>
                                    <p:anim calcmode="lin" valueType="num">
                                      <p:cBhvr>
                                        <p:cTn id="89" dur="1000" fill="hold"/>
                                        <p:tgtEl>
                                          <p:spTgt spid="70"/>
                                        </p:tgtEl>
                                        <p:attrNameLst>
                                          <p:attrName>ppt_x</p:attrName>
                                        </p:attrNameLst>
                                      </p:cBhvr>
                                      <p:tavLst>
                                        <p:tav tm="0">
                                          <p:val>
                                            <p:strVal val="#ppt_x"/>
                                          </p:val>
                                        </p:tav>
                                        <p:tav tm="100000">
                                          <p:val>
                                            <p:strVal val="#ppt_x"/>
                                          </p:val>
                                        </p:tav>
                                      </p:tavLst>
                                    </p:anim>
                                    <p:anim calcmode="lin" valueType="num">
                                      <p:cBhvr>
                                        <p:cTn id="90"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P spid="53" grpId="0"/>
      <p:bldP spid="58" grpId="0"/>
      <p:bldP spid="59" grpId="0"/>
      <p:bldP spid="60" grpId="0"/>
      <p:bldP spid="61" grpId="0"/>
      <p:bldP spid="63" grpId="0"/>
      <p:bldP spid="64" grpId="0"/>
      <p:bldP spid="65" grpId="0"/>
      <p:bldP spid="66" grpId="0"/>
      <p:bldP spid="67" grpId="0"/>
      <p:bldP spid="68" grpId="0"/>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247D-BFE8-686C-A791-B06D7FB478B2}"/>
              </a:ext>
            </a:extLst>
          </p:cNvPr>
          <p:cNvSpPr>
            <a:spLocks noGrp="1"/>
          </p:cNvSpPr>
          <p:nvPr>
            <p:ph type="title"/>
          </p:nvPr>
        </p:nvSpPr>
        <p:spPr/>
        <p:txBody>
          <a:bodyPr/>
          <a:lstStyle/>
          <a:p>
            <a:r>
              <a:rPr lang="en-US" dirty="0"/>
              <a:t>Unweighted shortest path improvement</a:t>
            </a:r>
          </a:p>
        </p:txBody>
      </p:sp>
      <p:sp>
        <p:nvSpPr>
          <p:cNvPr id="3" name="Content Placeholder 2">
            <a:extLst>
              <a:ext uri="{FF2B5EF4-FFF2-40B4-BE49-F238E27FC236}">
                <a16:creationId xmlns:a16="http://schemas.microsoft.com/office/drawing/2014/main" id="{069020D6-85EF-92B5-1243-D8B5F06D3343}"/>
              </a:ext>
            </a:extLst>
          </p:cNvPr>
          <p:cNvSpPr>
            <a:spLocks noGrp="1"/>
          </p:cNvSpPr>
          <p:nvPr>
            <p:ph idx="1"/>
          </p:nvPr>
        </p:nvSpPr>
        <p:spPr/>
        <p:txBody>
          <a:bodyPr/>
          <a:lstStyle/>
          <a:p>
            <a:r>
              <a:rPr lang="en-US" dirty="0"/>
              <a:t>With breadth-first search (BFS), we now visit each node once</a:t>
            </a:r>
          </a:p>
          <a:p>
            <a:r>
              <a:rPr lang="en-US" dirty="0"/>
              <a:t>At each node, visit each adjacent out-edge</a:t>
            </a:r>
          </a:p>
          <a:p>
            <a:r>
              <a:rPr lang="en-US" dirty="0"/>
              <a:t>Thus, O(|V| + |E|)</a:t>
            </a:r>
          </a:p>
          <a:p>
            <a:r>
              <a:rPr lang="en-US" dirty="0"/>
              <a:t>Key is to efficiently find “next node” and avoid redoing work using BFS</a:t>
            </a:r>
          </a:p>
          <a:p>
            <a:r>
              <a:rPr lang="en-US" dirty="0"/>
              <a:t>We can implement BFS similarly to how we did it for tree (remember that tree ⊂ graph)</a:t>
            </a:r>
          </a:p>
        </p:txBody>
      </p:sp>
      <p:sp>
        <p:nvSpPr>
          <p:cNvPr id="4" name="TextBox 3">
            <a:extLst>
              <a:ext uri="{FF2B5EF4-FFF2-40B4-BE49-F238E27FC236}">
                <a16:creationId xmlns:a16="http://schemas.microsoft.com/office/drawing/2014/main" id="{101F8DC4-A9C2-530C-BF79-85A0DFDC1A20}"/>
              </a:ext>
            </a:extLst>
          </p:cNvPr>
          <p:cNvSpPr txBox="1"/>
          <p:nvPr/>
        </p:nvSpPr>
        <p:spPr>
          <a:xfrm>
            <a:off x="3118105" y="5576798"/>
            <a:ext cx="4809744" cy="1200329"/>
          </a:xfrm>
          <a:prstGeom prst="rect">
            <a:avLst/>
          </a:prstGeom>
          <a:noFill/>
        </p:spPr>
        <p:txBody>
          <a:bodyPr wrap="square" rtlCol="0">
            <a:spAutoFit/>
          </a:bodyPr>
          <a:lstStyle/>
          <a:p>
            <a:r>
              <a:rPr lang="en-US" dirty="0"/>
              <a:t>Describe how we implement BFS on a graph? Suppose the method signature is void </a:t>
            </a:r>
            <a:r>
              <a:rPr lang="en-US" dirty="0" err="1"/>
              <a:t>printBFS</a:t>
            </a:r>
            <a:r>
              <a:rPr lang="en-US" dirty="0"/>
              <a:t>(Vertex start), and Vertex has a </a:t>
            </a:r>
            <a:r>
              <a:rPr lang="en-US" dirty="0" err="1"/>
              <a:t>getAdjacentVertices</a:t>
            </a:r>
            <a:r>
              <a:rPr lang="en-US" dirty="0"/>
              <a:t> method.</a:t>
            </a:r>
          </a:p>
        </p:txBody>
      </p:sp>
    </p:spTree>
    <p:extLst>
      <p:ext uri="{BB962C8B-B14F-4D97-AF65-F5344CB8AC3E}">
        <p14:creationId xmlns:p14="http://schemas.microsoft.com/office/powerpoint/2010/main" val="202186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234</TotalTime>
  <Words>2561</Words>
  <Application>Microsoft Macintosh PowerPoint</Application>
  <PresentationFormat>On-screen Show (4:3)</PresentationFormat>
  <Paragraphs>693</Paragraphs>
  <Slides>35</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Aptos</vt:lpstr>
      <vt:lpstr>Aptos Display</vt:lpstr>
      <vt:lpstr>Arial</vt:lpstr>
      <vt:lpstr>Arial Narrow</vt:lpstr>
      <vt:lpstr>Consolas</vt:lpstr>
      <vt:lpstr>Courier New</vt:lpstr>
      <vt:lpstr>Segoe Print</vt:lpstr>
      <vt:lpstr>Office Theme</vt:lpstr>
      <vt:lpstr>L19 – Graph Algorithms</vt:lpstr>
      <vt:lpstr>Announcements</vt:lpstr>
      <vt:lpstr>Outline</vt:lpstr>
      <vt:lpstr>Find the topo sort(s)</vt:lpstr>
      <vt:lpstr>Bad SSSP code</vt:lpstr>
      <vt:lpstr>Get smarter</vt:lpstr>
      <vt:lpstr>Unweighted Shortest Path</vt:lpstr>
      <vt:lpstr>Unweighted Shortest Path</vt:lpstr>
      <vt:lpstr>Unweighted shortest path improvement</vt:lpstr>
      <vt:lpstr>Queue gives breadth-first</vt:lpstr>
      <vt:lpstr>Dijkstra’s algorithm</vt:lpstr>
      <vt:lpstr>Dijkstra’s algorithm questions</vt:lpstr>
      <vt:lpstr>Dijkstra’s algorithm answers</vt:lpstr>
      <vt:lpstr>Dijkstra’s algorithm pseudocode</vt:lpstr>
      <vt:lpstr>EX11 overview</vt:lpstr>
      <vt:lpstr>Misc. EX11 notes</vt:lpstr>
      <vt:lpstr>Minimum Spanning Tree</vt:lpstr>
      <vt:lpstr>Example</vt:lpstr>
      <vt:lpstr>(M)ST questions</vt:lpstr>
      <vt:lpstr>Applications</vt:lpstr>
      <vt:lpstr>Trees?</vt:lpstr>
      <vt:lpstr>PowerPoint Presentation</vt:lpstr>
      <vt:lpstr>More properties</vt:lpstr>
      <vt:lpstr>Kruskal’s algorithm for MST</vt:lpstr>
      <vt:lpstr>Example</vt:lpstr>
      <vt:lpstr>Example</vt:lpstr>
      <vt:lpstr>Example</vt:lpstr>
      <vt:lpstr>How to accomplish smallest edge weights first? (PEW)</vt:lpstr>
      <vt:lpstr>How to accomplish cycle detection?</vt:lpstr>
      <vt:lpstr>Prim’s algorithm for MST</vt:lpstr>
      <vt:lpstr>Example</vt:lpstr>
      <vt:lpstr>Example</vt:lpstr>
      <vt:lpstr>Greedy algorithm</vt:lpstr>
      <vt:lpstr>Dijkstra’s greedy algorithm questions</vt:lpstr>
      <vt:lpstr>Are greedy algorithms always correct?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 Jesse D</dc:creator>
  <cp:lastModifiedBy>Wei, Jesse D</cp:lastModifiedBy>
  <cp:revision>3</cp:revision>
  <dcterms:created xsi:type="dcterms:W3CDTF">2024-07-23T12:57:05Z</dcterms:created>
  <dcterms:modified xsi:type="dcterms:W3CDTF">2024-07-23T17:12:59Z</dcterms:modified>
</cp:coreProperties>
</file>