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2" r:id="rId25"/>
    <p:sldId id="593" r:id="rId26"/>
    <p:sldId id="594" r:id="rId27"/>
    <p:sldId id="599" r:id="rId28"/>
    <p:sldId id="595" r:id="rId29"/>
    <p:sldId id="596" r:id="rId30"/>
    <p:sldId id="597" r:id="rId31"/>
    <p:sldId id="598" r:id="rId32"/>
    <p:sldId id="605" r:id="rId33"/>
    <p:sldId id="600" r:id="rId34"/>
    <p:sldId id="607" r:id="rId35"/>
    <p:sldId id="601" r:id="rId36"/>
    <p:sldId id="608" r:id="rId37"/>
    <p:sldId id="602" r:id="rId38"/>
    <p:sldId id="606" r:id="rId39"/>
    <p:sldId id="6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0" autoAdjust="0"/>
    <p:restoredTop sz="94648"/>
  </p:normalViewPr>
  <p:slideViewPr>
    <p:cSldViewPr snapToGrid="0">
      <p:cViewPr varScale="1">
        <p:scale>
          <a:sx n="100" d="100"/>
          <a:sy n="100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E99B-E973-465D-BB53-BF21AF75883F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8926-79B2-4DAB-B867-7B8DB7F4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Compare the AVL time complexity to that of the BST table (but without looking at the BST table). Which entries would change, and what would they change to?
https://www.polleverywhere.com/free_text_polls/sRFEKcATvGmhGFWOFjHBt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8926-79B2-4DAB-B867-7B8DB7F4F70F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8CC7A-A02F-59CE-8F3A-433C1DB9337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B260-8787-7FCC-FA60-CB9EB824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5A44-CB0C-1084-71D4-BAAEAFED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149-C8DD-26AF-DEDA-D968219F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4E7-934D-C8ED-C26C-C41993F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B5A4-62EA-8466-A01E-0040B51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59F-2A5B-D652-B3AF-8019CCFA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20038-56F3-A9C3-7F5E-9D996E65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A067-85F3-91F3-7843-90F49DDB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1904-65DB-8E93-57F4-CCD5C36C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C34D-1DBD-9DEA-1E89-8F9212D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F4119-7C9E-5C67-9E1A-350C1D3FB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012D-2245-09C7-B9BB-35B548CA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2112-C15B-59E5-C5D5-0796465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621E-DE0E-05A4-026D-3E41692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A657-D517-3CEF-436F-13DF473A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EFB-8152-C268-E2CA-3B79348A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741B-4E82-A96C-A208-5345858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47D3-5D1C-32E7-3FA1-D11A605D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D449-782D-3402-FBEE-ACC6B921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1432-6EBD-BB75-49F5-6C106A3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2DC4-E3F4-1AB7-837B-914D86A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EB29-353A-B003-A962-9DE9102D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652A-B06A-5E2B-4BA2-EAC11E5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58ED-F49A-710D-8BFF-97B87DB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2F1F-706B-C10A-9A35-E515C0A8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395A-980F-0497-BF4C-B7C41FFE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1F0-4B2D-BC4A-93BF-1C8F91E8C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0983-BAAE-4418-B3B5-03B2607A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3CDF-9918-E455-67C9-211CD89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4D326-AE46-3902-635D-9056F3B0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26AC-91E6-130A-CAA0-5922C328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DA62-D4C3-EED8-DC57-75237505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D672-1723-FD73-F8C4-B9A8941C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D987-AAD7-DFF2-275E-374296B5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C7CF4-2EE8-799D-05F8-338D9D36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353F-5124-8118-F837-3F54136AC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EC016-23BD-0956-BE4B-722FC0BA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154E8-1303-5C40-79D1-D60C822B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0D25D-FCE0-CD1B-487C-30C68D6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57E4-8A6F-7597-23A6-BFA00D25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0CBA-EC81-EB73-0B4E-D1B2EA1A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637E1-3F91-A440-153C-CF8D7C8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E9EA-333E-1B5B-8D1F-02E00727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35D0F-8893-4A6F-B0CB-450D498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BB362-5A7A-9C97-B415-21739B1A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8302-EC4B-2B68-796C-934BD2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1981-5139-9E3E-BBD3-450E9DEF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FE14-CA94-9B8C-2E44-DC41C0F0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6995A-825F-AB56-6032-598A7F3B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17C6-E875-9A12-D3BB-D5E2A8C7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14A1-074C-DFAE-437D-7D889456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D3E4-0EE9-44E4-48F2-54E2CE03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7533-34C3-2198-53CF-13154B33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4FA52-B7C5-6FB5-7EC5-FFC6EE89C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70CD-08D8-914E-5961-B1C9F0C5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BA5C-1A15-BDD8-5857-8FF9621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99F1-6933-158E-E173-28EA6E5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A9C6-C953-1A19-D5A2-C9575F2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C691D-C0E1-6FC2-D5CC-A9CD793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2F37-3507-F857-3EED-BFFB0D57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9E9A-AD78-6924-C443-8A24507F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562D2-D35A-4C1C-893A-1764FF42E2B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EB1B-9D55-224F-D41B-1876095D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F104-DB5A-8993-53AF-1A504EC82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FC0-8480-9BF7-1032-C77E7D0B2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L14/15 - AVL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9B93-2A74-B174-0BCE-CE0CF354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7/16/24, 7/17/24</a:t>
            </a:r>
          </a:p>
        </p:txBody>
      </p:sp>
    </p:spTree>
    <p:extLst>
      <p:ext uri="{BB962C8B-B14F-4D97-AF65-F5344CB8AC3E}">
        <p14:creationId xmlns:p14="http://schemas.microsoft.com/office/powerpoint/2010/main" val="6849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9082116" y="364443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6599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7066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56937" y="4724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01221" y="309308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Imbalance</a:t>
            </a:r>
            <a:endParaRPr lang="en-US" sz="1800" i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95035" y="110965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6868" y="58137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42356" y="3603226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99398" y="3158470"/>
            <a:ext cx="420802" cy="52832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04082" y="266094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952" y="410596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20200" y="37366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77074" y="5224789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330821" y="5201013"/>
            <a:ext cx="346494" cy="534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1"/>
          </p:cNvCxnSpPr>
          <p:nvPr/>
        </p:nvCxnSpPr>
        <p:spPr>
          <a:xfrm>
            <a:off x="8041773" y="2134949"/>
            <a:ext cx="440425" cy="6041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2198" y="57992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8136" y="419962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02981" y="169674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9722" y="16967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92075" y="756913"/>
                <a:ext cx="1222647" cy="733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𝒅𝒆𝒇𝒊𝒏𝒆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𝒉𝒆𝒊𝒈𝒉𝒕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𝒏𝒖𝒍𝒍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75" y="756913"/>
                <a:ext cx="1222647" cy="733021"/>
              </a:xfrm>
              <a:prstGeom prst="rect">
                <a:avLst/>
              </a:prstGeom>
              <a:blipFill>
                <a:blip r:embed="rId2"/>
                <a:stretch>
                  <a:fillRect l="-995" r="-498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3941640" y="582906"/>
            <a:ext cx="2004204" cy="1166015"/>
          </a:xfrm>
          <a:prstGeom prst="cloudCallout">
            <a:avLst>
              <a:gd name="adj1" fmla="val -60169"/>
              <a:gd name="adj2" fmla="val 55167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01574" y="31751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9" name="Oval 48"/>
          <p:cNvSpPr/>
          <p:nvPr/>
        </p:nvSpPr>
        <p:spPr>
          <a:xfrm>
            <a:off x="7539326" y="169674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08388" y="275532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86401" y="48313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60772" y="1792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849" y="12288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4916" y="6250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44540" y="32010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88180" y="36135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9858" y="47100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86542" y="472274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57395" y="41981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85868" y="41981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75468" y="223014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33384" y="624123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30821" y="62573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96768" y="622228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44540" y="50709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53500" y="312220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61379" y="2020514"/>
            <a:ext cx="3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60025" y="51178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88739" y="34596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22" name="Freeform 21"/>
          <p:cNvSpPr/>
          <p:nvPr/>
        </p:nvSpPr>
        <p:spPr>
          <a:xfrm>
            <a:off x="2296999" y="2300141"/>
            <a:ext cx="1319753" cy="1984365"/>
          </a:xfrm>
          <a:custGeom>
            <a:avLst/>
            <a:gdLst>
              <a:gd name="connsiteX0" fmla="*/ 395926 w 1319753"/>
              <a:gd name="connsiteY0" fmla="*/ 0 h 1984365"/>
              <a:gd name="connsiteX1" fmla="*/ 348792 w 1319753"/>
              <a:gd name="connsiteY1" fmla="*/ 28281 h 1984365"/>
              <a:gd name="connsiteX2" fmla="*/ 339365 w 1319753"/>
              <a:gd name="connsiteY2" fmla="*/ 56561 h 1984365"/>
              <a:gd name="connsiteX3" fmla="*/ 254524 w 1319753"/>
              <a:gd name="connsiteY3" fmla="*/ 122549 h 1984365"/>
              <a:gd name="connsiteX4" fmla="*/ 207390 w 1319753"/>
              <a:gd name="connsiteY4" fmla="*/ 179109 h 1984365"/>
              <a:gd name="connsiteX5" fmla="*/ 169682 w 1319753"/>
              <a:gd name="connsiteY5" fmla="*/ 235670 h 1984365"/>
              <a:gd name="connsiteX6" fmla="*/ 150829 w 1319753"/>
              <a:gd name="connsiteY6" fmla="*/ 263951 h 1984365"/>
              <a:gd name="connsiteX7" fmla="*/ 122548 w 1319753"/>
              <a:gd name="connsiteY7" fmla="*/ 329938 h 1984365"/>
              <a:gd name="connsiteX8" fmla="*/ 103695 w 1319753"/>
              <a:gd name="connsiteY8" fmla="*/ 386499 h 1984365"/>
              <a:gd name="connsiteX9" fmla="*/ 94268 w 1319753"/>
              <a:gd name="connsiteY9" fmla="*/ 414780 h 1984365"/>
              <a:gd name="connsiteX10" fmla="*/ 75414 w 1319753"/>
              <a:gd name="connsiteY10" fmla="*/ 499621 h 1984365"/>
              <a:gd name="connsiteX11" fmla="*/ 56561 w 1319753"/>
              <a:gd name="connsiteY11" fmla="*/ 556182 h 1984365"/>
              <a:gd name="connsiteX12" fmla="*/ 37707 w 1319753"/>
              <a:gd name="connsiteY12" fmla="*/ 641023 h 1984365"/>
              <a:gd name="connsiteX13" fmla="*/ 28280 w 1319753"/>
              <a:gd name="connsiteY13" fmla="*/ 688157 h 1984365"/>
              <a:gd name="connsiteX14" fmla="*/ 18854 w 1319753"/>
              <a:gd name="connsiteY14" fmla="*/ 725864 h 1984365"/>
              <a:gd name="connsiteX15" fmla="*/ 0 w 1319753"/>
              <a:gd name="connsiteY15" fmla="*/ 829559 h 1984365"/>
              <a:gd name="connsiteX16" fmla="*/ 9427 w 1319753"/>
              <a:gd name="connsiteY16" fmla="*/ 1159497 h 1984365"/>
              <a:gd name="connsiteX17" fmla="*/ 18854 w 1319753"/>
              <a:gd name="connsiteY17" fmla="*/ 1234912 h 1984365"/>
              <a:gd name="connsiteX18" fmla="*/ 37707 w 1319753"/>
              <a:gd name="connsiteY18" fmla="*/ 1272619 h 1984365"/>
              <a:gd name="connsiteX19" fmla="*/ 47134 w 1319753"/>
              <a:gd name="connsiteY19" fmla="*/ 1319753 h 1984365"/>
              <a:gd name="connsiteX20" fmla="*/ 84841 w 1319753"/>
              <a:gd name="connsiteY20" fmla="*/ 1385740 h 1984365"/>
              <a:gd name="connsiteX21" fmla="*/ 113122 w 1319753"/>
              <a:gd name="connsiteY21" fmla="*/ 1423448 h 1984365"/>
              <a:gd name="connsiteX22" fmla="*/ 169682 w 1319753"/>
              <a:gd name="connsiteY22" fmla="*/ 1480008 h 1984365"/>
              <a:gd name="connsiteX23" fmla="*/ 179109 w 1319753"/>
              <a:gd name="connsiteY23" fmla="*/ 1508289 h 1984365"/>
              <a:gd name="connsiteX24" fmla="*/ 273377 w 1319753"/>
              <a:gd name="connsiteY24" fmla="*/ 1621411 h 1984365"/>
              <a:gd name="connsiteX25" fmla="*/ 311084 w 1319753"/>
              <a:gd name="connsiteY25" fmla="*/ 1649691 h 1984365"/>
              <a:gd name="connsiteX26" fmla="*/ 339365 w 1319753"/>
              <a:gd name="connsiteY26" fmla="*/ 1677971 h 1984365"/>
              <a:gd name="connsiteX27" fmla="*/ 367645 w 1319753"/>
              <a:gd name="connsiteY27" fmla="*/ 1696825 h 1984365"/>
              <a:gd name="connsiteX28" fmla="*/ 424206 w 1319753"/>
              <a:gd name="connsiteY28" fmla="*/ 1743959 h 1984365"/>
              <a:gd name="connsiteX29" fmla="*/ 471340 w 1319753"/>
              <a:gd name="connsiteY29" fmla="*/ 1753386 h 1984365"/>
              <a:gd name="connsiteX30" fmla="*/ 565608 w 1319753"/>
              <a:gd name="connsiteY30" fmla="*/ 1791093 h 1984365"/>
              <a:gd name="connsiteX31" fmla="*/ 650449 w 1319753"/>
              <a:gd name="connsiteY31" fmla="*/ 1828800 h 1984365"/>
              <a:gd name="connsiteX32" fmla="*/ 716437 w 1319753"/>
              <a:gd name="connsiteY32" fmla="*/ 1847654 h 1984365"/>
              <a:gd name="connsiteX33" fmla="*/ 782425 w 1319753"/>
              <a:gd name="connsiteY33" fmla="*/ 1885361 h 1984365"/>
              <a:gd name="connsiteX34" fmla="*/ 838986 w 1319753"/>
              <a:gd name="connsiteY34" fmla="*/ 1904215 h 1984365"/>
              <a:gd name="connsiteX35" fmla="*/ 961534 w 1319753"/>
              <a:gd name="connsiteY35" fmla="*/ 1941922 h 1984365"/>
              <a:gd name="connsiteX36" fmla="*/ 1008668 w 1319753"/>
              <a:gd name="connsiteY36" fmla="*/ 1951349 h 1984365"/>
              <a:gd name="connsiteX37" fmla="*/ 1234911 w 1319753"/>
              <a:gd name="connsiteY37" fmla="*/ 1960775 h 1984365"/>
              <a:gd name="connsiteX38" fmla="*/ 1291472 w 1319753"/>
              <a:gd name="connsiteY38" fmla="*/ 1941922 h 1984365"/>
              <a:gd name="connsiteX39" fmla="*/ 1319753 w 1319753"/>
              <a:gd name="connsiteY39" fmla="*/ 1941922 h 198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19753" h="1984365">
                <a:moveTo>
                  <a:pt x="395926" y="0"/>
                </a:moveTo>
                <a:cubicBezTo>
                  <a:pt x="380215" y="9427"/>
                  <a:pt x="361748" y="15325"/>
                  <a:pt x="348792" y="28281"/>
                </a:cubicBezTo>
                <a:cubicBezTo>
                  <a:pt x="341766" y="35307"/>
                  <a:pt x="345466" y="48718"/>
                  <a:pt x="339365" y="56561"/>
                </a:cubicBezTo>
                <a:cubicBezTo>
                  <a:pt x="294854" y="113789"/>
                  <a:pt x="300990" y="107060"/>
                  <a:pt x="254524" y="122549"/>
                </a:cubicBezTo>
                <a:cubicBezTo>
                  <a:pt x="187146" y="223613"/>
                  <a:pt x="292077" y="70226"/>
                  <a:pt x="207390" y="179109"/>
                </a:cubicBezTo>
                <a:cubicBezTo>
                  <a:pt x="193478" y="196995"/>
                  <a:pt x="182251" y="216816"/>
                  <a:pt x="169682" y="235670"/>
                </a:cubicBezTo>
                <a:cubicBezTo>
                  <a:pt x="163397" y="245097"/>
                  <a:pt x="154412" y="253203"/>
                  <a:pt x="150829" y="263951"/>
                </a:cubicBezTo>
                <a:cubicBezTo>
                  <a:pt x="120478" y="355001"/>
                  <a:pt x="169152" y="213426"/>
                  <a:pt x="122548" y="329938"/>
                </a:cubicBezTo>
                <a:cubicBezTo>
                  <a:pt x="115167" y="348390"/>
                  <a:pt x="109979" y="367645"/>
                  <a:pt x="103695" y="386499"/>
                </a:cubicBezTo>
                <a:cubicBezTo>
                  <a:pt x="100553" y="395926"/>
                  <a:pt x="96217" y="405036"/>
                  <a:pt x="94268" y="414780"/>
                </a:cubicBezTo>
                <a:cubicBezTo>
                  <a:pt x="88885" y="441695"/>
                  <a:pt x="83403" y="472992"/>
                  <a:pt x="75414" y="499621"/>
                </a:cubicBezTo>
                <a:cubicBezTo>
                  <a:pt x="69703" y="518656"/>
                  <a:pt x="60459" y="536695"/>
                  <a:pt x="56561" y="556182"/>
                </a:cubicBezTo>
                <a:cubicBezTo>
                  <a:pt x="28129" y="698340"/>
                  <a:pt x="64333" y="521208"/>
                  <a:pt x="37707" y="641023"/>
                </a:cubicBezTo>
                <a:cubicBezTo>
                  <a:pt x="34231" y="656664"/>
                  <a:pt x="31756" y="672516"/>
                  <a:pt x="28280" y="688157"/>
                </a:cubicBezTo>
                <a:cubicBezTo>
                  <a:pt x="25470" y="700804"/>
                  <a:pt x="21664" y="713217"/>
                  <a:pt x="18854" y="725864"/>
                </a:cubicBezTo>
                <a:cubicBezTo>
                  <a:pt x="10069" y="765398"/>
                  <a:pt x="6824" y="788618"/>
                  <a:pt x="0" y="829559"/>
                </a:cubicBezTo>
                <a:cubicBezTo>
                  <a:pt x="3142" y="939538"/>
                  <a:pt x="4315" y="1049592"/>
                  <a:pt x="9427" y="1159497"/>
                </a:cubicBezTo>
                <a:cubicBezTo>
                  <a:pt x="10604" y="1184804"/>
                  <a:pt x="12710" y="1210334"/>
                  <a:pt x="18854" y="1234912"/>
                </a:cubicBezTo>
                <a:cubicBezTo>
                  <a:pt x="22262" y="1248545"/>
                  <a:pt x="31423" y="1260050"/>
                  <a:pt x="37707" y="1272619"/>
                </a:cubicBezTo>
                <a:cubicBezTo>
                  <a:pt x="40849" y="1288330"/>
                  <a:pt x="42067" y="1304553"/>
                  <a:pt x="47134" y="1319753"/>
                </a:cubicBezTo>
                <a:cubicBezTo>
                  <a:pt x="54038" y="1340463"/>
                  <a:pt x="71913" y="1367640"/>
                  <a:pt x="84841" y="1385740"/>
                </a:cubicBezTo>
                <a:cubicBezTo>
                  <a:pt x="93973" y="1398525"/>
                  <a:pt x="102611" y="1411770"/>
                  <a:pt x="113122" y="1423448"/>
                </a:cubicBezTo>
                <a:cubicBezTo>
                  <a:pt x="130958" y="1443266"/>
                  <a:pt x="169682" y="1480008"/>
                  <a:pt x="169682" y="1480008"/>
                </a:cubicBezTo>
                <a:cubicBezTo>
                  <a:pt x="172824" y="1489435"/>
                  <a:pt x="173774" y="1499906"/>
                  <a:pt x="179109" y="1508289"/>
                </a:cubicBezTo>
                <a:cubicBezTo>
                  <a:pt x="204334" y="1547928"/>
                  <a:pt x="237211" y="1589765"/>
                  <a:pt x="273377" y="1621411"/>
                </a:cubicBezTo>
                <a:cubicBezTo>
                  <a:pt x="285201" y="1631757"/>
                  <a:pt x="299155" y="1639466"/>
                  <a:pt x="311084" y="1649691"/>
                </a:cubicBezTo>
                <a:cubicBezTo>
                  <a:pt x="321206" y="1658367"/>
                  <a:pt x="329123" y="1669436"/>
                  <a:pt x="339365" y="1677971"/>
                </a:cubicBezTo>
                <a:cubicBezTo>
                  <a:pt x="348069" y="1685224"/>
                  <a:pt x="358941" y="1689572"/>
                  <a:pt x="367645" y="1696825"/>
                </a:cubicBezTo>
                <a:cubicBezTo>
                  <a:pt x="387648" y="1713494"/>
                  <a:pt x="398677" y="1734385"/>
                  <a:pt x="424206" y="1743959"/>
                </a:cubicBezTo>
                <a:cubicBezTo>
                  <a:pt x="439208" y="1749585"/>
                  <a:pt x="456140" y="1748319"/>
                  <a:pt x="471340" y="1753386"/>
                </a:cubicBezTo>
                <a:cubicBezTo>
                  <a:pt x="503447" y="1764088"/>
                  <a:pt x="535338" y="1775958"/>
                  <a:pt x="565608" y="1791093"/>
                </a:cubicBezTo>
                <a:cubicBezTo>
                  <a:pt x="598463" y="1807521"/>
                  <a:pt x="614335" y="1816762"/>
                  <a:pt x="650449" y="1828800"/>
                </a:cubicBezTo>
                <a:cubicBezTo>
                  <a:pt x="668574" y="1834841"/>
                  <a:pt x="698278" y="1838575"/>
                  <a:pt x="716437" y="1847654"/>
                </a:cubicBezTo>
                <a:cubicBezTo>
                  <a:pt x="784460" y="1881665"/>
                  <a:pt x="699790" y="1852307"/>
                  <a:pt x="782425" y="1885361"/>
                </a:cubicBezTo>
                <a:cubicBezTo>
                  <a:pt x="800877" y="1892742"/>
                  <a:pt x="820132" y="1897931"/>
                  <a:pt x="838986" y="1904215"/>
                </a:cubicBezTo>
                <a:cubicBezTo>
                  <a:pt x="879716" y="1917792"/>
                  <a:pt x="919752" y="1931476"/>
                  <a:pt x="961534" y="1941922"/>
                </a:cubicBezTo>
                <a:cubicBezTo>
                  <a:pt x="977078" y="1945808"/>
                  <a:pt x="992957" y="1948207"/>
                  <a:pt x="1008668" y="1951349"/>
                </a:cubicBezTo>
                <a:cubicBezTo>
                  <a:pt x="1088986" y="2004893"/>
                  <a:pt x="1042715" y="1982130"/>
                  <a:pt x="1234911" y="1960775"/>
                </a:cubicBezTo>
                <a:cubicBezTo>
                  <a:pt x="1254663" y="1958580"/>
                  <a:pt x="1271599" y="1941922"/>
                  <a:pt x="1291472" y="1941922"/>
                </a:cubicBezTo>
                <a:lnTo>
                  <a:pt x="1319753" y="1941922"/>
                </a:ln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247588" y="2573519"/>
            <a:ext cx="1885360" cy="1037297"/>
          </a:xfrm>
          <a:custGeom>
            <a:avLst/>
            <a:gdLst>
              <a:gd name="connsiteX0" fmla="*/ 0 w 1885360"/>
              <a:gd name="connsiteY0" fmla="*/ 1018094 h 1037297"/>
              <a:gd name="connsiteX1" fmla="*/ 471340 w 1885360"/>
              <a:gd name="connsiteY1" fmla="*/ 1008668 h 1037297"/>
              <a:gd name="connsiteX2" fmla="*/ 1545996 w 1885360"/>
              <a:gd name="connsiteY2" fmla="*/ 377072 h 1037297"/>
              <a:gd name="connsiteX3" fmla="*/ 1602556 w 1885360"/>
              <a:gd name="connsiteY3" fmla="*/ 339364 h 1037297"/>
              <a:gd name="connsiteX4" fmla="*/ 1659117 w 1885360"/>
              <a:gd name="connsiteY4" fmla="*/ 292230 h 1037297"/>
              <a:gd name="connsiteX5" fmla="*/ 1696824 w 1885360"/>
              <a:gd name="connsiteY5" fmla="*/ 235670 h 1037297"/>
              <a:gd name="connsiteX6" fmla="*/ 1725105 w 1885360"/>
              <a:gd name="connsiteY6" fmla="*/ 169682 h 1037297"/>
              <a:gd name="connsiteX7" fmla="*/ 1753385 w 1885360"/>
              <a:gd name="connsiteY7" fmla="*/ 103694 h 1037297"/>
              <a:gd name="connsiteX8" fmla="*/ 1791092 w 1885360"/>
              <a:gd name="connsiteY8" fmla="*/ 47134 h 1037297"/>
              <a:gd name="connsiteX9" fmla="*/ 1857080 w 1885360"/>
              <a:gd name="connsiteY9" fmla="*/ 18853 h 1037297"/>
              <a:gd name="connsiteX10" fmla="*/ 1885360 w 1885360"/>
              <a:gd name="connsiteY10" fmla="*/ 0 h 103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5360" h="1037297">
                <a:moveTo>
                  <a:pt x="0" y="1018094"/>
                </a:moveTo>
                <a:cubicBezTo>
                  <a:pt x="157113" y="1014952"/>
                  <a:pt x="326179" y="1068857"/>
                  <a:pt x="471340" y="1008668"/>
                </a:cubicBezTo>
                <a:cubicBezTo>
                  <a:pt x="855159" y="849524"/>
                  <a:pt x="1188396" y="588653"/>
                  <a:pt x="1545996" y="377072"/>
                </a:cubicBezTo>
                <a:cubicBezTo>
                  <a:pt x="1565497" y="365534"/>
                  <a:pt x="1586533" y="355386"/>
                  <a:pt x="1602556" y="339364"/>
                </a:cubicBezTo>
                <a:cubicBezTo>
                  <a:pt x="1638848" y="303073"/>
                  <a:pt x="1619745" y="318479"/>
                  <a:pt x="1659117" y="292230"/>
                </a:cubicBezTo>
                <a:cubicBezTo>
                  <a:pt x="1671686" y="273377"/>
                  <a:pt x="1689659" y="257166"/>
                  <a:pt x="1696824" y="235670"/>
                </a:cubicBezTo>
                <a:cubicBezTo>
                  <a:pt x="1718931" y="169350"/>
                  <a:pt x="1690160" y="251218"/>
                  <a:pt x="1725105" y="169682"/>
                </a:cubicBezTo>
                <a:cubicBezTo>
                  <a:pt x="1744609" y="124175"/>
                  <a:pt x="1722122" y="155799"/>
                  <a:pt x="1753385" y="103694"/>
                </a:cubicBezTo>
                <a:cubicBezTo>
                  <a:pt x="1765043" y="84264"/>
                  <a:pt x="1769596" y="54299"/>
                  <a:pt x="1791092" y="47134"/>
                </a:cubicBezTo>
                <a:cubicBezTo>
                  <a:pt x="1822822" y="36557"/>
                  <a:pt x="1824461" y="37492"/>
                  <a:pt x="1857080" y="18853"/>
                </a:cubicBezTo>
                <a:cubicBezTo>
                  <a:pt x="1866917" y="13232"/>
                  <a:pt x="1885360" y="0"/>
                  <a:pt x="1885360" y="0"/>
                </a:cubicBezTo>
              </a:path>
            </a:pathLst>
          </a:custGeom>
          <a:noFill/>
          <a:ln w="82550">
            <a:solidFill>
              <a:srgbClr val="00B050">
                <a:alpha val="38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32050" y="3660137"/>
            <a:ext cx="1546193" cy="996705"/>
          </a:xfrm>
          <a:custGeom>
            <a:avLst/>
            <a:gdLst>
              <a:gd name="connsiteX0" fmla="*/ 0 w 1546193"/>
              <a:gd name="connsiteY0" fmla="*/ 6891 h 996705"/>
              <a:gd name="connsiteX1" fmla="*/ 216817 w 1546193"/>
              <a:gd name="connsiteY1" fmla="*/ 16318 h 996705"/>
              <a:gd name="connsiteX2" fmla="*/ 1423448 w 1546193"/>
              <a:gd name="connsiteY2" fmla="*/ 713901 h 996705"/>
              <a:gd name="connsiteX3" fmla="*/ 1432875 w 1546193"/>
              <a:gd name="connsiteY3" fmla="*/ 742182 h 996705"/>
              <a:gd name="connsiteX4" fmla="*/ 1461155 w 1546193"/>
              <a:gd name="connsiteY4" fmla="*/ 770462 h 996705"/>
              <a:gd name="connsiteX5" fmla="*/ 1498862 w 1546193"/>
              <a:gd name="connsiteY5" fmla="*/ 855303 h 996705"/>
              <a:gd name="connsiteX6" fmla="*/ 1527143 w 1546193"/>
              <a:gd name="connsiteY6" fmla="*/ 949571 h 996705"/>
              <a:gd name="connsiteX7" fmla="*/ 1545996 w 1546193"/>
              <a:gd name="connsiteY7" fmla="*/ 996705 h 9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6193" h="996705">
                <a:moveTo>
                  <a:pt x="0" y="6891"/>
                </a:moveTo>
                <a:cubicBezTo>
                  <a:pt x="72272" y="10033"/>
                  <a:pt x="152028" y="-15862"/>
                  <a:pt x="216817" y="16318"/>
                </a:cubicBezTo>
                <a:cubicBezTo>
                  <a:pt x="632907" y="222985"/>
                  <a:pt x="1024522" y="475782"/>
                  <a:pt x="1423448" y="713901"/>
                </a:cubicBezTo>
                <a:cubicBezTo>
                  <a:pt x="1431980" y="718994"/>
                  <a:pt x="1427363" y="733914"/>
                  <a:pt x="1432875" y="742182"/>
                </a:cubicBezTo>
                <a:cubicBezTo>
                  <a:pt x="1440270" y="753274"/>
                  <a:pt x="1451728" y="761035"/>
                  <a:pt x="1461155" y="770462"/>
                </a:cubicBezTo>
                <a:cubicBezTo>
                  <a:pt x="1483592" y="837771"/>
                  <a:pt x="1468985" y="810487"/>
                  <a:pt x="1498862" y="855303"/>
                </a:cubicBezTo>
                <a:cubicBezTo>
                  <a:pt x="1504132" y="876382"/>
                  <a:pt x="1517962" y="935799"/>
                  <a:pt x="1527143" y="949571"/>
                </a:cubicBezTo>
                <a:cubicBezTo>
                  <a:pt x="1549482" y="983081"/>
                  <a:pt x="1545996" y="966522"/>
                  <a:pt x="1545996" y="996705"/>
                </a:cubicBez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26E63-B414-CB27-83F2-3F7954886676}"/>
              </a:ext>
            </a:extLst>
          </p:cNvPr>
          <p:cNvSpPr txBox="1"/>
          <p:nvPr/>
        </p:nvSpPr>
        <p:spPr>
          <a:xfrm>
            <a:off x="9261719" y="1598208"/>
            <a:ext cx="288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Imbalance at this node because -1 – 1 = -2</a:t>
            </a:r>
          </a:p>
          <a:p>
            <a:endParaRPr lang="en-US" dirty="0"/>
          </a:p>
          <a:p>
            <a:r>
              <a:rPr lang="en-US" dirty="0"/>
              <a:t>All other nodes on this slide are fine, difference at most 1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BEB809-BD52-47B5-4008-484B2290C869}"/>
              </a:ext>
            </a:extLst>
          </p:cNvPr>
          <p:cNvSpPr/>
          <p:nvPr/>
        </p:nvSpPr>
        <p:spPr>
          <a:xfrm rot="5400000">
            <a:off x="8535922" y="1567981"/>
            <a:ext cx="441195" cy="67241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3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0" grpId="0" animBg="1"/>
      <p:bldP spid="52" grpId="0" animBg="1"/>
      <p:bldP spid="51" grpId="0" animBg="1"/>
      <p:bldP spid="7" grpId="0" animBg="1"/>
      <p:bldP spid="5" grpId="0"/>
      <p:bldP spid="23" grpId="0" animBg="1"/>
      <p:bldP spid="24" grpId="0" animBg="1"/>
      <p:bldP spid="28" grpId="0"/>
      <p:bldP spid="38" grpId="0"/>
      <p:bldP spid="39" grpId="0"/>
      <p:bldP spid="48" grpId="0"/>
      <p:bldP spid="49" grpId="0" animBg="1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217-6DFE-E55B-FE46-6FEC946F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single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EC5E-0DC1-1A2F-1354-A6A88DF1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Root becomes child, pivot (child) becomes root</a:t>
            </a:r>
          </a:p>
          <a:p>
            <a:pPr lvl="1"/>
            <a:r>
              <a:rPr lang="en-US" dirty="0"/>
              <a:t>Root and pivot “switch places”</a:t>
            </a:r>
          </a:p>
          <a:p>
            <a:r>
              <a:rPr lang="en-US" dirty="0"/>
              <a:t>Subtree </a:t>
            </a:r>
            <a:r>
              <a:rPr lang="el-GR" dirty="0"/>
              <a:t>β</a:t>
            </a:r>
            <a:r>
              <a:rPr lang="en-US" dirty="0"/>
              <a:t>’s parent switches from pivot to root</a:t>
            </a:r>
          </a:p>
          <a:p>
            <a:pPr lvl="1"/>
            <a:r>
              <a:rPr lang="en-US" dirty="0"/>
              <a:t>Its parent is x on left, its parent is y on right</a:t>
            </a:r>
          </a:p>
          <a:p>
            <a:pPr lvl="1"/>
            <a:r>
              <a:rPr lang="en-US" dirty="0"/>
              <a:t>Switches from pivot’s R to root’s L or pivot’s L to root’s R</a:t>
            </a:r>
          </a:p>
          <a:p>
            <a:r>
              <a:rPr lang="en-US" dirty="0"/>
              <a:t>Check BST inequalities</a:t>
            </a:r>
          </a:p>
          <a:p>
            <a:pPr lvl="1"/>
            <a:r>
              <a:rPr lang="en-US" dirty="0"/>
              <a:t>x &lt; y on both sides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parent link is moving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&gt; x, </a:t>
            </a:r>
            <a:r>
              <a:rPr lang="el-GR" dirty="0"/>
              <a:t>β</a:t>
            </a:r>
            <a:r>
              <a:rPr lang="en-US" dirty="0"/>
              <a:t> &lt; y on both sides</a:t>
            </a:r>
          </a:p>
          <a:p>
            <a:pPr lvl="1"/>
            <a:endParaRPr lang="en-US" dirty="0"/>
          </a:p>
        </p:txBody>
      </p:sp>
      <p:pic>
        <p:nvPicPr>
          <p:cNvPr id="4" name="Picture 2" descr="C:\Users\pds\Desktop\Dropbox\comp410\F2015\Tree_rotation_animation_250x250.gif">
            <a:extLst>
              <a:ext uri="{FF2B5EF4-FFF2-40B4-BE49-F238E27FC236}">
                <a16:creationId xmlns:a16="http://schemas.microsoft.com/office/drawing/2014/main" id="{7E41D0FE-5761-1C9E-7B2C-EFB2C2B747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67" y="23654"/>
            <a:ext cx="4026333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81466-6BA9-56CA-8BB7-66A2C0321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564063"/>
            <a:ext cx="5486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4F44-8CB0-167E-0F1F-AA517B0C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single rotation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3206-BEF0-5509-3A32-E37EC5E7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5149" cy="485323"/>
          </a:xfrm>
        </p:spPr>
        <p:txBody>
          <a:bodyPr>
            <a:normAutofit/>
          </a:bodyPr>
          <a:lstStyle/>
          <a:p>
            <a:r>
              <a:rPr lang="en-US" dirty="0"/>
              <a:t>Insert 3, 2, 1 (inserting 1 causes imbalance)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E62F8-8676-62A5-2E74-4689F8AADD3F}"/>
              </a:ext>
            </a:extLst>
          </p:cNvPr>
          <p:cNvSpPr txBox="1"/>
          <p:nvPr/>
        </p:nvSpPr>
        <p:spPr>
          <a:xfrm>
            <a:off x="3269871" y="24974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CC21E-9065-C31C-FABB-2A7C4456C3E7}"/>
              </a:ext>
            </a:extLst>
          </p:cNvPr>
          <p:cNvSpPr txBox="1"/>
          <p:nvPr/>
        </p:nvSpPr>
        <p:spPr>
          <a:xfrm>
            <a:off x="2852928" y="32284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3B63C-ECDF-07C8-022F-1FF9EE6B611C}"/>
              </a:ext>
            </a:extLst>
          </p:cNvPr>
          <p:cNvSpPr txBox="1"/>
          <p:nvPr/>
        </p:nvSpPr>
        <p:spPr>
          <a:xfrm>
            <a:off x="2380632" y="399873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B7210A-EA89-1C1E-2E22-F9C8638301F3}"/>
              </a:ext>
            </a:extLst>
          </p:cNvPr>
          <p:cNvCxnSpPr/>
          <p:nvPr/>
        </p:nvCxnSpPr>
        <p:spPr>
          <a:xfrm flipH="1">
            <a:off x="3138678" y="2927098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542CA9-E553-92CD-81B7-0768704485C7}"/>
              </a:ext>
            </a:extLst>
          </p:cNvPr>
          <p:cNvCxnSpPr/>
          <p:nvPr/>
        </p:nvCxnSpPr>
        <p:spPr>
          <a:xfrm flipH="1">
            <a:off x="2662428" y="3690113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47E98-67AD-0F39-5488-4B7F5C120CAA}"/>
              </a:ext>
            </a:extLst>
          </p:cNvPr>
          <p:cNvSpPr txBox="1"/>
          <p:nvPr/>
        </p:nvSpPr>
        <p:spPr>
          <a:xfrm>
            <a:off x="2608515" y="42295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3812B-44CA-C3B5-DD30-B567177FAFAF}"/>
              </a:ext>
            </a:extLst>
          </p:cNvPr>
          <p:cNvSpPr txBox="1"/>
          <p:nvPr/>
        </p:nvSpPr>
        <p:spPr>
          <a:xfrm>
            <a:off x="2129746" y="423433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D8EDE-3963-ACBC-453C-96797114FCE0}"/>
              </a:ext>
            </a:extLst>
          </p:cNvPr>
          <p:cNvSpPr txBox="1"/>
          <p:nvPr/>
        </p:nvSpPr>
        <p:spPr>
          <a:xfrm>
            <a:off x="3480499" y="27027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6C010-6985-246B-6371-E5A27C0B2C45}"/>
              </a:ext>
            </a:extLst>
          </p:cNvPr>
          <p:cNvSpPr txBox="1"/>
          <p:nvPr/>
        </p:nvSpPr>
        <p:spPr>
          <a:xfrm>
            <a:off x="2656677" y="339003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2AC58-9195-21BD-353C-14D7AC7D2F19}"/>
              </a:ext>
            </a:extLst>
          </p:cNvPr>
          <p:cNvSpPr txBox="1"/>
          <p:nvPr/>
        </p:nvSpPr>
        <p:spPr>
          <a:xfrm>
            <a:off x="3077934" y="269242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25284-2C1A-1393-0433-E80B4E725185}"/>
              </a:ext>
            </a:extLst>
          </p:cNvPr>
          <p:cNvSpPr txBox="1"/>
          <p:nvPr/>
        </p:nvSpPr>
        <p:spPr>
          <a:xfrm>
            <a:off x="3077934" y="341835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09BF-582D-E059-C81E-E99C6029ED86}"/>
              </a:ext>
            </a:extLst>
          </p:cNvPr>
          <p:cNvSpPr txBox="1"/>
          <p:nvPr/>
        </p:nvSpPr>
        <p:spPr>
          <a:xfrm>
            <a:off x="5062728" y="35905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1D63F-98CD-C7F0-E426-515E384B703B}"/>
              </a:ext>
            </a:extLst>
          </p:cNvPr>
          <p:cNvSpPr txBox="1"/>
          <p:nvPr/>
        </p:nvSpPr>
        <p:spPr>
          <a:xfrm>
            <a:off x="4670227" y="436806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CE63-56BD-32FE-7477-BB44CBD6E6D3}"/>
              </a:ext>
            </a:extLst>
          </p:cNvPr>
          <p:cNvSpPr txBox="1"/>
          <p:nvPr/>
        </p:nvSpPr>
        <p:spPr>
          <a:xfrm>
            <a:off x="4289227" y="513632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D5E7C-8352-EDDB-8FD5-15C4210614EF}"/>
              </a:ext>
            </a:extLst>
          </p:cNvPr>
          <p:cNvCxnSpPr/>
          <p:nvPr/>
        </p:nvCxnSpPr>
        <p:spPr>
          <a:xfrm flipH="1">
            <a:off x="4995154" y="3998734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C12FFF-884D-3CDF-C32A-8B5C98094735}"/>
              </a:ext>
            </a:extLst>
          </p:cNvPr>
          <p:cNvCxnSpPr/>
          <p:nvPr/>
        </p:nvCxnSpPr>
        <p:spPr>
          <a:xfrm flipH="1">
            <a:off x="4574977" y="4805378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C826AA-6A7E-9F1F-09D5-1DA7323C7F3F}"/>
              </a:ext>
            </a:extLst>
          </p:cNvPr>
          <p:cNvSpPr/>
          <p:nvPr/>
        </p:nvSpPr>
        <p:spPr>
          <a:xfrm>
            <a:off x="4076982" y="5075908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D44CADB-A765-C83D-E691-981CD8C25BA1}"/>
              </a:ext>
            </a:extLst>
          </p:cNvPr>
          <p:cNvSpPr/>
          <p:nvPr/>
        </p:nvSpPr>
        <p:spPr>
          <a:xfrm>
            <a:off x="4970712" y="4986556"/>
            <a:ext cx="524774" cy="461665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168003A-DC9A-B2D3-24A7-ED08A6053143}"/>
              </a:ext>
            </a:extLst>
          </p:cNvPr>
          <p:cNvSpPr/>
          <p:nvPr/>
        </p:nvSpPr>
        <p:spPr>
          <a:xfrm>
            <a:off x="5440853" y="4285017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EE8E6-8F8A-E39D-5CA4-235A9A28C876}"/>
              </a:ext>
            </a:extLst>
          </p:cNvPr>
          <p:cNvSpPr txBox="1"/>
          <p:nvPr/>
        </p:nvSpPr>
        <p:spPr>
          <a:xfrm>
            <a:off x="5084651" y="51363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0535F-B75B-B793-F0AB-CEA4320C99F8}"/>
              </a:ext>
            </a:extLst>
          </p:cNvPr>
          <p:cNvSpPr txBox="1"/>
          <p:nvPr/>
        </p:nvSpPr>
        <p:spPr>
          <a:xfrm>
            <a:off x="5531251" y="44360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9BC1A-2F92-E2FD-B17F-18C0033102B7}"/>
              </a:ext>
            </a:extLst>
          </p:cNvPr>
          <p:cNvSpPr txBox="1"/>
          <p:nvPr/>
        </p:nvSpPr>
        <p:spPr>
          <a:xfrm>
            <a:off x="4014978" y="552657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1F382-C26C-E83D-E6BD-AF900CCEDE4E}"/>
              </a:ext>
            </a:extLst>
          </p:cNvPr>
          <p:cNvCxnSpPr/>
          <p:nvPr/>
        </p:nvCxnSpPr>
        <p:spPr>
          <a:xfrm>
            <a:off x="4913025" y="4722442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5223D3-5B8E-688A-A280-16107FB02466}"/>
              </a:ext>
            </a:extLst>
          </p:cNvPr>
          <p:cNvCxnSpPr/>
          <p:nvPr/>
        </p:nvCxnSpPr>
        <p:spPr>
          <a:xfrm>
            <a:off x="5381186" y="4017924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2B803F-36D3-A73E-5A98-BC1B10B9C81D}"/>
              </a:ext>
            </a:extLst>
          </p:cNvPr>
          <p:cNvSpPr txBox="1"/>
          <p:nvPr/>
        </p:nvSpPr>
        <p:spPr>
          <a:xfrm>
            <a:off x="4499856" y="4189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7CF98-863D-C875-9286-EB981A22D4B8}"/>
              </a:ext>
            </a:extLst>
          </p:cNvPr>
          <p:cNvSpPr txBox="1"/>
          <p:nvPr/>
        </p:nvSpPr>
        <p:spPr>
          <a:xfrm>
            <a:off x="4852099" y="34252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0" name="Right Arrow 35">
            <a:extLst>
              <a:ext uri="{FF2B5EF4-FFF2-40B4-BE49-F238E27FC236}">
                <a16:creationId xmlns:a16="http://schemas.microsoft.com/office/drawing/2014/main" id="{F543DBB5-4736-65DF-DC32-1F8B42243AE9}"/>
              </a:ext>
            </a:extLst>
          </p:cNvPr>
          <p:cNvSpPr/>
          <p:nvPr/>
        </p:nvSpPr>
        <p:spPr>
          <a:xfrm>
            <a:off x="6453561" y="4026828"/>
            <a:ext cx="1056731" cy="725462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Right-rotate(3)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E674E-9A44-8FDC-7452-F9F4289FD19F}"/>
              </a:ext>
            </a:extLst>
          </p:cNvPr>
          <p:cNvSpPr txBox="1"/>
          <p:nvPr/>
        </p:nvSpPr>
        <p:spPr>
          <a:xfrm>
            <a:off x="9077699" y="487534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D7EA17-82B2-4452-15C7-B42F6A8FF759}"/>
              </a:ext>
            </a:extLst>
          </p:cNvPr>
          <p:cNvSpPr txBox="1"/>
          <p:nvPr/>
        </p:nvSpPr>
        <p:spPr>
          <a:xfrm>
            <a:off x="8279131" y="38919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BE98928-F6E4-C9FE-AADF-E5CDB9A1BDA1}"/>
              </a:ext>
            </a:extLst>
          </p:cNvPr>
          <p:cNvSpPr/>
          <p:nvPr/>
        </p:nvSpPr>
        <p:spPr>
          <a:xfrm>
            <a:off x="7407044" y="4982887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C206CC6-0D0D-EC4A-ACCF-27CFDB85712F}"/>
              </a:ext>
            </a:extLst>
          </p:cNvPr>
          <p:cNvSpPr/>
          <p:nvPr/>
        </p:nvSpPr>
        <p:spPr>
          <a:xfrm>
            <a:off x="9437849" y="5625789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0EBE8FA-8A93-B2FA-9812-11D145D74E51}"/>
              </a:ext>
            </a:extLst>
          </p:cNvPr>
          <p:cNvSpPr/>
          <p:nvPr/>
        </p:nvSpPr>
        <p:spPr>
          <a:xfrm>
            <a:off x="8683765" y="5625789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F5F8C0-EDEA-5706-FF60-D6FABC7338DB}"/>
              </a:ext>
            </a:extLst>
          </p:cNvPr>
          <p:cNvCxnSpPr/>
          <p:nvPr/>
        </p:nvCxnSpPr>
        <p:spPr>
          <a:xfrm flipH="1">
            <a:off x="8982449" y="5268735"/>
            <a:ext cx="192480" cy="25734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571ABB-2CA5-3B40-CACE-FB94B2A66779}"/>
              </a:ext>
            </a:extLst>
          </p:cNvPr>
          <p:cNvCxnSpPr/>
          <p:nvPr/>
        </p:nvCxnSpPr>
        <p:spPr>
          <a:xfrm>
            <a:off x="9399568" y="5282118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BAE378-77DF-2234-F546-318D7592C048}"/>
              </a:ext>
            </a:extLst>
          </p:cNvPr>
          <p:cNvSpPr txBox="1"/>
          <p:nvPr/>
        </p:nvSpPr>
        <p:spPr>
          <a:xfrm>
            <a:off x="8797753" y="58076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0F8DE-1433-3B63-85C4-C94AE9BD0DB1}"/>
              </a:ext>
            </a:extLst>
          </p:cNvPr>
          <p:cNvSpPr txBox="1"/>
          <p:nvPr/>
        </p:nvSpPr>
        <p:spPr>
          <a:xfrm>
            <a:off x="9544151" y="57841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C4D73-534D-FF20-55E1-3DD416317296}"/>
              </a:ext>
            </a:extLst>
          </p:cNvPr>
          <p:cNvSpPr txBox="1"/>
          <p:nvPr/>
        </p:nvSpPr>
        <p:spPr>
          <a:xfrm>
            <a:off x="7396354" y="54764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5B69B-8F01-2ABA-505C-77DF1E1BF13B}"/>
              </a:ext>
            </a:extLst>
          </p:cNvPr>
          <p:cNvSpPr txBox="1"/>
          <p:nvPr/>
        </p:nvSpPr>
        <p:spPr>
          <a:xfrm>
            <a:off x="7597544" y="503032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812FA2-AE11-A646-3E3D-47C435C7E5F3}"/>
              </a:ext>
            </a:extLst>
          </p:cNvPr>
          <p:cNvCxnSpPr/>
          <p:nvPr/>
        </p:nvCxnSpPr>
        <p:spPr>
          <a:xfrm flipH="1">
            <a:off x="7933349" y="4340395"/>
            <a:ext cx="394755" cy="48687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643425-2E38-3BF0-DC05-00F3DBEE98FB}"/>
              </a:ext>
            </a:extLst>
          </p:cNvPr>
          <p:cNvCxnSpPr/>
          <p:nvPr/>
        </p:nvCxnSpPr>
        <p:spPr>
          <a:xfrm>
            <a:off x="8617459" y="4342303"/>
            <a:ext cx="486135" cy="48532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0E2C62-7BAE-7040-130A-EF58D58A7782}"/>
              </a:ext>
            </a:extLst>
          </p:cNvPr>
          <p:cNvSpPr txBox="1"/>
          <p:nvPr/>
        </p:nvSpPr>
        <p:spPr>
          <a:xfrm>
            <a:off x="9349968" y="46450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312312-86F5-C23B-DEBC-DB3D1A7E1795}"/>
              </a:ext>
            </a:extLst>
          </p:cNvPr>
          <p:cNvSpPr txBox="1"/>
          <p:nvPr/>
        </p:nvSpPr>
        <p:spPr>
          <a:xfrm>
            <a:off x="8537205" y="369646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35ED7-BE8A-6600-75B1-7856B823620E}"/>
              </a:ext>
            </a:extLst>
          </p:cNvPr>
          <p:cNvSpPr txBox="1"/>
          <p:nvPr/>
        </p:nvSpPr>
        <p:spPr>
          <a:xfrm>
            <a:off x="3882922" y="2326933"/>
            <a:ext cx="2408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Imbalance at 3 because 1 – (-1) is 2</a:t>
            </a:r>
          </a:p>
          <a:p>
            <a:r>
              <a:rPr lang="en-US" i="1" dirty="0"/>
              <a:t>So right-rotate at 3</a:t>
            </a:r>
          </a:p>
        </p:txBody>
      </p:sp>
    </p:spTree>
    <p:extLst>
      <p:ext uri="{BB962C8B-B14F-4D97-AF65-F5344CB8AC3E}">
        <p14:creationId xmlns:p14="http://schemas.microsoft.com/office/powerpoint/2010/main" val="42701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8" grpId="0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8" grpId="0"/>
      <p:bldP spid="39" grpId="0"/>
      <p:bldP spid="40" grpId="0"/>
      <p:bldP spid="41" grpId="0"/>
      <p:bldP spid="44" grpId="0"/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CB65-0BAE-A1AF-5F68-611D55E0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rotation cases – LL, RR, LR, RL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2C9B4-ABF6-1C3D-467C-BE8E6A9C3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0" y="3776472"/>
            <a:ext cx="10503440" cy="28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A19CDB-0140-E38A-38FC-B027FA4DEDCD}"/>
              </a:ext>
            </a:extLst>
          </p:cNvPr>
          <p:cNvSpPr txBox="1">
            <a:spLocks/>
          </p:cNvSpPr>
          <p:nvPr/>
        </p:nvSpPr>
        <p:spPr>
          <a:xfrm>
            <a:off x="838200" y="1414145"/>
            <a:ext cx="10503440" cy="2362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called the previous slide’s case “LL” because at the </a:t>
            </a:r>
            <a:r>
              <a:rPr lang="en-US" dirty="0">
                <a:highlight>
                  <a:srgbClr val="FF00FF"/>
                </a:highlight>
              </a:rPr>
              <a:t>imbalance point</a:t>
            </a:r>
            <a:r>
              <a:rPr lang="en-US" dirty="0"/>
              <a:t>, its </a:t>
            </a:r>
            <a:r>
              <a:rPr lang="en-US" dirty="0">
                <a:highlight>
                  <a:srgbClr val="00FFFF"/>
                </a:highlight>
              </a:rPr>
              <a:t>child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grandchild</a:t>
            </a:r>
            <a:r>
              <a:rPr lang="en-US" dirty="0"/>
              <a:t> on the path to newly-inserted leaf both follow left pointers</a:t>
            </a:r>
          </a:p>
          <a:p>
            <a:r>
              <a:rPr lang="en-US" dirty="0"/>
              <a:t>Similar reasoning for all 4 cases, shown below</a:t>
            </a:r>
          </a:p>
          <a:p>
            <a:r>
              <a:rPr lang="en-US" dirty="0"/>
              <a:t>Insertion must create a new leaf in either subtree A or B because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is on path from insertion to imbalance point (by definition above)</a:t>
            </a:r>
          </a:p>
          <a:p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are not imbalanced (before and now), otherwise either of those would be the first place there is imbalance</a:t>
            </a:r>
          </a:p>
        </p:txBody>
      </p:sp>
    </p:spTree>
    <p:extLst>
      <p:ext uri="{BB962C8B-B14F-4D97-AF65-F5344CB8AC3E}">
        <p14:creationId xmlns:p14="http://schemas.microsoft.com/office/powerpoint/2010/main" val="92754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62E-BF39-7422-D04D-703FCCAB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single rotation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98D6-7D47-0201-D45B-2201DA8C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51385" cy="456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4, 5, 6, 7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72FDA-9121-0C3C-DEEF-D80082D6E1DB}"/>
              </a:ext>
            </a:extLst>
          </p:cNvPr>
          <p:cNvSpPr txBox="1"/>
          <p:nvPr/>
        </p:nvSpPr>
        <p:spPr>
          <a:xfrm>
            <a:off x="3062596" y="378286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1830B-DFB5-F624-E1BA-60FC0298ABB8}"/>
              </a:ext>
            </a:extLst>
          </p:cNvPr>
          <p:cNvSpPr txBox="1"/>
          <p:nvPr/>
        </p:nvSpPr>
        <p:spPr>
          <a:xfrm>
            <a:off x="2543033" y="30827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877B9-77B0-3F3D-6F03-D0431F953A10}"/>
              </a:ext>
            </a:extLst>
          </p:cNvPr>
          <p:cNvCxnSpPr/>
          <p:nvPr/>
        </p:nvCxnSpPr>
        <p:spPr>
          <a:xfrm flipH="1" flipV="1">
            <a:off x="2831839" y="3513660"/>
            <a:ext cx="210989" cy="28021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82CC9F-65E4-89A2-275F-F3B92AD8FB10}"/>
              </a:ext>
            </a:extLst>
          </p:cNvPr>
          <p:cNvCxnSpPr/>
          <p:nvPr/>
        </p:nvCxnSpPr>
        <p:spPr>
          <a:xfrm flipH="1">
            <a:off x="2430710" y="3531415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8E267D-5869-3F6D-8271-6D039E91FB49}"/>
              </a:ext>
            </a:extLst>
          </p:cNvPr>
          <p:cNvSpPr txBox="1"/>
          <p:nvPr/>
        </p:nvSpPr>
        <p:spPr>
          <a:xfrm>
            <a:off x="2793003" y="39675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559E-A89F-2E8F-EE02-0CD9D58B4ED3}"/>
              </a:ext>
            </a:extLst>
          </p:cNvPr>
          <p:cNvSpPr txBox="1"/>
          <p:nvPr/>
        </p:nvSpPr>
        <p:spPr>
          <a:xfrm>
            <a:off x="3252858" y="46170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031B0-1582-344C-3C39-B8A3D33499E0}"/>
              </a:ext>
            </a:extLst>
          </p:cNvPr>
          <p:cNvSpPr txBox="1"/>
          <p:nvPr/>
        </p:nvSpPr>
        <p:spPr>
          <a:xfrm>
            <a:off x="3781031" y="53935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B9B95-4077-A5C4-A94A-ECE314A55DE7}"/>
              </a:ext>
            </a:extLst>
          </p:cNvPr>
          <p:cNvSpPr txBox="1"/>
          <p:nvPr/>
        </p:nvSpPr>
        <p:spPr>
          <a:xfrm>
            <a:off x="3808527" y="459119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EBB8F-A626-2C24-BA36-13FA8A998094}"/>
              </a:ext>
            </a:extLst>
          </p:cNvPr>
          <p:cNvSpPr txBox="1"/>
          <p:nvPr/>
        </p:nvSpPr>
        <p:spPr>
          <a:xfrm>
            <a:off x="3331584" y="39148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28F36-F7FE-2BD9-86E4-E457471380BB}"/>
              </a:ext>
            </a:extLst>
          </p:cNvPr>
          <p:cNvSpPr txBox="1"/>
          <p:nvPr/>
        </p:nvSpPr>
        <p:spPr>
          <a:xfrm>
            <a:off x="9889863" y="56857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75A18-5633-D68B-4414-3C84B4B4B3BE}"/>
              </a:ext>
            </a:extLst>
          </p:cNvPr>
          <p:cNvSpPr txBox="1"/>
          <p:nvPr/>
        </p:nvSpPr>
        <p:spPr>
          <a:xfrm>
            <a:off x="3089069" y="2391605"/>
            <a:ext cx="285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3 after insert(5) because -1 – 1 = 2</a:t>
            </a:r>
          </a:p>
          <a:p>
            <a:r>
              <a:rPr lang="en-US" i="1" dirty="0"/>
              <a:t>Case is RR (why?)</a:t>
            </a:r>
          </a:p>
          <a:p>
            <a:r>
              <a:rPr lang="en-US" i="1" dirty="0"/>
              <a:t>So left-rotate at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43F8A-DB0D-09F4-A6CA-47DB52B5634D}"/>
              </a:ext>
            </a:extLst>
          </p:cNvPr>
          <p:cNvSpPr txBox="1"/>
          <p:nvPr/>
        </p:nvSpPr>
        <p:spPr>
          <a:xfrm>
            <a:off x="5929820" y="483221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BBAD0-F3C4-8288-9A54-955D1279F238}"/>
              </a:ext>
            </a:extLst>
          </p:cNvPr>
          <p:cNvSpPr txBox="1"/>
          <p:nvPr/>
        </p:nvSpPr>
        <p:spPr>
          <a:xfrm>
            <a:off x="3542213" y="440692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95C88-F65D-9AFC-0BF9-E5D9AE59444D}"/>
              </a:ext>
            </a:extLst>
          </p:cNvPr>
          <p:cNvSpPr txBox="1"/>
          <p:nvPr/>
        </p:nvSpPr>
        <p:spPr>
          <a:xfrm>
            <a:off x="4039284" y="51033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892970-98DE-D185-FC61-E2B6DA758989}"/>
              </a:ext>
            </a:extLst>
          </p:cNvPr>
          <p:cNvCxnSpPr/>
          <p:nvPr/>
        </p:nvCxnSpPr>
        <p:spPr>
          <a:xfrm>
            <a:off x="3369694" y="4156651"/>
            <a:ext cx="228600" cy="30723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DF8C67-4FD8-76DF-EE1E-BDECC8AD283E}"/>
              </a:ext>
            </a:extLst>
          </p:cNvPr>
          <p:cNvCxnSpPr/>
          <p:nvPr/>
        </p:nvCxnSpPr>
        <p:spPr>
          <a:xfrm>
            <a:off x="3839290" y="4820139"/>
            <a:ext cx="256442" cy="29873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35">
            <a:extLst>
              <a:ext uri="{FF2B5EF4-FFF2-40B4-BE49-F238E27FC236}">
                <a16:creationId xmlns:a16="http://schemas.microsoft.com/office/drawing/2014/main" id="{6A5B47F1-A62B-C7F3-97C6-AE819EFB8565}"/>
              </a:ext>
            </a:extLst>
          </p:cNvPr>
          <p:cNvSpPr/>
          <p:nvPr/>
        </p:nvSpPr>
        <p:spPr>
          <a:xfrm>
            <a:off x="4080587" y="3763676"/>
            <a:ext cx="1178121" cy="78490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Left-rotate(3)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BAAE0-0593-FD05-BB4F-8F9F33D6CD6B}"/>
              </a:ext>
            </a:extLst>
          </p:cNvPr>
          <p:cNvSpPr txBox="1"/>
          <p:nvPr/>
        </p:nvSpPr>
        <p:spPr>
          <a:xfrm>
            <a:off x="6366621" y="40869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A3EC1-2297-45A7-AC2B-CF3582835FE5}"/>
              </a:ext>
            </a:extLst>
          </p:cNvPr>
          <p:cNvCxnSpPr/>
          <p:nvPr/>
        </p:nvCxnSpPr>
        <p:spPr>
          <a:xfrm flipH="1">
            <a:off x="6220213" y="4475343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D36CCD-1DF6-BA08-45FF-D7FB2F94D534}"/>
              </a:ext>
            </a:extLst>
          </p:cNvPr>
          <p:cNvCxnSpPr/>
          <p:nvPr/>
        </p:nvCxnSpPr>
        <p:spPr>
          <a:xfrm>
            <a:off x="9491774" y="5090454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2FD140-6926-D77C-54B7-C0C1A2713CD6}"/>
              </a:ext>
            </a:extLst>
          </p:cNvPr>
          <p:cNvCxnSpPr/>
          <p:nvPr/>
        </p:nvCxnSpPr>
        <p:spPr>
          <a:xfrm flipH="1">
            <a:off x="5711934" y="3763676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C3270-A53C-6E3D-9C8D-68B0A5AEF35D}"/>
              </a:ext>
            </a:extLst>
          </p:cNvPr>
          <p:cNvCxnSpPr/>
          <p:nvPr/>
        </p:nvCxnSpPr>
        <p:spPr>
          <a:xfrm>
            <a:off x="6670146" y="4481769"/>
            <a:ext cx="300746" cy="3722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EDDBDC-2FA5-6E7A-1639-77F1D4F24893}"/>
              </a:ext>
            </a:extLst>
          </p:cNvPr>
          <p:cNvSpPr txBox="1"/>
          <p:nvPr/>
        </p:nvSpPr>
        <p:spPr>
          <a:xfrm>
            <a:off x="5870126" y="331028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2630D-BFA8-3C20-089D-04D2A7195695}"/>
              </a:ext>
            </a:extLst>
          </p:cNvPr>
          <p:cNvSpPr txBox="1"/>
          <p:nvPr/>
        </p:nvSpPr>
        <p:spPr>
          <a:xfrm>
            <a:off x="6822679" y="488728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CE820-01C2-C835-8B0F-B5D0F9493CAA}"/>
              </a:ext>
            </a:extLst>
          </p:cNvPr>
          <p:cNvSpPr txBox="1"/>
          <p:nvPr/>
        </p:nvSpPr>
        <p:spPr>
          <a:xfrm>
            <a:off x="5402414" y="41255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F3385-2426-D035-6677-027A9ADF7CD6}"/>
              </a:ext>
            </a:extLst>
          </p:cNvPr>
          <p:cNvCxnSpPr/>
          <p:nvPr/>
        </p:nvCxnSpPr>
        <p:spPr>
          <a:xfrm>
            <a:off x="6160335" y="3773764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62">
            <a:extLst>
              <a:ext uri="{FF2B5EF4-FFF2-40B4-BE49-F238E27FC236}">
                <a16:creationId xmlns:a16="http://schemas.microsoft.com/office/drawing/2014/main" id="{149294F1-1D7B-03E5-312B-D36940DA7840}"/>
              </a:ext>
            </a:extLst>
          </p:cNvPr>
          <p:cNvSpPr/>
          <p:nvPr/>
        </p:nvSpPr>
        <p:spPr>
          <a:xfrm>
            <a:off x="6824958" y="3767703"/>
            <a:ext cx="983368" cy="61758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Insert(6)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48058-B8CB-FA4C-53FD-386E6401B000}"/>
              </a:ext>
            </a:extLst>
          </p:cNvPr>
          <p:cNvSpPr txBox="1"/>
          <p:nvPr/>
        </p:nvSpPr>
        <p:spPr>
          <a:xfrm>
            <a:off x="8343139" y="335246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09810B-EB65-FBC2-9F86-B7707BDDAE0B}"/>
              </a:ext>
            </a:extLst>
          </p:cNvPr>
          <p:cNvSpPr txBox="1"/>
          <p:nvPr/>
        </p:nvSpPr>
        <p:spPr>
          <a:xfrm>
            <a:off x="7899547" y="404926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A31679-7BE5-0803-84F0-33CEF2E86D69}"/>
              </a:ext>
            </a:extLst>
          </p:cNvPr>
          <p:cNvCxnSpPr/>
          <p:nvPr/>
        </p:nvCxnSpPr>
        <p:spPr>
          <a:xfrm flipH="1">
            <a:off x="8200580" y="3746898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0EFBE-FB60-85A7-0BBB-B8A65B8BAAA2}"/>
              </a:ext>
            </a:extLst>
          </p:cNvPr>
          <p:cNvCxnSpPr/>
          <p:nvPr/>
        </p:nvCxnSpPr>
        <p:spPr>
          <a:xfrm>
            <a:off x="8595328" y="3738191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B29C98-917E-4243-9169-1A9A5FD043AB}"/>
              </a:ext>
            </a:extLst>
          </p:cNvPr>
          <p:cNvSpPr txBox="1"/>
          <p:nvPr/>
        </p:nvSpPr>
        <p:spPr>
          <a:xfrm>
            <a:off x="8725352" y="404926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4240C-ADAF-52DE-B978-27352773DCF9}"/>
              </a:ext>
            </a:extLst>
          </p:cNvPr>
          <p:cNvSpPr txBox="1"/>
          <p:nvPr/>
        </p:nvSpPr>
        <p:spPr>
          <a:xfrm>
            <a:off x="8329928" y="468204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56B03C-F38A-802D-88E0-D33C7FF08ED0}"/>
              </a:ext>
            </a:extLst>
          </p:cNvPr>
          <p:cNvCxnSpPr/>
          <p:nvPr/>
        </p:nvCxnSpPr>
        <p:spPr>
          <a:xfrm flipH="1">
            <a:off x="8657674" y="4406563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B95899-5C91-4EC9-DA41-D8A80C61FF9C}"/>
              </a:ext>
            </a:extLst>
          </p:cNvPr>
          <p:cNvCxnSpPr/>
          <p:nvPr/>
        </p:nvCxnSpPr>
        <p:spPr>
          <a:xfrm>
            <a:off x="9023657" y="4451959"/>
            <a:ext cx="239454" cy="3180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5E4402-85C1-973F-8888-C82AEDF3C032}"/>
              </a:ext>
            </a:extLst>
          </p:cNvPr>
          <p:cNvSpPr txBox="1"/>
          <p:nvPr/>
        </p:nvSpPr>
        <p:spPr>
          <a:xfrm>
            <a:off x="9194840" y="473144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3DB1BA-3D1E-237C-1C8F-10C4E7A99405}"/>
              </a:ext>
            </a:extLst>
          </p:cNvPr>
          <p:cNvSpPr txBox="1"/>
          <p:nvPr/>
        </p:nvSpPr>
        <p:spPr>
          <a:xfrm>
            <a:off x="9654076" y="543833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E9791-7E07-08D2-7F12-6CFBF45AC802}"/>
              </a:ext>
            </a:extLst>
          </p:cNvPr>
          <p:cNvSpPr txBox="1"/>
          <p:nvPr/>
        </p:nvSpPr>
        <p:spPr>
          <a:xfrm>
            <a:off x="9377314" y="566083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49DA41-F8D2-0DAE-2F67-50ADDE77F7DE}"/>
              </a:ext>
            </a:extLst>
          </p:cNvPr>
          <p:cNvSpPr txBox="1"/>
          <p:nvPr/>
        </p:nvSpPr>
        <p:spPr>
          <a:xfrm>
            <a:off x="4300947" y="53935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2A151-8C34-FA96-7E36-7BE6C09D5A91}"/>
              </a:ext>
            </a:extLst>
          </p:cNvPr>
          <p:cNvSpPr txBox="1"/>
          <p:nvPr/>
        </p:nvSpPr>
        <p:spPr>
          <a:xfrm>
            <a:off x="9509745" y="488922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51B09B-6335-B927-C12C-3EECB5C67998}"/>
              </a:ext>
            </a:extLst>
          </p:cNvPr>
          <p:cNvSpPr txBox="1"/>
          <p:nvPr/>
        </p:nvSpPr>
        <p:spPr>
          <a:xfrm>
            <a:off x="8971927" y="493498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2A850-5DE6-B87D-F2D6-444828B9453A}"/>
              </a:ext>
            </a:extLst>
          </p:cNvPr>
          <p:cNvSpPr txBox="1"/>
          <p:nvPr/>
        </p:nvSpPr>
        <p:spPr>
          <a:xfrm>
            <a:off x="8998573" y="423112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CD86B-DE8F-76C2-BE13-D3C76CEBD8A8}"/>
              </a:ext>
            </a:extLst>
          </p:cNvPr>
          <p:cNvSpPr txBox="1"/>
          <p:nvPr/>
        </p:nvSpPr>
        <p:spPr>
          <a:xfrm>
            <a:off x="8520428" y="424049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D1D73-1829-1D5B-308B-B3BFD57E07B0}"/>
              </a:ext>
            </a:extLst>
          </p:cNvPr>
          <p:cNvSpPr txBox="1"/>
          <p:nvPr/>
        </p:nvSpPr>
        <p:spPr>
          <a:xfrm>
            <a:off x="8601425" y="354572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12A49D-3790-BF96-D6BB-1A1D4B4FD8E2}"/>
              </a:ext>
            </a:extLst>
          </p:cNvPr>
          <p:cNvSpPr txBox="1"/>
          <p:nvPr/>
        </p:nvSpPr>
        <p:spPr>
          <a:xfrm>
            <a:off x="8112382" y="353819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82A921-3C30-B238-0171-F0199A27CB58}"/>
              </a:ext>
            </a:extLst>
          </p:cNvPr>
          <p:cNvSpPr txBox="1"/>
          <p:nvPr/>
        </p:nvSpPr>
        <p:spPr>
          <a:xfrm>
            <a:off x="8810420" y="2455357"/>
            <a:ext cx="3203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2 after insert(6) because 0 – 2 = -2</a:t>
            </a:r>
          </a:p>
          <a:p>
            <a:r>
              <a:rPr lang="en-US" i="1" dirty="0"/>
              <a:t>Another RR case (why?)</a:t>
            </a:r>
          </a:p>
          <a:p>
            <a:r>
              <a:rPr lang="en-US" i="1" dirty="0"/>
              <a:t>So left-rotate at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1A3523-2AB9-F8C7-F052-7A9D71B87519}"/>
              </a:ext>
            </a:extLst>
          </p:cNvPr>
          <p:cNvSpPr txBox="1"/>
          <p:nvPr/>
        </p:nvSpPr>
        <p:spPr>
          <a:xfrm>
            <a:off x="2120038" y="377195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3DF4D-FFE5-8260-2323-74F4A51EB817}"/>
              </a:ext>
            </a:extLst>
          </p:cNvPr>
          <p:cNvSpPr txBox="1"/>
          <p:nvPr/>
        </p:nvSpPr>
        <p:spPr>
          <a:xfrm>
            <a:off x="1467087" y="5855247"/>
            <a:ext cx="357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Need only write heights and check balance on path from new leaf to root (i.e., can ignore node 1)</a:t>
            </a:r>
          </a:p>
        </p:txBody>
      </p:sp>
    </p:spTree>
    <p:extLst>
      <p:ext uri="{BB962C8B-B14F-4D97-AF65-F5344CB8AC3E}">
        <p14:creationId xmlns:p14="http://schemas.microsoft.com/office/powerpoint/2010/main" val="9807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 animBg="1"/>
      <p:bldP spid="21" grpId="0"/>
      <p:bldP spid="27" grpId="0"/>
      <p:bldP spid="28" grpId="0"/>
      <p:bldP spid="29" grpId="0"/>
      <p:bldP spid="31" grpId="0" animBg="1"/>
      <p:bldP spid="32" grpId="0"/>
      <p:bldP spid="33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711-17EA-1D03-C71D-0BD47F8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RR, cont.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FEFC8B0-138A-295D-6013-3ABA3A1CD51E}"/>
              </a:ext>
            </a:extLst>
          </p:cNvPr>
          <p:cNvSpPr/>
          <p:nvPr/>
        </p:nvSpPr>
        <p:spPr>
          <a:xfrm>
            <a:off x="8876202" y="2538387"/>
            <a:ext cx="1435776" cy="1190910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A6E432A-DC6B-15CF-4CEF-6E5DBA40B3C7}"/>
              </a:ext>
            </a:extLst>
          </p:cNvPr>
          <p:cNvSpPr/>
          <p:nvPr/>
        </p:nvSpPr>
        <p:spPr>
          <a:xfrm>
            <a:off x="6804057" y="3289703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FDDCE0C-5B4A-C3B2-D819-113B6FA1FD27}"/>
              </a:ext>
            </a:extLst>
          </p:cNvPr>
          <p:cNvSpPr/>
          <p:nvPr/>
        </p:nvSpPr>
        <p:spPr>
          <a:xfrm>
            <a:off x="7819614" y="3239300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388FEB4-52E1-7E9F-4D53-C071CEE8B405}"/>
              </a:ext>
            </a:extLst>
          </p:cNvPr>
          <p:cNvSpPr/>
          <p:nvPr/>
        </p:nvSpPr>
        <p:spPr>
          <a:xfrm>
            <a:off x="4398485" y="3627285"/>
            <a:ext cx="1599598" cy="127818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C72AFF9-5688-1CE9-0045-B7ED195F5C51}"/>
              </a:ext>
            </a:extLst>
          </p:cNvPr>
          <p:cNvSpPr/>
          <p:nvPr/>
        </p:nvSpPr>
        <p:spPr>
          <a:xfrm>
            <a:off x="3713038" y="3528115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4E25612-0D76-BF67-F19A-FECA79526B54}"/>
              </a:ext>
            </a:extLst>
          </p:cNvPr>
          <p:cNvSpPr/>
          <p:nvPr/>
        </p:nvSpPr>
        <p:spPr>
          <a:xfrm>
            <a:off x="2802485" y="3133842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F97FF-1940-2BF8-A8E6-ACC795B8445C}"/>
              </a:ext>
            </a:extLst>
          </p:cNvPr>
          <p:cNvSpPr txBox="1"/>
          <p:nvPr/>
        </p:nvSpPr>
        <p:spPr>
          <a:xfrm>
            <a:off x="3898106" y="362682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EF7F39-97C2-6A98-8016-FD692D99964E}"/>
              </a:ext>
            </a:extLst>
          </p:cNvPr>
          <p:cNvSpPr txBox="1"/>
          <p:nvPr/>
        </p:nvSpPr>
        <p:spPr>
          <a:xfrm>
            <a:off x="3748517" y="19996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63CD1-9B20-C344-155F-E1982C15A044}"/>
              </a:ext>
            </a:extLst>
          </p:cNvPr>
          <p:cNvSpPr txBox="1"/>
          <p:nvPr/>
        </p:nvSpPr>
        <p:spPr>
          <a:xfrm>
            <a:off x="3002092" y="32393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5F17B-5425-75E0-CCF4-5242887B5A77}"/>
              </a:ext>
            </a:extLst>
          </p:cNvPr>
          <p:cNvCxnSpPr/>
          <p:nvPr/>
        </p:nvCxnSpPr>
        <p:spPr>
          <a:xfrm flipH="1" flipV="1">
            <a:off x="4065627" y="2411821"/>
            <a:ext cx="433351" cy="57049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B48ED-6FC4-DDCC-83D6-C32BE3851659}"/>
              </a:ext>
            </a:extLst>
          </p:cNvPr>
          <p:cNvCxnSpPr/>
          <p:nvPr/>
        </p:nvCxnSpPr>
        <p:spPr>
          <a:xfrm flipH="1">
            <a:off x="3271230" y="2411821"/>
            <a:ext cx="491349" cy="63632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EEA6B0-CA6C-2AA9-10E9-1F91A5582551}"/>
              </a:ext>
            </a:extLst>
          </p:cNvPr>
          <p:cNvSpPr txBox="1"/>
          <p:nvPr/>
        </p:nvSpPr>
        <p:spPr>
          <a:xfrm>
            <a:off x="8004829" y="33058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6EA08-3E25-FA94-2299-F61173FC13F2}"/>
              </a:ext>
            </a:extLst>
          </p:cNvPr>
          <p:cNvSpPr txBox="1"/>
          <p:nvPr/>
        </p:nvSpPr>
        <p:spPr>
          <a:xfrm>
            <a:off x="4410939" y="298919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B4206E-F155-C80F-C3A4-F2CE3985E583}"/>
              </a:ext>
            </a:extLst>
          </p:cNvPr>
          <p:cNvSpPr txBox="1"/>
          <p:nvPr/>
        </p:nvSpPr>
        <p:spPr>
          <a:xfrm>
            <a:off x="5066365" y="363684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0BA4FE-7AA3-147F-4F9E-9D83C03E186C}"/>
              </a:ext>
            </a:extLst>
          </p:cNvPr>
          <p:cNvSpPr txBox="1"/>
          <p:nvPr/>
        </p:nvSpPr>
        <p:spPr>
          <a:xfrm>
            <a:off x="3763422" y="40239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FCFC2D-270A-FFC6-468C-EF0A034704B5}"/>
              </a:ext>
            </a:extLst>
          </p:cNvPr>
          <p:cNvSpPr txBox="1"/>
          <p:nvPr/>
        </p:nvSpPr>
        <p:spPr>
          <a:xfrm>
            <a:off x="2770279" y="35998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B432BD-D98D-8DD0-9994-63496C3ADD7D}"/>
              </a:ext>
            </a:extLst>
          </p:cNvPr>
          <p:cNvCxnSpPr/>
          <p:nvPr/>
        </p:nvCxnSpPr>
        <p:spPr>
          <a:xfrm>
            <a:off x="4791760" y="3302753"/>
            <a:ext cx="290613" cy="26194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435640-AABB-ED91-C4CD-9AC1914F21E1}"/>
              </a:ext>
            </a:extLst>
          </p:cNvPr>
          <p:cNvCxnSpPr/>
          <p:nvPr/>
        </p:nvCxnSpPr>
        <p:spPr>
          <a:xfrm>
            <a:off x="5321226" y="4044968"/>
            <a:ext cx="267665" cy="44282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6B1854-B16A-8958-FCF6-44A3B0CEAE28}"/>
              </a:ext>
            </a:extLst>
          </p:cNvPr>
          <p:cNvSpPr txBox="1"/>
          <p:nvPr/>
        </p:nvSpPr>
        <p:spPr>
          <a:xfrm>
            <a:off x="8233783" y="15740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3CBAA0-D2B3-1C2E-50B5-D47ED53EC0B3}"/>
              </a:ext>
            </a:extLst>
          </p:cNvPr>
          <p:cNvSpPr txBox="1"/>
          <p:nvPr/>
        </p:nvSpPr>
        <p:spPr>
          <a:xfrm>
            <a:off x="7328456" y="22350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0" name="Right Arrow 35">
            <a:extLst>
              <a:ext uri="{FF2B5EF4-FFF2-40B4-BE49-F238E27FC236}">
                <a16:creationId xmlns:a16="http://schemas.microsoft.com/office/drawing/2014/main" id="{A89876DB-0FD0-49DF-AE25-052342B4298D}"/>
              </a:ext>
            </a:extLst>
          </p:cNvPr>
          <p:cNvSpPr/>
          <p:nvPr/>
        </p:nvSpPr>
        <p:spPr>
          <a:xfrm>
            <a:off x="5163478" y="2294564"/>
            <a:ext cx="1389652" cy="57049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Left-rotate(2)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792E21-F755-6799-2B21-377A986CE496}"/>
              </a:ext>
            </a:extLst>
          </p:cNvPr>
          <p:cNvSpPr txBox="1"/>
          <p:nvPr/>
        </p:nvSpPr>
        <p:spPr>
          <a:xfrm>
            <a:off x="8385855" y="17790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85BFDC-52A0-D3C1-26E3-4351E096200F}"/>
              </a:ext>
            </a:extLst>
          </p:cNvPr>
          <p:cNvCxnSpPr/>
          <p:nvPr/>
        </p:nvCxnSpPr>
        <p:spPr>
          <a:xfrm flipH="1">
            <a:off x="7277601" y="2907968"/>
            <a:ext cx="312333" cy="33633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2F6CBD-FE9A-7D4B-883E-A73D10F6D5AA}"/>
              </a:ext>
            </a:extLst>
          </p:cNvPr>
          <p:cNvCxnSpPr/>
          <p:nvPr/>
        </p:nvCxnSpPr>
        <p:spPr>
          <a:xfrm>
            <a:off x="9705228" y="2965282"/>
            <a:ext cx="225639" cy="33711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B088A58-B521-B15D-D853-EF6E04EB4C99}"/>
              </a:ext>
            </a:extLst>
          </p:cNvPr>
          <p:cNvSpPr txBox="1"/>
          <p:nvPr/>
        </p:nvSpPr>
        <p:spPr>
          <a:xfrm>
            <a:off x="7819614" y="37652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4132A6-073A-5C9B-BDC8-8E0FB73E8E56}"/>
              </a:ext>
            </a:extLst>
          </p:cNvPr>
          <p:cNvSpPr txBox="1"/>
          <p:nvPr/>
        </p:nvSpPr>
        <p:spPr>
          <a:xfrm>
            <a:off x="4633775" y="45473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1DF155-0BA0-5C50-3EE4-3F43D1790DC9}"/>
              </a:ext>
            </a:extLst>
          </p:cNvPr>
          <p:cNvSpPr txBox="1"/>
          <p:nvPr/>
        </p:nvSpPr>
        <p:spPr>
          <a:xfrm>
            <a:off x="6778283" y="37652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562268-CB58-C137-963A-5DA41D09AD6D}"/>
              </a:ext>
            </a:extLst>
          </p:cNvPr>
          <p:cNvCxnSpPr/>
          <p:nvPr/>
        </p:nvCxnSpPr>
        <p:spPr>
          <a:xfrm flipH="1">
            <a:off x="4198651" y="3297283"/>
            <a:ext cx="292255" cy="23938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253322A-40BC-394B-97C8-B316F1C9E1FB}"/>
              </a:ext>
            </a:extLst>
          </p:cNvPr>
          <p:cNvSpPr txBox="1"/>
          <p:nvPr/>
        </p:nvSpPr>
        <p:spPr>
          <a:xfrm>
            <a:off x="4039249" y="178870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B3E29-CAA2-5714-9F5C-7D7E876E8691}"/>
              </a:ext>
            </a:extLst>
          </p:cNvPr>
          <p:cNvSpPr txBox="1"/>
          <p:nvPr/>
        </p:nvSpPr>
        <p:spPr>
          <a:xfrm>
            <a:off x="4663128" y="27099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0" name="Curved Right Arrow 43">
            <a:extLst>
              <a:ext uri="{FF2B5EF4-FFF2-40B4-BE49-F238E27FC236}">
                <a16:creationId xmlns:a16="http://schemas.microsoft.com/office/drawing/2014/main" id="{5DFDDA3D-134D-9FA3-2BB0-3E962EFD15ED}"/>
              </a:ext>
            </a:extLst>
          </p:cNvPr>
          <p:cNvSpPr/>
          <p:nvPr/>
        </p:nvSpPr>
        <p:spPr>
          <a:xfrm rot="5400000">
            <a:off x="3674965" y="1622843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8425B6-08A0-5A96-7827-37E3D2193696}"/>
              </a:ext>
            </a:extLst>
          </p:cNvPr>
          <p:cNvSpPr txBox="1"/>
          <p:nvPr/>
        </p:nvSpPr>
        <p:spPr>
          <a:xfrm>
            <a:off x="7008623" y="33646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1237B2-69A3-7F64-A310-87E28CD84BF8}"/>
              </a:ext>
            </a:extLst>
          </p:cNvPr>
          <p:cNvSpPr txBox="1"/>
          <p:nvPr/>
        </p:nvSpPr>
        <p:spPr>
          <a:xfrm>
            <a:off x="7507187" y="24790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C2E04E-52E2-0F5B-C8C7-0C2B218F984F}"/>
              </a:ext>
            </a:extLst>
          </p:cNvPr>
          <p:cNvCxnSpPr/>
          <p:nvPr/>
        </p:nvCxnSpPr>
        <p:spPr>
          <a:xfrm flipH="1">
            <a:off x="7866715" y="2126496"/>
            <a:ext cx="557568" cy="3922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6F2CB6E-7296-EE9E-6406-D0B53C2A4042}"/>
              </a:ext>
            </a:extLst>
          </p:cNvPr>
          <p:cNvCxnSpPr/>
          <p:nvPr/>
        </p:nvCxnSpPr>
        <p:spPr>
          <a:xfrm>
            <a:off x="7809296" y="2922704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96A0D4-E3B2-9130-8FAD-8BE0EC251D76}"/>
              </a:ext>
            </a:extLst>
          </p:cNvPr>
          <p:cNvSpPr txBox="1"/>
          <p:nvPr/>
        </p:nvSpPr>
        <p:spPr>
          <a:xfrm>
            <a:off x="9413134" y="25618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B9736B-F384-7855-802D-55E5A55350BE}"/>
              </a:ext>
            </a:extLst>
          </p:cNvPr>
          <p:cNvSpPr txBox="1"/>
          <p:nvPr/>
        </p:nvSpPr>
        <p:spPr>
          <a:xfrm>
            <a:off x="9839403" y="3303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D0302C-36B5-CC95-195C-2C412D70057E}"/>
              </a:ext>
            </a:extLst>
          </p:cNvPr>
          <p:cNvSpPr txBox="1"/>
          <p:nvPr/>
        </p:nvSpPr>
        <p:spPr>
          <a:xfrm>
            <a:off x="5498672" y="446679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5754FD-874D-F1AF-4823-7F0AF56D94FA}"/>
              </a:ext>
            </a:extLst>
          </p:cNvPr>
          <p:cNvCxnSpPr/>
          <p:nvPr/>
        </p:nvCxnSpPr>
        <p:spPr>
          <a:xfrm flipH="1" flipV="1">
            <a:off x="8756852" y="2132604"/>
            <a:ext cx="683160" cy="4548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2AAA1A8-E9AC-C795-84E8-9C69D92FECFB}"/>
              </a:ext>
            </a:extLst>
          </p:cNvPr>
          <p:cNvSpPr txBox="1"/>
          <p:nvPr/>
        </p:nvSpPr>
        <p:spPr>
          <a:xfrm>
            <a:off x="9030119" y="34479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0DA455-407C-4F9F-9AA1-4965572CAB91}"/>
              </a:ext>
            </a:extLst>
          </p:cNvPr>
          <p:cNvSpPr txBox="1"/>
          <p:nvPr/>
        </p:nvSpPr>
        <p:spPr>
          <a:xfrm>
            <a:off x="7123414" y="4512669"/>
            <a:ext cx="308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Check BST inequalities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B102DC-C66C-A8DB-10B1-5848256E9EB6}"/>
              </a:ext>
            </a:extLst>
          </p:cNvPr>
          <p:cNvSpPr txBox="1"/>
          <p:nvPr/>
        </p:nvSpPr>
        <p:spPr>
          <a:xfrm>
            <a:off x="7034279" y="4969431"/>
            <a:ext cx="329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Y parent link is moving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6B3B09-0F89-A196-AE64-3CFB836AA91B}"/>
                  </a:ext>
                </a:extLst>
              </p:cNvPr>
              <p:cNvSpPr txBox="1"/>
              <p:nvPr/>
            </p:nvSpPr>
            <p:spPr>
              <a:xfrm>
                <a:off x="7551467" y="5562775"/>
                <a:ext cx="906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6B3B09-0F89-A196-AE64-3CFB836A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67" y="5562775"/>
                <a:ext cx="906723" cy="369332"/>
              </a:xfrm>
              <a:prstGeom prst="rect">
                <a:avLst/>
              </a:prstGeom>
              <a:blipFill>
                <a:blip r:embed="rId2"/>
                <a:stretch>
                  <a:fillRect l="-6081" r="-60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BE6EBA-5FD8-8EF7-155A-71642FF7DDDC}"/>
                  </a:ext>
                </a:extLst>
              </p:cNvPr>
              <p:cNvSpPr txBox="1"/>
              <p:nvPr/>
            </p:nvSpPr>
            <p:spPr>
              <a:xfrm>
                <a:off x="8795299" y="5558467"/>
                <a:ext cx="909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BE6EBA-5FD8-8EF7-155A-71642FF7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9" y="5558467"/>
                <a:ext cx="909929" cy="369332"/>
              </a:xfrm>
              <a:prstGeom prst="rect">
                <a:avLst/>
              </a:prstGeom>
              <a:blipFill>
                <a:blip r:embed="rId3"/>
                <a:stretch>
                  <a:fillRect l="-6040" r="-604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195C08-9260-6ED7-ECC5-7291CDDD9B85}"/>
                  </a:ext>
                </a:extLst>
              </p:cNvPr>
              <p:cNvSpPr txBox="1"/>
              <p:nvPr/>
            </p:nvSpPr>
            <p:spPr>
              <a:xfrm>
                <a:off x="7589934" y="6029872"/>
                <a:ext cx="811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195C08-9260-6ED7-ECC5-7291CDDD9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4" y="6029872"/>
                <a:ext cx="811632" cy="369332"/>
              </a:xfrm>
              <a:prstGeom prst="rect">
                <a:avLst/>
              </a:prstGeom>
              <a:blipFill>
                <a:blip r:embed="rId4"/>
                <a:stretch>
                  <a:fillRect l="-22556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50C34D-60B3-8A63-9627-F6216E5EEBA3}"/>
                  </a:ext>
                </a:extLst>
              </p:cNvPr>
              <p:cNvSpPr txBox="1"/>
              <p:nvPr/>
            </p:nvSpPr>
            <p:spPr>
              <a:xfrm>
                <a:off x="8842844" y="6001204"/>
                <a:ext cx="814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50C34D-60B3-8A63-9627-F6216E5E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844" y="6001204"/>
                <a:ext cx="814838" cy="369332"/>
              </a:xfrm>
              <a:prstGeom prst="rect">
                <a:avLst/>
              </a:prstGeom>
              <a:blipFill>
                <a:blip r:embed="rId5"/>
                <a:stretch>
                  <a:fillRect l="-23308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14977F03-FB81-6676-1B64-2E23FA3E58F0}"/>
              </a:ext>
            </a:extLst>
          </p:cNvPr>
          <p:cNvSpPr txBox="1"/>
          <p:nvPr/>
        </p:nvSpPr>
        <p:spPr>
          <a:xfrm>
            <a:off x="61543" y="1469107"/>
            <a:ext cx="2815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Fix imbalance at 2 (RR case) with left-rotate(2)</a:t>
            </a:r>
          </a:p>
          <a:p>
            <a:endParaRPr lang="en-US" sz="2000" dirty="0"/>
          </a:p>
          <a:p>
            <a:r>
              <a:rPr lang="en-US" sz="2000" dirty="0"/>
              <a:t>Draw pattern chart for more complex case  </a:t>
            </a:r>
          </a:p>
        </p:txBody>
      </p:sp>
    </p:spTree>
    <p:extLst>
      <p:ext uri="{BB962C8B-B14F-4D97-AF65-F5344CB8AC3E}">
        <p14:creationId xmlns:p14="http://schemas.microsoft.com/office/powerpoint/2010/main" val="40022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8" grpId="0"/>
      <p:bldP spid="69" grpId="0"/>
      <p:bldP spid="70" grpId="0" animBg="1"/>
      <p:bldP spid="71" grpId="0"/>
      <p:bldP spid="74" grpId="0"/>
      <p:bldP spid="75" grpId="0"/>
      <p:bldP spid="76" grpId="0"/>
      <p:bldP spid="78" grpId="0"/>
      <p:bldP spid="79" grpId="0"/>
      <p:bldP spid="80" grpId="0" animBg="1"/>
      <p:bldP spid="81" grpId="0"/>
      <p:bldP spid="82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DBC-4A87-FB84-445B-F8248BD1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38B2-60FA-251B-67B8-6827B5A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72544" cy="492137"/>
          </a:xfrm>
        </p:spPr>
        <p:txBody>
          <a:bodyPr/>
          <a:lstStyle/>
          <a:p>
            <a:r>
              <a:rPr lang="en-US" dirty="0"/>
              <a:t>Insert(7)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BC4F9-5731-5A21-43FC-26EB05280E50}"/>
              </a:ext>
            </a:extLst>
          </p:cNvPr>
          <p:cNvCxnSpPr/>
          <p:nvPr/>
        </p:nvCxnSpPr>
        <p:spPr>
          <a:xfrm>
            <a:off x="4843272" y="4397384"/>
            <a:ext cx="304800" cy="37273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35">
            <a:extLst>
              <a:ext uri="{FF2B5EF4-FFF2-40B4-BE49-F238E27FC236}">
                <a16:creationId xmlns:a16="http://schemas.microsoft.com/office/drawing/2014/main" id="{6B6F111D-C7D7-26D9-60F9-83F0C5C247FD}"/>
              </a:ext>
            </a:extLst>
          </p:cNvPr>
          <p:cNvSpPr/>
          <p:nvPr/>
        </p:nvSpPr>
        <p:spPr>
          <a:xfrm>
            <a:off x="5362976" y="3681685"/>
            <a:ext cx="1297961" cy="6123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Left-rotate(5)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E45403-4FBF-F2E0-596B-37241C759A9D}"/>
              </a:ext>
            </a:extLst>
          </p:cNvPr>
          <p:cNvGrpSpPr/>
          <p:nvPr/>
        </p:nvGrpSpPr>
        <p:grpSpPr>
          <a:xfrm>
            <a:off x="8758031" y="4634914"/>
            <a:ext cx="494147" cy="765215"/>
            <a:chOff x="7295860" y="3700324"/>
            <a:chExt cx="494147" cy="7652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1D8213-13CF-CEE4-2824-9E9EABF248B4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12E44-867E-F6F7-648C-2434FAE0A804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rved Right Arrow 43">
            <a:extLst>
              <a:ext uri="{FF2B5EF4-FFF2-40B4-BE49-F238E27FC236}">
                <a16:creationId xmlns:a16="http://schemas.microsoft.com/office/drawing/2014/main" id="{1A7C8327-18A1-6534-41B5-0D13928CA6B5}"/>
              </a:ext>
            </a:extLst>
          </p:cNvPr>
          <p:cNvSpPr/>
          <p:nvPr/>
        </p:nvSpPr>
        <p:spPr>
          <a:xfrm rot="5400000">
            <a:off x="4605215" y="3117923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53191-592B-D071-D626-142FCAA513AB}"/>
              </a:ext>
            </a:extLst>
          </p:cNvPr>
          <p:cNvSpPr txBox="1"/>
          <p:nvPr/>
        </p:nvSpPr>
        <p:spPr>
          <a:xfrm>
            <a:off x="5081432" y="48463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FC2EEC-072E-35BA-6C9C-0C687D6B480C}"/>
              </a:ext>
            </a:extLst>
          </p:cNvPr>
          <p:cNvGrpSpPr/>
          <p:nvPr/>
        </p:nvGrpSpPr>
        <p:grpSpPr>
          <a:xfrm>
            <a:off x="1719072" y="2522654"/>
            <a:ext cx="3231188" cy="1988407"/>
            <a:chOff x="4657495" y="1815673"/>
            <a:chExt cx="3231188" cy="1988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02BFD9-C4C7-3712-C2F4-AFA995996536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E50F04-1808-B365-E769-D2C4BA11FA48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A7160B-5C69-BB37-E918-FCC9032FA799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ACCFD3-42AC-82F6-C8FD-6E732AA74915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4CA7C-9B35-1C43-375A-EFE6B1559888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03969-7DD3-D5E3-F382-BAADFAFDB498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41EC9C-01BC-DF6F-DA23-00BBB5405568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B8DAAB-4442-A99A-B08D-CFF2F17E6B09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D205CA-7564-E2CA-BED5-B328E862D606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232489-4922-6D66-915E-5809A347B332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47E59F-7AD9-B3EF-06E6-933BF09D0B08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D1413B-8A39-B117-3EDC-05B601ABBF6A}"/>
              </a:ext>
            </a:extLst>
          </p:cNvPr>
          <p:cNvSpPr txBox="1"/>
          <p:nvPr/>
        </p:nvSpPr>
        <p:spPr>
          <a:xfrm>
            <a:off x="4870803" y="418268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9AD1F-DC06-0DEC-5C69-BD49CD122A1D}"/>
              </a:ext>
            </a:extLst>
          </p:cNvPr>
          <p:cNvSpPr txBox="1"/>
          <p:nvPr/>
        </p:nvSpPr>
        <p:spPr>
          <a:xfrm>
            <a:off x="4440175" y="34781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2927DC-EAFB-73F1-332F-AA66FD43EC85}"/>
              </a:ext>
            </a:extLst>
          </p:cNvPr>
          <p:cNvSpPr txBox="1"/>
          <p:nvPr/>
        </p:nvSpPr>
        <p:spPr>
          <a:xfrm>
            <a:off x="3852892" y="349299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4E1F5C-ADDB-F29A-DEFD-09771EC4DFC4}"/>
              </a:ext>
            </a:extLst>
          </p:cNvPr>
          <p:cNvSpPr txBox="1"/>
          <p:nvPr/>
        </p:nvSpPr>
        <p:spPr>
          <a:xfrm>
            <a:off x="4291544" y="42438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02AC42-1FF8-113F-5B0E-7E113CDE48FF}"/>
              </a:ext>
            </a:extLst>
          </p:cNvPr>
          <p:cNvSpPr txBox="1"/>
          <p:nvPr/>
        </p:nvSpPr>
        <p:spPr>
          <a:xfrm>
            <a:off x="4796348" y="510529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6D19B-CF1D-2F33-F0F6-DA45AA7BD2C8}"/>
              </a:ext>
            </a:extLst>
          </p:cNvPr>
          <p:cNvSpPr txBox="1"/>
          <p:nvPr/>
        </p:nvSpPr>
        <p:spPr>
          <a:xfrm>
            <a:off x="5287115" y="510718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8D3A-52F1-DA20-D77D-06F5E7ABFD6F}"/>
              </a:ext>
            </a:extLst>
          </p:cNvPr>
          <p:cNvSpPr txBox="1"/>
          <p:nvPr/>
        </p:nvSpPr>
        <p:spPr>
          <a:xfrm>
            <a:off x="4235660" y="2282210"/>
            <a:ext cx="207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5</a:t>
            </a:r>
          </a:p>
          <a:p>
            <a:r>
              <a:rPr lang="en-US" i="1" dirty="0"/>
              <a:t>RR case</a:t>
            </a:r>
          </a:p>
          <a:p>
            <a:r>
              <a:rPr lang="en-US" i="1" dirty="0"/>
              <a:t>Left-rotate at 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F0F02F-7EAF-7ECC-32A7-4AA17369CD61}"/>
              </a:ext>
            </a:extLst>
          </p:cNvPr>
          <p:cNvGrpSpPr/>
          <p:nvPr/>
        </p:nvGrpSpPr>
        <p:grpSpPr>
          <a:xfrm>
            <a:off x="6779610" y="3448729"/>
            <a:ext cx="3231188" cy="1988407"/>
            <a:chOff x="4657495" y="1815673"/>
            <a:chExt cx="3231188" cy="19884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D1AB5A-6BC5-A585-2EE5-E78F30BFFEBB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49793F-E981-EAB0-D274-742ED4348E70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AF03C4-8644-BC84-1929-F73D166DDB2C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9AAEE5-461C-2962-83AE-B42F19022C7C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A0E2B-5950-504A-5950-E636F34AF697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85F279-491D-8FE6-63A8-85692E8486F4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7B97BC-DFD4-B822-9C3D-E0160E42F2CA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6BE16-A7E5-D007-665D-1D1D91DFDAB7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543F2C-DBAA-B9A8-7AE3-55D954A95160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D6B751-ADF8-2921-3F2B-FD8C45E72307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3ABA9-AE98-A7ED-1BA2-39D9471C58C3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2EFB5A-A8DC-A54B-A1EC-F575FF5B0EC4}"/>
              </a:ext>
            </a:extLst>
          </p:cNvPr>
          <p:cNvSpPr txBox="1"/>
          <p:nvPr/>
        </p:nvSpPr>
        <p:spPr>
          <a:xfrm>
            <a:off x="10675392" y="4072449"/>
            <a:ext cx="13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Balanced!</a:t>
            </a:r>
          </a:p>
        </p:txBody>
      </p:sp>
    </p:spTree>
    <p:extLst>
      <p:ext uri="{BB962C8B-B14F-4D97-AF65-F5344CB8AC3E}">
        <p14:creationId xmlns:p14="http://schemas.microsoft.com/office/powerpoint/2010/main" val="2213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DEA6-EF60-84E2-4317-B66448A5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vs.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3AEA-4A29-80E9-1352-AE7220C1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previous slides, inserted [3, 2, 1, 4, 5, 6, 7], a partially sorted sequence</a:t>
            </a:r>
          </a:p>
          <a:p>
            <a:r>
              <a:rPr lang="en-US" dirty="0"/>
              <a:t>Terrible insertion sequence for BST</a:t>
            </a:r>
          </a:p>
          <a:p>
            <a:pPr lvl="1"/>
            <a:r>
              <a:rPr lang="en-US" dirty="0"/>
              <a:t>As pictured, double linked list structure</a:t>
            </a:r>
          </a:p>
          <a:p>
            <a:r>
              <a:rPr lang="en-US" dirty="0"/>
              <a:t>AVL balancing makes a balanced tree that maintains O(log n) operations</a:t>
            </a:r>
          </a:p>
          <a:p>
            <a:r>
              <a:rPr lang="en-US" dirty="0">
                <a:hlinkClick r:id="rId2"/>
              </a:rPr>
              <a:t>Visualization</a:t>
            </a:r>
            <a:endParaRPr lang="en-US" dirty="0"/>
          </a:p>
          <a:p>
            <a:pPr lvl="1"/>
            <a:r>
              <a:rPr lang="en-US" dirty="0"/>
              <a:t>Note: Does weird double rotations seemingly in a single step for LR and RL cases</a:t>
            </a:r>
          </a:p>
          <a:p>
            <a:pPr lvl="1"/>
            <a:r>
              <a:rPr lang="en-US" dirty="0"/>
              <a:t>But if you follow our examples, you’ll end up with the same result</a:t>
            </a:r>
          </a:p>
          <a:p>
            <a:pPr lvl="1"/>
            <a:r>
              <a:rPr lang="en-US" dirty="0"/>
              <a:t>Also doesn’t number at the left and right of each node, but it’s basically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BFAF4-8218-3B36-D803-F4D1CD47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149" y="1263366"/>
            <a:ext cx="2217794" cy="273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BA4E9-A65F-32E3-78EF-2604C44DA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31" y="4292293"/>
            <a:ext cx="300079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641A-1A17-FACA-B01A-D5C828D5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insertion 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2FF4-3D41-F751-52C8-387FA86B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inserting value into an AVL tree, walk back up from new leaf to root and find the first place where balance factor is </a:t>
            </a:r>
            <a:r>
              <a:rPr lang="en-US" dirty="0">
                <a:highlight>
                  <a:srgbClr val="FF00FF"/>
                </a:highlight>
              </a:rPr>
              <a:t>illegal</a:t>
            </a:r>
            <a:r>
              <a:rPr lang="en-US" dirty="0"/>
              <a:t> (if any)</a:t>
            </a:r>
          </a:p>
          <a:p>
            <a:r>
              <a:rPr lang="en-US" dirty="0"/>
              <a:t>Keep track of the </a:t>
            </a:r>
            <a:r>
              <a:rPr lang="en-US" dirty="0">
                <a:highlight>
                  <a:srgbClr val="00FFFF"/>
                </a:highlight>
              </a:rPr>
              <a:t>previous two nodes</a:t>
            </a:r>
            <a:r>
              <a:rPr lang="en-US" dirty="0"/>
              <a:t> down toward the new leaf (child and grandchild of imbalance point on that path)</a:t>
            </a:r>
          </a:p>
          <a:p>
            <a:r>
              <a:rPr lang="en-US" dirty="0"/>
              <a:t>This is where we’ll rotate to restore the AVL balance invariant</a:t>
            </a:r>
          </a:p>
          <a:p>
            <a:r>
              <a:rPr lang="en-US" dirty="0"/>
              <a:t>Now we’ll discuss how to fix all 4 cases (in general)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23ED4-CD87-D96A-4CDA-5C8CB47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12" y="1961727"/>
            <a:ext cx="4120680" cy="40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3F94-6797-6227-7332-7E97591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2DDB-48AC-62B1-CD70-325B3CE8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a previous slide that in this diagram, the inserted leaf must be in A or B</a:t>
            </a:r>
          </a:p>
          <a:p>
            <a:r>
              <a:rPr lang="en-US" dirty="0"/>
              <a:t>Without loss of generality, say the insertion occurred in A (the same logic will work for B) and that height of A went from h to h+1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3455-2182-E915-A048-78949E7F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2" y="3492198"/>
            <a:ext cx="3397357" cy="32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9141F-3C25-18B0-61E2-A3BBA7C0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39" y="3492198"/>
            <a:ext cx="4076360" cy="33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AD8-2E6B-FC9C-C5F6-9FC4B65B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897F-1221-0558-59FE-9DF81486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updated through to final exam</a:t>
            </a:r>
          </a:p>
          <a:p>
            <a:pPr lvl="1"/>
            <a:r>
              <a:rPr lang="en-US" dirty="0"/>
              <a:t>2-3 more quizzes</a:t>
            </a:r>
          </a:p>
          <a:p>
            <a:r>
              <a:rPr lang="en-US" dirty="0"/>
              <a:t>QZ04 graded</a:t>
            </a:r>
          </a:p>
          <a:p>
            <a:pPr lvl="1"/>
            <a:r>
              <a:rPr lang="en-US" dirty="0"/>
              <a:t>Great job! Super detailed, rigorous answers</a:t>
            </a:r>
          </a:p>
          <a:p>
            <a:pPr lvl="1"/>
            <a:r>
              <a:rPr lang="en-US" dirty="0"/>
              <a:t>Release quiz medians?</a:t>
            </a:r>
          </a:p>
          <a:p>
            <a:r>
              <a:rPr lang="en-US" dirty="0"/>
              <a:t>EX08 due tonight</a:t>
            </a:r>
          </a:p>
          <a:p>
            <a:r>
              <a:rPr lang="en-US" dirty="0"/>
              <a:t>EX09 releases today</a:t>
            </a:r>
          </a:p>
          <a:p>
            <a:pPr lvl="1"/>
            <a:r>
              <a:rPr lang="en-US" dirty="0"/>
              <a:t>Only 3-4 exercises left, EX09 (AVL), EX10 (HashMap), EX11 (Dijkstra’s algorithm)</a:t>
            </a:r>
          </a:p>
        </p:txBody>
      </p:sp>
    </p:spTree>
    <p:extLst>
      <p:ext uri="{BB962C8B-B14F-4D97-AF65-F5344CB8AC3E}">
        <p14:creationId xmlns:p14="http://schemas.microsoft.com/office/powerpoint/2010/main" val="309640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FCD-A9D8-955E-1FD8-94CD6433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LL with right-rotation at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0DE68-466D-59E9-A375-5A4EC62E0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12" y="1996633"/>
            <a:ext cx="9233375" cy="36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35">
            <a:extLst>
              <a:ext uri="{FF2B5EF4-FFF2-40B4-BE49-F238E27FC236}">
                <a16:creationId xmlns:a16="http://schemas.microsoft.com/office/drawing/2014/main" id="{A015AE2A-2A66-347D-9767-3051A2836613}"/>
              </a:ext>
            </a:extLst>
          </p:cNvPr>
          <p:cNvSpPr/>
          <p:nvPr/>
        </p:nvSpPr>
        <p:spPr>
          <a:xfrm>
            <a:off x="4960621" y="2853080"/>
            <a:ext cx="2095266" cy="115184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F8BC9-CF32-2051-CE55-60AE649EB479}"/>
              </a:ext>
            </a:extLst>
          </p:cNvPr>
          <p:cNvSpPr txBox="1"/>
          <p:nvPr/>
        </p:nvSpPr>
        <p:spPr>
          <a:xfrm>
            <a:off x="3752071" y="5512134"/>
            <a:ext cx="468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is our imbalance point,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are the </a:t>
            </a:r>
            <a:r>
              <a:rPr lang="en-US" dirty="0">
                <a:highlight>
                  <a:srgbClr val="00FFFF"/>
                </a:highlight>
              </a:rPr>
              <a:t>child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grandchild</a:t>
            </a:r>
            <a:r>
              <a:rPr lang="en-US" dirty="0"/>
              <a:t> of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on path to new leaf</a:t>
            </a:r>
          </a:p>
          <a:p>
            <a:r>
              <a:rPr lang="en-US" dirty="0"/>
              <a:t>Check inequalities, if needed</a:t>
            </a:r>
          </a:p>
        </p:txBody>
      </p:sp>
    </p:spTree>
    <p:extLst>
      <p:ext uri="{BB962C8B-B14F-4D97-AF65-F5344CB8AC3E}">
        <p14:creationId xmlns:p14="http://schemas.microsoft.com/office/powerpoint/2010/main" val="4584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31F8-2909-4CAF-3728-0C701473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RR with left-rotation at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33086-4F9B-BCBB-70E7-68266ED0B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70" y="1663609"/>
            <a:ext cx="8941260" cy="35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35">
            <a:extLst>
              <a:ext uri="{FF2B5EF4-FFF2-40B4-BE49-F238E27FC236}">
                <a16:creationId xmlns:a16="http://schemas.microsoft.com/office/drawing/2014/main" id="{92511806-2247-8BB8-C549-06B86BFF7A32}"/>
              </a:ext>
            </a:extLst>
          </p:cNvPr>
          <p:cNvSpPr/>
          <p:nvPr/>
        </p:nvSpPr>
        <p:spPr>
          <a:xfrm>
            <a:off x="4903471" y="2257956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Left-rotate(z)</a:t>
            </a:r>
          </a:p>
        </p:txBody>
      </p:sp>
    </p:spTree>
    <p:extLst>
      <p:ext uri="{BB962C8B-B14F-4D97-AF65-F5344CB8AC3E}">
        <p14:creationId xmlns:p14="http://schemas.microsoft.com/office/powerpoint/2010/main" val="355767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071D-6DE4-CD73-75AD-7B7D38B2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LR with double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B0A1E-1229-97D1-A502-34751501B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8" y="1880972"/>
            <a:ext cx="2791215" cy="3077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1829B-526A-177F-CE34-5784C361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7" y="1890498"/>
            <a:ext cx="2838846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92AE7-06BD-D0D9-DAE2-4F0A406C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95" y="2066735"/>
            <a:ext cx="3439005" cy="2705478"/>
          </a:xfrm>
          <a:prstGeom prst="rect">
            <a:avLst/>
          </a:prstGeom>
        </p:spPr>
      </p:pic>
      <p:sp>
        <p:nvSpPr>
          <p:cNvPr id="11" name="Right Arrow 35">
            <a:extLst>
              <a:ext uri="{FF2B5EF4-FFF2-40B4-BE49-F238E27FC236}">
                <a16:creationId xmlns:a16="http://schemas.microsoft.com/office/drawing/2014/main" id="{E8F28DE2-1F1D-9EFF-8B67-3859887B6FEE}"/>
              </a:ext>
            </a:extLst>
          </p:cNvPr>
          <p:cNvSpPr/>
          <p:nvPr/>
        </p:nvSpPr>
        <p:spPr>
          <a:xfrm>
            <a:off x="2674621" y="5321831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Left-rotate(y)</a:t>
            </a:r>
          </a:p>
        </p:txBody>
      </p:sp>
      <p:sp>
        <p:nvSpPr>
          <p:cNvPr id="12" name="Right Arrow 35">
            <a:extLst>
              <a:ext uri="{FF2B5EF4-FFF2-40B4-BE49-F238E27FC236}">
                <a16:creationId xmlns:a16="http://schemas.microsoft.com/office/drawing/2014/main" id="{040FD669-3686-76D4-80C1-34E679FF3665}"/>
              </a:ext>
            </a:extLst>
          </p:cNvPr>
          <p:cNvSpPr/>
          <p:nvPr/>
        </p:nvSpPr>
        <p:spPr>
          <a:xfrm>
            <a:off x="7227571" y="5334023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6396A-1F92-15DD-5486-BAC7FC3BEF8F}"/>
              </a:ext>
            </a:extLst>
          </p:cNvPr>
          <p:cNvSpPr txBox="1"/>
          <p:nvPr/>
        </p:nvSpPr>
        <p:spPr>
          <a:xfrm>
            <a:off x="6873262" y="1425891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Reduced to LL!</a:t>
            </a:r>
          </a:p>
        </p:txBody>
      </p:sp>
    </p:spTree>
    <p:extLst>
      <p:ext uri="{BB962C8B-B14F-4D97-AF65-F5344CB8AC3E}">
        <p14:creationId xmlns:p14="http://schemas.microsoft.com/office/powerpoint/2010/main" val="31283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F20D-EC63-64C6-9560-3B630B5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RL with double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29B65-AA18-78B6-DB32-ED0C595D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02" y="1690688"/>
            <a:ext cx="10924795" cy="3362302"/>
          </a:xfrm>
        </p:spPr>
      </p:pic>
      <p:sp>
        <p:nvSpPr>
          <p:cNvPr id="6" name="Right Arrow 35">
            <a:extLst>
              <a:ext uri="{FF2B5EF4-FFF2-40B4-BE49-F238E27FC236}">
                <a16:creationId xmlns:a16="http://schemas.microsoft.com/office/drawing/2014/main" id="{2B6C957A-00C2-714B-19E7-E5E558F11F53}"/>
              </a:ext>
            </a:extLst>
          </p:cNvPr>
          <p:cNvSpPr/>
          <p:nvPr/>
        </p:nvSpPr>
        <p:spPr>
          <a:xfrm>
            <a:off x="2446021" y="5401841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Right-rotate(y)</a:t>
            </a:r>
          </a:p>
        </p:txBody>
      </p:sp>
      <p:sp>
        <p:nvSpPr>
          <p:cNvPr id="7" name="Right Arrow 35">
            <a:extLst>
              <a:ext uri="{FF2B5EF4-FFF2-40B4-BE49-F238E27FC236}">
                <a16:creationId xmlns:a16="http://schemas.microsoft.com/office/drawing/2014/main" id="{1CC264EB-2048-C059-0912-32BB4799D08E}"/>
              </a:ext>
            </a:extLst>
          </p:cNvPr>
          <p:cNvSpPr/>
          <p:nvPr/>
        </p:nvSpPr>
        <p:spPr>
          <a:xfrm>
            <a:off x="6998971" y="5414033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Left-rotate(z)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1C04C-B9F5-0E2B-F723-11CF8F95D2C2}"/>
              </a:ext>
            </a:extLst>
          </p:cNvPr>
          <p:cNvSpPr txBox="1"/>
          <p:nvPr/>
        </p:nvSpPr>
        <p:spPr>
          <a:xfrm>
            <a:off x="6507502" y="1506022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Reduced to RR!</a:t>
            </a:r>
          </a:p>
        </p:txBody>
      </p:sp>
    </p:spTree>
    <p:extLst>
      <p:ext uri="{BB962C8B-B14F-4D97-AF65-F5344CB8AC3E}">
        <p14:creationId xmlns:p14="http://schemas.microsoft.com/office/powerpoint/2010/main" val="3518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EFFE-797D-B993-7EC6-866A03E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double example</a:t>
            </a:r>
          </a:p>
        </p:txBody>
      </p:sp>
      <p:sp>
        <p:nvSpPr>
          <p:cNvPr id="48" name="Right Arrow 35">
            <a:extLst>
              <a:ext uri="{FF2B5EF4-FFF2-40B4-BE49-F238E27FC236}">
                <a16:creationId xmlns:a16="http://schemas.microsoft.com/office/drawing/2014/main" id="{C425F02E-A9C6-A35F-1634-9FA5C1577847}"/>
              </a:ext>
            </a:extLst>
          </p:cNvPr>
          <p:cNvSpPr/>
          <p:nvPr/>
        </p:nvSpPr>
        <p:spPr>
          <a:xfrm>
            <a:off x="2713261" y="2926530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Right-rotate(16)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2D4AFA-F4CC-9157-BF2B-67485A4C570D}"/>
              </a:ext>
            </a:extLst>
          </p:cNvPr>
          <p:cNvGrpSpPr/>
          <p:nvPr/>
        </p:nvGrpSpPr>
        <p:grpSpPr>
          <a:xfrm>
            <a:off x="1494477" y="3209563"/>
            <a:ext cx="427632" cy="723279"/>
            <a:chOff x="7295860" y="3700324"/>
            <a:chExt cx="494147" cy="7652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3CFAAD-76ED-FAFB-AE40-9FF33A64DBBE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A17B13-F45E-F0BD-A6BB-58466742F062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urved Right Arrow 43">
            <a:extLst>
              <a:ext uri="{FF2B5EF4-FFF2-40B4-BE49-F238E27FC236}">
                <a16:creationId xmlns:a16="http://schemas.microsoft.com/office/drawing/2014/main" id="{85BA7E76-1F9C-E2FE-F383-D32EFCF38006}"/>
              </a:ext>
            </a:extLst>
          </p:cNvPr>
          <p:cNvSpPr/>
          <p:nvPr/>
        </p:nvSpPr>
        <p:spPr>
          <a:xfrm rot="5400000">
            <a:off x="7288540" y="2763609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143A46-27EC-FA55-2C8A-D3AC0611E85E}"/>
              </a:ext>
            </a:extLst>
          </p:cNvPr>
          <p:cNvSpPr txBox="1"/>
          <p:nvPr/>
        </p:nvSpPr>
        <p:spPr>
          <a:xfrm>
            <a:off x="2273712" y="438266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B4CC2-BE77-6582-E728-165AC127A1C5}"/>
              </a:ext>
            </a:extLst>
          </p:cNvPr>
          <p:cNvSpPr txBox="1"/>
          <p:nvPr/>
        </p:nvSpPr>
        <p:spPr>
          <a:xfrm>
            <a:off x="2513759" y="36992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81644-F109-46EE-0C70-39643B147C3B}"/>
              </a:ext>
            </a:extLst>
          </p:cNvPr>
          <p:cNvSpPr txBox="1"/>
          <p:nvPr/>
        </p:nvSpPr>
        <p:spPr>
          <a:xfrm>
            <a:off x="1923842" y="371280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B2CB4C-F2E2-947C-683C-EB1A516ECD6D}"/>
              </a:ext>
            </a:extLst>
          </p:cNvPr>
          <p:cNvSpPr txBox="1"/>
          <p:nvPr/>
        </p:nvSpPr>
        <p:spPr>
          <a:xfrm>
            <a:off x="2955200" y="440001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FECB45-B1F2-F554-6C76-BC1A76F0E1DA}"/>
              </a:ext>
            </a:extLst>
          </p:cNvPr>
          <p:cNvSpPr txBox="1"/>
          <p:nvPr/>
        </p:nvSpPr>
        <p:spPr>
          <a:xfrm>
            <a:off x="1711480" y="506612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30D290-3E05-1882-1335-C6F5FA9432E7}"/>
              </a:ext>
            </a:extLst>
          </p:cNvPr>
          <p:cNvSpPr txBox="1"/>
          <p:nvPr/>
        </p:nvSpPr>
        <p:spPr>
          <a:xfrm>
            <a:off x="2328894" y="504927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2C5182-87E2-D976-9898-9281E5AAD473}"/>
              </a:ext>
            </a:extLst>
          </p:cNvPr>
          <p:cNvSpPr txBox="1"/>
          <p:nvPr/>
        </p:nvSpPr>
        <p:spPr>
          <a:xfrm>
            <a:off x="2061822" y="1549002"/>
            <a:ext cx="260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Insert(15) causes imbalance at 7</a:t>
            </a:r>
          </a:p>
          <a:p>
            <a:r>
              <a:rPr lang="en-US" i="1" dirty="0"/>
              <a:t>RL (why?)</a:t>
            </a:r>
          </a:p>
          <a:p>
            <a:r>
              <a:rPr lang="en-US" i="1" dirty="0"/>
              <a:t>Right-rotate(16)</a:t>
            </a:r>
          </a:p>
          <a:p>
            <a:r>
              <a:rPr lang="en-US" i="1" dirty="0"/>
              <a:t>  16 is child of imbalance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85727D-E191-19AE-2380-CA9AB5AB6F61}"/>
              </a:ext>
            </a:extLst>
          </p:cNvPr>
          <p:cNvGrpSpPr/>
          <p:nvPr/>
        </p:nvGrpSpPr>
        <p:grpSpPr>
          <a:xfrm>
            <a:off x="78113" y="2132004"/>
            <a:ext cx="2398154" cy="1819129"/>
            <a:chOff x="4657495" y="1815673"/>
            <a:chExt cx="3231188" cy="19884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FADA70-4C36-20FE-C2D4-6F2FE46EBC54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F5125E-8231-9D76-4A49-62DCE78A61B6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8932FF-6393-6F2E-86D2-F6AA2B541500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0F4D0A-B342-08A4-B643-7D4385B07233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922D21-8BE7-A7E0-CFCA-7CFF829592A3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853B5AE-42B4-F071-3162-01309191CD6F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E3B026-8A9F-0419-A3BE-BD7B48A48FBA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AA814D-0B41-AFF9-4550-6F87F31F43AB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56586D-D2B9-B20F-63F0-42B726CB2421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F55292-3A2A-21D5-1395-8D4988A95538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422412-58E7-202F-B722-0F8F0B5B3C5A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1AA95B9-65F4-C07A-75CC-E62412546C55}"/>
              </a:ext>
            </a:extLst>
          </p:cNvPr>
          <p:cNvSpPr txBox="1"/>
          <p:nvPr/>
        </p:nvSpPr>
        <p:spPr>
          <a:xfrm>
            <a:off x="2520284" y="4141855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E5E4B0-F762-D169-AB8F-C945AC192BB5}"/>
              </a:ext>
            </a:extLst>
          </p:cNvPr>
          <p:cNvCxnSpPr/>
          <p:nvPr/>
        </p:nvCxnSpPr>
        <p:spPr>
          <a:xfrm>
            <a:off x="2484341" y="3812215"/>
            <a:ext cx="151019" cy="3039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DD0768-5D69-2C85-EDA7-4D3FB1CBD611}"/>
              </a:ext>
            </a:extLst>
          </p:cNvPr>
          <p:cNvSpPr txBox="1"/>
          <p:nvPr/>
        </p:nvSpPr>
        <p:spPr>
          <a:xfrm>
            <a:off x="7246594" y="3447712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8957F5-D548-3C63-32E9-5413569E2381}"/>
              </a:ext>
            </a:extLst>
          </p:cNvPr>
          <p:cNvCxnSpPr/>
          <p:nvPr/>
        </p:nvCxnSpPr>
        <p:spPr>
          <a:xfrm flipH="1">
            <a:off x="2432928" y="4546036"/>
            <a:ext cx="202432" cy="29829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85DB0F-DE1E-96C5-8987-321B5D8DC572}"/>
              </a:ext>
            </a:extLst>
          </p:cNvPr>
          <p:cNvGrpSpPr/>
          <p:nvPr/>
        </p:nvGrpSpPr>
        <p:grpSpPr>
          <a:xfrm>
            <a:off x="5061232" y="1690688"/>
            <a:ext cx="2034970" cy="1583610"/>
            <a:chOff x="4657495" y="1815673"/>
            <a:chExt cx="3231188" cy="19884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95F548-A65A-50B5-C5B2-3CF57D2CD1BB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D35380-82F8-412A-3F48-472C48869D6F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C81323-A6EF-91C7-25F4-1ED8F3F78407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815DAE-5D89-3AD7-8612-D3FACD7E95C8}"/>
                </a:ext>
              </a:extLst>
            </p:cNvPr>
            <p:cNvCxnSpPr/>
            <p:nvPr/>
          </p:nvCxnSpPr>
          <p:spPr>
            <a:xfrm>
              <a:off x="7507683" y="3047556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F34180-2CD9-E0FF-E519-4F7620A64B4F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B3E952-FA41-56A9-9F9F-A856EA038A0B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332134-0C3E-5C06-5A82-2B24E0CBC969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29DACD-C446-B064-90F2-BDCC3026C957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49F02C0-DE58-0140-3FD0-6FEE73BCA9FF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75094D-847C-F2C7-1010-61C5D179C4EA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92CA94-F70C-03EA-2C07-41B72282B73B}"/>
                </a:ext>
              </a:extLst>
            </p:cNvPr>
            <p:cNvCxnSpPr/>
            <p:nvPr/>
          </p:nvCxnSpPr>
          <p:spPr>
            <a:xfrm flipH="1" flipV="1">
              <a:off x="6561102" y="2174273"/>
              <a:ext cx="683159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C145A01-F78C-BBB6-70E9-4E79B669331E}"/>
              </a:ext>
            </a:extLst>
          </p:cNvPr>
          <p:cNvSpPr txBox="1"/>
          <p:nvPr/>
        </p:nvSpPr>
        <p:spPr>
          <a:xfrm>
            <a:off x="7629043" y="4059499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2036B1-7DF4-3434-BBB8-5713A1B379CA}"/>
              </a:ext>
            </a:extLst>
          </p:cNvPr>
          <p:cNvSpPr txBox="1"/>
          <p:nvPr/>
        </p:nvSpPr>
        <p:spPr>
          <a:xfrm>
            <a:off x="1968911" y="4881461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A841CF-E383-8EE3-9678-D93E6CA21B3E}"/>
              </a:ext>
            </a:extLst>
          </p:cNvPr>
          <p:cNvCxnSpPr/>
          <p:nvPr/>
        </p:nvCxnSpPr>
        <p:spPr>
          <a:xfrm>
            <a:off x="7173523" y="3217349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C7C7FE-5968-A457-F493-5C6CACD18B37}"/>
              </a:ext>
            </a:extLst>
          </p:cNvPr>
          <p:cNvCxnSpPr/>
          <p:nvPr/>
        </p:nvCxnSpPr>
        <p:spPr>
          <a:xfrm>
            <a:off x="7629043" y="3833902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rved Left Arrow 115">
            <a:extLst>
              <a:ext uri="{FF2B5EF4-FFF2-40B4-BE49-F238E27FC236}">
                <a16:creationId xmlns:a16="http://schemas.microsoft.com/office/drawing/2014/main" id="{AB2E5709-6CC9-F359-ED66-90B3DE0C91A6}"/>
              </a:ext>
            </a:extLst>
          </p:cNvPr>
          <p:cNvSpPr/>
          <p:nvPr/>
        </p:nvSpPr>
        <p:spPr>
          <a:xfrm rot="16200000">
            <a:off x="3152650" y="4024389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08AAD-19EB-7383-B05B-BE7CC03E3C9B}"/>
              </a:ext>
            </a:extLst>
          </p:cNvPr>
          <p:cNvGrpSpPr/>
          <p:nvPr/>
        </p:nvGrpSpPr>
        <p:grpSpPr>
          <a:xfrm>
            <a:off x="6295851" y="2691605"/>
            <a:ext cx="341106" cy="606830"/>
            <a:chOff x="7295860" y="3700324"/>
            <a:chExt cx="494147" cy="7652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8E10FBF-7D19-8A4C-9095-E06C719F2E74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4E128B-AF35-8D19-66D9-469412DC3277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3F539A2-B7B1-9F8E-9DAF-D1B65AA0B072}"/>
              </a:ext>
            </a:extLst>
          </p:cNvPr>
          <p:cNvSpPr txBox="1"/>
          <p:nvPr/>
        </p:nvSpPr>
        <p:spPr>
          <a:xfrm>
            <a:off x="7097642" y="1137879"/>
            <a:ext cx="3395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Now RR</a:t>
            </a:r>
          </a:p>
          <a:p>
            <a:r>
              <a:rPr lang="en-US" i="1" dirty="0"/>
              <a:t>Left-rotate(7)</a:t>
            </a:r>
          </a:p>
          <a:p>
            <a:r>
              <a:rPr lang="en-US" i="1" dirty="0"/>
              <a:t>  7 was original imbalance point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838096B-C8DE-3344-89BE-056416D3FDFE}"/>
              </a:ext>
            </a:extLst>
          </p:cNvPr>
          <p:cNvGrpSpPr/>
          <p:nvPr/>
        </p:nvGrpSpPr>
        <p:grpSpPr>
          <a:xfrm>
            <a:off x="9000825" y="4116169"/>
            <a:ext cx="2633038" cy="1824273"/>
            <a:chOff x="4657495" y="1815673"/>
            <a:chExt cx="3547662" cy="199403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D6C31A-08AB-8C05-EB0A-CB072D9619FC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6238DD-98D1-C730-8FDF-A826FB337C73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46B0CD-2109-8A36-B6D4-4FCD73D0EA00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5F4B9D5-210D-1D5B-A6C9-F95FB6C6FAB6}"/>
                </a:ext>
              </a:extLst>
            </p:cNvPr>
            <p:cNvCxnSpPr/>
            <p:nvPr/>
          </p:nvCxnSpPr>
          <p:spPr>
            <a:xfrm>
              <a:off x="7466622" y="2992632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3A772AA-88AC-751F-FD2F-B90510D448CB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A885-6437-966B-AD7B-72D3161D4549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43BBAD8-3177-93EB-0434-E3CD9E7E42D1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828C95-1351-F418-7ED1-8D979A658ED1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631EF8-4DAB-303F-1BE0-1BD71BF13DC4}"/>
                </a:ext>
              </a:extLst>
            </p:cNvPr>
            <p:cNvSpPr txBox="1"/>
            <p:nvPr/>
          </p:nvSpPr>
          <p:spPr>
            <a:xfrm>
              <a:off x="7056942" y="257865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4D917A9-570D-A5C8-A8D1-3AED781966A5}"/>
                </a:ext>
              </a:extLst>
            </p:cNvPr>
            <p:cNvSpPr txBox="1"/>
            <p:nvPr/>
          </p:nvSpPr>
          <p:spPr>
            <a:xfrm>
              <a:off x="7409262" y="3305078"/>
              <a:ext cx="795895" cy="504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3BB87B-863F-1A8B-E675-ECE49644E83F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99B0D5C-1D4A-5D45-8BF1-89741989325D}"/>
              </a:ext>
            </a:extLst>
          </p:cNvPr>
          <p:cNvSpPr txBox="1"/>
          <p:nvPr/>
        </p:nvSpPr>
        <p:spPr>
          <a:xfrm>
            <a:off x="11658572" y="6127401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151EBF-0C24-BE26-AC5F-E853FD348B47}"/>
              </a:ext>
            </a:extLst>
          </p:cNvPr>
          <p:cNvSpPr txBox="1"/>
          <p:nvPr/>
        </p:nvSpPr>
        <p:spPr>
          <a:xfrm>
            <a:off x="10618504" y="6097404"/>
            <a:ext cx="47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DE28A84-E746-351A-D064-C816C971D0AC}"/>
              </a:ext>
            </a:extLst>
          </p:cNvPr>
          <p:cNvCxnSpPr/>
          <p:nvPr/>
        </p:nvCxnSpPr>
        <p:spPr>
          <a:xfrm flipH="1">
            <a:off x="10899090" y="5823714"/>
            <a:ext cx="231810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57F3AA-AC72-D802-6109-0301255EB9D0}"/>
              </a:ext>
            </a:extLst>
          </p:cNvPr>
          <p:cNvCxnSpPr/>
          <p:nvPr/>
        </p:nvCxnSpPr>
        <p:spPr>
          <a:xfrm>
            <a:off x="11486838" y="5854116"/>
            <a:ext cx="271522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6408215-AA8E-E9C6-38E1-2A93FFF4E33C}"/>
              </a:ext>
            </a:extLst>
          </p:cNvPr>
          <p:cNvGrpSpPr/>
          <p:nvPr/>
        </p:nvGrpSpPr>
        <p:grpSpPr>
          <a:xfrm>
            <a:off x="10452453" y="5216884"/>
            <a:ext cx="341106" cy="606830"/>
            <a:chOff x="7295860" y="3700324"/>
            <a:chExt cx="494147" cy="7652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DC3B33E-8616-CBD2-3385-98AC86A7950A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D253EA1-4EDE-B1AA-3F39-2D5FF7459D0D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Arrow 35">
            <a:extLst>
              <a:ext uri="{FF2B5EF4-FFF2-40B4-BE49-F238E27FC236}">
                <a16:creationId xmlns:a16="http://schemas.microsoft.com/office/drawing/2014/main" id="{6695EF78-681B-76C3-6B6C-DCC2866442D7}"/>
              </a:ext>
            </a:extLst>
          </p:cNvPr>
          <p:cNvSpPr/>
          <p:nvPr/>
        </p:nvSpPr>
        <p:spPr>
          <a:xfrm rot="2308765">
            <a:off x="7947312" y="3250196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Left-rotate(7)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080F0A-F9E5-DB48-69E8-77D12A4C77C5}"/>
              </a:ext>
            </a:extLst>
          </p:cNvPr>
          <p:cNvSpPr txBox="1"/>
          <p:nvPr/>
        </p:nvSpPr>
        <p:spPr>
          <a:xfrm>
            <a:off x="173299" y="1321905"/>
            <a:ext cx="299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insert 16 then 15</a:t>
            </a:r>
          </a:p>
        </p:txBody>
      </p:sp>
    </p:spTree>
    <p:extLst>
      <p:ext uri="{BB962C8B-B14F-4D97-AF65-F5344CB8AC3E}">
        <p14:creationId xmlns:p14="http://schemas.microsoft.com/office/powerpoint/2010/main" val="1248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74" grpId="0"/>
      <p:bldP spid="88" grpId="0"/>
      <p:bldP spid="109" grpId="0" animBg="1"/>
      <p:bldP spid="117" grpId="0"/>
      <p:bldP spid="130" grpId="0"/>
      <p:bldP spid="131" grpId="0"/>
      <p:bldP spid="1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3031-6A58-3029-4183-322F973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double example,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EC1E0-19B4-C053-BE6F-182200896DA7}"/>
              </a:ext>
            </a:extLst>
          </p:cNvPr>
          <p:cNvSpPr txBox="1"/>
          <p:nvPr/>
        </p:nvSpPr>
        <p:spPr>
          <a:xfrm>
            <a:off x="465907" y="1321356"/>
            <a:ext cx="299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insert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E39A5-4395-3894-55BB-FCCBFED99AAD}"/>
              </a:ext>
            </a:extLst>
          </p:cNvPr>
          <p:cNvSpPr txBox="1"/>
          <p:nvPr/>
        </p:nvSpPr>
        <p:spPr>
          <a:xfrm>
            <a:off x="2086700" y="409826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D7F2-57EF-4CB7-C12F-C8FEBC0D8DA5}"/>
              </a:ext>
            </a:extLst>
          </p:cNvPr>
          <p:cNvSpPr txBox="1"/>
          <p:nvPr/>
        </p:nvSpPr>
        <p:spPr>
          <a:xfrm>
            <a:off x="2313492" y="280236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D559C-6C89-C000-BB78-EEDDDB31B17A}"/>
              </a:ext>
            </a:extLst>
          </p:cNvPr>
          <p:cNvSpPr txBox="1"/>
          <p:nvPr/>
        </p:nvSpPr>
        <p:spPr>
          <a:xfrm>
            <a:off x="1577172" y="41282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25B1-75A1-5250-6A44-E3351C6985C3}"/>
              </a:ext>
            </a:extLst>
          </p:cNvPr>
          <p:cNvSpPr txBox="1"/>
          <p:nvPr/>
        </p:nvSpPr>
        <p:spPr>
          <a:xfrm>
            <a:off x="3258927" y="42086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4CF7-B8E6-58F9-068E-F6DF8D7C44CC}"/>
              </a:ext>
            </a:extLst>
          </p:cNvPr>
          <p:cNvSpPr txBox="1"/>
          <p:nvPr/>
        </p:nvSpPr>
        <p:spPr>
          <a:xfrm>
            <a:off x="2033911" y="48029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7A23-4FFA-49DE-F09D-FE63078C5793}"/>
              </a:ext>
            </a:extLst>
          </p:cNvPr>
          <p:cNvSpPr txBox="1"/>
          <p:nvPr/>
        </p:nvSpPr>
        <p:spPr>
          <a:xfrm>
            <a:off x="2649325" y="48166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5F7D-231E-2253-ADDB-B7F1008B7DD0}"/>
              </a:ext>
            </a:extLst>
          </p:cNvPr>
          <p:cNvSpPr txBox="1"/>
          <p:nvPr/>
        </p:nvSpPr>
        <p:spPr>
          <a:xfrm>
            <a:off x="2660903" y="420771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A2E56-2D05-5C37-016D-24D8F55DEFB8}"/>
              </a:ext>
            </a:extLst>
          </p:cNvPr>
          <p:cNvSpPr txBox="1"/>
          <p:nvPr/>
        </p:nvSpPr>
        <p:spPr>
          <a:xfrm>
            <a:off x="2710950" y="35167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64C73-7872-FDB4-C4C1-2F09C4585AB4}"/>
              </a:ext>
            </a:extLst>
          </p:cNvPr>
          <p:cNvSpPr txBox="1"/>
          <p:nvPr/>
        </p:nvSpPr>
        <p:spPr>
          <a:xfrm>
            <a:off x="1521553" y="20826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AD8BE-47AA-7E8D-BCD7-92BC15B99A70}"/>
              </a:ext>
            </a:extLst>
          </p:cNvPr>
          <p:cNvSpPr txBox="1"/>
          <p:nvPr/>
        </p:nvSpPr>
        <p:spPr>
          <a:xfrm>
            <a:off x="2054690" y="34804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D34CA-5D8F-CD48-6E2F-697DAFB2713A}"/>
              </a:ext>
            </a:extLst>
          </p:cNvPr>
          <p:cNvSpPr txBox="1"/>
          <p:nvPr/>
        </p:nvSpPr>
        <p:spPr>
          <a:xfrm>
            <a:off x="965745" y="206378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DD1DD-BB39-6B22-37F8-71F02E0DBA81}"/>
              </a:ext>
            </a:extLst>
          </p:cNvPr>
          <p:cNvSpPr txBox="1"/>
          <p:nvPr/>
        </p:nvSpPr>
        <p:spPr>
          <a:xfrm>
            <a:off x="1767646" y="282259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C85BD4-C3C4-1A77-CEC1-2FBF010D25B3}"/>
              </a:ext>
            </a:extLst>
          </p:cNvPr>
          <p:cNvGrpSpPr/>
          <p:nvPr/>
        </p:nvGrpSpPr>
        <p:grpSpPr>
          <a:xfrm>
            <a:off x="201048" y="1958304"/>
            <a:ext cx="3267348" cy="3051674"/>
            <a:chOff x="202207" y="1954160"/>
            <a:chExt cx="3267348" cy="30516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597E8B-7EB4-7ED0-69CF-C5F6E059083F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536526-F38E-0395-896C-275DBF3EC5A3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242383-EB07-AAAE-253D-6336981E705A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61286E-EECF-3FA4-D161-2E523D058D12}"/>
                </a:ext>
              </a:extLst>
            </p:cNvPr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1724D-8826-F0F1-209D-7ADF1A3264B0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BBAA0-DD2D-B47A-C0BF-263DB762FA7D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78E061A-A472-0EE3-609C-C2E968496F9B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06B22F-26B0-501D-9330-D77DE5A37911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FEA13D-FC65-611E-41DD-34CA5AF6909C}"/>
                </a:ext>
              </a:extLst>
            </p:cNvPr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CF3F28-9075-EBD4-6A97-9A9F69DDDA45}"/>
                </a:ext>
              </a:extLst>
            </p:cNvPr>
            <p:cNvSpPr txBox="1"/>
            <p:nvPr/>
          </p:nvSpPr>
          <p:spPr>
            <a:xfrm>
              <a:off x="2244540" y="3316768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9B3FBC-77A8-08B6-04FA-52169A65C422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BB6B17-6F6E-A9F1-3B73-2C60A057E991}"/>
                </a:ext>
              </a:extLst>
            </p:cNvPr>
            <p:cNvSpPr txBox="1"/>
            <p:nvPr/>
          </p:nvSpPr>
          <p:spPr>
            <a:xfrm>
              <a:off x="2859954" y="3965392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4CB525-2748-BBDE-699C-9F303DFA4FFE}"/>
                </a:ext>
              </a:extLst>
            </p:cNvPr>
            <p:cNvSpPr txBox="1"/>
            <p:nvPr/>
          </p:nvSpPr>
          <p:spPr>
            <a:xfrm>
              <a:off x="1819886" y="3935395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7149A-AA4E-6F39-2699-6502E7666BD4}"/>
                </a:ext>
              </a:extLst>
            </p:cNvPr>
            <p:cNvCxnSpPr/>
            <p:nvPr/>
          </p:nvCxnSpPr>
          <p:spPr>
            <a:xfrm flipH="1">
              <a:off x="2100472" y="3661705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0A9D45-821A-0D06-9C52-90A1F407135B}"/>
                </a:ext>
              </a:extLst>
            </p:cNvPr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055052-511F-166E-54A0-3AF64562E039}"/>
                </a:ext>
              </a:extLst>
            </p:cNvPr>
            <p:cNvSpPr txBox="1"/>
            <p:nvPr/>
          </p:nvSpPr>
          <p:spPr>
            <a:xfrm>
              <a:off x="2210894" y="4544169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9E1EFD-86B7-7E64-5856-42099571B0F9}"/>
                </a:ext>
              </a:extLst>
            </p:cNvPr>
            <p:cNvCxnSpPr/>
            <p:nvPr/>
          </p:nvCxnSpPr>
          <p:spPr>
            <a:xfrm>
              <a:off x="2099281" y="4251380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B2CDF0-2B53-30A8-DA35-C2DDE8C53EBD}"/>
                </a:ext>
              </a:extLst>
            </p:cNvPr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A0B21-613F-216C-D903-A9B4369A7D73}"/>
                  </a:ext>
                </a:extLst>
              </p:cNvPr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2774794-C5CD-9B21-A7EB-794DABFEB6B4}"/>
                  </a:ext>
                </a:extLst>
              </p:cNvPr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CD41680-CF80-7B52-664D-13B4B253D43B}"/>
              </a:ext>
            </a:extLst>
          </p:cNvPr>
          <p:cNvSpPr txBox="1"/>
          <p:nvPr/>
        </p:nvSpPr>
        <p:spPr>
          <a:xfrm>
            <a:off x="3132207" y="1894453"/>
            <a:ext cx="3213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Imbalance at 6 (and 4, but fixing 6 will fix 4 automatically)</a:t>
            </a:r>
          </a:p>
          <a:p>
            <a:r>
              <a:rPr lang="en-US" i="1" dirty="0"/>
              <a:t>RL case (why?)</a:t>
            </a:r>
          </a:p>
          <a:p>
            <a:r>
              <a:rPr lang="en-US" i="1" dirty="0"/>
              <a:t>Right-rotate(15)</a:t>
            </a:r>
          </a:p>
          <a:p>
            <a:r>
              <a:rPr lang="en-US" i="1" dirty="0"/>
              <a:t>  15 is child of imbalance</a:t>
            </a:r>
          </a:p>
          <a:p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0F8738-06A5-A844-6E67-C20E5F8D306D}"/>
              </a:ext>
            </a:extLst>
          </p:cNvPr>
          <p:cNvGrpSpPr/>
          <p:nvPr/>
        </p:nvGrpSpPr>
        <p:grpSpPr>
          <a:xfrm>
            <a:off x="6996093" y="320431"/>
            <a:ext cx="3688257" cy="3128345"/>
            <a:chOff x="202207" y="1954160"/>
            <a:chExt cx="3688257" cy="31283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20E093-A46D-2BCD-3332-9CD153329375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6F761E-19D0-1B3E-B6EB-64DAB3057DE2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5B0843-C74F-7BE0-0012-F48341D4F35A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23244C-50BB-4BAF-ED05-6A0DB6772954}"/>
                </a:ext>
              </a:extLst>
            </p:cNvPr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A1FAFA-5677-6F36-A93E-057235C766B2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91CC8A-8736-3C94-4C4F-778C55FE6922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4F60D3-0ADB-A64E-C39F-A78FE9F7986C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DACF0E-D72D-64B8-DE72-36219980D2C7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DA23C-E3BE-8A74-1B88-093380877AFE}"/>
                </a:ext>
              </a:extLst>
            </p:cNvPr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F62FFD-5774-9FF2-9B00-37CCA98B409A}"/>
                </a:ext>
              </a:extLst>
            </p:cNvPr>
            <p:cNvSpPr txBox="1"/>
            <p:nvPr/>
          </p:nvSpPr>
          <p:spPr>
            <a:xfrm>
              <a:off x="2791224" y="4006914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311315-4C43-9D5C-8316-65A041FBC8AE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9D61F8-AC34-2F27-27BF-8684823CF989}"/>
                </a:ext>
              </a:extLst>
            </p:cNvPr>
            <p:cNvSpPr txBox="1"/>
            <p:nvPr/>
          </p:nvSpPr>
          <p:spPr>
            <a:xfrm>
              <a:off x="3280863" y="4620840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03EC4E-7729-DAFC-59C8-949305144F68}"/>
                </a:ext>
              </a:extLst>
            </p:cNvPr>
            <p:cNvSpPr txBox="1"/>
            <p:nvPr/>
          </p:nvSpPr>
          <p:spPr>
            <a:xfrm>
              <a:off x="2403972" y="3296284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C268BD-DFE9-3FA1-87F9-5944A4831775}"/>
                </a:ext>
              </a:extLst>
            </p:cNvPr>
            <p:cNvCxnSpPr/>
            <p:nvPr/>
          </p:nvCxnSpPr>
          <p:spPr>
            <a:xfrm flipH="1">
              <a:off x="2600617" y="4353872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57EC2-CFA1-0061-0FE7-C32FB14DBED5}"/>
                </a:ext>
              </a:extLst>
            </p:cNvPr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EC313F-7462-8ABE-33C5-B418EE1A55C4}"/>
                </a:ext>
              </a:extLst>
            </p:cNvPr>
            <p:cNvSpPr txBox="1"/>
            <p:nvPr/>
          </p:nvSpPr>
          <p:spPr>
            <a:xfrm>
              <a:off x="2233276" y="4617745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534161-F963-55B2-F45A-604CA194340A}"/>
                </a:ext>
              </a:extLst>
            </p:cNvPr>
            <p:cNvCxnSpPr/>
            <p:nvPr/>
          </p:nvCxnSpPr>
          <p:spPr>
            <a:xfrm>
              <a:off x="3254705" y="4404968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911CAB4-EDA2-502B-C188-EA775F4C0FEE}"/>
                </a:ext>
              </a:extLst>
            </p:cNvPr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8B20DAF-5CAC-23DF-C4A0-A0B78D1EBAD5}"/>
                  </a:ext>
                </a:extLst>
              </p:cNvPr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70B5E72-E4FD-1A9F-168C-AC473E7E9B45}"/>
                  </a:ext>
                </a:extLst>
              </p:cNvPr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ight Arrow 35">
            <a:extLst>
              <a:ext uri="{FF2B5EF4-FFF2-40B4-BE49-F238E27FC236}">
                <a16:creationId xmlns:a16="http://schemas.microsoft.com/office/drawing/2014/main" id="{9A1EA5F3-8305-CDB5-273A-8E3607733715}"/>
              </a:ext>
            </a:extLst>
          </p:cNvPr>
          <p:cNvSpPr/>
          <p:nvPr/>
        </p:nvSpPr>
        <p:spPr>
          <a:xfrm rot="19152016">
            <a:off x="4506546" y="3333032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Right-rotate(15)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52F1C2-0098-CB80-A2FE-B7DE2E17C306}"/>
              </a:ext>
            </a:extLst>
          </p:cNvPr>
          <p:cNvSpPr txBox="1"/>
          <p:nvPr/>
        </p:nvSpPr>
        <p:spPr>
          <a:xfrm>
            <a:off x="8833833" y="-11762"/>
            <a:ext cx="3374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Now RR case</a:t>
            </a:r>
          </a:p>
          <a:p>
            <a:r>
              <a:rPr lang="en-US" i="1" dirty="0"/>
              <a:t>Left-rotate(6)</a:t>
            </a:r>
          </a:p>
          <a:p>
            <a:r>
              <a:rPr lang="en-US" i="1" dirty="0"/>
              <a:t>  6 was original imbalance point</a:t>
            </a:r>
          </a:p>
        </p:txBody>
      </p:sp>
      <p:sp>
        <p:nvSpPr>
          <p:cNvPr id="76" name="Curved Left Arrow 115">
            <a:extLst>
              <a:ext uri="{FF2B5EF4-FFF2-40B4-BE49-F238E27FC236}">
                <a16:creationId xmlns:a16="http://schemas.microsoft.com/office/drawing/2014/main" id="{DDB76987-41C6-C831-7FBB-02C825EE44BC}"/>
              </a:ext>
            </a:extLst>
          </p:cNvPr>
          <p:cNvSpPr/>
          <p:nvPr/>
        </p:nvSpPr>
        <p:spPr>
          <a:xfrm rot="16200000">
            <a:off x="2842171" y="3184202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Right Arrow 43">
            <a:extLst>
              <a:ext uri="{FF2B5EF4-FFF2-40B4-BE49-F238E27FC236}">
                <a16:creationId xmlns:a16="http://schemas.microsoft.com/office/drawing/2014/main" id="{64ED3FCF-6FCE-A193-06AE-5785C3C6DC51}"/>
              </a:ext>
            </a:extLst>
          </p:cNvPr>
          <p:cNvSpPr/>
          <p:nvPr/>
        </p:nvSpPr>
        <p:spPr>
          <a:xfrm rot="5400000">
            <a:off x="8443492" y="939467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BD4F618-1250-7E58-7619-5CA247B2C396}"/>
              </a:ext>
            </a:extLst>
          </p:cNvPr>
          <p:cNvGrpSpPr/>
          <p:nvPr/>
        </p:nvGrpSpPr>
        <p:grpSpPr>
          <a:xfrm>
            <a:off x="8246838" y="3962357"/>
            <a:ext cx="3130192" cy="2595891"/>
            <a:chOff x="202207" y="1954160"/>
            <a:chExt cx="3130192" cy="25958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F98194-5CB2-C392-D6BC-F63965A29345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7A415F8-A560-909C-510B-BCD35A2FC1E5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97C58B-7CC8-A9B3-F693-28160F173D77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8CCC0B-B546-9F78-AE34-626346652827}"/>
                </a:ext>
              </a:extLst>
            </p:cNvPr>
            <p:cNvCxnSpPr>
              <a:cxnSpLocks/>
            </p:cNvCxnSpPr>
            <p:nvPr/>
          </p:nvCxnSpPr>
          <p:spPr>
            <a:xfrm>
              <a:off x="2287112" y="3030921"/>
              <a:ext cx="214119" cy="20939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1D2F77-38F4-9EA7-50F7-837AF66D1D30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1E21A6-F15A-2B6C-5D15-A977A28A6383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74B9BC0-2796-BCDF-5F4A-929F0129E6E5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B73C77-5A97-382F-E055-F64D72CD0115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DEB598-41B7-7B8A-C5DB-99668DED7248}"/>
                </a:ext>
              </a:extLst>
            </p:cNvPr>
            <p:cNvSpPr txBox="1"/>
            <p:nvPr/>
          </p:nvSpPr>
          <p:spPr>
            <a:xfrm>
              <a:off x="1650484" y="3319894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EC64E3-29B9-FBCF-D452-ED3CDABA85C3}"/>
                </a:ext>
              </a:extLst>
            </p:cNvPr>
            <p:cNvSpPr txBox="1"/>
            <p:nvPr/>
          </p:nvSpPr>
          <p:spPr>
            <a:xfrm>
              <a:off x="2320989" y="3318251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9F65DA-C752-33B5-D51B-53A30220C8FD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0C194-A110-472F-8D70-C3FF0C6DD78F}"/>
                </a:ext>
              </a:extLst>
            </p:cNvPr>
            <p:cNvSpPr txBox="1"/>
            <p:nvPr/>
          </p:nvSpPr>
          <p:spPr>
            <a:xfrm>
              <a:off x="2722798" y="4088386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F47C83-F32F-FAFA-F852-EF2C9BD6BB89}"/>
                </a:ext>
              </a:extLst>
            </p:cNvPr>
            <p:cNvSpPr txBox="1"/>
            <p:nvPr/>
          </p:nvSpPr>
          <p:spPr>
            <a:xfrm>
              <a:off x="2007703" y="2645109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3042D07-8A0C-E5E5-AE78-181D9D3E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62" y="3734738"/>
              <a:ext cx="96969" cy="35364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AD6235-935E-EF40-2AB9-38A471158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2180" y="3734738"/>
              <a:ext cx="109691" cy="297513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CFA6EA-4976-35FA-D2D0-207E1B3C2481}"/>
                </a:ext>
              </a:extLst>
            </p:cNvPr>
            <p:cNvSpPr txBox="1"/>
            <p:nvPr/>
          </p:nvSpPr>
          <p:spPr>
            <a:xfrm>
              <a:off x="2157393" y="4080285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59D80A-077F-1845-FD34-F669FB12A59F}"/>
                </a:ext>
              </a:extLst>
            </p:cNvPr>
            <p:cNvCxnSpPr/>
            <p:nvPr/>
          </p:nvCxnSpPr>
          <p:spPr>
            <a:xfrm>
              <a:off x="2709642" y="3756758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80EF0D7-1957-5E6A-01D9-E53E53500D74}"/>
                </a:ext>
              </a:extLst>
            </p:cNvPr>
            <p:cNvGrpSpPr/>
            <p:nvPr/>
          </p:nvGrpSpPr>
          <p:grpSpPr>
            <a:xfrm>
              <a:off x="1464946" y="3018147"/>
              <a:ext cx="569481" cy="1438969"/>
              <a:chOff x="7218036" y="3700323"/>
              <a:chExt cx="571972" cy="156360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CD29FE8-077D-F050-25A9-845078A28677}"/>
                  </a:ext>
                </a:extLst>
              </p:cNvPr>
              <p:cNvSpPr txBox="1"/>
              <p:nvPr/>
            </p:nvSpPr>
            <p:spPr>
              <a:xfrm>
                <a:off x="7218036" y="480226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7C4A533-274C-1ED8-8FD1-554A53DE0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77677" y="3700323"/>
                <a:ext cx="112331" cy="300426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ight Arrow 35">
            <a:extLst>
              <a:ext uri="{FF2B5EF4-FFF2-40B4-BE49-F238E27FC236}">
                <a16:creationId xmlns:a16="http://schemas.microsoft.com/office/drawing/2014/main" id="{C581EFA9-2D46-DE2D-8D0F-44AC6DFB11E9}"/>
              </a:ext>
            </a:extLst>
          </p:cNvPr>
          <p:cNvSpPr/>
          <p:nvPr/>
        </p:nvSpPr>
        <p:spPr>
          <a:xfrm rot="5400000">
            <a:off x="10090735" y="2782918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Left-rotate(6)</a:t>
            </a:r>
          </a:p>
        </p:txBody>
      </p:sp>
    </p:spTree>
    <p:extLst>
      <p:ext uri="{BB962C8B-B14F-4D97-AF65-F5344CB8AC3E}">
        <p14:creationId xmlns:p14="http://schemas.microsoft.com/office/powerpoint/2010/main" val="26321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9" grpId="0"/>
      <p:bldP spid="73" grpId="0" animBg="1"/>
      <p:bldP spid="74" grpId="0"/>
      <p:bldP spid="76" grpId="0" animBg="1"/>
      <p:bldP spid="77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C83C-ED3F-864E-F12B-D48D86A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FC2C-A671-7F58-4EDE-823528B9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939B-5A3F-4CA4-73FA-9A1DAA2C061C}"/>
              </a:ext>
            </a:extLst>
          </p:cNvPr>
          <p:cNvSpPr txBox="1"/>
          <p:nvPr/>
        </p:nvSpPr>
        <p:spPr>
          <a:xfrm>
            <a:off x="7005678" y="1913033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Final balance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0B4A0B-4655-D978-0391-D9BDA217498B}"/>
              </a:ext>
            </a:extLst>
          </p:cNvPr>
          <p:cNvGrpSpPr/>
          <p:nvPr/>
        </p:nvGrpSpPr>
        <p:grpSpPr>
          <a:xfrm>
            <a:off x="2399384" y="2292096"/>
            <a:ext cx="5791199" cy="3642113"/>
            <a:chOff x="304800" y="1967651"/>
            <a:chExt cx="4393814" cy="26096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CBF521-33E0-8ECA-6453-D9FAE15DE02C}"/>
                </a:ext>
              </a:extLst>
            </p:cNvPr>
            <p:cNvSpPr txBox="1"/>
            <p:nvPr/>
          </p:nvSpPr>
          <p:spPr>
            <a:xfrm>
              <a:off x="2156743" y="3379382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E20B4D-F43C-E9C1-451E-9C8F0D18B2C2}"/>
                </a:ext>
              </a:extLst>
            </p:cNvPr>
            <p:cNvCxnSpPr/>
            <p:nvPr/>
          </p:nvCxnSpPr>
          <p:spPr>
            <a:xfrm flipH="1">
              <a:off x="1971248" y="3768594"/>
              <a:ext cx="257521" cy="32996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C15684-85B7-D134-B5A5-FBB6B147100D}"/>
                </a:ext>
              </a:extLst>
            </p:cNvPr>
            <p:cNvSpPr txBox="1"/>
            <p:nvPr/>
          </p:nvSpPr>
          <p:spPr>
            <a:xfrm>
              <a:off x="1100266" y="3373427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66214F-5E3A-D639-17F6-02297207817A}"/>
                </a:ext>
              </a:extLst>
            </p:cNvPr>
            <p:cNvSpPr txBox="1"/>
            <p:nvPr/>
          </p:nvSpPr>
          <p:spPr>
            <a:xfrm>
              <a:off x="1859614" y="1967651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AA33AF-B102-AB1E-0F9E-420FA7791A80}"/>
                </a:ext>
              </a:extLst>
            </p:cNvPr>
            <p:cNvCxnSpPr/>
            <p:nvPr/>
          </p:nvCxnSpPr>
          <p:spPr>
            <a:xfrm flipH="1">
              <a:off x="517931" y="3054863"/>
              <a:ext cx="220114" cy="30401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318DCB-7BD6-E324-AFB4-73EF04BC8746}"/>
                </a:ext>
              </a:extLst>
            </p:cNvPr>
            <p:cNvCxnSpPr/>
            <p:nvPr/>
          </p:nvCxnSpPr>
          <p:spPr>
            <a:xfrm>
              <a:off x="3495077" y="3026603"/>
              <a:ext cx="255068" cy="24169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A4647C-CBE2-82DB-C61C-4D461BDAD28D}"/>
                </a:ext>
              </a:extLst>
            </p:cNvPr>
            <p:cNvSpPr txBox="1"/>
            <p:nvPr/>
          </p:nvSpPr>
          <p:spPr>
            <a:xfrm>
              <a:off x="304800" y="3370838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5C321-DE7B-A20D-5A24-BE8A1B29B636}"/>
                </a:ext>
              </a:extLst>
            </p:cNvPr>
            <p:cNvSpPr txBox="1"/>
            <p:nvPr/>
          </p:nvSpPr>
          <p:spPr>
            <a:xfrm>
              <a:off x="718702" y="2614595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57FE9F-FFE1-3F6B-6F4C-6A0B24F5FB93}"/>
                </a:ext>
              </a:extLst>
            </p:cNvPr>
            <p:cNvCxnSpPr/>
            <p:nvPr/>
          </p:nvCxnSpPr>
          <p:spPr>
            <a:xfrm flipH="1">
              <a:off x="1160101" y="2282945"/>
              <a:ext cx="715259" cy="35341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63C1C8-B2F9-58E6-517F-3A86BAF997C5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952684" y="3026603"/>
              <a:ext cx="271450" cy="34682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03415-065D-3276-FFD1-B5588A31E428}"/>
                </a:ext>
              </a:extLst>
            </p:cNvPr>
            <p:cNvSpPr txBox="1"/>
            <p:nvPr/>
          </p:nvSpPr>
          <p:spPr>
            <a:xfrm>
              <a:off x="3634869" y="3259255"/>
              <a:ext cx="61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F7E486-38C8-669C-BF93-BB8918EC44C6}"/>
                </a:ext>
              </a:extLst>
            </p:cNvPr>
            <p:cNvCxnSpPr/>
            <p:nvPr/>
          </p:nvCxnSpPr>
          <p:spPr>
            <a:xfrm flipH="1" flipV="1">
              <a:off x="2091606" y="2288139"/>
              <a:ext cx="1027451" cy="39240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BA7BA-8B16-A97A-8DC8-E104F39E40E9}"/>
                </a:ext>
              </a:extLst>
            </p:cNvPr>
            <p:cNvSpPr txBox="1"/>
            <p:nvPr/>
          </p:nvSpPr>
          <p:spPr>
            <a:xfrm>
              <a:off x="4112964" y="4115620"/>
              <a:ext cx="58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2CC0C6-3ADE-28FC-7557-00FA248E90E2}"/>
                </a:ext>
              </a:extLst>
            </p:cNvPr>
            <p:cNvSpPr txBox="1"/>
            <p:nvPr/>
          </p:nvSpPr>
          <p:spPr>
            <a:xfrm>
              <a:off x="3185454" y="2680540"/>
              <a:ext cx="418286" cy="42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98C2F5-6CBE-3A0E-4812-99D22D329DD5}"/>
                </a:ext>
              </a:extLst>
            </p:cNvPr>
            <p:cNvCxnSpPr/>
            <p:nvPr/>
          </p:nvCxnSpPr>
          <p:spPr>
            <a:xfrm flipH="1">
              <a:off x="3455445" y="3630793"/>
              <a:ext cx="286353" cy="40314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BCF37A-4464-97C4-5E09-1D6A7DF7E9AE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977612" y="3643870"/>
              <a:ext cx="428177" cy="47174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B6AC41-3052-6C36-D3BF-A264A92437C8}"/>
                </a:ext>
              </a:extLst>
            </p:cNvPr>
            <p:cNvSpPr txBox="1"/>
            <p:nvPr/>
          </p:nvSpPr>
          <p:spPr>
            <a:xfrm>
              <a:off x="3138716" y="4090920"/>
              <a:ext cx="633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ACE026-13B6-B5AA-29CD-57C339C419F6}"/>
                </a:ext>
              </a:extLst>
            </p:cNvPr>
            <p:cNvGrpSpPr/>
            <p:nvPr/>
          </p:nvGrpSpPr>
          <p:grpSpPr>
            <a:xfrm>
              <a:off x="1716712" y="3014690"/>
              <a:ext cx="1454298" cy="1503287"/>
              <a:chOff x="6268701" y="3629406"/>
              <a:chExt cx="1667237" cy="17572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D95196-93CE-C00B-6B0C-119E98D8597D}"/>
                  </a:ext>
                </a:extLst>
              </p:cNvPr>
              <p:cNvSpPr txBox="1"/>
              <p:nvPr/>
            </p:nvSpPr>
            <p:spPr>
              <a:xfrm>
                <a:off x="6268701" y="492503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9EA1E90-CBED-4C2A-EB1E-70C1DD22556E}"/>
                  </a:ext>
                </a:extLst>
              </p:cNvPr>
              <p:cNvCxnSpPr/>
              <p:nvPr/>
            </p:nvCxnSpPr>
            <p:spPr>
              <a:xfrm flipH="1">
                <a:off x="7240371" y="3629406"/>
                <a:ext cx="695567" cy="40234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3C5981-BF7B-C6AB-4B07-9494E55BFC91}"/>
              </a:ext>
            </a:extLst>
          </p:cNvPr>
          <p:cNvSpPr txBox="1"/>
          <p:nvPr/>
        </p:nvSpPr>
        <p:spPr>
          <a:xfrm>
            <a:off x="3915587" y="551317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407D56-0A22-352D-50CC-A792491D7A52}"/>
              </a:ext>
            </a:extLst>
          </p:cNvPr>
          <p:cNvSpPr txBox="1"/>
          <p:nvPr/>
        </p:nvSpPr>
        <p:spPr>
          <a:xfrm>
            <a:off x="4441396" y="551217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45855-2578-F838-8541-FC69CBF7CE23}"/>
              </a:ext>
            </a:extLst>
          </p:cNvPr>
          <p:cNvSpPr txBox="1"/>
          <p:nvPr/>
        </p:nvSpPr>
        <p:spPr>
          <a:xfrm>
            <a:off x="5848825" y="55608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F0A02-6639-666D-055B-D194FC027784}"/>
              </a:ext>
            </a:extLst>
          </p:cNvPr>
          <p:cNvSpPr txBox="1"/>
          <p:nvPr/>
        </p:nvSpPr>
        <p:spPr>
          <a:xfrm>
            <a:off x="6468571" y="55467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78590-C308-FAFF-E2B3-46CF4DF7E2EF}"/>
              </a:ext>
            </a:extLst>
          </p:cNvPr>
          <p:cNvSpPr txBox="1"/>
          <p:nvPr/>
        </p:nvSpPr>
        <p:spPr>
          <a:xfrm>
            <a:off x="7192327" y="556080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C2176-07CC-ECE6-514A-42C4DE2D8FC8}"/>
              </a:ext>
            </a:extLst>
          </p:cNvPr>
          <p:cNvSpPr txBox="1"/>
          <p:nvPr/>
        </p:nvSpPr>
        <p:spPr>
          <a:xfrm>
            <a:off x="7804629" y="55744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E14EE-F1E5-D6A0-96DB-9D2B1EC30F68}"/>
              </a:ext>
            </a:extLst>
          </p:cNvPr>
          <p:cNvSpPr txBox="1"/>
          <p:nvPr/>
        </p:nvSpPr>
        <p:spPr>
          <a:xfrm>
            <a:off x="5042777" y="450727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8A481A-6A5D-E8DF-48EC-D18AE0C64B6C}"/>
              </a:ext>
            </a:extLst>
          </p:cNvPr>
          <p:cNvSpPr txBox="1"/>
          <p:nvPr/>
        </p:nvSpPr>
        <p:spPr>
          <a:xfrm>
            <a:off x="6584421" y="432224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2E533-792B-8000-F94F-C2BCD6A1C586}"/>
              </a:ext>
            </a:extLst>
          </p:cNvPr>
          <p:cNvSpPr txBox="1"/>
          <p:nvPr/>
        </p:nvSpPr>
        <p:spPr>
          <a:xfrm>
            <a:off x="7215707" y="42908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C14925-99DA-C78C-9E3A-D70A5A16D4A7}"/>
              </a:ext>
            </a:extLst>
          </p:cNvPr>
          <p:cNvSpPr txBox="1"/>
          <p:nvPr/>
        </p:nvSpPr>
        <p:spPr>
          <a:xfrm>
            <a:off x="4174563" y="25083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B9362-7D0F-3DC6-CB92-4DC6B5F57BF3}"/>
              </a:ext>
            </a:extLst>
          </p:cNvPr>
          <p:cNvSpPr txBox="1"/>
          <p:nvPr/>
        </p:nvSpPr>
        <p:spPr>
          <a:xfrm>
            <a:off x="4604732" y="44726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6A9B4-677E-5F56-8184-BEB4F7884A18}"/>
              </a:ext>
            </a:extLst>
          </p:cNvPr>
          <p:cNvSpPr txBox="1"/>
          <p:nvPr/>
        </p:nvSpPr>
        <p:spPr>
          <a:xfrm>
            <a:off x="5976039" y="34689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3F219F-6E91-04EA-7424-E55F7414484C}"/>
              </a:ext>
            </a:extLst>
          </p:cNvPr>
          <p:cNvSpPr txBox="1"/>
          <p:nvPr/>
        </p:nvSpPr>
        <p:spPr>
          <a:xfrm>
            <a:off x="6519211" y="349104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ECCE14-4528-1676-ACA3-5BE586C7B563}"/>
              </a:ext>
            </a:extLst>
          </p:cNvPr>
          <p:cNvSpPr txBox="1"/>
          <p:nvPr/>
        </p:nvSpPr>
        <p:spPr>
          <a:xfrm>
            <a:off x="3258283" y="342779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13BB7-5028-8D46-FC06-2C6672996B3C}"/>
              </a:ext>
            </a:extLst>
          </p:cNvPr>
          <p:cNvSpPr txBox="1"/>
          <p:nvPr/>
        </p:nvSpPr>
        <p:spPr>
          <a:xfrm>
            <a:off x="2594284" y="345209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5B682-0B36-E448-2BAE-92C2B515E71F}"/>
              </a:ext>
            </a:extLst>
          </p:cNvPr>
          <p:cNvSpPr txBox="1"/>
          <p:nvPr/>
        </p:nvSpPr>
        <p:spPr>
          <a:xfrm>
            <a:off x="2569334" y="44892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713581-AA04-879E-D005-9F79403CFB79}"/>
              </a:ext>
            </a:extLst>
          </p:cNvPr>
          <p:cNvSpPr txBox="1"/>
          <p:nvPr/>
        </p:nvSpPr>
        <p:spPr>
          <a:xfrm>
            <a:off x="2151239" y="447724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AE3D9D-7CEF-035E-BD3B-C420AB91C2FD}"/>
              </a:ext>
            </a:extLst>
          </p:cNvPr>
          <p:cNvSpPr txBox="1"/>
          <p:nvPr/>
        </p:nvSpPr>
        <p:spPr>
          <a:xfrm>
            <a:off x="3141172" y="4507275"/>
            <a:ext cx="39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B00BF-425D-4130-2A3E-335D97BB7179}"/>
              </a:ext>
            </a:extLst>
          </p:cNvPr>
          <p:cNvSpPr txBox="1"/>
          <p:nvPr/>
        </p:nvSpPr>
        <p:spPr>
          <a:xfrm>
            <a:off x="3613549" y="44902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D1048-EC73-BAE1-7C82-0543B814A7AC}"/>
              </a:ext>
            </a:extLst>
          </p:cNvPr>
          <p:cNvSpPr txBox="1"/>
          <p:nvPr/>
        </p:nvSpPr>
        <p:spPr>
          <a:xfrm>
            <a:off x="4792943" y="249612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176582-6FC4-F757-FEC0-063EE60962E0}"/>
              </a:ext>
            </a:extLst>
          </p:cNvPr>
          <p:cNvSpPr txBox="1"/>
          <p:nvPr/>
        </p:nvSpPr>
        <p:spPr>
          <a:xfrm>
            <a:off x="7828932" y="2785324"/>
            <a:ext cx="322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The imbalance at 4 went away by rotating the lower imbalance at 6</a:t>
            </a:r>
          </a:p>
          <a:p>
            <a:r>
              <a:rPr lang="en-US" sz="2000" b="1" i="1" dirty="0"/>
              <a:t>I.e., don’t need to handle upper imbalance points, just handle the lowest one</a:t>
            </a: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15CC15A3-5276-E7A4-08B1-B3AFF2F17FE9}"/>
              </a:ext>
            </a:extLst>
          </p:cNvPr>
          <p:cNvSpPr/>
          <p:nvPr/>
        </p:nvSpPr>
        <p:spPr>
          <a:xfrm>
            <a:off x="5057799" y="1984053"/>
            <a:ext cx="2519464" cy="787941"/>
          </a:xfrm>
          <a:custGeom>
            <a:avLst/>
            <a:gdLst>
              <a:gd name="connsiteX0" fmla="*/ 2519464 w 2519464"/>
              <a:gd name="connsiteY0" fmla="*/ 787941 h 787941"/>
              <a:gd name="connsiteX1" fmla="*/ 2354094 w 2519464"/>
              <a:gd name="connsiteY1" fmla="*/ 778213 h 787941"/>
              <a:gd name="connsiteX2" fmla="*/ 2286000 w 2519464"/>
              <a:gd name="connsiteY2" fmla="*/ 758758 h 787941"/>
              <a:gd name="connsiteX3" fmla="*/ 2227634 w 2519464"/>
              <a:gd name="connsiteY3" fmla="*/ 710120 h 787941"/>
              <a:gd name="connsiteX4" fmla="*/ 2208179 w 2519464"/>
              <a:gd name="connsiteY4" fmla="*/ 690664 h 787941"/>
              <a:gd name="connsiteX5" fmla="*/ 2169268 w 2519464"/>
              <a:gd name="connsiteY5" fmla="*/ 661481 h 787941"/>
              <a:gd name="connsiteX6" fmla="*/ 2101175 w 2519464"/>
              <a:gd name="connsiteY6" fmla="*/ 573932 h 787941"/>
              <a:gd name="connsiteX7" fmla="*/ 2052536 w 2519464"/>
              <a:gd name="connsiteY7" fmla="*/ 515566 h 787941"/>
              <a:gd name="connsiteX8" fmla="*/ 1984443 w 2519464"/>
              <a:gd name="connsiteY8" fmla="*/ 398834 h 787941"/>
              <a:gd name="connsiteX9" fmla="*/ 1955260 w 2519464"/>
              <a:gd name="connsiteY9" fmla="*/ 350196 h 787941"/>
              <a:gd name="connsiteX10" fmla="*/ 1916349 w 2519464"/>
              <a:gd name="connsiteY10" fmla="*/ 311286 h 787941"/>
              <a:gd name="connsiteX11" fmla="*/ 1877439 w 2519464"/>
              <a:gd name="connsiteY11" fmla="*/ 262647 h 787941"/>
              <a:gd name="connsiteX12" fmla="*/ 1809345 w 2519464"/>
              <a:gd name="connsiteY12" fmla="*/ 204281 h 787941"/>
              <a:gd name="connsiteX13" fmla="*/ 1780162 w 2519464"/>
              <a:gd name="connsiteY13" fmla="*/ 165371 h 787941"/>
              <a:gd name="connsiteX14" fmla="*/ 1750979 w 2519464"/>
              <a:gd name="connsiteY14" fmla="*/ 155643 h 787941"/>
              <a:gd name="connsiteX15" fmla="*/ 1682885 w 2519464"/>
              <a:gd name="connsiteY15" fmla="*/ 116732 h 787941"/>
              <a:gd name="connsiteX16" fmla="*/ 1595336 w 2519464"/>
              <a:gd name="connsiteY16" fmla="*/ 97277 h 787941"/>
              <a:gd name="connsiteX17" fmla="*/ 1439694 w 2519464"/>
              <a:gd name="connsiteY17" fmla="*/ 48639 h 787941"/>
              <a:gd name="connsiteX18" fmla="*/ 1322962 w 2519464"/>
              <a:gd name="connsiteY18" fmla="*/ 19456 h 787941"/>
              <a:gd name="connsiteX19" fmla="*/ 1215958 w 2519464"/>
              <a:gd name="connsiteY19" fmla="*/ 0 h 787941"/>
              <a:gd name="connsiteX20" fmla="*/ 943583 w 2519464"/>
              <a:gd name="connsiteY20" fmla="*/ 19456 h 787941"/>
              <a:gd name="connsiteX21" fmla="*/ 914400 w 2519464"/>
              <a:gd name="connsiteY21" fmla="*/ 29183 h 787941"/>
              <a:gd name="connsiteX22" fmla="*/ 797668 w 2519464"/>
              <a:gd name="connsiteY22" fmla="*/ 58366 h 787941"/>
              <a:gd name="connsiteX23" fmla="*/ 768485 w 2519464"/>
              <a:gd name="connsiteY23" fmla="*/ 68094 h 787941"/>
              <a:gd name="connsiteX24" fmla="*/ 739302 w 2519464"/>
              <a:gd name="connsiteY24" fmla="*/ 77822 h 787941"/>
              <a:gd name="connsiteX25" fmla="*/ 671209 w 2519464"/>
              <a:gd name="connsiteY25" fmla="*/ 87549 h 787941"/>
              <a:gd name="connsiteX26" fmla="*/ 622571 w 2519464"/>
              <a:gd name="connsiteY26" fmla="*/ 97277 h 787941"/>
              <a:gd name="connsiteX27" fmla="*/ 486383 w 2519464"/>
              <a:gd name="connsiteY27" fmla="*/ 116732 h 787941"/>
              <a:gd name="connsiteX28" fmla="*/ 447473 w 2519464"/>
              <a:gd name="connsiteY28" fmla="*/ 126460 h 787941"/>
              <a:gd name="connsiteX29" fmla="*/ 330741 w 2519464"/>
              <a:gd name="connsiteY29" fmla="*/ 145915 h 787941"/>
              <a:gd name="connsiteX30" fmla="*/ 301558 w 2519464"/>
              <a:gd name="connsiteY30" fmla="*/ 165371 h 787941"/>
              <a:gd name="connsiteX31" fmla="*/ 243192 w 2519464"/>
              <a:gd name="connsiteY31" fmla="*/ 184826 h 787941"/>
              <a:gd name="connsiteX32" fmla="*/ 184826 w 2519464"/>
              <a:gd name="connsiteY32" fmla="*/ 223737 h 787941"/>
              <a:gd name="connsiteX33" fmla="*/ 145915 w 2519464"/>
              <a:gd name="connsiteY33" fmla="*/ 252920 h 787941"/>
              <a:gd name="connsiteX34" fmla="*/ 77822 w 2519464"/>
              <a:gd name="connsiteY34" fmla="*/ 272375 h 787941"/>
              <a:gd name="connsiteX35" fmla="*/ 48639 w 2519464"/>
              <a:gd name="connsiteY35" fmla="*/ 291830 h 787941"/>
              <a:gd name="connsiteX36" fmla="*/ 19456 w 2519464"/>
              <a:gd name="connsiteY36" fmla="*/ 301558 h 787941"/>
              <a:gd name="connsiteX37" fmla="*/ 0 w 2519464"/>
              <a:gd name="connsiteY37" fmla="*/ 321013 h 7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9464" h="787941">
                <a:moveTo>
                  <a:pt x="2519464" y="787941"/>
                </a:moveTo>
                <a:cubicBezTo>
                  <a:pt x="2464341" y="784698"/>
                  <a:pt x="2409064" y="783448"/>
                  <a:pt x="2354094" y="778213"/>
                </a:cubicBezTo>
                <a:cubicBezTo>
                  <a:pt x="2336988" y="776584"/>
                  <a:pt x="2303513" y="764596"/>
                  <a:pt x="2286000" y="758758"/>
                </a:cubicBezTo>
                <a:cubicBezTo>
                  <a:pt x="2216670" y="689428"/>
                  <a:pt x="2295356" y="764299"/>
                  <a:pt x="2227634" y="710120"/>
                </a:cubicBezTo>
                <a:cubicBezTo>
                  <a:pt x="2220472" y="704391"/>
                  <a:pt x="2215225" y="696535"/>
                  <a:pt x="2208179" y="690664"/>
                </a:cubicBezTo>
                <a:cubicBezTo>
                  <a:pt x="2195724" y="680285"/>
                  <a:pt x="2180223" y="673432"/>
                  <a:pt x="2169268" y="661481"/>
                </a:cubicBezTo>
                <a:cubicBezTo>
                  <a:pt x="2144286" y="634228"/>
                  <a:pt x="2124843" y="602334"/>
                  <a:pt x="2101175" y="573932"/>
                </a:cubicBezTo>
                <a:cubicBezTo>
                  <a:pt x="2084962" y="554477"/>
                  <a:pt x="2066584" y="536638"/>
                  <a:pt x="2052536" y="515566"/>
                </a:cubicBezTo>
                <a:cubicBezTo>
                  <a:pt x="2027548" y="478085"/>
                  <a:pt x="2007283" y="437662"/>
                  <a:pt x="1984443" y="398834"/>
                </a:cubicBezTo>
                <a:cubicBezTo>
                  <a:pt x="1974857" y="382537"/>
                  <a:pt x="1968630" y="363565"/>
                  <a:pt x="1955260" y="350196"/>
                </a:cubicBezTo>
                <a:cubicBezTo>
                  <a:pt x="1942290" y="337226"/>
                  <a:pt x="1928535" y="324995"/>
                  <a:pt x="1916349" y="311286"/>
                </a:cubicBezTo>
                <a:cubicBezTo>
                  <a:pt x="1902555" y="295768"/>
                  <a:pt x="1892120" y="277328"/>
                  <a:pt x="1877439" y="262647"/>
                </a:cubicBezTo>
                <a:cubicBezTo>
                  <a:pt x="1818611" y="203818"/>
                  <a:pt x="1879089" y="297271"/>
                  <a:pt x="1809345" y="204281"/>
                </a:cubicBezTo>
                <a:cubicBezTo>
                  <a:pt x="1799617" y="191311"/>
                  <a:pt x="1792617" y="175750"/>
                  <a:pt x="1780162" y="165371"/>
                </a:cubicBezTo>
                <a:cubicBezTo>
                  <a:pt x="1772285" y="158807"/>
                  <a:pt x="1760404" y="159682"/>
                  <a:pt x="1750979" y="155643"/>
                </a:cubicBezTo>
                <a:cubicBezTo>
                  <a:pt x="1631579" y="104472"/>
                  <a:pt x="1780596" y="165587"/>
                  <a:pt x="1682885" y="116732"/>
                </a:cubicBezTo>
                <a:cubicBezTo>
                  <a:pt x="1656168" y="103373"/>
                  <a:pt x="1623080" y="103680"/>
                  <a:pt x="1595336" y="97277"/>
                </a:cubicBezTo>
                <a:cubicBezTo>
                  <a:pt x="1411105" y="54762"/>
                  <a:pt x="1662437" y="104325"/>
                  <a:pt x="1439694" y="48639"/>
                </a:cubicBezTo>
                <a:cubicBezTo>
                  <a:pt x="1400783" y="38911"/>
                  <a:pt x="1362291" y="27322"/>
                  <a:pt x="1322962" y="19456"/>
                </a:cubicBezTo>
                <a:cubicBezTo>
                  <a:pt x="1254983" y="5860"/>
                  <a:pt x="1290633" y="12446"/>
                  <a:pt x="1215958" y="0"/>
                </a:cubicBezTo>
                <a:cubicBezTo>
                  <a:pt x="1154179" y="3252"/>
                  <a:pt x="1019930" y="6732"/>
                  <a:pt x="943583" y="19456"/>
                </a:cubicBezTo>
                <a:cubicBezTo>
                  <a:pt x="933469" y="21142"/>
                  <a:pt x="924410" y="26959"/>
                  <a:pt x="914400" y="29183"/>
                </a:cubicBezTo>
                <a:cubicBezTo>
                  <a:pt x="796520" y="55378"/>
                  <a:pt x="915593" y="19058"/>
                  <a:pt x="797668" y="58366"/>
                </a:cubicBezTo>
                <a:lnTo>
                  <a:pt x="768485" y="68094"/>
                </a:lnTo>
                <a:cubicBezTo>
                  <a:pt x="758757" y="71337"/>
                  <a:pt x="749453" y="76372"/>
                  <a:pt x="739302" y="77822"/>
                </a:cubicBezTo>
                <a:cubicBezTo>
                  <a:pt x="716604" y="81064"/>
                  <a:pt x="693825" y="83780"/>
                  <a:pt x="671209" y="87549"/>
                </a:cubicBezTo>
                <a:cubicBezTo>
                  <a:pt x="654900" y="90267"/>
                  <a:pt x="638902" y="94698"/>
                  <a:pt x="622571" y="97277"/>
                </a:cubicBezTo>
                <a:cubicBezTo>
                  <a:pt x="577275" y="104429"/>
                  <a:pt x="530871" y="105610"/>
                  <a:pt x="486383" y="116732"/>
                </a:cubicBezTo>
                <a:cubicBezTo>
                  <a:pt x="473413" y="119975"/>
                  <a:pt x="460660" y="124262"/>
                  <a:pt x="447473" y="126460"/>
                </a:cubicBezTo>
                <a:cubicBezTo>
                  <a:pt x="310828" y="149235"/>
                  <a:pt x="418311" y="124024"/>
                  <a:pt x="330741" y="145915"/>
                </a:cubicBezTo>
                <a:cubicBezTo>
                  <a:pt x="321013" y="152400"/>
                  <a:pt x="312242" y="160623"/>
                  <a:pt x="301558" y="165371"/>
                </a:cubicBezTo>
                <a:cubicBezTo>
                  <a:pt x="282818" y="173700"/>
                  <a:pt x="243192" y="184826"/>
                  <a:pt x="243192" y="184826"/>
                </a:cubicBezTo>
                <a:cubicBezTo>
                  <a:pt x="203549" y="224467"/>
                  <a:pt x="247644" y="184475"/>
                  <a:pt x="184826" y="223737"/>
                </a:cubicBezTo>
                <a:cubicBezTo>
                  <a:pt x="171078" y="232330"/>
                  <a:pt x="159992" y="244876"/>
                  <a:pt x="145915" y="252920"/>
                </a:cubicBezTo>
                <a:cubicBezTo>
                  <a:pt x="135065" y="259120"/>
                  <a:pt x="86240" y="270270"/>
                  <a:pt x="77822" y="272375"/>
                </a:cubicBezTo>
                <a:cubicBezTo>
                  <a:pt x="68094" y="278860"/>
                  <a:pt x="59096" y="286602"/>
                  <a:pt x="48639" y="291830"/>
                </a:cubicBezTo>
                <a:cubicBezTo>
                  <a:pt x="39468" y="296416"/>
                  <a:pt x="28249" y="296282"/>
                  <a:pt x="19456" y="301558"/>
                </a:cubicBezTo>
                <a:cubicBezTo>
                  <a:pt x="11592" y="306277"/>
                  <a:pt x="0" y="321013"/>
                  <a:pt x="0" y="321013"/>
                </a:cubicBezTo>
              </a:path>
            </a:pathLst>
          </a:custGeom>
          <a:noFill/>
          <a:ln w="41275">
            <a:solidFill>
              <a:schemeClr val="accent2">
                <a:lumMod val="75000"/>
                <a:alpha val="72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7EAD32-E189-64E2-0E31-03FC59EF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" y="5062391"/>
            <a:ext cx="2491729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6064-7A69-C298-2F17-AD75DB1C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BAC2-96CC-0529-CC43-E9830059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Overall, very similar to insert. Do the remove as normal and then check if there is imbalance. If so, rotate</a:t>
            </a:r>
          </a:p>
          <a:p>
            <a:r>
              <a:rPr lang="en-US" dirty="0"/>
              <a:t>For imbalance, check starting from the following places</a:t>
            </a:r>
          </a:p>
          <a:p>
            <a:pPr lvl="1"/>
            <a:r>
              <a:rPr lang="en-US" dirty="0"/>
              <a:t>Recall remove has 3 cases: 0-child, 1-child, 2-child</a:t>
            </a:r>
          </a:p>
          <a:p>
            <a:pPr lvl="1"/>
            <a:r>
              <a:rPr lang="en-US" dirty="0"/>
              <a:t>For 0-child, we unlink the node to be removed. Check starting from its parent</a:t>
            </a:r>
          </a:p>
          <a:p>
            <a:pPr lvl="1"/>
            <a:r>
              <a:rPr lang="en-US" dirty="0"/>
              <a:t>For 1-child, we make the removed node’s parent point to the removed node’s child. Check starting at the removed node’s child (which is now where the removed node was)</a:t>
            </a:r>
          </a:p>
          <a:p>
            <a:pPr lvl="1"/>
            <a:r>
              <a:rPr lang="en-US" dirty="0"/>
              <a:t>For 2-child, we find the value to be deleted, set that node’s value to that of its R subtree’s min, then delete the R subtree’s min, which is always a 0-child or 1-child case. Follow the 0 or 1 child rule above for the deleted min of R subtree</a:t>
            </a:r>
          </a:p>
          <a:p>
            <a:pPr lvl="2"/>
            <a:r>
              <a:rPr lang="en-US" dirty="0"/>
              <a:t>i.e., Don’t check starting from the original node to be removed to which a value was copied </a:t>
            </a:r>
          </a:p>
          <a:p>
            <a:r>
              <a:rPr lang="en-US" dirty="0"/>
              <a:t>Then recognize and handle the LL, RR, LR, RL cases as we have seen with insertion</a:t>
            </a:r>
          </a:p>
        </p:txBody>
      </p:sp>
    </p:spTree>
    <p:extLst>
      <p:ext uri="{BB962C8B-B14F-4D97-AF65-F5344CB8AC3E}">
        <p14:creationId xmlns:p14="http://schemas.microsoft.com/office/powerpoint/2010/main" val="391900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a complete BT, paths root to leaf differ by at most 1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46869D2A-B9A9-A18F-9F89-7336450F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05" y="1466585"/>
            <a:ext cx="6494095" cy="39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4C24-4578-160B-0F23-1F779CA6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BC3A-F060-7F65-F564-9C8A25F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AVL balance does not create complete BT’s</a:t>
            </a:r>
          </a:p>
          <a:p>
            <a:r>
              <a:rPr lang="en-US" dirty="0"/>
              <a:t>Here’s a valid AVL tree</a:t>
            </a:r>
          </a:p>
          <a:p>
            <a:r>
              <a:rPr lang="en-US" dirty="0"/>
              <a:t>Check out the path lengths root to leaf, do any differ by more than 1?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49ACC-F570-23A4-9B3A-5EDFB7A0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28208" cy="38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A5A-31B4-FFB1-03FE-9A2E8A8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304-9AB9-99B0-E40B-D1934C38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BST gets more linear as it is used (deletes) and if the build has a poor element sequence (partially sorted)</a:t>
            </a:r>
          </a:p>
          <a:p>
            <a:r>
              <a:rPr lang="en-US" dirty="0"/>
              <a:t>BST ops are only efficient (O(log n)) if the tree is close to minimal height (where n is #nodes)</a:t>
            </a:r>
          </a:p>
          <a:p>
            <a:pPr lvl="1"/>
            <a:r>
              <a:rPr lang="en-US" dirty="0"/>
              <a:t>Recall that operations such as contains, insert, remove must traverse down a level at most height times</a:t>
            </a:r>
          </a:p>
          <a:p>
            <a:r>
              <a:rPr lang="en-US" dirty="0"/>
              <a:t>AVL tree (Adelson-</a:t>
            </a:r>
            <a:r>
              <a:rPr lang="en-US" dirty="0" err="1"/>
              <a:t>Velskii</a:t>
            </a:r>
            <a:r>
              <a:rPr lang="en-US" dirty="0"/>
              <a:t> and Landis) is a </a:t>
            </a:r>
            <a:r>
              <a:rPr lang="en-US" b="1" dirty="0"/>
              <a:t>BST with a balance condition</a:t>
            </a:r>
            <a:r>
              <a:rPr lang="en-US" dirty="0"/>
              <a:t> that maintains low height, bushy structure as we add and delete nodes</a:t>
            </a:r>
          </a:p>
        </p:txBody>
      </p:sp>
    </p:spTree>
    <p:extLst>
      <p:ext uri="{BB962C8B-B14F-4D97-AF65-F5344CB8AC3E}">
        <p14:creationId xmlns:p14="http://schemas.microsoft.com/office/powerpoint/2010/main" val="118605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BC6-89F8-E5CB-7A9F-FB89D8B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operation time complexities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D4598-C875-54AC-3720-B116F3E43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41459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620495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253350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922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( O(·)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( O(·)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9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0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8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findMin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findMax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3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with counter, n without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with counter, n without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27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6BA576-1054-4E14-3290-A8DE741A3AF9}"/>
              </a:ext>
            </a:extLst>
          </p:cNvPr>
          <p:cNvSpPr txBox="1"/>
          <p:nvPr/>
        </p:nvSpPr>
        <p:spPr>
          <a:xfrm>
            <a:off x="740226" y="4826675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Very similar to BST time complexities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only code differences are in insert and 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Balance as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Disallow duplicates</a:t>
            </a:r>
          </a:p>
        </p:txBody>
      </p:sp>
    </p:spTree>
    <p:extLst>
      <p:ext uri="{BB962C8B-B14F-4D97-AF65-F5344CB8AC3E}">
        <p14:creationId xmlns:p14="http://schemas.microsoft.com/office/powerpoint/2010/main" val="270443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92467-02B1-9AFA-CFC7-FADDE59E055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8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A5A-31B4-FFB1-03FE-9A2E8A8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EX09 (AVL)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304-9AB9-99B0-E40B-D1934C38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details/pseudocode will be given in the EX09 README, similar to EX08</a:t>
            </a:r>
          </a:p>
          <a:p>
            <a:r>
              <a:rPr lang="en-US" dirty="0"/>
              <a:t>For EX09, you will copy-paste your EX06/07 BST code and make a few modifications</a:t>
            </a:r>
          </a:p>
          <a:p>
            <a:r>
              <a:rPr lang="en-US" dirty="0"/>
              <a:t>Should write the following helper methods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Implements </a:t>
            </a:r>
            <a:r>
              <a:rPr lang="en-US" dirty="0">
                <a:hlinkClick r:id="rId2" action="ppaction://hlinksldjump"/>
              </a:rPr>
              <a:t>basic single rotation</a:t>
            </a:r>
            <a:endParaRPr lang="en-US" dirty="0"/>
          </a:p>
          <a:p>
            <a:pPr lvl="2"/>
            <a:r>
              <a:rPr lang="en-US" dirty="0"/>
              <a:t>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updateHeightAndSize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updateHeightAndSize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Modifies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_height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_size </a:t>
            </a:r>
            <a:r>
              <a:rPr lang="en-US" dirty="0"/>
              <a:t>fields after AVL rotation or insert/remove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fixIfImbalanced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fixIfImbalanced</a:t>
            </a:r>
            <a:r>
              <a:rPr lang="en-US" dirty="0"/>
              <a:t> at the end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(i.e., copy-paste your previous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insert/remove</a:t>
            </a:r>
            <a:r>
              <a:rPr lang="en-US" dirty="0"/>
              <a:t> code and add this at the end)</a:t>
            </a:r>
          </a:p>
          <a:p>
            <a:pPr lvl="2"/>
            <a:r>
              <a:rPr lang="en-US" dirty="0"/>
              <a:t>Detect whether this is imbalanced. If so, detect LL/RR/LR/RL and call rotation method(s) to fix</a:t>
            </a:r>
          </a:p>
          <a:p>
            <a:pPr lvl="2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_height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_size </a:t>
            </a:r>
            <a:r>
              <a:rPr lang="en-US" dirty="0"/>
              <a:t>to be correct</a:t>
            </a:r>
          </a:p>
        </p:txBody>
      </p:sp>
    </p:spTree>
    <p:extLst>
      <p:ext uri="{BB962C8B-B14F-4D97-AF65-F5344CB8AC3E}">
        <p14:creationId xmlns:p14="http://schemas.microsoft.com/office/powerpoint/2010/main" val="954012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Insert 55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CD42F-B177-06FA-B949-EA41D4B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5" y="1578373"/>
            <a:ext cx="9001797" cy="52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2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8782" cy="4351338"/>
          </a:xfrm>
        </p:spPr>
        <p:txBody>
          <a:bodyPr>
            <a:normAutofit/>
          </a:bodyPr>
          <a:lstStyle/>
          <a:p>
            <a:r>
              <a:rPr lang="en-US" dirty="0"/>
              <a:t>55 goes to the left of 60</a:t>
            </a:r>
          </a:p>
          <a:p>
            <a:r>
              <a:rPr lang="en-US" dirty="0"/>
              <a:t>Causes imbalance at 90</a:t>
            </a:r>
          </a:p>
          <a:p>
            <a:r>
              <a:rPr lang="en-US" dirty="0"/>
              <a:t>LL case</a:t>
            </a:r>
          </a:p>
          <a:p>
            <a:r>
              <a:rPr lang="en-US" dirty="0"/>
              <a:t>Right-rotate(90)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C2E75-DAF9-1956-0265-4C94C50E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2103438"/>
            <a:ext cx="7860411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91805" cy="4351338"/>
          </a:xfrm>
        </p:spPr>
        <p:txBody>
          <a:bodyPr/>
          <a:lstStyle/>
          <a:p>
            <a:r>
              <a:rPr lang="en-US" dirty="0"/>
              <a:t>Remove 110</a:t>
            </a:r>
          </a:p>
          <a:p>
            <a:pPr lvl="1"/>
            <a:r>
              <a:rPr lang="en-US" dirty="0"/>
              <a:t>Use R subtree method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CD42F-B177-06FA-B949-EA41D4B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5" y="1578373"/>
            <a:ext cx="9001797" cy="52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76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Using min of R subtree method, 120 is copied to where the 110 is</a:t>
            </a:r>
          </a:p>
          <a:p>
            <a:r>
              <a:rPr lang="en-US" dirty="0"/>
              <a:t>Then the 120 to the left of 130 is removed</a:t>
            </a:r>
          </a:p>
          <a:p>
            <a:r>
              <a:rPr lang="en-US" dirty="0"/>
              <a:t>Check for imbalance starting at 130 and going to root, imbalance at 140</a:t>
            </a:r>
          </a:p>
          <a:p>
            <a:r>
              <a:rPr lang="en-US" dirty="0"/>
              <a:t>RL case</a:t>
            </a:r>
          </a:p>
          <a:p>
            <a:r>
              <a:rPr lang="en-US" dirty="0"/>
              <a:t>Solve with right-rotate(180), then left-rotate(140)</a:t>
            </a:r>
          </a:p>
          <a:p>
            <a:r>
              <a:rPr lang="en-US" dirty="0"/>
              <a:t>Note: Visualization site gives different result since it uses L subtree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1CCA-BF18-935A-59AA-EFA1B6E5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82" y="1825625"/>
            <a:ext cx="5896618" cy="36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Remove 40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CD42F-B177-06FA-B949-EA41D4B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5" y="1578373"/>
            <a:ext cx="9001797" cy="52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43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the 40 normally</a:t>
            </a:r>
          </a:p>
          <a:p>
            <a:r>
              <a:rPr lang="en-US" dirty="0"/>
              <a:t>No rotations required, tree remains balanced</a:t>
            </a:r>
          </a:p>
        </p:txBody>
      </p:sp>
    </p:spTree>
    <p:extLst>
      <p:ext uri="{BB962C8B-B14F-4D97-AF65-F5344CB8AC3E}">
        <p14:creationId xmlns:p14="http://schemas.microsoft.com/office/powerpoint/2010/main" val="1425390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be able to identify</a:t>
            </a:r>
          </a:p>
          <a:p>
            <a:pPr lvl="1"/>
            <a:r>
              <a:rPr lang="en-US" dirty="0"/>
              <a:t>A value that when inserted will</a:t>
            </a:r>
          </a:p>
          <a:p>
            <a:pPr lvl="2"/>
            <a:r>
              <a:rPr lang="en-US" dirty="0"/>
              <a:t>not cause a rotation</a:t>
            </a:r>
          </a:p>
          <a:p>
            <a:pPr lvl="2"/>
            <a:r>
              <a:rPr lang="en-US" dirty="0"/>
              <a:t>cause a single rotation</a:t>
            </a:r>
          </a:p>
          <a:p>
            <a:pPr lvl="2"/>
            <a:r>
              <a:rPr lang="en-US" dirty="0"/>
              <a:t>cause a double rotation</a:t>
            </a:r>
          </a:p>
          <a:p>
            <a:pPr lvl="1"/>
            <a:r>
              <a:rPr lang="en-US" dirty="0"/>
              <a:t>A value that when deleted will</a:t>
            </a:r>
          </a:p>
          <a:p>
            <a:pPr lvl="2"/>
            <a:r>
              <a:rPr lang="en-US" dirty="0"/>
              <a:t>not cause a rotation</a:t>
            </a:r>
          </a:p>
          <a:p>
            <a:pPr lvl="2"/>
            <a:r>
              <a:rPr lang="en-US" dirty="0"/>
              <a:t>will cause a single rotation</a:t>
            </a:r>
          </a:p>
          <a:p>
            <a:pPr lvl="2"/>
            <a:r>
              <a:rPr lang="en-US" dirty="0"/>
              <a:t>will cause a double rotation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349060-657E-8898-1D5C-C0503468D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29" y="2928257"/>
            <a:ext cx="6681472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1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6133-D9C8-EBBD-F8FE-14826C08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BST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D552-D205-8427-7D37-3EAEF10B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only a few ops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167DE8-C0BE-EBA2-B5B0-DB1615895208}"/>
              </a:ext>
            </a:extLst>
          </p:cNvPr>
          <p:cNvCxnSpPr/>
          <p:nvPr/>
        </p:nvCxnSpPr>
        <p:spPr>
          <a:xfrm>
            <a:off x="5980346" y="2308761"/>
            <a:ext cx="465030" cy="4028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D414CF-337B-627C-2DC3-14E352715E65}"/>
              </a:ext>
            </a:extLst>
          </p:cNvPr>
          <p:cNvSpPr txBox="1"/>
          <p:nvPr/>
        </p:nvSpPr>
        <p:spPr>
          <a:xfrm>
            <a:off x="5554818" y="1825625"/>
            <a:ext cx="588237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8D4DD6-241D-6791-0BDD-840FD2F1F584}"/>
              </a:ext>
            </a:extLst>
          </p:cNvPr>
          <p:cNvCxnSpPr/>
          <p:nvPr/>
        </p:nvCxnSpPr>
        <p:spPr>
          <a:xfrm flipH="1">
            <a:off x="6144055" y="3037736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693F4-A5E6-5779-D18C-7670B39BC65C}"/>
              </a:ext>
            </a:extLst>
          </p:cNvPr>
          <p:cNvSpPr txBox="1"/>
          <p:nvPr/>
        </p:nvSpPr>
        <p:spPr>
          <a:xfrm>
            <a:off x="4716296" y="2783066"/>
            <a:ext cx="456274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9D52B8-858B-142D-4C63-7374A707E7BD}"/>
              </a:ext>
            </a:extLst>
          </p:cNvPr>
          <p:cNvCxnSpPr/>
          <p:nvPr/>
        </p:nvCxnSpPr>
        <p:spPr>
          <a:xfrm flipH="1">
            <a:off x="5014388" y="2334077"/>
            <a:ext cx="433544" cy="45936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BEDE2-AE1C-53FD-69DF-82660C67C094}"/>
              </a:ext>
            </a:extLst>
          </p:cNvPr>
          <p:cNvSpPr txBox="1"/>
          <p:nvPr/>
        </p:nvSpPr>
        <p:spPr>
          <a:xfrm>
            <a:off x="4155772" y="3672376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8D0E03-1A73-98FC-60BD-69DF523E0F26}"/>
              </a:ext>
            </a:extLst>
          </p:cNvPr>
          <p:cNvCxnSpPr/>
          <p:nvPr/>
        </p:nvCxnSpPr>
        <p:spPr>
          <a:xfrm flipH="1">
            <a:off x="4435696" y="3250523"/>
            <a:ext cx="315334" cy="43603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96279-2E87-51AA-A299-80F260031546}"/>
              </a:ext>
            </a:extLst>
          </p:cNvPr>
          <p:cNvSpPr txBox="1"/>
          <p:nvPr/>
        </p:nvSpPr>
        <p:spPr>
          <a:xfrm>
            <a:off x="6896429" y="3609672"/>
            <a:ext cx="63682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EEB0-D429-CE51-4BC5-1E03A4524733}"/>
              </a:ext>
            </a:extLst>
          </p:cNvPr>
          <p:cNvSpPr txBox="1"/>
          <p:nvPr/>
        </p:nvSpPr>
        <p:spPr>
          <a:xfrm>
            <a:off x="5894874" y="3601196"/>
            <a:ext cx="71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5D32F-3050-37E0-EEFE-A3379D5DD4D1}"/>
              </a:ext>
            </a:extLst>
          </p:cNvPr>
          <p:cNvSpPr txBox="1"/>
          <p:nvPr/>
        </p:nvSpPr>
        <p:spPr>
          <a:xfrm>
            <a:off x="6325488" y="2716321"/>
            <a:ext cx="57094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0667D-62F9-DBC0-BF46-F810197E503E}"/>
              </a:ext>
            </a:extLst>
          </p:cNvPr>
          <p:cNvCxnSpPr/>
          <p:nvPr/>
        </p:nvCxnSpPr>
        <p:spPr>
          <a:xfrm>
            <a:off x="6738248" y="3142135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22A7A-1413-0F42-8390-3C82DC4DA4E1}"/>
              </a:ext>
            </a:extLst>
          </p:cNvPr>
          <p:cNvSpPr txBox="1"/>
          <p:nvPr/>
        </p:nvSpPr>
        <p:spPr>
          <a:xfrm>
            <a:off x="7383678" y="4290690"/>
            <a:ext cx="636823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FB9C5-C1AA-0461-3F9E-EEEA05641722}"/>
              </a:ext>
            </a:extLst>
          </p:cNvPr>
          <p:cNvSpPr txBox="1"/>
          <p:nvPr/>
        </p:nvSpPr>
        <p:spPr>
          <a:xfrm>
            <a:off x="7836301" y="5003564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955BE-9074-E340-8339-47B22AF06C73}"/>
              </a:ext>
            </a:extLst>
          </p:cNvPr>
          <p:cNvCxnSpPr/>
          <p:nvPr/>
        </p:nvCxnSpPr>
        <p:spPr>
          <a:xfrm>
            <a:off x="7278523" y="3977963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7C198D-F121-CFE0-F8A3-E2879B3CC4A8}"/>
              </a:ext>
            </a:extLst>
          </p:cNvPr>
          <p:cNvCxnSpPr/>
          <p:nvPr/>
        </p:nvCxnSpPr>
        <p:spPr>
          <a:xfrm>
            <a:off x="7765773" y="4669333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581B21-C426-D229-CA13-07F62441E391}"/>
              </a:ext>
            </a:extLst>
          </p:cNvPr>
          <p:cNvSpPr txBox="1"/>
          <p:nvPr/>
        </p:nvSpPr>
        <p:spPr>
          <a:xfrm>
            <a:off x="3890365" y="4339628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55682-334A-7D33-3324-B9470B7EAA15}"/>
              </a:ext>
            </a:extLst>
          </p:cNvPr>
          <p:cNvCxnSpPr>
            <a:endCxn id="19" idx="0"/>
          </p:cNvCxnSpPr>
          <p:nvPr/>
        </p:nvCxnSpPr>
        <p:spPr>
          <a:xfrm flipH="1">
            <a:off x="4109161" y="4062861"/>
            <a:ext cx="218795" cy="2767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40C552-E3CD-891D-9F29-EBBB708F8B93}"/>
              </a:ext>
            </a:extLst>
          </p:cNvPr>
          <p:cNvSpPr txBox="1"/>
          <p:nvPr/>
        </p:nvSpPr>
        <p:spPr>
          <a:xfrm>
            <a:off x="6738248" y="4854501"/>
            <a:ext cx="6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75EA73-7A06-6E00-8636-6FC6E78813C7}"/>
              </a:ext>
            </a:extLst>
          </p:cNvPr>
          <p:cNvCxnSpPr/>
          <p:nvPr/>
        </p:nvCxnSpPr>
        <p:spPr>
          <a:xfrm flipH="1">
            <a:off x="7706857" y="5303713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3CD67-1234-D5F2-737F-C66E1BEB6F6C}"/>
              </a:ext>
            </a:extLst>
          </p:cNvPr>
          <p:cNvCxnSpPr/>
          <p:nvPr/>
        </p:nvCxnSpPr>
        <p:spPr>
          <a:xfrm>
            <a:off x="8095889" y="5449706"/>
            <a:ext cx="127364" cy="4685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26F6B9-0918-55C4-EE16-CED9AFA50C2A}"/>
              </a:ext>
            </a:extLst>
          </p:cNvPr>
          <p:cNvSpPr txBox="1"/>
          <p:nvPr/>
        </p:nvSpPr>
        <p:spPr>
          <a:xfrm>
            <a:off x="7861689" y="5943364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78D16-91D7-E024-02C7-9956619EE73A}"/>
              </a:ext>
            </a:extLst>
          </p:cNvPr>
          <p:cNvSpPr txBox="1"/>
          <p:nvPr/>
        </p:nvSpPr>
        <p:spPr>
          <a:xfrm>
            <a:off x="7156356" y="5705401"/>
            <a:ext cx="64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CC9B6-4FEB-B71B-1582-06544F53E245}"/>
              </a:ext>
            </a:extLst>
          </p:cNvPr>
          <p:cNvCxnSpPr/>
          <p:nvPr/>
        </p:nvCxnSpPr>
        <p:spPr>
          <a:xfrm flipH="1">
            <a:off x="7247736" y="4605728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18DAFC-3F75-A468-B633-CA9F241237AC}"/>
              </a:ext>
            </a:extLst>
          </p:cNvPr>
          <p:cNvSpPr txBox="1"/>
          <p:nvPr/>
        </p:nvSpPr>
        <p:spPr>
          <a:xfrm>
            <a:off x="4693838" y="4339627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CA54D5-6E29-4CF5-191A-BB19742615D7}"/>
              </a:ext>
            </a:extLst>
          </p:cNvPr>
          <p:cNvCxnSpPr/>
          <p:nvPr/>
        </p:nvCxnSpPr>
        <p:spPr>
          <a:xfrm>
            <a:off x="4501084" y="4007316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75A01F-FE7B-6ADC-0A7A-75C82675C898}"/>
              </a:ext>
            </a:extLst>
          </p:cNvPr>
          <p:cNvSpPr txBox="1"/>
          <p:nvPr/>
        </p:nvSpPr>
        <p:spPr>
          <a:xfrm>
            <a:off x="5229135" y="5008361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6F56C6-3987-1327-CF94-D783EB1A73C6}"/>
              </a:ext>
            </a:extLst>
          </p:cNvPr>
          <p:cNvCxnSpPr/>
          <p:nvPr/>
        </p:nvCxnSpPr>
        <p:spPr>
          <a:xfrm>
            <a:off x="5014387" y="4693893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E9E00B-FD3F-3F71-803C-012C237B2C5E}"/>
              </a:ext>
            </a:extLst>
          </p:cNvPr>
          <p:cNvSpPr txBox="1"/>
          <p:nvPr/>
        </p:nvSpPr>
        <p:spPr>
          <a:xfrm>
            <a:off x="4723458" y="5724103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E87C1B-372F-7FD3-8C4D-22ADAB0E30F3}"/>
              </a:ext>
            </a:extLst>
          </p:cNvPr>
          <p:cNvCxnSpPr/>
          <p:nvPr/>
        </p:nvCxnSpPr>
        <p:spPr>
          <a:xfrm flipH="1">
            <a:off x="5048855" y="5283724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  <p:bldP spid="15" grpId="0"/>
      <p:bldP spid="16" grpId="0"/>
      <p:bldP spid="19" grpId="0"/>
      <p:bldP spid="21" grpId="0"/>
      <p:bldP spid="24" grpId="0"/>
      <p:bldP spid="25" grpId="0"/>
      <p:bldP spid="27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1CED-E804-2561-5A5B-5DA241A5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D598-D00A-6B19-375C-D0AE6F98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node,</a:t>
            </a:r>
          </a:p>
          <a:p>
            <a:pPr lvl="1"/>
            <a:r>
              <a:rPr lang="en-US" dirty="0"/>
              <a:t>|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| ≤ 1</a:t>
            </a:r>
          </a:p>
          <a:p>
            <a:pPr lvl="2"/>
            <a:r>
              <a:rPr lang="en-US" dirty="0"/>
              <a:t>Height of left subtree and height of right subtree differ by at most 1</a:t>
            </a:r>
          </a:p>
          <a:p>
            <a:r>
              <a:rPr lang="en-US" dirty="0"/>
              <a:t>We will define the height of a null subtree to be -1</a:t>
            </a:r>
          </a:p>
        </p:txBody>
      </p:sp>
    </p:spTree>
    <p:extLst>
      <p:ext uri="{BB962C8B-B14F-4D97-AF65-F5344CB8AC3E}">
        <p14:creationId xmlns:p14="http://schemas.microsoft.com/office/powerpoint/2010/main" val="3143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A3E9-0239-68E1-1131-0ECC2525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AD8A2-F2F0-9AD7-C714-48E83278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77" y="1359916"/>
            <a:ext cx="11340845" cy="5269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3A4D2-C3D2-D289-976A-92C2F9489B15}"/>
              </a:ext>
            </a:extLst>
          </p:cNvPr>
          <p:cNvSpPr txBox="1"/>
          <p:nvPr/>
        </p:nvSpPr>
        <p:spPr>
          <a:xfrm>
            <a:off x="1591056" y="2558521"/>
            <a:ext cx="71932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0       0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7405A-11D8-E277-92EA-20977EAA064B}"/>
              </a:ext>
            </a:extLst>
          </p:cNvPr>
          <p:cNvSpPr txBox="1"/>
          <p:nvPr/>
        </p:nvSpPr>
        <p:spPr>
          <a:xfrm>
            <a:off x="1453896" y="3218295"/>
            <a:ext cx="103936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-1   -1  -1  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B3567-D971-AC0C-C4A3-97F70EB6D8EF}"/>
              </a:ext>
            </a:extLst>
          </p:cNvPr>
          <p:cNvSpPr txBox="1"/>
          <p:nvPr/>
        </p:nvSpPr>
        <p:spPr>
          <a:xfrm>
            <a:off x="1697736" y="5149287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1        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86E09-C2E2-238A-B664-473DDE8F253E}"/>
              </a:ext>
            </a:extLst>
          </p:cNvPr>
          <p:cNvSpPr txBox="1"/>
          <p:nvPr/>
        </p:nvSpPr>
        <p:spPr>
          <a:xfrm>
            <a:off x="1520952" y="5762385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0        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45C54-6255-1645-E8E4-FB93AB1D797E}"/>
              </a:ext>
            </a:extLst>
          </p:cNvPr>
          <p:cNvSpPr txBox="1"/>
          <p:nvPr/>
        </p:nvSpPr>
        <p:spPr>
          <a:xfrm>
            <a:off x="1367028" y="6442946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-1       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1BFAE-22EA-8911-B841-1C08E112CE3F}"/>
              </a:ext>
            </a:extLst>
          </p:cNvPr>
          <p:cNvSpPr txBox="1"/>
          <p:nvPr/>
        </p:nvSpPr>
        <p:spPr>
          <a:xfrm>
            <a:off x="3355848" y="3026664"/>
            <a:ext cx="2569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each node, the left number is height of left subtree</a:t>
            </a:r>
          </a:p>
          <a:p>
            <a:endParaRPr lang="en-US" dirty="0"/>
          </a:p>
          <a:p>
            <a:r>
              <a:rPr lang="en-US" dirty="0"/>
              <a:t>The right number is height of right subtree</a:t>
            </a:r>
          </a:p>
        </p:txBody>
      </p:sp>
    </p:spTree>
    <p:extLst>
      <p:ext uri="{BB962C8B-B14F-4D97-AF65-F5344CB8AC3E}">
        <p14:creationId xmlns:p14="http://schemas.microsoft.com/office/powerpoint/2010/main" val="35594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EACA-7850-C362-811E-DFC00C0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B1E-1861-E0C5-C3A5-EBAF52A5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in T</a:t>
            </a:r>
            <a:r>
              <a:rPr lang="en-US" baseline="-25000" dirty="0"/>
              <a:t>L</a:t>
            </a:r>
            <a:r>
              <a:rPr lang="en-US" dirty="0"/>
              <a:t> &lt;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All values in T</a:t>
            </a:r>
            <a:r>
              <a:rPr lang="en-US" baseline="-25000" dirty="0"/>
              <a:t>R</a:t>
            </a:r>
            <a:r>
              <a:rPr lang="en-US" dirty="0"/>
              <a:t> &gt;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Note: duplicates not allowed like in BST</a:t>
            </a:r>
          </a:p>
          <a:p>
            <a:pPr lvl="1"/>
            <a:r>
              <a:rPr lang="en-US" dirty="0"/>
              <a:t>See left-rotate and right-rotate diagrams</a:t>
            </a:r>
          </a:p>
          <a:p>
            <a:pPr lvl="2"/>
            <a:r>
              <a:rPr lang="en-US" dirty="0"/>
              <a:t>Duplicate value would break BST order invariants</a:t>
            </a:r>
          </a:p>
          <a:p>
            <a:r>
              <a:rPr lang="en-US" dirty="0"/>
              <a:t>|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| ≤ 1</a:t>
            </a:r>
          </a:p>
          <a:p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 is an AVL BST</a:t>
            </a:r>
          </a:p>
          <a:p>
            <a:r>
              <a:rPr lang="en-US" dirty="0"/>
              <a:t>T</a:t>
            </a:r>
            <a:r>
              <a:rPr lang="en-US" baseline="-25000" dirty="0"/>
              <a:t>R</a:t>
            </a:r>
            <a:r>
              <a:rPr lang="en-US" dirty="0"/>
              <a:t> is an AVL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4CD76-8286-BCE8-08E5-C7469017E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067" y="1976068"/>
            <a:ext cx="2861733" cy="20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8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4603-5F2F-FAF9-CB1A-E9D0108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maintain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CCC8-11A0-AAD5-6085-55841766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insert a node (or remove), it might make two subtrees differ in height by 2</a:t>
            </a:r>
          </a:p>
          <a:p>
            <a:r>
              <a:rPr lang="en-US" dirty="0"/>
              <a:t>When this happens, re-balance with rotation</a:t>
            </a:r>
          </a:p>
        </p:txBody>
      </p:sp>
    </p:spTree>
    <p:extLst>
      <p:ext uri="{BB962C8B-B14F-4D97-AF65-F5344CB8AC3E}">
        <p14:creationId xmlns:p14="http://schemas.microsoft.com/office/powerpoint/2010/main" val="2734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0B23-C0DA-90AA-B01B-E44E686E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maintain balance,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DE48-66F7-34A8-B470-EFB04CD3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insert a new node (new leaf), it may or may not cause an imbalance</a:t>
            </a:r>
          </a:p>
          <a:p>
            <a:r>
              <a:rPr lang="en-US" dirty="0"/>
              <a:t>If there is, the imbalance point occurs somewhere along the path from insertion (new leaf) to root</a:t>
            </a:r>
          </a:p>
          <a:p>
            <a:r>
              <a:rPr lang="en-US" dirty="0"/>
              <a:t>Keep track of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and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at each node</a:t>
            </a:r>
          </a:p>
          <a:p>
            <a:r>
              <a:rPr lang="en-US" dirty="0"/>
              <a:t>When some node has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+ 2 or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+ 2, do a rotation</a:t>
            </a:r>
          </a:p>
          <a:p>
            <a:r>
              <a:rPr lang="en-US" dirty="0"/>
              <a:t>We have single and double rotations</a:t>
            </a:r>
          </a:p>
        </p:txBody>
      </p:sp>
    </p:spTree>
    <p:extLst>
      <p:ext uri="{BB962C8B-B14F-4D97-AF65-F5344CB8AC3E}">
        <p14:creationId xmlns:p14="http://schemas.microsoft.com/office/powerpoint/2010/main" val="663244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f3e1c4a-0d2b-41bd-9cd1-acff4ec1f9b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2285</Words>
  <Application>Microsoft Macintosh PowerPoint</Application>
  <PresentationFormat>Widescreen</PresentationFormat>
  <Paragraphs>498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Courier New</vt:lpstr>
      <vt:lpstr>Office Theme</vt:lpstr>
      <vt:lpstr>L14/15 - AVL</vt:lpstr>
      <vt:lpstr>Announcements</vt:lpstr>
      <vt:lpstr>AVL tree – why?</vt:lpstr>
      <vt:lpstr>Imbalanced BST example</vt:lpstr>
      <vt:lpstr>AVL balance condition</vt:lpstr>
      <vt:lpstr>AVL balance examples</vt:lpstr>
      <vt:lpstr>AVL invariants</vt:lpstr>
      <vt:lpstr>Rotate to maintain balance</vt:lpstr>
      <vt:lpstr>Rotate to maintain balance, cont.</vt:lpstr>
      <vt:lpstr>Imbalance</vt:lpstr>
      <vt:lpstr>Basic single rotation</vt:lpstr>
      <vt:lpstr>LL single rotation example</vt:lpstr>
      <vt:lpstr>4 rotation cases – LL, RR, LR, RL</vt:lpstr>
      <vt:lpstr>RR single rotation example</vt:lpstr>
      <vt:lpstr>RR, cont.</vt:lpstr>
      <vt:lpstr>RR, cont.</vt:lpstr>
      <vt:lpstr>BST vs. AVL</vt:lpstr>
      <vt:lpstr>AVL insertion rebalancing</vt:lpstr>
      <vt:lpstr>LL</vt:lpstr>
      <vt:lpstr>Fix LL with right-rotation at imbalance</vt:lpstr>
      <vt:lpstr>Fix RR with left-rotation at imbalance</vt:lpstr>
      <vt:lpstr>Fix LR with double rotation</vt:lpstr>
      <vt:lpstr>Fix RL with double rotation</vt:lpstr>
      <vt:lpstr>RL double example</vt:lpstr>
      <vt:lpstr>RL double example, cont.</vt:lpstr>
      <vt:lpstr>Final tree</vt:lpstr>
      <vt:lpstr>Remove</vt:lpstr>
      <vt:lpstr>AVL path lengths</vt:lpstr>
      <vt:lpstr>AVL path lengths</vt:lpstr>
      <vt:lpstr>AVL tree operation time complexities</vt:lpstr>
      <vt:lpstr>PowerPoint Presentation</vt:lpstr>
      <vt:lpstr>EX09 (AVL) details</vt:lpstr>
      <vt:lpstr>Practice problem 1</vt:lpstr>
      <vt:lpstr>Practice problem 1 solution</vt:lpstr>
      <vt:lpstr>Practice problem 2</vt:lpstr>
      <vt:lpstr>Practice problem 2 solution</vt:lpstr>
      <vt:lpstr>Practice problem 3</vt:lpstr>
      <vt:lpstr>Practice problem 3 solution</vt:lpstr>
      <vt:lpstr>Another example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13</cp:revision>
  <dcterms:created xsi:type="dcterms:W3CDTF">2024-07-17T12:50:14Z</dcterms:created>
  <dcterms:modified xsi:type="dcterms:W3CDTF">2024-07-17T23:00:14Z</dcterms:modified>
</cp:coreProperties>
</file>